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88" r:id="rId4"/>
    <p:sldId id="260" r:id="rId5"/>
    <p:sldId id="261" r:id="rId6"/>
    <p:sldId id="289" r:id="rId7"/>
    <p:sldId id="268" r:id="rId8"/>
    <p:sldId id="262" r:id="rId9"/>
    <p:sldId id="290" r:id="rId10"/>
    <p:sldId id="291" r:id="rId11"/>
    <p:sldId id="263" r:id="rId12"/>
    <p:sldId id="293" r:id="rId13"/>
    <p:sldId id="294" r:id="rId14"/>
    <p:sldId id="295" r:id="rId15"/>
    <p:sldId id="269" r:id="rId16"/>
    <p:sldId id="271" r:id="rId17"/>
    <p:sldId id="280" r:id="rId18"/>
    <p:sldId id="281" r:id="rId19"/>
    <p:sldId id="274" r:id="rId20"/>
    <p:sldId id="278" r:id="rId21"/>
    <p:sldId id="279" r:id="rId22"/>
    <p:sldId id="298" r:id="rId23"/>
    <p:sldId id="264" r:id="rId24"/>
    <p:sldId id="299" r:id="rId25"/>
    <p:sldId id="266" r:id="rId26"/>
    <p:sldId id="296" r:id="rId27"/>
    <p:sldId id="29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0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F0933C-8334-4C18-AD03-067F0AB47CA1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EBE653-1526-478B-89DC-BFE62BC6BC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427168" cy="5199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i="1" dirty="0" smtClean="0"/>
          </a:p>
          <a:p>
            <a:pPr marL="0" indent="0" algn="ctr">
              <a:buNone/>
            </a:pPr>
            <a:endParaRPr lang="ru-RU" sz="2800" b="1" i="1" dirty="0"/>
          </a:p>
          <a:p>
            <a:pPr marL="0" indent="0" algn="ctr">
              <a:buNone/>
            </a:pPr>
            <a:r>
              <a:rPr lang="ru-RU" sz="3200" b="1" i="1" dirty="0" smtClean="0"/>
              <a:t>Социальные отпуска: порядок их предоставления</a:t>
            </a:r>
          </a:p>
          <a:p>
            <a:pPr marL="0" indent="0" algn="ctr">
              <a:buNone/>
            </a:pPr>
            <a:endParaRPr lang="ru-RU" sz="3200" b="1" i="1" dirty="0" smtClean="0"/>
          </a:p>
          <a:p>
            <a:pPr marL="0" indent="0">
              <a:buNone/>
            </a:pPr>
            <a:r>
              <a:rPr lang="ru-RU" sz="2400" b="1" dirty="0" err="1"/>
              <a:t>Гилёва</a:t>
            </a:r>
            <a:r>
              <a:rPr lang="ru-RU" sz="2400" b="1" dirty="0"/>
              <a:t> </a:t>
            </a:r>
            <a:r>
              <a:rPr lang="ru-RU" sz="2400" b="1" dirty="0" smtClean="0"/>
              <a:t>Наталья Васильевна</a:t>
            </a:r>
          </a:p>
          <a:p>
            <a:pPr marL="0" indent="0">
              <a:buNone/>
            </a:pPr>
            <a:r>
              <a:rPr lang="ru-RU" sz="2400" b="1" dirty="0" smtClean="0"/>
              <a:t>- </a:t>
            </a:r>
            <a:r>
              <a:rPr lang="ru-RU" sz="2400" dirty="0" smtClean="0"/>
              <a:t>кандидат юридических наук,</a:t>
            </a:r>
          </a:p>
          <a:p>
            <a:pPr marL="0" indent="0">
              <a:buNone/>
            </a:pPr>
            <a:r>
              <a:rPr lang="ru-RU" sz="2400" dirty="0" smtClean="0"/>
              <a:t>доцент </a:t>
            </a:r>
            <a:r>
              <a:rPr lang="ru-RU" sz="2400" dirty="0"/>
              <a:t>кафедры международного права Казахского Национального Университета  им. </a:t>
            </a:r>
            <a:r>
              <a:rPr lang="ru-RU" sz="2400" dirty="0" smtClean="0"/>
              <a:t>аль-</a:t>
            </a:r>
            <a:r>
              <a:rPr lang="ru-RU" sz="2400" dirty="0" err="1" smtClean="0"/>
              <a:t>Фараби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014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11144" cy="4051832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Работодатель предоставляет работникам, направленным на обучение, стажировку за рубежом в рамках международной стипендии «</a:t>
            </a:r>
            <a:r>
              <a:rPr lang="ru-RU" sz="3200" dirty="0" err="1"/>
              <a:t>Болашак</a:t>
            </a:r>
            <a:r>
              <a:rPr lang="ru-RU" sz="3200" dirty="0"/>
              <a:t>», учебные отпуска с сохранением места работы (должности).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213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 smtClean="0"/>
              <a:t>Отпуск по беременности и родам (ст. 99 ТК)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7"/>
            <a:ext cx="7499176" cy="44637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dirty="0"/>
              <a:t>Беременная женщина с даты, указанной в листке временной нетрудоспособности, дающем право на отпуск по беременности и родам, </a:t>
            </a:r>
            <a:r>
              <a:rPr lang="ru-RU" sz="3200" dirty="0">
                <a:solidFill>
                  <a:srgbClr val="FF0000"/>
                </a:solidFill>
              </a:rPr>
              <a:t>оформляет </a:t>
            </a:r>
            <a:r>
              <a:rPr lang="ru-RU" sz="3200" dirty="0"/>
              <a:t>его путем представления листка временной нетрудоспособности, подтверждающего право на данный вид отпуска. </a:t>
            </a:r>
            <a:endParaRPr lang="ru-RU" sz="32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F8136-08A9-4F5F-9071-7BA60BB5B71C}" type="slidenum">
              <a:rPr lang="ru-RU" altLang="en-US"/>
              <a:pPr>
                <a:defRPr/>
              </a:pPr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2099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Приказ Министра здравоохранения и социального развития Республики Казахстан от 31 марта 2015 года № 183. Зарегистрирован в Министерстве юстиции Республики Казахстан 6 мая 2015 года № 10964 </a:t>
            </a:r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b="1" i="1" dirty="0" smtClean="0"/>
              <a:t>Правила </a:t>
            </a:r>
            <a:r>
              <a:rPr lang="ru-RU" sz="2800" b="1" i="1" dirty="0"/>
              <a:t>проведения экспертизы временной нетрудоспособности, выдачи листа и справки о временной нетрудоспособности</a:t>
            </a:r>
            <a:endParaRPr lang="ru-RU" sz="2800" i="1" dirty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8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7488832" cy="576064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     </a:t>
            </a:r>
            <a:r>
              <a:rPr lang="ru-RU" sz="3800" dirty="0"/>
              <a:t> </a:t>
            </a:r>
            <a:r>
              <a:rPr lang="ru-RU" sz="3800" dirty="0" smtClean="0"/>
              <a:t>Беременным </a:t>
            </a:r>
            <a:r>
              <a:rPr lang="ru-RU" sz="3800" dirty="0"/>
              <a:t>женщинам, женщинам, родившим ребенка (детей), женщинам (мужчинам), усыновившим или удочерившим новорожденного ребенка (детей) лист временной нетрудоспособности выдается в двух экземплярах:</a:t>
            </a:r>
            <a:br>
              <a:rPr lang="ru-RU" sz="3800" dirty="0"/>
            </a:br>
            <a:r>
              <a:rPr lang="ru-RU" sz="3800" dirty="0"/>
              <a:t>      </a:t>
            </a:r>
            <a:r>
              <a:rPr lang="ru-RU" sz="3800" b="1" dirty="0"/>
              <a:t>1) для осуществления </a:t>
            </a:r>
            <a:r>
              <a:rPr lang="ru-RU" sz="3800" b="1" dirty="0" smtClean="0"/>
              <a:t>социальной выплаты </a:t>
            </a:r>
            <a:r>
              <a:rPr lang="ru-RU" sz="3800" b="1" dirty="0"/>
              <a:t>на случай потери дохода в связи с беременностью и родами, усыновлением (удочерением) новорожденного ребенка (детей) из Государственного фонда социального страхования;</a:t>
            </a:r>
            <a:br>
              <a:rPr lang="ru-RU" sz="3800" b="1" dirty="0"/>
            </a:br>
            <a:r>
              <a:rPr lang="ru-RU" sz="3800" b="1" dirty="0"/>
              <a:t>      2) для предоставления </a:t>
            </a:r>
            <a:r>
              <a:rPr lang="ru-RU" sz="3800" b="1" u="sng" dirty="0" smtClean="0"/>
              <a:t>отпуска</a:t>
            </a:r>
            <a:r>
              <a:rPr lang="ru-RU" sz="3800" b="1" dirty="0" smtClean="0"/>
              <a:t> </a:t>
            </a:r>
            <a:r>
              <a:rPr lang="ru-RU" sz="3800" b="1" dirty="0"/>
              <a:t>по беременности и родам, отпуска работникам, усыновившим (удочерившим) новорожденного ребенка (детей) по месту </a:t>
            </a:r>
            <a:r>
              <a:rPr lang="ru-RU" sz="3800" b="1" dirty="0" smtClean="0"/>
              <a:t>работы </a:t>
            </a:r>
          </a:p>
          <a:p>
            <a:r>
              <a:rPr lang="ru-RU" sz="3800" b="1" dirty="0" smtClean="0"/>
              <a:t>(п. 26 Правил)</a:t>
            </a:r>
            <a:r>
              <a:rPr lang="ru-RU" sz="3800" dirty="0" smtClean="0"/>
              <a:t>.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57175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Порядок выдачи листа и справки о временной нетрудоспособности по беременности и родам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      1) лист </a:t>
            </a:r>
            <a:r>
              <a:rPr lang="ru-RU" dirty="0" smtClean="0"/>
              <a:t>о </a:t>
            </a:r>
            <a:r>
              <a:rPr lang="ru-RU" dirty="0"/>
              <a:t>временной нетрудоспособности по беременности и родам выдается медицинским работником (врачом акушером-гинекологом), а при его отсутствии - врачом, совместно с заведующим отделением после заключения </a:t>
            </a:r>
            <a:r>
              <a:rPr lang="ru-RU" dirty="0">
                <a:solidFill>
                  <a:srgbClr val="FF0000"/>
                </a:solidFill>
              </a:rPr>
              <a:t>ВКК с тридцати недель беременности на срок продолжительностью </a:t>
            </a:r>
            <a:r>
              <a:rPr lang="ru-RU" dirty="0" smtClean="0">
                <a:solidFill>
                  <a:srgbClr val="FF0000"/>
                </a:solidFill>
              </a:rPr>
              <a:t>126 календарных </a:t>
            </a:r>
            <a:r>
              <a:rPr lang="ru-RU" dirty="0">
                <a:solidFill>
                  <a:srgbClr val="FF0000"/>
                </a:solidFill>
              </a:rPr>
              <a:t>дней (семьдесят календарных дней до родов и пятьдесят шесть календарных дней после родов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/>
              <a:t>      </a:t>
            </a:r>
            <a:endParaRPr lang="ru-RU" dirty="0" smtClean="0"/>
          </a:p>
          <a:p>
            <a:r>
              <a:rPr lang="ru-RU" dirty="0" smtClean="0"/>
              <a:t>Женщинам</a:t>
            </a:r>
            <a:r>
              <a:rPr lang="ru-RU" dirty="0"/>
              <a:t>, проживающим на территориях, подвергшихся воздействию ядерных испытаний, лист </a:t>
            </a:r>
            <a:r>
              <a:rPr lang="ru-RU" dirty="0" smtClean="0"/>
              <a:t>о </a:t>
            </a:r>
            <a:r>
              <a:rPr lang="ru-RU" dirty="0"/>
              <a:t>нетрудоспособности по беременности и родам выдается </a:t>
            </a:r>
            <a:r>
              <a:rPr lang="ru-RU" dirty="0">
                <a:solidFill>
                  <a:srgbClr val="FF0000"/>
                </a:solidFill>
              </a:rPr>
              <a:t>с двадцати семи недель продолжительностью </a:t>
            </a:r>
            <a:r>
              <a:rPr lang="ru-RU" dirty="0" smtClean="0">
                <a:solidFill>
                  <a:srgbClr val="FF0000"/>
                </a:solidFill>
              </a:rPr>
              <a:t>170 дней </a:t>
            </a:r>
            <a:r>
              <a:rPr lang="ru-RU" dirty="0">
                <a:solidFill>
                  <a:srgbClr val="FF0000"/>
                </a:solidFill>
              </a:rPr>
              <a:t>при нормальных родах и </a:t>
            </a:r>
            <a:r>
              <a:rPr lang="ru-RU" dirty="0" smtClean="0">
                <a:solidFill>
                  <a:srgbClr val="FF0000"/>
                </a:solidFill>
              </a:rPr>
              <a:t>184 дня </a:t>
            </a:r>
            <a:r>
              <a:rPr lang="ru-RU" dirty="0">
                <a:solidFill>
                  <a:srgbClr val="FF0000"/>
                </a:solidFill>
              </a:rPr>
              <a:t>- в случае осложненных родов или при рождении двух и более детей;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91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787208" cy="5649491"/>
          </a:xfrm>
        </p:spPr>
        <p:txBody>
          <a:bodyPr>
            <a:normAutofit/>
          </a:bodyPr>
          <a:lstStyle/>
          <a:p>
            <a:r>
              <a:rPr lang="ru-RU" b="1" dirty="0"/>
              <a:t>Работодатель оплачивает </a:t>
            </a:r>
            <a:r>
              <a:rPr lang="ru-RU" dirty="0"/>
              <a:t>отпуск по беременности и родам, отпуск работникам, усыновившим (удочерившим) новорожденного ребенка (детей), с сохранением средней заработной платы, </a:t>
            </a:r>
            <a:r>
              <a:rPr lang="ru-RU" b="1" dirty="0"/>
              <a:t>если это предусмотрено условиями трудового и (или) коллективного договора, актом работодателя, </a:t>
            </a:r>
            <a:r>
              <a:rPr lang="ru-RU" dirty="0"/>
              <a:t>за вычетом суммы социальной выплаты на случай потери дохода в связи с беременностью и родами, усыновлением (удочерением) новорожденного ребенка (детей), осуществленной в соответствии с </a:t>
            </a:r>
            <a:r>
              <a:rPr lang="ru-RU" dirty="0" smtClean="0"/>
              <a:t>законодательством Республики </a:t>
            </a:r>
            <a:r>
              <a:rPr lang="ru-RU" dirty="0"/>
              <a:t>Казахстан об обязательном социальном </a:t>
            </a:r>
            <a:r>
              <a:rPr lang="ru-RU" dirty="0" smtClean="0"/>
              <a:t>страховании (ст. 99 ТК).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715200" cy="564949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dirty="0"/>
              <a:t>на отраслевом уровне - отраслевыми комиссиями по социальному партнерству и регулированию социальных и трудовых отношений </a:t>
            </a:r>
            <a:r>
              <a:rPr lang="ru-RU" sz="2800" b="1" i="1" dirty="0" smtClean="0"/>
              <a:t>заключается отраслевое соглашение </a:t>
            </a:r>
          </a:p>
          <a:p>
            <a:endParaRPr lang="ru-RU" sz="2800" b="1" i="1" dirty="0" smtClean="0"/>
          </a:p>
          <a:p>
            <a:r>
              <a:rPr lang="ru-RU" sz="2800" dirty="0" smtClean="0"/>
              <a:t>на </a:t>
            </a:r>
            <a:r>
              <a:rPr lang="ru-RU" sz="2800" dirty="0"/>
              <a:t>региональном (областном, городском, районном) уровне - областными, городскими, районными комиссиями по социальному партнерству и регулированию социальных и трудовых </a:t>
            </a:r>
            <a:r>
              <a:rPr lang="ru-RU" sz="2800" dirty="0" smtClean="0"/>
              <a:t>отношений </a:t>
            </a:r>
            <a:r>
              <a:rPr lang="ru-RU" sz="2800" b="1" i="1" dirty="0" smtClean="0"/>
              <a:t>заключается региональное соглашение 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5178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92888" cy="23622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РЕГИОНАЛЬНОЕ </a:t>
            </a:r>
            <a:r>
              <a:rPr lang="ru-RU" sz="2400" b="1" dirty="0"/>
              <a:t>СОГЛАШЕНИЕ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 между </a:t>
            </a:r>
            <a:r>
              <a:rPr lang="ru-RU" sz="2400" b="1" dirty="0" err="1"/>
              <a:t>Акиматом</a:t>
            </a:r>
            <a:r>
              <a:rPr lang="ru-RU" sz="2400" b="1" dirty="0"/>
              <a:t>  города Алматы, </a:t>
            </a:r>
            <a:r>
              <a:rPr lang="ru-RU" sz="2400" b="1" dirty="0" err="1"/>
              <a:t>Алматинским</a:t>
            </a:r>
            <a:r>
              <a:rPr lang="ru-RU" sz="2400" b="1" dirty="0"/>
              <a:t> Союзом профсоюзов</a:t>
            </a:r>
            <a:r>
              <a:rPr lang="kk-KZ" sz="2400" b="1" dirty="0"/>
              <a:t> и</a:t>
            </a:r>
            <a:r>
              <a:rPr lang="ru-RU" sz="2400" b="1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Палатой предпринимателей города Алматы</a:t>
            </a:r>
            <a:r>
              <a:rPr lang="kk-KZ" sz="2400" b="1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на </a:t>
            </a:r>
            <a:r>
              <a:rPr lang="ru-RU" sz="2400" b="1" dirty="0" smtClean="0"/>
              <a:t>2015-2017 </a:t>
            </a:r>
            <a:r>
              <a:rPr lang="ru-RU" sz="2400" b="1" dirty="0"/>
              <a:t>годы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7920880" cy="3849291"/>
          </a:xfrm>
        </p:spPr>
        <p:txBody>
          <a:bodyPr>
            <a:normAutofit fontScale="92500"/>
          </a:bodyPr>
          <a:lstStyle/>
          <a:p>
            <a:r>
              <a:rPr lang="ru-RU" dirty="0"/>
              <a:t> Стороны признают Соглашение основным документом социального партнерства, определяющим содержание и обязательства сторон по установлению условий труда, занятости и социальных гарантий для работников наемного труда на региональном уровне. </a:t>
            </a:r>
            <a:endParaRPr lang="ru-RU" dirty="0" smtClean="0"/>
          </a:p>
          <a:p>
            <a:r>
              <a:rPr lang="ru-RU" dirty="0" smtClean="0"/>
              <a:t>Соглашение </a:t>
            </a:r>
            <a:r>
              <a:rPr lang="ru-RU" dirty="0"/>
              <a:t>является правовым актом и его действие распространяется на все структурные подразделения </a:t>
            </a:r>
            <a:r>
              <a:rPr lang="ru-RU" dirty="0" err="1"/>
              <a:t>Акимата</a:t>
            </a:r>
            <a:r>
              <a:rPr lang="ru-RU" dirty="0"/>
              <a:t>, Профсоюзов и Палаты предпринимателей.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323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591" y="476672"/>
            <a:ext cx="7972801" cy="5505475"/>
          </a:xfrm>
        </p:spPr>
        <p:txBody>
          <a:bodyPr>
            <a:normAutofit/>
          </a:bodyPr>
          <a:lstStyle/>
          <a:p>
            <a:r>
              <a:rPr lang="ru-RU" b="1" dirty="0"/>
              <a:t>Включить в </a:t>
            </a:r>
            <a:r>
              <a:rPr lang="ru-RU" dirty="0"/>
              <a:t>коллективные и</a:t>
            </a:r>
            <a:r>
              <a:rPr lang="ru-RU" b="1" dirty="0"/>
              <a:t> трудовые договоры условия об оплате отпуска по беременности и родам, </a:t>
            </a:r>
            <a:r>
              <a:rPr lang="ru-RU" dirty="0"/>
              <a:t>усыновившим (удочерившим) новорожденного ребенка (детей), с сохранением средней заработной платы, за вычетом суммы социальной выплаты на случай потери дохода в связи с беременностью и родами, усыновлением (удочерением) новорожденного ребенка (детей), осуществленной в  соответствии с законодательством Республики Казахстан об обязательном социальном </a:t>
            </a:r>
            <a:r>
              <a:rPr lang="ru-RU" dirty="0" smtClean="0"/>
              <a:t>страховании (п. 46 регионального соглашения).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8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764704"/>
            <a:ext cx="7488832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b="1" dirty="0" smtClean="0"/>
              <a:t>коллективный договор </a:t>
            </a:r>
            <a:r>
              <a:rPr lang="ru-RU" sz="3200" dirty="0" smtClean="0"/>
              <a:t>– правовой акт в форме письменного соглашения между коллективом работников в лице уполномоченных их представителей и работодателем, регулирующий социально-трудовые отношения в организации, порядок разработки и заключения которого установлен статьей 156 Кодекса; </a:t>
            </a:r>
          </a:p>
        </p:txBody>
      </p:sp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C68DFE61-BF26-4CAF-B25A-D335154B47C6}" type="slidenum">
              <a:rPr lang="ru-RU" smtClean="0">
                <a:latin typeface="Arial Black" pitchFamily="34" charset="0"/>
              </a:rPr>
              <a:pPr eaLnBrk="1" hangingPunct="1"/>
              <a:t>19</a:t>
            </a:fld>
            <a:endParaRPr 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Социальные отпуска</a:t>
            </a:r>
          </a:p>
        </p:txBody>
      </p:sp>
      <p:sp>
        <p:nvSpPr>
          <p:cNvPr id="114692" name="Rectangle 3"/>
          <p:cNvSpPr>
            <a:spLocks noGrp="1" noChangeArrowheads="1"/>
          </p:cNvSpPr>
          <p:nvPr>
            <p:ph idx="1"/>
          </p:nvPr>
        </p:nvSpPr>
        <p:spPr>
          <a:xfrm>
            <a:off x="323529" y="1557338"/>
            <a:ext cx="7776864" cy="48958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3600" b="1" dirty="0"/>
              <a:t>п</a:t>
            </a:r>
            <a:r>
              <a:rPr lang="ru-RU" altLang="ru-RU" sz="3600" b="1" dirty="0" smtClean="0"/>
              <a:t>од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социальным отпуском </a:t>
            </a:r>
            <a:r>
              <a:rPr lang="ru-RU" altLang="ru-RU" sz="3600" b="1" dirty="0" smtClean="0"/>
              <a:t>понимается освобождение работника от работы на определенный период в целях создания благоприятных условий для материнства, ухода за детьми, получения образования без отрыва от производства и для иных социальных целей.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80B21-0708-4064-8439-F9AF85A5B3F8}" type="slidenum">
              <a:rPr lang="ru-RU" altLang="ru-RU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97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7776864" cy="61926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800" b="1" dirty="0" smtClean="0"/>
              <a:t>В коллективный договор могут </a:t>
            </a:r>
            <a:r>
              <a:rPr lang="ru-RU" sz="2800" b="1" dirty="0"/>
              <a:t>включаться взаимные обязательства </a:t>
            </a:r>
            <a:r>
              <a:rPr lang="ru-RU" sz="2800" dirty="0" smtClean="0"/>
              <a:t> </a:t>
            </a:r>
            <a:r>
              <a:rPr lang="ru-RU" sz="2800" dirty="0"/>
              <a:t>об оплате отпуска по беременности и родам, отпуска работникам, усыновившим (удочерившим) новорожденного ребенка (детей), с сохранением средней заработной платы за вычетом суммы социальной выплаты на случай потери дохода в связи с беременностью и родами, усыновлением (удочерением) новорожденного ребенка (детей), осуществленной в соответствии с законодательством Республики Казахстан об обязательном социальном </a:t>
            </a:r>
            <a:r>
              <a:rPr lang="ru-RU" sz="2800" dirty="0" smtClean="0"/>
              <a:t>страховании (п.п.11) п. 2 ст. 157 ТК);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79137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Коллективный договор не должен ухудшать положение работников по сравнению с трудовым законодательством, генеральным, отраслевым, региональным соглашениями.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Такие положения признаются недействительными </a:t>
            </a:r>
            <a:r>
              <a:rPr lang="ru-RU" dirty="0" smtClean="0">
                <a:solidFill>
                  <a:srgbClr val="FF0000"/>
                </a:solidFill>
              </a:rPr>
              <a:t>и не подлежат применению.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D26E9BB3-33C6-4161-A944-7416A732DCB7}" type="slidenum">
              <a:rPr lang="ru-RU" smtClean="0">
                <a:latin typeface="Arial Black" pitchFamily="34" charset="0"/>
              </a:rPr>
              <a:pPr eaLnBrk="1" hangingPunct="1"/>
              <a:t>21</a:t>
            </a:fld>
            <a:endParaRPr lang="ru-RU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6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61978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Отпуск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без </a:t>
            </a:r>
            <a:r>
              <a:rPr lang="ru-RU" sz="3600" b="1" dirty="0">
                <a:solidFill>
                  <a:srgbClr val="FF0000"/>
                </a:solidFill>
              </a:rPr>
              <a:t>сохранения заработной платы </a:t>
            </a:r>
            <a:r>
              <a:rPr lang="ru-RU" sz="3600" b="1" dirty="0" smtClean="0">
                <a:solidFill>
                  <a:srgbClr val="FF0000"/>
                </a:solidFill>
              </a:rPr>
              <a:t>по</a:t>
            </a:r>
            <a:r>
              <a:rPr lang="ru-RU" sz="3600" b="1" dirty="0">
                <a:solidFill>
                  <a:srgbClr val="FF0000"/>
                </a:solidFill>
              </a:rPr>
              <a:t>  уходу за ребенком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до </a:t>
            </a:r>
            <a:r>
              <a:rPr lang="ru-RU" sz="3600" b="1" dirty="0">
                <a:solidFill>
                  <a:srgbClr val="FF0000"/>
                </a:solidFill>
              </a:rPr>
              <a:t>достижения им </a:t>
            </a:r>
            <a:r>
              <a:rPr lang="ru-RU" sz="3600" b="1" dirty="0" smtClean="0">
                <a:solidFill>
                  <a:srgbClr val="FF0000"/>
                </a:solidFill>
              </a:rPr>
              <a:t>возраста</a:t>
            </a:r>
            <a:r>
              <a:rPr lang="ru-RU" sz="3600" dirty="0">
                <a:solidFill>
                  <a:srgbClr val="FF0000"/>
                </a:solidFill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</a:rPr>
              <a:t>трех </a:t>
            </a:r>
            <a:r>
              <a:rPr lang="ru-RU" sz="3600" b="1" dirty="0">
                <a:solidFill>
                  <a:srgbClr val="FF0000"/>
                </a:solidFill>
              </a:rPr>
              <a:t>лет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0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172400" cy="65246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200" dirty="0" smtClean="0"/>
              <a:t>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800" b="1" dirty="0" smtClean="0">
                <a:latin typeface="Times New Roman" pitchFamily="18" charset="0"/>
              </a:rPr>
              <a:t>статья 100 ТК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600" b="1" dirty="0" smtClean="0"/>
              <a:t>Работодатель </a:t>
            </a:r>
            <a:r>
              <a:rPr lang="ru-RU" altLang="ru-RU" sz="2600" b="1" dirty="0" smtClean="0">
                <a:solidFill>
                  <a:srgbClr val="FF0000"/>
                </a:solidFill>
              </a:rPr>
              <a:t>обязан</a:t>
            </a:r>
            <a:r>
              <a:rPr lang="ru-RU" altLang="ru-RU" sz="2600" b="1" dirty="0" smtClean="0"/>
              <a:t> предоставить отпуск без сохранения заработной платы </a:t>
            </a:r>
            <a:r>
              <a:rPr lang="ru-RU" altLang="ru-RU" sz="2600" b="1" dirty="0" smtClean="0">
                <a:solidFill>
                  <a:srgbClr val="FF0000"/>
                </a:solidFill>
              </a:rPr>
              <a:t>РАБОТНИКУ </a:t>
            </a:r>
            <a:r>
              <a:rPr lang="ru-RU" altLang="ru-RU" sz="2600" b="1" dirty="0" smtClean="0"/>
              <a:t>по уходу за ребенком до достижения им возраста трех лет: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sz="2600" dirty="0" smtClean="0"/>
              <a:t>по выбору родителей -  матери либо отцу ребенка</a:t>
            </a:r>
          </a:p>
          <a:p>
            <a:pPr>
              <a:buClr>
                <a:schemeClr val="tx1"/>
              </a:buClr>
              <a:buBlip>
                <a:blip r:embed="rId2"/>
              </a:buBlip>
            </a:pPr>
            <a:r>
              <a:rPr lang="ru-RU" dirty="0" smtClean="0"/>
              <a:t>родителю</a:t>
            </a:r>
            <a:r>
              <a:rPr lang="ru-RU" dirty="0"/>
              <a:t>, одному воспитывающему </a:t>
            </a:r>
            <a:r>
              <a:rPr lang="ru-RU" dirty="0" smtClean="0"/>
              <a:t>ребенка;</a:t>
            </a:r>
            <a:endParaRPr lang="ru-RU" dirty="0"/>
          </a:p>
          <a:p>
            <a:pPr>
              <a:buClr>
                <a:schemeClr val="tx1"/>
              </a:buClr>
              <a:buBlip>
                <a:blip r:embed="rId2"/>
              </a:buBlip>
            </a:pPr>
            <a:r>
              <a:rPr lang="ru-RU" dirty="0" smtClean="0"/>
              <a:t>другому </a:t>
            </a:r>
            <a:r>
              <a:rPr lang="ru-RU" dirty="0"/>
              <a:t>родственнику, фактически воспитывающему ребенка, оставшегося без попечения родителей, либо </a:t>
            </a:r>
            <a:r>
              <a:rPr lang="ru-RU" dirty="0" smtClean="0"/>
              <a:t>опекуну;</a:t>
            </a:r>
            <a:endParaRPr lang="ru-RU" dirty="0"/>
          </a:p>
          <a:p>
            <a:pPr>
              <a:buClr>
                <a:schemeClr val="tx1"/>
              </a:buClr>
              <a:buBlip>
                <a:blip r:embed="rId2"/>
              </a:buBlip>
            </a:pPr>
            <a:r>
              <a:rPr lang="ru-RU" dirty="0" smtClean="0"/>
              <a:t>работнику</a:t>
            </a:r>
            <a:r>
              <a:rPr lang="ru-RU" dirty="0"/>
              <a:t>, усыновившему (удочерившему) новорожденного ребенка (детей).</a:t>
            </a:r>
            <a:br>
              <a:rPr lang="ru-RU" dirty="0"/>
            </a:br>
            <a:endParaRPr lang="ru-RU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BCF3E-FC14-4E1B-842B-B9675B259918}" type="slidenum">
              <a:rPr lang="ru-RU" altLang="en-US"/>
              <a:pPr>
                <a:defRPr/>
              </a:pPr>
              <a:t>23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3720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Autofit/>
          </a:bodyPr>
          <a:lstStyle/>
          <a:p>
            <a:r>
              <a:rPr lang="ru-RU" sz="2800" dirty="0"/>
              <a:t>Отпуск без сохранения заработной платы по уходу за ребенком до достижения им возраста трех лет предоставляется </a:t>
            </a:r>
            <a:r>
              <a:rPr lang="ru-RU" sz="2800" dirty="0">
                <a:solidFill>
                  <a:srgbClr val="FF0000"/>
                </a:solidFill>
              </a:rPr>
              <a:t>на основании письменного заявления работника с указанием его продолжительности </a:t>
            </a:r>
            <a:r>
              <a:rPr lang="ru-RU" sz="2800" dirty="0"/>
              <a:t>и предоставлением свидетельства о рождении или другого документа, подтверждающего факт рождения ребенка.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70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ст. 100 ТК РК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/>
              <a:t>В случае выхода на работу до истечения отпуска без сохранения заработной платы по уходу за ребенком до достижения им возраста трех лет </a:t>
            </a:r>
            <a:r>
              <a:rPr lang="ru-RU" altLang="ru-RU" dirty="0" smtClean="0">
                <a:solidFill>
                  <a:srgbClr val="FF0000"/>
                </a:solidFill>
              </a:rPr>
              <a:t>работник обязан </a:t>
            </a:r>
            <a:r>
              <a:rPr lang="ru-RU" altLang="ru-RU" dirty="0" smtClean="0"/>
              <a:t>предупредить работодателя о своем намерении за месяц до начала работы.</a:t>
            </a:r>
            <a:br>
              <a:rPr lang="ru-RU" altLang="ru-RU" dirty="0" smtClean="0"/>
            </a:b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E8F2E-68DF-41C4-BB74-777F6F41C55A}" type="slidenum">
              <a:rPr lang="ru-RU" altLang="en-US"/>
              <a:pPr>
                <a:defRPr/>
              </a:pPr>
              <a:t>25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1445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7211144" cy="55816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 smtClean="0"/>
              <a:t>За время отпуска без сохранения заработной платы по уходу за ребенком за работником сохраняется место работы (должность). </a:t>
            </a:r>
          </a:p>
          <a:p>
            <a:r>
              <a:rPr lang="ru-RU" dirty="0">
                <a:solidFill>
                  <a:srgbClr val="FF0000"/>
                </a:solidFill>
              </a:rPr>
              <a:t>Работник</a:t>
            </a:r>
            <a:r>
              <a:rPr lang="ru-RU" dirty="0"/>
              <a:t> может использовать отпуск по уходу за ребенком до достижения им возраста трех лет полностью или по частям. </a:t>
            </a:r>
            <a:endParaRPr lang="ru-RU" altLang="ru-RU" dirty="0"/>
          </a:p>
          <a:p>
            <a:pPr eaLnBrk="1" hangingPunct="1"/>
            <a:r>
              <a:rPr lang="ru-RU" altLang="ru-RU" u="sng" dirty="0" smtClean="0"/>
              <a:t>Предоставление отпусков предусмотренных Трудовым кодексом РК только в пределах срока трудового договора.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67CA9-8F5B-400F-A214-8E39A7E515A1}" type="slidenum">
              <a:rPr lang="ru-RU" altLang="en-US"/>
              <a:pPr>
                <a:defRPr/>
              </a:pPr>
              <a:t>26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8176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BE031-6B6C-4129-AFAE-AEB42D4EDAEE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1"/>
            <a:ext cx="7427168" cy="5904508"/>
          </a:xfrm>
        </p:spPr>
        <p:txBody>
          <a:bodyPr>
            <a:normAutofit lnSpcReduction="10000"/>
          </a:bodyPr>
          <a:lstStyle/>
          <a:p>
            <a:r>
              <a:rPr lang="ru-RU" altLang="ru-RU" sz="2800" dirty="0" smtClean="0"/>
              <a:t>В случае, если </a:t>
            </a:r>
            <a:r>
              <a:rPr lang="ru-RU" altLang="ru-RU" sz="2800" dirty="0" smtClean="0">
                <a:solidFill>
                  <a:srgbClr val="FF0000"/>
                </a:solidFill>
              </a:rPr>
              <a:t>на день истечения срока трудового договора, заключенного на определенный срок </a:t>
            </a:r>
            <a:r>
              <a:rPr lang="ru-RU" altLang="ru-RU" sz="2800" dirty="0" smtClean="0"/>
              <a:t>не менее одного года, </a:t>
            </a:r>
            <a:r>
              <a:rPr lang="ru-RU" altLang="ru-RU" sz="2800" dirty="0" smtClean="0">
                <a:solidFill>
                  <a:srgbClr val="FF0000"/>
                </a:solidFill>
              </a:rPr>
              <a:t>работник, имеющий ребенка в возрасте до трех лет </a:t>
            </a:r>
            <a:r>
              <a:rPr lang="ru-RU" altLang="ru-RU" sz="2800" dirty="0" smtClean="0"/>
              <a:t>усыновивший </a:t>
            </a:r>
            <a:r>
              <a:rPr lang="kk-KZ" altLang="ru-RU" sz="2800" dirty="0" smtClean="0"/>
              <a:t>(</a:t>
            </a:r>
            <a:r>
              <a:rPr lang="ru-RU" altLang="ru-RU" sz="2800" dirty="0" smtClean="0"/>
              <a:t>удочеривший</a:t>
            </a:r>
            <a:r>
              <a:rPr lang="kk-KZ" altLang="ru-RU" sz="2800" dirty="0" smtClean="0"/>
              <a:t>)</a:t>
            </a:r>
            <a:r>
              <a:rPr lang="ru-RU" altLang="ru-RU" sz="2800" dirty="0" smtClean="0"/>
              <a:t> ребенка и пожелавший использовать свое право на отпуск без сохранения заработной платы по уходу за ребенком, </a:t>
            </a:r>
            <a:r>
              <a:rPr lang="ru-RU" altLang="ru-RU" sz="2800" u="sng" dirty="0" smtClean="0"/>
              <a:t>представит письменное заявление о продлении срока трудового договора,</a:t>
            </a:r>
            <a:r>
              <a:rPr lang="ru-RU" altLang="ru-RU" sz="2800" dirty="0" smtClean="0"/>
              <a:t> кроме случаев замещения </a:t>
            </a:r>
            <a:r>
              <a:rPr lang="kk-KZ" altLang="ru-RU" sz="2800" dirty="0" smtClean="0"/>
              <a:t>временно </a:t>
            </a:r>
            <a:r>
              <a:rPr lang="ru-RU" altLang="ru-RU" sz="2800" dirty="0" smtClean="0"/>
              <a:t>отсутствующего работника, то работодатель обязан продлить срок трудового договора </a:t>
            </a:r>
            <a:r>
              <a:rPr lang="ru-RU" altLang="ru-RU" sz="2800" dirty="0" smtClean="0">
                <a:solidFill>
                  <a:srgbClr val="FF0000"/>
                </a:solidFill>
              </a:rPr>
              <a:t>по день окончания отпуска по уходу за ребенком.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523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     </a:t>
            </a:r>
            <a:r>
              <a:rPr lang="ru-RU" sz="3000" dirty="0" smtClean="0"/>
              <a:t>Работникам </a:t>
            </a:r>
            <a:r>
              <a:rPr lang="ru-RU" sz="3000" dirty="0"/>
              <a:t>предоставляются следующие </a:t>
            </a:r>
            <a:r>
              <a:rPr lang="ru-RU" sz="3000" b="1" dirty="0"/>
              <a:t>виды социальных отпусков</a:t>
            </a:r>
            <a:r>
              <a:rPr lang="ru-RU" sz="3000" dirty="0"/>
              <a:t>:</a:t>
            </a:r>
            <a:br>
              <a:rPr lang="ru-RU" sz="3000" dirty="0"/>
            </a:br>
            <a:r>
              <a:rPr lang="ru-RU" sz="3000" dirty="0"/>
              <a:t>      1) отпуск без сохранения заработной платы;</a:t>
            </a:r>
            <a:br>
              <a:rPr lang="ru-RU" sz="3000" dirty="0"/>
            </a:br>
            <a:r>
              <a:rPr lang="ru-RU" sz="3000" dirty="0"/>
              <a:t>      2) учебный отпуск;</a:t>
            </a:r>
            <a:br>
              <a:rPr lang="ru-RU" sz="3000" dirty="0"/>
            </a:br>
            <a:r>
              <a:rPr lang="ru-RU" sz="3000" dirty="0"/>
              <a:t>      3) отпуск в связи с беременностью и рождением ребенка (детей), усыновлением (удочерением) новорожденного ребенка (детей); </a:t>
            </a:r>
            <a:br>
              <a:rPr lang="ru-RU" sz="3000" dirty="0"/>
            </a:br>
            <a:r>
              <a:rPr lang="ru-RU" sz="3000" dirty="0"/>
              <a:t>      4) отпуск без сохранения заработной платы по уходу за ребенком до достижения им возраста трех лет.</a:t>
            </a:r>
            <a:br>
              <a:rPr lang="ru-RU" sz="3000" dirty="0"/>
            </a:br>
            <a:r>
              <a:rPr lang="ru-RU" sz="3000" dirty="0"/>
              <a:t>     </a:t>
            </a:r>
            <a:endParaRPr lang="ru-RU" sz="3000" dirty="0" smtClean="0"/>
          </a:p>
          <a:p>
            <a:r>
              <a:rPr lang="ru-RU" sz="3000" dirty="0" smtClean="0"/>
              <a:t> </a:t>
            </a:r>
            <a:r>
              <a:rPr lang="ru-RU" sz="3000" dirty="0"/>
              <a:t>Период нахождения в социальном отпуске засчитывается в трудовой стаж, если иное не предусмотрено законами Республики </a:t>
            </a:r>
            <a:r>
              <a:rPr lang="ru-RU" sz="3000" dirty="0" smtClean="0"/>
              <a:t>Казахстан </a:t>
            </a:r>
            <a:r>
              <a:rPr lang="ru-RU" sz="3000" u="sng" dirty="0" smtClean="0"/>
              <a:t>и оформляется приказом.</a:t>
            </a:r>
            <a:r>
              <a:rPr lang="ru-RU" sz="3000" u="sng" dirty="0"/>
              <a:t/>
            </a:r>
            <a:br>
              <a:rPr lang="ru-RU" sz="3000" u="sng" dirty="0"/>
            </a:br>
            <a:endParaRPr lang="ru-RU" sz="3000" u="sng" dirty="0"/>
          </a:p>
        </p:txBody>
      </p:sp>
    </p:spTree>
    <p:extLst>
      <p:ext uri="{BB962C8B-B14F-4D97-AF65-F5344CB8AC3E}">
        <p14:creationId xmlns:p14="http://schemas.microsoft.com/office/powerpoint/2010/main" val="18511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800" b="1" dirty="0" smtClean="0"/>
              <a:t>Отпуск без сохранения заработной платы (</a:t>
            </a:r>
            <a:r>
              <a:rPr lang="ru-RU" altLang="ru-RU" sz="3800" b="1" dirty="0" smtClean="0"/>
              <a:t>ст.97 </a:t>
            </a:r>
            <a:r>
              <a:rPr lang="ru-RU" altLang="ru-RU" sz="3800" b="1" dirty="0" smtClean="0"/>
              <a:t>ТК)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695825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по соглашению сторон</a:t>
            </a:r>
          </a:p>
          <a:p>
            <a:pPr eaLnBrk="1" hangingPunct="1"/>
            <a:r>
              <a:rPr lang="ru-RU" altLang="ru-RU" b="1" smtClean="0"/>
              <a:t>на основании заявления работника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b="1" smtClean="0"/>
          </a:p>
          <a:p>
            <a:pPr eaLnBrk="1" hangingPunct="1"/>
            <a:r>
              <a:rPr lang="ru-RU" altLang="ru-RU" b="1" smtClean="0"/>
              <a:t>продолжительность отпуска без сохранения заработной платы определяется по соглашению между работником и работодателем</a:t>
            </a:r>
            <a:r>
              <a:rPr lang="ru-RU" altLang="ru-RU" smtClean="0"/>
              <a:t> </a:t>
            </a:r>
            <a:endParaRPr lang="ru-RU" altLang="ru-RU" b="1" smtClean="0"/>
          </a:p>
          <a:p>
            <a:pPr eaLnBrk="1" hangingPunct="1"/>
            <a:endParaRPr lang="ru-RU" altLang="ru-RU" b="1" smtClean="0"/>
          </a:p>
        </p:txBody>
      </p:sp>
      <p:sp>
        <p:nvSpPr>
          <p:cNvPr id="1157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1539476-B094-4E70-A5D6-7DABEB1FD305}" type="slidenum">
              <a:rPr lang="ru-RU" altLang="ru-RU" sz="10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24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idx="1"/>
          </p:nvPr>
        </p:nvSpPr>
        <p:spPr>
          <a:xfrm>
            <a:off x="0" y="620688"/>
            <a:ext cx="7668344" cy="5760640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dirty="0" smtClean="0"/>
              <a:t> </a:t>
            </a:r>
            <a:r>
              <a:rPr lang="ru-RU" altLang="ru-RU" b="1" dirty="0" smtClean="0"/>
              <a:t>п. 3 ст. </a:t>
            </a:r>
            <a:r>
              <a:rPr lang="ru-RU" altLang="ru-RU" b="1" smtClean="0"/>
              <a:t>97 </a:t>
            </a:r>
            <a:r>
              <a:rPr lang="ru-RU" altLang="ru-RU" b="1" dirty="0" smtClean="0"/>
              <a:t>ТК</a:t>
            </a:r>
          </a:p>
          <a:p>
            <a:pPr>
              <a:buNone/>
            </a:pPr>
            <a:r>
              <a:rPr lang="ru-RU" altLang="ru-RU" b="1" dirty="0" smtClean="0"/>
              <a:t> На основании </a:t>
            </a:r>
            <a:r>
              <a:rPr lang="ru-RU" b="1" dirty="0">
                <a:solidFill>
                  <a:srgbClr val="FF0000"/>
                </a:solidFill>
              </a:rPr>
              <a:t>уведомления работника </a:t>
            </a:r>
            <a:r>
              <a:rPr lang="ru-RU" altLang="ru-RU" b="1" dirty="0" smtClean="0">
                <a:solidFill>
                  <a:srgbClr val="FF3300"/>
                </a:solidFill>
              </a:rPr>
              <a:t>работодатель обязан </a:t>
            </a:r>
            <a:r>
              <a:rPr lang="ru-RU" altLang="ru-RU" b="1" dirty="0" smtClean="0"/>
              <a:t>предоставить отпуск без сохранения заработной платы до пяти календарных дней при: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dirty="0" smtClean="0"/>
              <a:t> регистрации брака;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dirty="0" smtClean="0"/>
              <a:t> рождении ребенка;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dirty="0" smtClean="0"/>
              <a:t> смерти близких родственников;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</a:pPr>
            <a:r>
              <a:rPr lang="ru-RU" altLang="ru-RU" b="1" dirty="0" smtClean="0"/>
              <a:t> в иных случаях, предусмотренных трудовым и коллективным  договорами.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0BB4F-9B2B-4094-8CCD-3CB58ED2F1BD}" type="slidenum">
              <a:rPr lang="ru-RU" altLang="en-US"/>
              <a:pPr>
                <a:defRPr/>
              </a:pPr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535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уведомление </a:t>
            </a:r>
            <a:r>
              <a:rPr lang="ru-RU" sz="3200" dirty="0"/>
              <a:t>– письменное заявление работника </a:t>
            </a:r>
            <a:r>
              <a:rPr lang="ru-RU" sz="3200" dirty="0" smtClean="0"/>
              <a:t>либо </a:t>
            </a:r>
            <a:r>
              <a:rPr lang="ru-RU" sz="3200" dirty="0"/>
              <a:t>заявления, поданные иным способом (посредством курьерской почты, почтовой связи, факсимильной связи, электронной почты и иных информационно-коммуникационных технологий</a:t>
            </a:r>
            <a:r>
              <a:rPr lang="ru-RU" sz="3200" dirty="0" smtClean="0"/>
              <a:t>) (п.п.81) п. 1 ст. 1 ТК РК);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21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715200" cy="3993307"/>
          </a:xfrm>
        </p:spPr>
        <p:txBody>
          <a:bodyPr>
            <a:normAutofit fontScale="92500"/>
          </a:bodyPr>
          <a:lstStyle/>
          <a:p>
            <a:r>
              <a:rPr lang="ru-RU" dirty="0"/>
              <a:t>Коллективным договором может быть предусмотрено предоставление вышеназванных отпусков с сохранением заработной платы.</a:t>
            </a:r>
          </a:p>
          <a:p>
            <a:endParaRPr lang="ru-RU" dirty="0" smtClean="0"/>
          </a:p>
          <a:p>
            <a:r>
              <a:rPr lang="ru-RU" dirty="0"/>
              <a:t>Стороны не допускают принуждение работников отрасли к уходу в отпуск без сохранения заработной платы </a:t>
            </a:r>
            <a:r>
              <a:rPr lang="ru-RU" dirty="0" smtClean="0"/>
              <a:t> </a:t>
            </a:r>
            <a:r>
              <a:rPr lang="ru-RU" dirty="0"/>
              <a:t>при реорганизации организации или в связи с сокращением численности или штата </a:t>
            </a:r>
            <a:r>
              <a:rPr lang="ru-RU" dirty="0" smtClean="0"/>
              <a:t>работников.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78026" y="2746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385651"/>
            <a:ext cx="7416824" cy="1714202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0" dirty="0" smtClean="0"/>
              <a:t/>
            </a:r>
            <a:br>
              <a:rPr lang="ru-RU" sz="2700" b="0" dirty="0" smtClean="0"/>
            </a:br>
            <a:r>
              <a:rPr lang="ru-RU" sz="8000" b="0" dirty="0" smtClean="0"/>
              <a:t>Отраслевое соглашение </a:t>
            </a:r>
            <a:br>
              <a:rPr lang="ru-RU" sz="8000" b="0" dirty="0" smtClean="0"/>
            </a:br>
            <a:r>
              <a:rPr lang="ru-RU" sz="8000" dirty="0" smtClean="0"/>
              <a:t> </a:t>
            </a:r>
            <a:br>
              <a:rPr lang="ru-RU" sz="8000" dirty="0" smtClean="0"/>
            </a:b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2186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647700"/>
          </a:xfrm>
        </p:spPr>
        <p:txBody>
          <a:bodyPr/>
          <a:lstStyle/>
          <a:p>
            <a:pPr eaLnBrk="1" hangingPunct="1"/>
            <a:r>
              <a:rPr lang="ru-RU" altLang="ru-RU" sz="3200" b="0" dirty="0" smtClean="0"/>
              <a:t>Учебный отпуск  (ст.98 ТК)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7211144" cy="5183187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/>
              <a:t>учебный отпуск предоставляется</a:t>
            </a:r>
            <a:r>
              <a:rPr lang="ru-RU" altLang="ru-RU" sz="2800" b="1" i="1" dirty="0" smtClean="0"/>
              <a:t> </a:t>
            </a:r>
            <a:r>
              <a:rPr lang="ru-RU" altLang="ru-RU" sz="2800" b="1" dirty="0" smtClean="0"/>
              <a:t>работнику, обучающемуся в организации образования: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/>
              <a:t> для подготовки и сдачи зачетов и экзаменов,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/>
              <a:t>выполнения лабораторных работ,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/>
              <a:t>подготовки и защиты дипломной работы (проекта),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b="1" dirty="0" smtClean="0"/>
              <a:t>для прохождения программ подготовки военно-обученного резерва.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5198F-A523-4D64-BD00-8A80EC506CD0}" type="slidenum">
              <a:rPr lang="ru-RU" altLang="en-US"/>
              <a:pPr>
                <a:defRPr/>
              </a:pPr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021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632848" cy="5256584"/>
          </a:xfrm>
        </p:spPr>
        <p:txBody>
          <a:bodyPr>
            <a:normAutofit/>
          </a:bodyPr>
          <a:lstStyle/>
          <a:p>
            <a:r>
              <a:rPr lang="ru-RU" altLang="ru-RU" sz="2800" b="1" dirty="0"/>
              <a:t>Оплата учебного отпуска </a:t>
            </a:r>
            <a:r>
              <a:rPr lang="ru-RU" altLang="ru-RU" sz="2800" b="1" dirty="0">
                <a:solidFill>
                  <a:srgbClr val="FF0000"/>
                </a:solidFill>
              </a:rPr>
              <a:t>определяется </a:t>
            </a:r>
            <a:r>
              <a:rPr lang="ru-RU" altLang="ru-RU" sz="2800" b="1" dirty="0"/>
              <a:t>трудовым, коллективным договорами, договором обучения</a:t>
            </a:r>
            <a:r>
              <a:rPr lang="ru-RU" altLang="ru-RU" sz="2800" dirty="0"/>
              <a:t> </a:t>
            </a:r>
          </a:p>
          <a:p>
            <a:endParaRPr lang="ru-RU" sz="3200" dirty="0" smtClean="0"/>
          </a:p>
          <a:p>
            <a:r>
              <a:rPr lang="ru-RU" sz="3200" dirty="0" smtClean="0"/>
              <a:t>Словарь «</a:t>
            </a:r>
            <a:r>
              <a:rPr lang="ru-RU" sz="3200" b="1" dirty="0" smtClean="0"/>
              <a:t>ОПЛАТА</a:t>
            </a:r>
            <a:r>
              <a:rPr lang="ru-RU" sz="3200" b="1" dirty="0"/>
              <a:t>, </a:t>
            </a:r>
            <a:r>
              <a:rPr lang="ru-RU" sz="3200" dirty="0"/>
              <a:t>-ы, </a:t>
            </a:r>
            <a:r>
              <a:rPr lang="ru-RU" sz="3200" dirty="0" smtClean="0"/>
              <a:t>ж». </a:t>
            </a:r>
            <a:r>
              <a:rPr lang="ru-RU" sz="3200" dirty="0"/>
              <a:t>1. см. </a:t>
            </a:r>
            <a:r>
              <a:rPr lang="ru-RU" sz="3200" b="1" i="1" dirty="0"/>
              <a:t>оплатить. </a:t>
            </a:r>
            <a:r>
              <a:rPr lang="ru-RU" sz="3200" dirty="0"/>
              <a:t>2. Выплачиваемые за что-н. деньги, плата</a:t>
            </a:r>
          </a:p>
        </p:txBody>
      </p:sp>
    </p:spTree>
    <p:extLst>
      <p:ext uri="{BB962C8B-B14F-4D97-AF65-F5344CB8AC3E}">
        <p14:creationId xmlns:p14="http://schemas.microsoft.com/office/powerpoint/2010/main" val="32630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</TotalTime>
  <Words>1101</Words>
  <Application>Microsoft Office PowerPoint</Application>
  <PresentationFormat>Экран (4:3)</PresentationFormat>
  <Paragraphs>88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Презентация PowerPoint</vt:lpstr>
      <vt:lpstr>Социальные отпуска</vt:lpstr>
      <vt:lpstr>Презентация PowerPoint</vt:lpstr>
      <vt:lpstr>Отпуск без сохранения заработной платы (ст.97 ТК)</vt:lpstr>
      <vt:lpstr>Презентация PowerPoint</vt:lpstr>
      <vt:lpstr>Презентация PowerPoint</vt:lpstr>
      <vt:lpstr>               </vt:lpstr>
      <vt:lpstr>Учебный отпуск  (ст.98 ТК)</vt:lpstr>
      <vt:lpstr>Презентация PowerPoint</vt:lpstr>
      <vt:lpstr>Новое</vt:lpstr>
      <vt:lpstr>Отпуск по беременности и родам (ст. 99 ТК)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РЕГИОНАЛЬНОЕ СОГЛАШЕНИЕ   между Акиматом  города Алматы, Алматинским Союзом профсоюзов и  Палатой предпринимателей города Алматы  на 2015-2017 годы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ст. 100 ТК РК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Элина Черногрицкая</cp:lastModifiedBy>
  <cp:revision>86</cp:revision>
  <dcterms:created xsi:type="dcterms:W3CDTF">2014-06-19T12:20:01Z</dcterms:created>
  <dcterms:modified xsi:type="dcterms:W3CDTF">2017-01-19T07:41:51Z</dcterms:modified>
</cp:coreProperties>
</file>