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C088448-376D-4888-9174-1B5598052A7C}"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310557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088448-376D-4888-9174-1B5598052A7C}"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6766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088448-376D-4888-9174-1B5598052A7C}"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342583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088448-376D-4888-9174-1B5598052A7C}"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3177607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C088448-376D-4888-9174-1B5598052A7C}"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297641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C088448-376D-4888-9174-1B5598052A7C}"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678393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C088448-376D-4888-9174-1B5598052A7C}" type="datetimeFigureOut">
              <a:rPr lang="ru-RU" smtClean="0"/>
              <a:t>27.03.2017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3678528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C088448-376D-4888-9174-1B5598052A7C}" type="datetimeFigureOut">
              <a:rPr lang="ru-RU" smtClean="0"/>
              <a:t>27.03.2017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3243233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C088448-376D-4888-9174-1B5598052A7C}" type="datetimeFigureOut">
              <a:rPr lang="ru-RU" smtClean="0"/>
              <a:t>27.03.2017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120990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C088448-376D-4888-9174-1B5598052A7C}"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383334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C088448-376D-4888-9174-1B5598052A7C}"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5CDC60-F4F0-43DF-ADC9-2E70D5500115}" type="slidenum">
              <a:rPr lang="ru-RU" smtClean="0"/>
              <a:t>‹#›</a:t>
            </a:fld>
            <a:endParaRPr lang="ru-RU"/>
          </a:p>
        </p:txBody>
      </p:sp>
    </p:spTree>
    <p:extLst>
      <p:ext uri="{BB962C8B-B14F-4D97-AF65-F5344CB8AC3E}">
        <p14:creationId xmlns:p14="http://schemas.microsoft.com/office/powerpoint/2010/main" val="1030661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88448-376D-4888-9174-1B5598052A7C}" type="datetimeFigureOut">
              <a:rPr lang="ru-RU" smtClean="0"/>
              <a:t>27.03.2017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CDC60-F4F0-43DF-ADC9-2E70D5500115}" type="slidenum">
              <a:rPr lang="ru-RU" smtClean="0"/>
              <a:t>‹#›</a:t>
            </a:fld>
            <a:endParaRPr lang="ru-RU"/>
          </a:p>
        </p:txBody>
      </p:sp>
    </p:spTree>
    <p:extLst>
      <p:ext uri="{BB962C8B-B14F-4D97-AF65-F5344CB8AC3E}">
        <p14:creationId xmlns:p14="http://schemas.microsoft.com/office/powerpoint/2010/main" val="3182680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3745851"/>
          </a:xfrm>
        </p:spPr>
        <p:txBody>
          <a:bodyPr>
            <a:normAutofit/>
          </a:bodyPr>
          <a:lstStyle/>
          <a:p>
            <a:r>
              <a:rPr lang="ru-RU" b="1" dirty="0"/>
              <a:t>Проблемные займы </a:t>
            </a:r>
            <a:r>
              <a:rPr lang="en-US" b="1" dirty="0" smtClean="0"/>
              <a:t/>
            </a:r>
            <a:br>
              <a:rPr lang="en-US" b="1" dirty="0" smtClean="0"/>
            </a:br>
            <a:r>
              <a:rPr lang="ru-RU" b="1" dirty="0" smtClean="0"/>
              <a:t>и </a:t>
            </a:r>
            <a:r>
              <a:rPr lang="en-US" b="1" dirty="0" smtClean="0"/>
              <a:t/>
            </a:r>
            <a:br>
              <a:rPr lang="en-US" b="1" dirty="0" smtClean="0"/>
            </a:br>
            <a:r>
              <a:rPr lang="ru-RU" b="1" dirty="0" smtClean="0"/>
              <a:t>Программа </a:t>
            </a:r>
            <a:r>
              <a:rPr lang="ru-RU" b="1" dirty="0"/>
              <a:t>рефинансирования</a:t>
            </a:r>
          </a:p>
        </p:txBody>
      </p:sp>
    </p:spTree>
    <p:extLst>
      <p:ext uri="{BB962C8B-B14F-4D97-AF65-F5344CB8AC3E}">
        <p14:creationId xmlns:p14="http://schemas.microsoft.com/office/powerpoint/2010/main" val="273183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3792" y="321972"/>
            <a:ext cx="11397802" cy="3570208"/>
          </a:xfrm>
          <a:prstGeom prst="rect">
            <a:avLst/>
          </a:prstGeom>
        </p:spPr>
        <p:txBody>
          <a:bodyPr wrap="square">
            <a:spAutoFit/>
          </a:bodyPr>
          <a:lstStyle/>
          <a:p>
            <a:r>
              <a:rPr lang="ru-RU" sz="2300" b="1" u="sng" dirty="0"/>
              <a:t>Программа рефинансирование ипотечных жилищных/ипотечных займов</a:t>
            </a:r>
            <a:r>
              <a:rPr lang="ru-RU" sz="2300" b="1" u="sng" dirty="0" smtClean="0">
                <a:effectLst/>
                <a:latin typeface="Calibri Light" panose="020F0302020204030204" pitchFamily="34" charset="0"/>
                <a:ea typeface="Calibri" panose="020F0502020204030204" pitchFamily="34" charset="0"/>
                <a:cs typeface="Times New Roman" panose="02020603050405020304" pitchFamily="18" charset="0"/>
              </a:rPr>
              <a:t>.</a:t>
            </a:r>
          </a:p>
          <a:p>
            <a:pPr algn="just"/>
            <a:endParaRPr lang="ru-RU" sz="2300" b="1" dirty="0">
              <a:latin typeface="Calibri Light" panose="020F0302020204030204" pitchFamily="34" charset="0"/>
              <a:cs typeface="Times New Roman" panose="02020603050405020304" pitchFamily="18" charset="0"/>
            </a:endParaRPr>
          </a:p>
          <a:p>
            <a:pPr marL="342900" indent="-342900" algn="just">
              <a:buFontTx/>
              <a:buChar char="-"/>
            </a:pPr>
            <a:r>
              <a:rPr lang="ru-RU" sz="3000" dirty="0" smtClean="0"/>
              <a:t>Утверждена Постановлением </a:t>
            </a:r>
            <a:r>
              <a:rPr lang="ru-RU" sz="3000" dirty="0"/>
              <a:t>Правления НБ РК 24 апреля 2015 года. </a:t>
            </a:r>
            <a:endParaRPr lang="ru-RU" sz="3000" dirty="0" smtClean="0"/>
          </a:p>
          <a:p>
            <a:pPr marL="342900" indent="-342900" algn="just">
              <a:buFontTx/>
              <a:buChar char="-"/>
            </a:pPr>
            <a:r>
              <a:rPr lang="ru-RU" sz="3000" dirty="0" smtClean="0"/>
              <a:t>Цель </a:t>
            </a:r>
            <a:r>
              <a:rPr lang="ru-RU" sz="3000" dirty="0"/>
              <a:t>Программы помочь тем проблемным заемщикам </a:t>
            </a:r>
            <a:r>
              <a:rPr lang="ru-RU" sz="3000" dirty="0" smtClean="0"/>
              <a:t>которые </a:t>
            </a:r>
            <a:r>
              <a:rPr lang="ru-RU" sz="3000" dirty="0"/>
              <a:t>брали займы в период 2004-2009 </a:t>
            </a:r>
            <a:r>
              <a:rPr lang="ru-RU" sz="3000" dirty="0" smtClean="0"/>
              <a:t>года.</a:t>
            </a:r>
          </a:p>
          <a:p>
            <a:pPr marL="342900" indent="-342900" algn="just">
              <a:buFontTx/>
              <a:buChar char="-"/>
            </a:pPr>
            <a:r>
              <a:rPr lang="ru-RU" sz="3000" dirty="0" smtClean="0"/>
              <a:t>Средств выделено- 130 </a:t>
            </a:r>
            <a:r>
              <a:rPr lang="ru-RU" sz="3000" dirty="0"/>
              <a:t>млрд. </a:t>
            </a:r>
            <a:r>
              <a:rPr lang="ru-RU" sz="3000" dirty="0" smtClean="0"/>
              <a:t>тенге.</a:t>
            </a:r>
          </a:p>
          <a:p>
            <a:pPr marL="342900" indent="-342900" algn="just">
              <a:buFontTx/>
              <a:buChar char="-"/>
            </a:pPr>
            <a:r>
              <a:rPr lang="ru-RU" sz="3000" dirty="0" smtClean="0"/>
              <a:t>Срок освоения по Программе 01 апреля 2017.</a:t>
            </a:r>
            <a:endParaRPr lang="ru-RU" sz="3000" dirty="0"/>
          </a:p>
        </p:txBody>
      </p:sp>
    </p:spTree>
    <p:extLst>
      <p:ext uri="{BB962C8B-B14F-4D97-AF65-F5344CB8AC3E}">
        <p14:creationId xmlns:p14="http://schemas.microsoft.com/office/powerpoint/2010/main" val="4166497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5003" y="426146"/>
            <a:ext cx="11243256" cy="6541278"/>
          </a:xfrm>
          <a:prstGeom prst="rect">
            <a:avLst/>
          </a:prstGeom>
        </p:spPr>
        <p:txBody>
          <a:bodyPr wrap="square">
            <a:spAutoFit/>
          </a:bodyPr>
          <a:lstStyle/>
          <a:p>
            <a:pPr algn="just">
              <a:lnSpc>
                <a:spcPct val="107000"/>
              </a:lnSpc>
              <a:spcAft>
                <a:spcPts val="800"/>
              </a:spcAft>
            </a:pP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ru-RU" b="1" dirty="0" smtClean="0">
                <a:latin typeface="Calibri" panose="020F0502020204030204" pitchFamily="34" charset="0"/>
                <a:ea typeface="Times New Roman" panose="02020603050405020304" pitchFamily="18" charset="0"/>
                <a:cs typeface="Times New Roman" panose="02020603050405020304" pitchFamily="18" charset="0"/>
              </a:rPr>
              <a:t>Условия Программы:</a:t>
            </a:r>
            <a:endParaRPr lang="ru-RU"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ru-RU" sz="1300" dirty="0" smtClean="0">
                <a:effectLst/>
                <a:latin typeface="Calibri" panose="020F0502020204030204" pitchFamily="34" charset="0"/>
                <a:ea typeface="Times New Roman" panose="02020603050405020304" pitchFamily="18" charset="0"/>
                <a:cs typeface="Times New Roman" panose="02020603050405020304" pitchFamily="18" charset="0"/>
              </a:rPr>
              <a:t>- Рефинансированию подлежат ипотечные жилищные займы/ипотечные займы заемщика, обеспеченные залогом недвижимого имущества (жилище, нежилое помещение в виде отдельного помещения, используемого для иных, чем постоянное проживание целей, земельный участок), в том числе, принадлежащего третьему лицу (залогодателю), не являющемуся заемщиком, его супругой (супругом).</a:t>
            </a:r>
            <a:endParaRPr lang="ru-RU" sz="13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300" dirty="0" smtClean="0">
                <a:effectLst/>
                <a:latin typeface="Calibri" panose="020F0502020204030204" pitchFamily="34" charset="0"/>
                <a:ea typeface="Times New Roman" panose="02020603050405020304" pitchFamily="18" charset="0"/>
                <a:cs typeface="Times New Roman" panose="02020603050405020304" pitchFamily="18" charset="0"/>
              </a:rPr>
              <a:t>- Остаток задолженности по основному долгу по состоянию на 1 января 2015 должен составлять:</a:t>
            </a:r>
            <a:endParaRPr lang="ru-RU" sz="13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300" dirty="0" smtClean="0">
                <a:effectLst/>
                <a:latin typeface="Calibri" panose="020F0502020204030204" pitchFamily="34" charset="0"/>
                <a:ea typeface="Times New Roman" panose="02020603050405020304" pitchFamily="18" charset="0"/>
                <a:cs typeface="Times New Roman" panose="02020603050405020304" pitchFamily="18" charset="0"/>
              </a:rPr>
              <a:t>- в национальной валюте с просроченной задолженностью (свыше 90 (девяносто) дней) – не более 36 470 000,00 (тридцати шести миллионов четырехсот семидесяти тысяч) тенге, в том числе заемщиков, относящихся в соответствии с законодательством Республики Казахстан к социально уязвимым слоям населения;</a:t>
            </a:r>
            <a:endParaRPr lang="ru-RU" sz="13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300" dirty="0" smtClean="0">
                <a:effectLst/>
                <a:latin typeface="Calibri" panose="020F0502020204030204" pitchFamily="34" charset="0"/>
                <a:ea typeface="Times New Roman" panose="02020603050405020304" pitchFamily="18" charset="0"/>
                <a:cs typeface="Times New Roman" panose="02020603050405020304" pitchFamily="18" charset="0"/>
              </a:rPr>
              <a:t>- в иностранной валюте – эквивалент в тенге не более 36 470 000,00 (тридцати шести миллионов четырехсот семидесяти тысяч) тенге, заемщиков, относящихся в соответствии с законодательством Республики Казахстан к социально уязвимым слоям населения;</a:t>
            </a:r>
            <a:endParaRPr lang="ru-RU" sz="13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300" dirty="0" smtClean="0">
                <a:effectLst/>
                <a:latin typeface="Calibri" panose="020F0502020204030204" pitchFamily="34" charset="0"/>
                <a:ea typeface="Times New Roman" panose="02020603050405020304" pitchFamily="18" charset="0"/>
                <a:cs typeface="Times New Roman" panose="02020603050405020304" pitchFamily="18" charset="0"/>
              </a:rPr>
              <a:t>- в национальной валюте - не более 36 470 000,00 (тридцати шести миллионов четырехсот семидесяти тысяч) тенге, в том числе заемщиков, относящихся в соответствии с законодательством Республики Казахстан к социально уязвимым слоям населения;</a:t>
            </a:r>
          </a:p>
          <a:p>
            <a:pPr algn="just">
              <a:lnSpc>
                <a:spcPct val="107000"/>
              </a:lnSpc>
              <a:spcAft>
                <a:spcPts val="800"/>
              </a:spcAft>
            </a:pPr>
            <a:r>
              <a:rPr lang="ru-RU" sz="1300" dirty="0" smtClean="0">
                <a:effectLst/>
                <a:latin typeface="Calibri" panose="020F0502020204030204" pitchFamily="34" charset="0"/>
                <a:ea typeface="Calibri" panose="020F0502020204030204" pitchFamily="34" charset="0"/>
                <a:cs typeface="Times New Roman" panose="02020603050405020304" pitchFamily="18" charset="0"/>
              </a:rPr>
              <a:t>- ж</a:t>
            </a:r>
            <a:r>
              <a:rPr lang="ru-RU" sz="1300" dirty="0" smtClean="0"/>
              <a:t>илище </a:t>
            </a:r>
            <a:r>
              <a:rPr lang="ru-RU" sz="1300" dirty="0"/>
              <a:t>должно являться единственным для заемщика и его супруги (супруга) на территории республики по состоянию на 1 января 2015 года. Данное требование не применяется в случае наличия доли в отдельной одной жилой единице, не превышающей 16 квадратных метров жилой площади на каждого проживающего (на заемщика, на его супруга (супругу), на несовершеннолетнего ребенка семьи, а также и на каждого совместно проживающего близкого родственника) в данной одной жилой единице, принадлежащей заемщику или его супруге на праве общей собственности, перешедшее по договорам приватизации, дарения или в порядке наследования</a:t>
            </a:r>
            <a:r>
              <a:rPr lang="ru-RU" sz="1300" dirty="0" smtClean="0"/>
              <a:t>.</a:t>
            </a:r>
          </a:p>
          <a:p>
            <a:pPr algn="just">
              <a:lnSpc>
                <a:spcPct val="107000"/>
              </a:lnSpc>
              <a:spcAft>
                <a:spcPts val="800"/>
              </a:spcAft>
            </a:pPr>
            <a:r>
              <a:rPr lang="ru-RU" sz="1300" dirty="0" smtClean="0"/>
              <a:t>- </a:t>
            </a:r>
            <a:r>
              <a:rPr lang="ru-RU" sz="1300" dirty="0"/>
              <a:t>нежилое помещение является единственным для заемщика и его супруги на территории РК по состоянию на 1 января 2015 года;</a:t>
            </a:r>
          </a:p>
          <a:p>
            <a:r>
              <a:rPr lang="ru-RU" sz="1300" dirty="0"/>
              <a:t>- общая площадь нежилого помещения не превышает 100 кв. метров согласно техническому паспорту на объект недвижимости.</a:t>
            </a:r>
          </a:p>
          <a:p>
            <a:pPr algn="just">
              <a:lnSpc>
                <a:spcPct val="107000"/>
              </a:lnSpc>
              <a:spcAft>
                <a:spcPts val="800"/>
              </a:spcAft>
            </a:pPr>
            <a:r>
              <a:rPr lang="ru-RU" sz="1300" dirty="0" smtClean="0"/>
              <a:t>- Земельный </a:t>
            </a:r>
            <a:r>
              <a:rPr lang="ru-RU" sz="1300" dirty="0"/>
              <a:t>участок должен являться единственным для заемщика и его супруги на территории республики по состоянию на 1 января 2015 года, за исключением заемщика, относящегося к категории социально уязвимых слоев населения, и его супруги (супруга).</a:t>
            </a:r>
          </a:p>
          <a:p>
            <a:pPr algn="just">
              <a:lnSpc>
                <a:spcPct val="107000"/>
              </a:lnSpc>
              <a:spcAft>
                <a:spcPts val="800"/>
              </a:spcAft>
            </a:pPr>
            <a:endParaRPr lang="ru-RU" sz="1300" dirty="0"/>
          </a:p>
          <a:p>
            <a:pPr algn="just">
              <a:lnSpc>
                <a:spcPct val="107000"/>
              </a:lnSpc>
              <a:spcAft>
                <a:spcPts val="800"/>
              </a:spcAft>
            </a:pPr>
            <a:endParaRPr lang="ru-RU" sz="1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411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7577" y="194381"/>
            <a:ext cx="11642502" cy="6530827"/>
          </a:xfrm>
          <a:prstGeom prst="rect">
            <a:avLst/>
          </a:prstGeom>
        </p:spPr>
        <p:txBody>
          <a:bodyPr wrap="square">
            <a:spAutoFit/>
          </a:bodyPr>
          <a:lstStyle/>
          <a:p>
            <a:pPr algn="just">
              <a:lnSpc>
                <a:spcPct val="107000"/>
              </a:lnSpc>
              <a:spcAft>
                <a:spcPts val="800"/>
              </a:spcAft>
            </a:pPr>
            <a:r>
              <a:rPr lang="ru-RU" dirty="0" smtClean="0">
                <a:effectLst/>
                <a:latin typeface="Calibri" panose="020F0502020204030204" pitchFamily="34" charset="0"/>
                <a:ea typeface="Times New Roman" panose="02020603050405020304" pitchFamily="18" charset="0"/>
                <a:cs typeface="Times New Roman" panose="02020603050405020304" pitchFamily="18" charset="0"/>
              </a:rPr>
              <a:t>В целях облегчения долговой нагрузки заемщика по рефинансируемому ипотечному жилищному/ипотечному займу банком, организацией осуществляется прощение:</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Times New Roman" panose="02020603050405020304" pitchFamily="18" charset="0"/>
                <a:cs typeface="Times New Roman" panose="02020603050405020304" pitchFamily="18" charset="0"/>
              </a:rPr>
              <a:t>- основного долга в части суммы ранее капитализированного вознаграждения, комиссии, неустойки (пени, штрафа);</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Times New Roman" panose="02020603050405020304" pitchFamily="18" charset="0"/>
                <a:cs typeface="Times New Roman" panose="02020603050405020304" pitchFamily="18" charset="0"/>
              </a:rPr>
              <a:t>- задолженности по вознаграждению, комиссии, неустойке (пени, штрафу);</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Times New Roman" panose="02020603050405020304" pitchFamily="18" charset="0"/>
                <a:cs typeface="Times New Roman" panose="02020603050405020304" pitchFamily="18" charset="0"/>
              </a:rPr>
              <a:t>- требований к заемщику по сумме основного долга проблемного ипотечного жилищного займа (ипотечного займа), полученного в иностранной валюте, в результате пересчета такой суммы с применением официального курса Национального Банка по состоянию на 18 августа 2015 года;</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Times New Roman" panose="02020603050405020304" pitchFamily="18" charset="0"/>
                <a:cs typeface="Times New Roman" panose="02020603050405020304" pitchFamily="18" charset="0"/>
              </a:rPr>
              <a:t>- требований к заемщику по сумме, уплаченной банком или организацией государственной пошлины за физическое лицо, с поданных в суд исковых заявлений по займам заемщиков, относящихся к категории социально уязвимых слоев населения в соответствии с законодательством Республики Казахстан о жилищных отношениях.</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imes New Roman" panose="02020603050405020304" pitchFamily="18" charset="0"/>
              </a:rPr>
              <a:t>Решение о рефинансировании либо отказе в рефинансировании </a:t>
            </a:r>
            <a:r>
              <a:rPr lang="ru-RU" dirty="0" err="1" smtClean="0">
                <a:effectLst/>
                <a:latin typeface="Calibri" panose="020F0502020204030204" pitchFamily="34" charset="0"/>
                <a:ea typeface="Calibri" panose="020F0502020204030204" pitchFamily="34" charset="0"/>
                <a:cs typeface="Times New Roman" panose="02020603050405020304" pitchFamily="18" charset="0"/>
              </a:rPr>
              <a:t>ипотечно</a:t>
            </a:r>
            <a:r>
              <a:rPr lang="ru-RU" dirty="0" smtClean="0">
                <a:effectLst/>
                <a:latin typeface="Calibri" panose="020F0502020204030204" pitchFamily="34" charset="0"/>
                <a:ea typeface="Calibri" panose="020F0502020204030204" pitchFamily="34" charset="0"/>
                <a:cs typeface="Times New Roman" panose="02020603050405020304" pitchFamily="18" charset="0"/>
              </a:rPr>
              <a:t> жилищного займа/ ипотечного займа принимается в срок не более тридцати календарных дней с даты поступления полного пакета документов, необходимых для принятия решения о рефинансировании.</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imes New Roman" panose="02020603050405020304" pitchFamily="18" charset="0"/>
              </a:rPr>
              <a:t>При принятии Банком решения о рефинансировании </a:t>
            </a:r>
            <a:r>
              <a:rPr lang="ru-RU" dirty="0" err="1" smtClean="0">
                <a:effectLst/>
                <a:latin typeface="Calibri" panose="020F0502020204030204" pitchFamily="34" charset="0"/>
                <a:ea typeface="Calibri" panose="020F0502020204030204" pitchFamily="34" charset="0"/>
                <a:cs typeface="Times New Roman" panose="02020603050405020304" pitchFamily="18" charset="0"/>
              </a:rPr>
              <a:t>ипотечно</a:t>
            </a:r>
            <a:r>
              <a:rPr lang="ru-RU" dirty="0" smtClean="0">
                <a:effectLst/>
                <a:latin typeface="Calibri" panose="020F0502020204030204" pitchFamily="34" charset="0"/>
                <a:ea typeface="Calibri" panose="020F0502020204030204" pitchFamily="34" charset="0"/>
                <a:cs typeface="Times New Roman" panose="02020603050405020304" pitchFamily="18" charset="0"/>
              </a:rPr>
              <a:t> жилищного займа/ ипотечного займа заемщику течении трех рабочих дней с даты принятия направляется письменный ответ.</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imes New Roman" panose="02020603050405020304" pitchFamily="18" charset="0"/>
              </a:rPr>
              <a:t>В случае отказа в рефинансировании ипотечного займа заемщику течении трех рабочих дней с даты принятия направляется письменный ответ с указанием причин отказа, с которым он может обратиться в комиссию по рассмотрению жалоб заемщиков касательно полученных отказов.</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imes New Roman" panose="02020603050405020304" pitchFamily="18" charset="0"/>
              </a:rPr>
              <a:t>Адреса комиссий имеется на сайте Национального банка РК.</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9057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670" y="178479"/>
            <a:ext cx="11887198" cy="5732916"/>
          </a:xfrm>
          <a:prstGeom prst="rect">
            <a:avLst/>
          </a:prstGeom>
        </p:spPr>
        <p:txBody>
          <a:bodyPr wrap="square">
            <a:spAutoFit/>
          </a:bodyPr>
          <a:lstStyle/>
          <a:p>
            <a:pPr algn="just">
              <a:lnSpc>
                <a:spcPct val="107000"/>
              </a:lnSpc>
              <a:spcAft>
                <a:spcPts val="800"/>
              </a:spcAft>
            </a:pPr>
            <a:r>
              <a:rPr lang="kk-KZ" b="1" u="sng" dirty="0" smtClean="0">
                <a:latin typeface="Calibri" panose="020F0502020204030204" pitchFamily="34" charset="0"/>
                <a:ea typeface="Times New Roman" panose="02020603050405020304" pitchFamily="18" charset="0"/>
                <a:cs typeface="Times New Roman" panose="02020603050405020304" pitchFamily="18" charset="0"/>
              </a:rPr>
              <a:t>Н</a:t>
            </a:r>
            <a:r>
              <a:rPr lang="kk-KZ" b="1" u="sng" dirty="0" smtClean="0">
                <a:effectLst/>
                <a:latin typeface="Calibri" panose="020F0502020204030204" pitchFamily="34" charset="0"/>
                <a:ea typeface="Times New Roman" panose="02020603050405020304" pitchFamily="18" charset="0"/>
                <a:cs typeface="Times New Roman" panose="02020603050405020304" pitchFamily="18" charset="0"/>
              </a:rPr>
              <a:t>алоговые льготы. </a:t>
            </a:r>
            <a:endParaRPr lang="ru-RU" b="1" u="sng"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Не рассматривается в качестве дохода физического лица:</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Доход, образовавшийся по ипотечному жилищному займу (ипотечному займу), полученному в период с 1 января 2004 года по 31 декабря 2009 года, который подлежит рефинансированию в рамках Программы рефинансирования ипотечных жилищных займов (ипотечных займов), утвержденной Национальным Банком Республики Казахстан, в виде:</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 прощения основного долга в части суммы ранее капитализированного вознаграждения, комиссии, неустойки (пени, штрафа);</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 прощения задолженности по вознаграждению, комиссии, неустойке (пени, штрафу);</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 уменьшения размера требования к заемщику по сумме основного долга ипотечного жилищного займа (ипотечного займа), полученного в иностранной валюте, в результате пересчета такой суммы с применением официального курса Национального Банка Республики Казахстан по состоянию на 18 августа 2015 года;</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 дохода, полученного заемщиком, который относится к социально уязвимым слоям населения в соответствии с законодательством Республики Казахстан о жилищных отношениях, в виде оплаты за такое лицо банком, организацией, осуществляющей отдельные виды банковских операций, а также организацией, добровольно вернувшей лицензию уполномоченного органа на проведение банковских операций, государственной пошлины, взимаемой с подаваемого в суд искового заявления.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2677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6365" y="244699"/>
            <a:ext cx="11552349" cy="3181384"/>
          </a:xfrm>
          <a:prstGeom prst="rect">
            <a:avLst/>
          </a:prstGeom>
        </p:spPr>
        <p:txBody>
          <a:bodyPr wrap="square">
            <a:spAutoFit/>
          </a:bodyPr>
          <a:lstStyle/>
          <a:p>
            <a:pPr algn="just">
              <a:lnSpc>
                <a:spcPct val="107000"/>
              </a:lnSpc>
              <a:spcAft>
                <a:spcPts val="800"/>
              </a:spcAft>
            </a:pPr>
            <a:r>
              <a:rPr lang="kk-KZ" b="1" u="sng" dirty="0" smtClean="0">
                <a:effectLst/>
                <a:latin typeface="Calibri" panose="020F0502020204030204" pitchFamily="34" charset="0"/>
                <a:ea typeface="Times New Roman" panose="02020603050405020304" pitchFamily="18" charset="0"/>
                <a:cs typeface="Times New Roman" panose="02020603050405020304" pitchFamily="18" charset="0"/>
              </a:rPr>
              <a:t>После рефинансирования:</a:t>
            </a:r>
            <a:endParaRPr lang="ru-RU" b="1" u="sng"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kk-KZ" dirty="0" smtClean="0">
                <a:effectLst/>
                <a:latin typeface="Calibri" panose="020F0502020204030204" pitchFamily="34" charset="0"/>
                <a:ea typeface="Times New Roman" panose="02020603050405020304" pitchFamily="18" charset="0"/>
                <a:cs typeface="Times New Roman" panose="02020603050405020304" pitchFamily="18" charset="0"/>
              </a:rPr>
              <a:t>Процентная ставка рефинансирования  - не более 3% годовых</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kk-KZ" dirty="0" smtClean="0">
                <a:effectLst/>
                <a:latin typeface="Calibri" panose="020F0502020204030204" pitchFamily="34" charset="0"/>
                <a:ea typeface="Times New Roman" panose="02020603050405020304" pitchFamily="18" charset="0"/>
                <a:cs typeface="Times New Roman" panose="02020603050405020304" pitchFamily="18" charset="0"/>
              </a:rPr>
              <a:t>Валюта по займам после рефинансирования - в тенге.</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Касательно срока освоения выделенных средств. </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Банки должны освоить деньги до 01 апреля 2017 года. </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На сегодняшний день не освоено чуть более 77 % и это почти за 2 года действия программы. </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Имеется вероятность о ее продлению.</a:t>
            </a:r>
          </a:p>
          <a:p>
            <a:pPr algn="just">
              <a:lnSpc>
                <a:spcPct val="107000"/>
              </a:lnSpc>
              <a:spcAft>
                <a:spcPts val="800"/>
              </a:spcAft>
            </a:pPr>
            <a:r>
              <a:rPr lang="ru-RU" dirty="0" smtClean="0">
                <a:effectLst/>
                <a:latin typeface="Calibri" panose="020F0502020204030204" pitchFamily="34" charset="0"/>
                <a:ea typeface="Calibri" panose="020F0502020204030204" pitchFamily="34" charset="0"/>
                <a:cs typeface="Tahoma" panose="020B0604030504040204" pitchFamily="34" charset="0"/>
              </a:rPr>
              <a:t> </a:t>
            </a:r>
          </a:p>
        </p:txBody>
      </p:sp>
    </p:spTree>
    <p:extLst>
      <p:ext uri="{BB962C8B-B14F-4D97-AF65-F5344CB8AC3E}">
        <p14:creationId xmlns:p14="http://schemas.microsoft.com/office/powerpoint/2010/main" val="4046902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0" y="2687515"/>
            <a:ext cx="6096000" cy="564385"/>
          </a:xfrm>
          <a:prstGeom prst="rect">
            <a:avLst/>
          </a:prstGeom>
        </p:spPr>
        <p:txBody>
          <a:bodyPr>
            <a:spAutoFit/>
          </a:bodyPr>
          <a:lstStyle/>
          <a:p>
            <a:pPr algn="ctr">
              <a:lnSpc>
                <a:spcPct val="107000"/>
              </a:lnSpc>
              <a:spcAft>
                <a:spcPts val="800"/>
              </a:spcAft>
            </a:pPr>
            <a:r>
              <a:rPr lang="ru-RU" sz="3000" dirty="0" smtClean="0">
                <a:effectLst/>
                <a:latin typeface="Calibri" panose="020F0502020204030204" pitchFamily="34" charset="0"/>
                <a:ea typeface="Times New Roman" panose="02020603050405020304" pitchFamily="18" charset="0"/>
                <a:cs typeface="Times New Roman" panose="02020603050405020304" pitchFamily="18" charset="0"/>
              </a:rPr>
              <a:t>Благодарю за внимание</a:t>
            </a:r>
            <a:endParaRPr lang="ru-RU" sz="3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5403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8286" y="942183"/>
            <a:ext cx="11299065" cy="4708981"/>
          </a:xfrm>
          <a:prstGeom prst="rect">
            <a:avLst/>
          </a:prstGeom>
        </p:spPr>
        <p:txBody>
          <a:bodyPr wrap="square">
            <a:spAutoFit/>
          </a:bodyPr>
          <a:lstStyle/>
          <a:p>
            <a:pPr marL="285750" indent="-285750" algn="just">
              <a:buFontTx/>
              <a:buChar char="-"/>
            </a:pPr>
            <a:r>
              <a:rPr lang="ru-RU" sz="3000" dirty="0" smtClean="0">
                <a:effectLst/>
                <a:latin typeface="Calibri" panose="020F0502020204030204" pitchFamily="34" charset="0"/>
                <a:ea typeface="Calibri" panose="020F0502020204030204" pitchFamily="34" charset="0"/>
                <a:cs typeface="Times New Roman" panose="02020603050405020304" pitchFamily="18" charset="0"/>
              </a:rPr>
              <a:t>Изучение информации по</a:t>
            </a:r>
            <a:r>
              <a:rPr lang="en-US" sz="3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3000" dirty="0" smtClean="0">
                <a:effectLst/>
                <a:latin typeface="Calibri" panose="020F0502020204030204" pitchFamily="34" charset="0"/>
                <a:ea typeface="Calibri" panose="020F0502020204030204" pitchFamily="34" charset="0"/>
                <a:cs typeface="Times New Roman" panose="02020603050405020304" pitchFamily="18" charset="0"/>
              </a:rPr>
              <a:t>условиям займа, депозитам, выбору банка- крайне важны.</a:t>
            </a:r>
          </a:p>
          <a:p>
            <a:pPr marL="285750" indent="-285750" algn="just">
              <a:buFontTx/>
              <a:buChar char="-"/>
            </a:pPr>
            <a:endParaRPr lang="ru-RU" sz="3000" dirty="0" smtClean="0">
              <a:latin typeface="Calibri" panose="020F0502020204030204" pitchFamily="34" charset="0"/>
              <a:cs typeface="Times New Roman" panose="02020603050405020304" pitchFamily="18" charset="0"/>
            </a:endParaRPr>
          </a:p>
          <a:p>
            <a:pPr marL="285750" indent="-285750" algn="just">
              <a:buFontTx/>
              <a:buChar char="-"/>
            </a:pPr>
            <a:r>
              <a:rPr lang="ru-RU" sz="3000" dirty="0" smtClean="0">
                <a:latin typeface="Calibri" panose="020F0502020204030204" pitchFamily="34" charset="0"/>
                <a:cs typeface="Times New Roman" panose="02020603050405020304" pitchFamily="18" charset="0"/>
              </a:rPr>
              <a:t>Отношения между клиентами и банком носят договорной характер.</a:t>
            </a:r>
          </a:p>
          <a:p>
            <a:pPr marL="285750" indent="-285750" algn="just">
              <a:buFontTx/>
              <a:buChar char="-"/>
            </a:pPr>
            <a:endParaRPr lang="ru-RU" sz="3000" dirty="0">
              <a:latin typeface="Calibri" panose="020F0502020204030204" pitchFamily="34" charset="0"/>
              <a:cs typeface="Times New Roman" panose="02020603050405020304" pitchFamily="18" charset="0"/>
            </a:endParaRPr>
          </a:p>
          <a:p>
            <a:pPr marL="285750" indent="-285750" algn="just">
              <a:buFontTx/>
              <a:buChar char="-"/>
            </a:pPr>
            <a:r>
              <a:rPr lang="ru-RU" sz="3000" dirty="0" smtClean="0">
                <a:latin typeface="Calibri" panose="020F0502020204030204" pitchFamily="34" charset="0"/>
                <a:cs typeface="Times New Roman" panose="02020603050405020304" pitchFamily="18" charset="0"/>
              </a:rPr>
              <a:t>Изучать договор и последствия по нему- необходимо.</a:t>
            </a:r>
          </a:p>
          <a:p>
            <a:pPr marL="285750" indent="-285750" algn="just">
              <a:buFontTx/>
              <a:buChar char="-"/>
            </a:pPr>
            <a:endParaRPr lang="ru-RU" sz="3000" dirty="0">
              <a:latin typeface="Calibri" panose="020F0502020204030204" pitchFamily="34" charset="0"/>
              <a:cs typeface="Times New Roman" panose="02020603050405020304" pitchFamily="18" charset="0"/>
            </a:endParaRPr>
          </a:p>
          <a:p>
            <a:pPr marL="285750" indent="-285750" algn="just">
              <a:buFontTx/>
              <a:buChar char="-"/>
            </a:pPr>
            <a:r>
              <a:rPr lang="ru-RU" sz="3000" dirty="0" smtClean="0">
                <a:latin typeface="Calibri" panose="020F0502020204030204" pitchFamily="34" charset="0"/>
                <a:cs typeface="Times New Roman" panose="02020603050405020304" pitchFamily="18" charset="0"/>
              </a:rPr>
              <a:t>Внести изменения в банковский договор сложно, но ни невозможно. </a:t>
            </a:r>
            <a:endParaRPr lang="ru-RU" sz="3000" dirty="0"/>
          </a:p>
        </p:txBody>
      </p:sp>
    </p:spTree>
    <p:extLst>
      <p:ext uri="{BB962C8B-B14F-4D97-AF65-F5344CB8AC3E}">
        <p14:creationId xmlns:p14="http://schemas.microsoft.com/office/powerpoint/2010/main" val="2099333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3639" y="321972"/>
            <a:ext cx="11075831" cy="6817251"/>
          </a:xfrm>
          <a:prstGeom prst="rect">
            <a:avLst/>
          </a:prstGeom>
        </p:spPr>
        <p:txBody>
          <a:bodyPr wrap="square">
            <a:spAutoFit/>
          </a:bodyPr>
          <a:lstStyle/>
          <a:p>
            <a:pPr algn="just"/>
            <a:r>
              <a:rPr lang="ru-RU" sz="2300" b="1" u="sng" dirty="0" smtClean="0">
                <a:effectLst/>
                <a:latin typeface="Calibri" panose="020F0502020204030204" pitchFamily="34" charset="0"/>
                <a:ea typeface="Calibri" panose="020F0502020204030204" pitchFamily="34" charset="0"/>
                <a:cs typeface="Times New Roman" panose="02020603050405020304" pitchFamily="18" charset="0"/>
              </a:rPr>
              <a:t>Некоторые условия по займам с учетом нововведений:</a:t>
            </a:r>
          </a:p>
          <a:p>
            <a:pPr algn="just"/>
            <a:r>
              <a:rPr lang="ru-RU" sz="2300" dirty="0" smtClean="0">
                <a:latin typeface="Calibri" panose="020F0502020204030204" pitchFamily="34" charset="0"/>
                <a:cs typeface="Times New Roman" panose="02020603050405020304" pitchFamily="18" charset="0"/>
              </a:rPr>
              <a:t>-</a:t>
            </a:r>
            <a:r>
              <a:rPr lang="ru-RU" sz="2300" i="1" dirty="0" smtClean="0"/>
              <a:t> Запрещается </a:t>
            </a:r>
            <a:r>
              <a:rPr lang="ru-RU" sz="2300" i="1" dirty="0"/>
              <a:t>предоставление ипотечных займов в иностранной валюте физическим лицам, не имеющим доход в данной валюте в течение шести последовательных месяцев, предшествующих дате обращения физического лица. </a:t>
            </a:r>
            <a:r>
              <a:rPr lang="ru-RU" sz="2300" dirty="0"/>
              <a:t>При этом не допускается индексация обязательства и платежей по договору банковского займа, выданного в тенге, с привязкой к любому валютному эквиваленту. </a:t>
            </a:r>
          </a:p>
          <a:p>
            <a:pPr algn="just"/>
            <a:endParaRPr lang="ru-RU" sz="2300" dirty="0" smtClean="0"/>
          </a:p>
          <a:p>
            <a:pPr algn="just"/>
            <a:r>
              <a:rPr lang="ru-RU" sz="2300" dirty="0" smtClean="0"/>
              <a:t>- На </a:t>
            </a:r>
            <a:r>
              <a:rPr lang="ru-RU" sz="2300" dirty="0"/>
              <a:t>сегодняшний день заемщик - физическое лицо, получившее заем, не связанный с осуществлением предпринимательской деятельности, на приобретение товаров, работ и услуг, вправе в течение четырнадцати календарных дней с даты заключения договора банковского займа вернуть заем с оплатой вознаграждения, начисленного банком с даты предоставления займа. При этом, неустойка или иные виды штрафных санкций за возврат займа не взимаются</a:t>
            </a:r>
            <a:r>
              <a:rPr lang="ru-RU" sz="2300" dirty="0" smtClean="0"/>
              <a:t>.</a:t>
            </a:r>
          </a:p>
          <a:p>
            <a:pPr algn="just"/>
            <a:endParaRPr lang="ru-RU" sz="2300" dirty="0" smtClean="0"/>
          </a:p>
          <a:p>
            <a:pPr algn="just"/>
            <a:r>
              <a:rPr lang="ru-RU" sz="2300" dirty="0" smtClean="0"/>
              <a:t>- </a:t>
            </a:r>
            <a:r>
              <a:rPr lang="ru-RU" sz="2300" i="1" dirty="0" smtClean="0"/>
              <a:t>Банк</a:t>
            </a:r>
            <a:r>
              <a:rPr lang="ru-RU" sz="2300" i="1" dirty="0"/>
              <a:t>, организация, осуществляющая отдельные виды банковских операций, не вправе изменять условия договора банковского займа в одностороннем порядке, за исключением случаев их улучшения для заемщика.</a:t>
            </a:r>
            <a:endParaRPr lang="ru-RU" sz="2300" dirty="0"/>
          </a:p>
          <a:p>
            <a:endParaRPr lang="ru-RU" sz="2300" dirty="0"/>
          </a:p>
          <a:p>
            <a:endParaRPr lang="ru-RU" sz="2300" dirty="0"/>
          </a:p>
        </p:txBody>
      </p:sp>
    </p:spTree>
    <p:extLst>
      <p:ext uri="{BB962C8B-B14F-4D97-AF65-F5344CB8AC3E}">
        <p14:creationId xmlns:p14="http://schemas.microsoft.com/office/powerpoint/2010/main" val="606852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9093" y="0"/>
            <a:ext cx="11578107" cy="6724918"/>
          </a:xfrm>
          <a:prstGeom prst="rect">
            <a:avLst/>
          </a:prstGeom>
        </p:spPr>
        <p:txBody>
          <a:bodyPr wrap="square">
            <a:spAutoFit/>
          </a:bodyPr>
          <a:lstStyle/>
          <a:p>
            <a:pPr algn="just"/>
            <a:endParaRPr lang="ru-RU" sz="2000" dirty="0" smtClean="0"/>
          </a:p>
          <a:p>
            <a:pPr algn="just"/>
            <a:r>
              <a:rPr lang="ru-RU" sz="2300" dirty="0" smtClean="0"/>
              <a:t>- Под улучшением условий договора банковского займа для заемщика для целей настоящего пункта понимаются:</a:t>
            </a:r>
          </a:p>
          <a:p>
            <a:pPr algn="just"/>
            <a:r>
              <a:rPr lang="ru-RU" sz="2300" dirty="0" smtClean="0"/>
              <a:t>изменение в сторону уменьшения или полная отмена комиссий и иных платежей за оказание услуг, связанных с обслуживанием банковского займа;</a:t>
            </a:r>
          </a:p>
          <a:p>
            <a:pPr algn="just"/>
            <a:r>
              <a:rPr lang="ru-RU" sz="2300" dirty="0" smtClean="0"/>
              <a:t>изменение в сторону уменьшения или полная отмена неустойки (штрафа, пени);</a:t>
            </a:r>
          </a:p>
          <a:p>
            <a:pPr algn="just"/>
            <a:r>
              <a:rPr lang="ru-RU" sz="2300" dirty="0" smtClean="0"/>
              <a:t>изменение в сторону уменьшения ставки вознаграждения по договору банковского займа;</a:t>
            </a:r>
          </a:p>
          <a:p>
            <a:pPr algn="just"/>
            <a:r>
              <a:rPr lang="ru-RU" sz="2300" dirty="0" smtClean="0"/>
              <a:t>отсрочка и (или) рассрочка платежей по договору банковского займа.</a:t>
            </a:r>
          </a:p>
          <a:p>
            <a:pPr algn="just"/>
            <a:endParaRPr lang="ru-RU" sz="2300" dirty="0" smtClean="0"/>
          </a:p>
          <a:p>
            <a:pPr algn="just"/>
            <a:r>
              <a:rPr lang="ru-RU" sz="2300" dirty="0" smtClean="0"/>
              <a:t>- </a:t>
            </a:r>
            <a:r>
              <a:rPr lang="ru-RU" sz="2300" dirty="0" smtClean="0"/>
              <a:t>В договоре банковского займа может быть предусмотрен дополнительный перечень улучшающих условий для заемщика.</a:t>
            </a:r>
          </a:p>
          <a:p>
            <a:pPr algn="just"/>
            <a:r>
              <a:rPr lang="ru-RU" sz="2300" dirty="0"/>
              <a:t>В случае применения банком улучшающих условий заемщик уведомляется об изменении условия договора банковского займа в порядке, предусмотренном в договоре банковского займа.</a:t>
            </a:r>
          </a:p>
          <a:p>
            <a:pPr algn="just"/>
            <a:endParaRPr lang="ru-RU" sz="2300" dirty="0" smtClean="0"/>
          </a:p>
          <a:p>
            <a:pPr algn="just"/>
            <a:r>
              <a:rPr lang="ru-RU" sz="2300" dirty="0" smtClean="0"/>
              <a:t>- Заемщик </a:t>
            </a:r>
            <a:r>
              <a:rPr lang="ru-RU" sz="2300" dirty="0"/>
              <a:t>вправе в течение четырнадцати календарных дней с даты получения уведомления отказаться в порядке, предусмотренном в договоре банковского займа, от предложенных банком улучшающих условий.</a:t>
            </a:r>
          </a:p>
          <a:p>
            <a:pPr algn="just"/>
            <a:endParaRPr lang="ru-RU" sz="2000" dirty="0"/>
          </a:p>
        </p:txBody>
      </p:sp>
    </p:spTree>
    <p:extLst>
      <p:ext uri="{BB962C8B-B14F-4D97-AF65-F5344CB8AC3E}">
        <p14:creationId xmlns:p14="http://schemas.microsoft.com/office/powerpoint/2010/main" val="3849550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0455" y="296214"/>
            <a:ext cx="11629623" cy="6692666"/>
          </a:xfrm>
          <a:prstGeom prst="rect">
            <a:avLst/>
          </a:prstGeom>
        </p:spPr>
        <p:txBody>
          <a:bodyPr wrap="square">
            <a:spAutoFit/>
          </a:bodyPr>
          <a:lstStyle/>
          <a:p>
            <a:pPr algn="just">
              <a:lnSpc>
                <a:spcPct val="107000"/>
              </a:lnSpc>
              <a:spcAft>
                <a:spcPts val="800"/>
              </a:spcAft>
            </a:pPr>
            <a:r>
              <a:rPr lang="ru-RU" sz="1900" b="1" dirty="0" smtClean="0">
                <a:latin typeface="Calibri Light" panose="020F0302020204030204" pitchFamily="34" charset="0"/>
                <a:ea typeface="Calibri" panose="020F0502020204030204" pitchFamily="34" charset="0"/>
                <a:cs typeface="Times New Roman" panose="02020603050405020304" pitchFamily="18" charset="0"/>
              </a:rPr>
              <a:t>Информация по задолженности:</a:t>
            </a:r>
          </a:p>
          <a:p>
            <a:pPr algn="just"/>
            <a:r>
              <a:rPr lang="ru-RU" sz="1900" dirty="0" smtClean="0">
                <a:effectLst/>
                <a:latin typeface="Calibri Light" panose="020F0302020204030204" pitchFamily="34" charset="0"/>
                <a:ea typeface="Calibri" panose="020F0502020204030204" pitchFamily="34" charset="0"/>
                <a:cs typeface="Times New Roman" panose="02020603050405020304" pitchFamily="18" charset="0"/>
              </a:rPr>
              <a:t>- </a:t>
            </a:r>
            <a:r>
              <a:rPr lang="ru-RU" sz="1900" dirty="0"/>
              <a:t>сумма произведенного заемщиком платежа по договору банковского займа, заключенному с физическим лицом, в случае, если она недостаточна для исполнения обязательства заемщика по договору банковского займа, погашает задолженность заемщика в следующей очередности:</a:t>
            </a:r>
          </a:p>
          <a:p>
            <a:pPr algn="just"/>
            <a:r>
              <a:rPr lang="ru-RU" sz="1900" dirty="0"/>
              <a:t>1) задолженность по основному долгу;</a:t>
            </a:r>
          </a:p>
          <a:p>
            <a:pPr algn="just"/>
            <a:r>
              <a:rPr lang="ru-RU" sz="1900" dirty="0"/>
              <a:t>2) задолженность по вознаграждению;</a:t>
            </a:r>
          </a:p>
          <a:p>
            <a:pPr algn="just"/>
            <a:r>
              <a:rPr lang="ru-RU" sz="1900" dirty="0"/>
              <a:t>3) неустойка (штраф, пеня) в размере, определенном в соответствии с пунктом 2 статьи 35 настоящего Закона;</a:t>
            </a:r>
          </a:p>
          <a:p>
            <a:pPr algn="just"/>
            <a:r>
              <a:rPr lang="ru-RU" sz="1900" dirty="0"/>
              <a:t>4) сумма основного долга за текущий период платежей;</a:t>
            </a:r>
          </a:p>
          <a:p>
            <a:pPr algn="just"/>
            <a:r>
              <a:rPr lang="ru-RU" sz="1900" dirty="0"/>
              <a:t>5) вознаграждение, начисленное за текущий период платежей;</a:t>
            </a:r>
          </a:p>
          <a:p>
            <a:pPr algn="just"/>
            <a:r>
              <a:rPr lang="ru-RU" sz="1900" dirty="0"/>
              <a:t>6) издержки кредитора по получению исполнения.</a:t>
            </a:r>
          </a:p>
          <a:p>
            <a:pPr algn="just"/>
            <a:r>
              <a:rPr lang="ru-RU" sz="1900" dirty="0"/>
              <a:t>По истечении ста восьмидесяти последовательных календарных дней просрочки сумма произведенного заемщиком платежа по договору банковского займа, заключенному с физическим лицом, в случае, если она недостаточна для исполнения обязательства заемщика по договору банковского займа, погашает задолженность заемщика в следующей очередности:</a:t>
            </a:r>
          </a:p>
          <a:p>
            <a:pPr algn="just"/>
            <a:r>
              <a:rPr lang="ru-RU" sz="1900" dirty="0"/>
              <a:t>1) задолженность по основному долгу;</a:t>
            </a:r>
          </a:p>
          <a:p>
            <a:pPr algn="just"/>
            <a:r>
              <a:rPr lang="ru-RU" sz="1900" dirty="0"/>
              <a:t>2) задолженность по вознаграждению;</a:t>
            </a:r>
          </a:p>
          <a:p>
            <a:pPr algn="just"/>
            <a:r>
              <a:rPr lang="ru-RU" sz="1900" dirty="0"/>
              <a:t>3) сумма основного долга за текущий период платежей;</a:t>
            </a:r>
          </a:p>
          <a:p>
            <a:pPr algn="just"/>
            <a:r>
              <a:rPr lang="ru-RU" sz="1900" dirty="0"/>
              <a:t>4) вознаграждение, начисленное за текущий период платежей;</a:t>
            </a:r>
          </a:p>
          <a:p>
            <a:pPr algn="just"/>
            <a:r>
              <a:rPr lang="ru-RU" sz="1900" dirty="0"/>
              <a:t>5) неустойка (штраф, пеня) в размере, определенном в соответствии с пунктом 2 статьи 35 настоящего Закона;</a:t>
            </a:r>
          </a:p>
          <a:p>
            <a:pPr algn="just"/>
            <a:r>
              <a:rPr lang="ru-RU" sz="1900" dirty="0"/>
              <a:t>6) издержки кредитора по получению исполнения.</a:t>
            </a:r>
          </a:p>
          <a:p>
            <a:pPr algn="just">
              <a:lnSpc>
                <a:spcPct val="107000"/>
              </a:lnSpc>
              <a:spcAft>
                <a:spcPts val="800"/>
              </a:spcAft>
            </a:pP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998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2123" y="296214"/>
            <a:ext cx="11552349" cy="5112810"/>
          </a:xfrm>
          <a:prstGeom prst="rect">
            <a:avLst/>
          </a:prstGeom>
        </p:spPr>
        <p:txBody>
          <a:bodyPr wrap="square">
            <a:spAutoFit/>
          </a:bodyPr>
          <a:lstStyle/>
          <a:p>
            <a:pPr algn="just">
              <a:lnSpc>
                <a:spcPct val="107000"/>
              </a:lnSpc>
              <a:spcAft>
                <a:spcPts val="800"/>
              </a:spcAft>
            </a:pPr>
            <a:endParaRPr lang="ru-RU" sz="3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3000" dirty="0" smtClean="0">
                <a:effectLst/>
                <a:latin typeface="Calibri" panose="020F0502020204030204" pitchFamily="34" charset="0"/>
                <a:ea typeface="Calibri" panose="020F0502020204030204" pitchFamily="34" charset="0"/>
                <a:cs typeface="Times New Roman" panose="02020603050405020304" pitchFamily="18" charset="0"/>
              </a:rPr>
              <a:t>- Размер неустойки (штрафа, пени) за нарушение обязательства по возврату суммы займа и (или) уплате вознаграждения по договору банковского займа, заключенному с физическим лицом, не может превышать в течение девяноста дней просрочки 0,5 процента от суммы просроченного платежа за каждый день просрочки, по истечении девяноста дней просрочки не может превышать 0,03 процента от суммы просроченного платежа за каждый день просрочки, но не более десяти процентов от суммы выданного займа за каждый год действия договора банковского займа.</a:t>
            </a:r>
            <a:endParaRPr lang="ru-RU"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0374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4951" y="253119"/>
            <a:ext cx="11543763" cy="6589561"/>
          </a:xfrm>
          <a:prstGeom prst="rect">
            <a:avLst/>
          </a:prstGeom>
        </p:spPr>
        <p:txBody>
          <a:bodyPr wrap="square">
            <a:spAutoFit/>
          </a:bodyPr>
          <a:lstStyle/>
          <a:p>
            <a:pPr algn="just">
              <a:lnSpc>
                <a:spcPct val="107000"/>
              </a:lnSpc>
              <a:spcAft>
                <a:spcPts val="800"/>
              </a:spcAft>
            </a:pPr>
            <a:r>
              <a:rPr lang="ru-RU" sz="2000" b="1" u="sng" dirty="0" smtClean="0">
                <a:effectLst/>
                <a:latin typeface="Calibri Light" panose="020F0302020204030204" pitchFamily="34" charset="0"/>
                <a:ea typeface="Calibri" panose="020F0502020204030204" pitchFamily="34" charset="0"/>
                <a:cs typeface="Times New Roman" panose="02020603050405020304" pitchFamily="18" charset="0"/>
              </a:rPr>
              <a:t>Меры, применяемые в отношении неплатежеспособного заемщика.</a:t>
            </a:r>
          </a:p>
          <a:p>
            <a:pPr algn="just">
              <a:lnSpc>
                <a:spcPct val="107000"/>
              </a:lnSpc>
              <a:spcAft>
                <a:spcPts val="800"/>
              </a:spcAft>
            </a:pPr>
            <a:r>
              <a:rPr lang="ru-RU" sz="2000" dirty="0" smtClean="0"/>
              <a:t>Банк </a:t>
            </a:r>
            <a:r>
              <a:rPr lang="ru-RU" sz="2000" dirty="0"/>
              <a:t>(организация, осуществляющая отдельные виды банковских операций) вправе:</a:t>
            </a:r>
          </a:p>
          <a:p>
            <a:pPr marL="285750" indent="-285750" algn="just">
              <a:lnSpc>
                <a:spcPct val="107000"/>
              </a:lnSpc>
              <a:spcAft>
                <a:spcPts val="800"/>
              </a:spcAft>
              <a:buFontTx/>
              <a:buChar char="-"/>
            </a:pPr>
            <a:r>
              <a:rPr lang="ru-RU" sz="2000" dirty="0" smtClean="0"/>
              <a:t>обратить </a:t>
            </a:r>
            <a:r>
              <a:rPr lang="ru-RU" sz="2000" dirty="0"/>
              <a:t>взыскание в бесспорном (</a:t>
            </a:r>
            <a:r>
              <a:rPr lang="ru-RU" sz="2000" dirty="0" err="1"/>
              <a:t>безакцептном</a:t>
            </a:r>
            <a:r>
              <a:rPr lang="ru-RU" sz="2000" dirty="0"/>
              <a:t>) порядке на деньги, в том числе путем предъявления платежного требования, имеющиеся на любых банковских счетах заемщика (в случае если такое взыскание оговорено в договоре банковского </a:t>
            </a:r>
            <a:r>
              <a:rPr lang="ru-RU" sz="2000" dirty="0" smtClean="0"/>
              <a:t>займа;</a:t>
            </a:r>
          </a:p>
          <a:p>
            <a:pPr marL="285750" indent="-285750" algn="just">
              <a:lnSpc>
                <a:spcPct val="107000"/>
              </a:lnSpc>
              <a:spcAft>
                <a:spcPts val="800"/>
              </a:spcAft>
              <a:buFontTx/>
              <a:buChar char="-"/>
            </a:pPr>
            <a:r>
              <a:rPr lang="ru-RU" sz="2000" dirty="0"/>
              <a:t>рассмотреть вопрос о применении мер в отношении заемщика. Принятие решения о применении мер осуществляется в соответствии с Правилами о внутренней кредитной политике банка, организации, осуществляющей отдельные виды банковских </a:t>
            </a:r>
            <a:r>
              <a:rPr lang="ru-RU" sz="2000" dirty="0" smtClean="0"/>
              <a:t>операций;</a:t>
            </a:r>
          </a:p>
          <a:p>
            <a:pPr marL="285750" indent="-285750" algn="just">
              <a:lnSpc>
                <a:spcPct val="107000"/>
              </a:lnSpc>
              <a:spcAft>
                <a:spcPts val="800"/>
              </a:spcAft>
              <a:buFontTx/>
              <a:buChar char="-"/>
            </a:pPr>
            <a:r>
              <a:rPr lang="ru-RU" sz="2000" dirty="0" smtClean="0"/>
              <a:t>применить </a:t>
            </a:r>
            <a:r>
              <a:rPr lang="ru-RU" sz="2000" dirty="0"/>
              <a:t>любые меры, предусмотренные законодательством Республики Казахстан и (или) договором банковского займа, в том числе изменить условия исполнения договора банковского займа, обратиться с иском в суд о взыскании суммы долга по договору банковского займа, а также обратить взыскание на заложенное имущество во внесудебном порядке (за исключением случаев, предусмотренных законодательным актом Республики Казахстан об ипотеке недвижимого имущества) либо в судебном порядке. Изменение условий исполнения договора банковского займа совершается способом, предусмотренным в договоре банковского </a:t>
            </a:r>
            <a:r>
              <a:rPr lang="ru-RU" sz="2000" dirty="0" smtClean="0"/>
              <a:t>займа;</a:t>
            </a:r>
          </a:p>
          <a:p>
            <a:pPr marL="285750" indent="-285750" algn="just">
              <a:lnSpc>
                <a:spcPct val="107000"/>
              </a:lnSpc>
              <a:spcAft>
                <a:spcPts val="800"/>
              </a:spcAft>
              <a:buFontTx/>
              <a:buChar char="-"/>
            </a:pPr>
            <a:r>
              <a:rPr lang="ru-RU" sz="2000" dirty="0" smtClean="0"/>
              <a:t>обратиться </a:t>
            </a:r>
            <a:r>
              <a:rPr lang="ru-RU" sz="2000" dirty="0"/>
              <a:t>с иском в суд о признании заемщика - индивидуального предпринимателя, юридического лица банкротом в соответствии с законодательством Республики Казахстан.</a:t>
            </a:r>
          </a:p>
          <a:p>
            <a:pPr marL="285750" indent="-285750" algn="just">
              <a:lnSpc>
                <a:spcPct val="107000"/>
              </a:lnSpc>
              <a:spcAft>
                <a:spcPts val="800"/>
              </a:spcAft>
              <a:buFontTx/>
              <a:buChar char="-"/>
            </a:pP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084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0913" y="1004553"/>
            <a:ext cx="11475076" cy="4516236"/>
          </a:xfrm>
          <a:prstGeom prst="rect">
            <a:avLst/>
          </a:prstGeom>
        </p:spPr>
        <p:txBody>
          <a:bodyPr wrap="square">
            <a:spAutoFit/>
          </a:bodyPr>
          <a:lstStyle/>
          <a:p>
            <a:pPr algn="just">
              <a:lnSpc>
                <a:spcPct val="107000"/>
              </a:lnSpc>
              <a:spcAft>
                <a:spcPts val="800"/>
              </a:spcAft>
            </a:pPr>
            <a:r>
              <a:rPr lang="ru-RU" sz="3000" dirty="0" smtClean="0">
                <a:effectLst/>
                <a:latin typeface="Calibri Light" panose="020F0302020204030204" pitchFamily="34" charset="0"/>
                <a:ea typeface="Calibri" panose="020F0502020204030204" pitchFamily="34" charset="0"/>
                <a:cs typeface="Times New Roman" panose="02020603050405020304" pitchFamily="18" charset="0"/>
              </a:rPr>
              <a:t>В целях предотвращения увеличения задолженности заемщика, являющегося физическим лицом, банк (организация, осуществляющая отдельные виды банковских операций) не вправе требовать выплаты вознаграждения, а также неустойки (штрафов, пени), начисленных по истечении ста восьмидесяти последовательных календарных дней просрочки исполнения обязательства по погашению любого из платежей по суммам основного долга и (или) вознаграждения по договору ипотечного жилищного займа.</a:t>
            </a:r>
            <a:endParaRPr lang="ru-RU"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1694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607" y="244700"/>
            <a:ext cx="11565229" cy="7210307"/>
          </a:xfrm>
          <a:prstGeom prst="rect">
            <a:avLst/>
          </a:prstGeom>
        </p:spPr>
        <p:txBody>
          <a:bodyPr wrap="square">
            <a:spAutoFit/>
          </a:bodyPr>
          <a:lstStyle/>
          <a:p>
            <a:pPr algn="just">
              <a:lnSpc>
                <a:spcPct val="107000"/>
              </a:lnSpc>
              <a:spcAft>
                <a:spcPts val="800"/>
              </a:spcAft>
            </a:pPr>
            <a:r>
              <a:rPr lang="ru-RU" sz="3000" b="1" dirty="0" smtClean="0">
                <a:latin typeface="Calibri Light" panose="020F0302020204030204" pitchFamily="34" charset="0"/>
                <a:ea typeface="Calibri" panose="020F0502020204030204" pitchFamily="34" charset="0"/>
                <a:cs typeface="Times New Roman" panose="02020603050405020304" pitchFamily="18" charset="0"/>
              </a:rPr>
              <a:t>Рекомендации при возникновении проблемного займа и алгоритму действий:</a:t>
            </a:r>
          </a:p>
          <a:p>
            <a:pPr marL="285750" indent="-285750" algn="just">
              <a:lnSpc>
                <a:spcPct val="107000"/>
              </a:lnSpc>
              <a:spcAft>
                <a:spcPts val="800"/>
              </a:spcAft>
              <a:buFontTx/>
              <a:buChar char="-"/>
            </a:pPr>
            <a:r>
              <a:rPr lang="ru-RU" sz="3000" dirty="0" smtClean="0"/>
              <a:t>все </a:t>
            </a:r>
            <a:r>
              <a:rPr lang="ru-RU" sz="3000" dirty="0"/>
              <a:t>отношения с банком должны носить официальный характер. </a:t>
            </a:r>
            <a:endParaRPr lang="ru-RU" sz="3000" dirty="0" smtClean="0"/>
          </a:p>
          <a:p>
            <a:pPr marL="285750" indent="-285750" algn="just">
              <a:lnSpc>
                <a:spcPct val="107000"/>
              </a:lnSpc>
              <a:spcAft>
                <a:spcPts val="800"/>
              </a:spcAft>
              <a:buFontTx/>
              <a:buChar char="-"/>
            </a:pPr>
            <a:r>
              <a:rPr lang="ru-RU" sz="3000" dirty="0"/>
              <a:t>должен </a:t>
            </a:r>
            <a:r>
              <a:rPr lang="ru-RU" sz="3000" dirty="0" smtClean="0"/>
              <a:t>быть четкий план </a:t>
            </a:r>
            <a:r>
              <a:rPr lang="ru-RU" sz="3000" dirty="0"/>
              <a:t>действий </a:t>
            </a:r>
            <a:r>
              <a:rPr lang="ru-RU" sz="3000" dirty="0" smtClean="0"/>
              <a:t>касательно урегулирования вопроса по проблемному займу и взаимоотношений с БВУ.</a:t>
            </a:r>
          </a:p>
          <a:p>
            <a:pPr marL="285750" indent="-285750" algn="just">
              <a:lnSpc>
                <a:spcPct val="107000"/>
              </a:lnSpc>
              <a:spcAft>
                <a:spcPts val="800"/>
              </a:spcAft>
              <a:buFontTx/>
              <a:buChar char="-"/>
            </a:pPr>
            <a:r>
              <a:rPr lang="ru-RU" sz="3000" dirty="0"/>
              <a:t>если Вы сомневаетесь в своей позиции, желательно обратиться к юристам</a:t>
            </a:r>
            <a:r>
              <a:rPr lang="ru-RU" sz="3000" dirty="0" smtClean="0"/>
              <a:t>.</a:t>
            </a:r>
          </a:p>
          <a:p>
            <a:pPr marL="285750" indent="-285750" algn="just">
              <a:lnSpc>
                <a:spcPct val="107000"/>
              </a:lnSpc>
              <a:spcAft>
                <a:spcPts val="800"/>
              </a:spcAft>
              <a:buFontTx/>
              <a:buChar char="-"/>
            </a:pPr>
            <a:r>
              <a:rPr lang="ru-RU" sz="3000" dirty="0"/>
              <a:t>о</a:t>
            </a:r>
            <a:r>
              <a:rPr lang="ru-RU" sz="3000" dirty="0" smtClean="0"/>
              <a:t>сторожно мошенники</a:t>
            </a:r>
          </a:p>
          <a:p>
            <a:pPr marL="285750" indent="-285750" algn="just">
              <a:lnSpc>
                <a:spcPct val="107000"/>
              </a:lnSpc>
              <a:spcAft>
                <a:spcPts val="800"/>
              </a:spcAft>
              <a:buFontTx/>
              <a:buChar char="-"/>
            </a:pPr>
            <a:r>
              <a:rPr lang="ru-RU" sz="3000" dirty="0" smtClean="0"/>
              <a:t>в </a:t>
            </a:r>
            <a:r>
              <a:rPr lang="ru-RU" sz="3000" dirty="0"/>
              <a:t>случае несогласия с позицией банка Вы имеете право обратиться к банковскому </a:t>
            </a:r>
            <a:r>
              <a:rPr lang="ru-RU" sz="3000" dirty="0" smtClean="0"/>
              <a:t>омбудсмену, с </a:t>
            </a:r>
            <a:r>
              <a:rPr lang="ru-RU" sz="3000" dirty="0"/>
              <a:t>жалобой в Национальный банк РК, </a:t>
            </a:r>
            <a:r>
              <a:rPr lang="ru-RU" sz="3000" dirty="0" smtClean="0"/>
              <a:t>или </a:t>
            </a:r>
            <a:r>
              <a:rPr lang="ru-RU" sz="3000" dirty="0"/>
              <a:t>в суд. </a:t>
            </a:r>
          </a:p>
          <a:p>
            <a:pPr algn="just">
              <a:lnSpc>
                <a:spcPct val="107000"/>
              </a:lnSpc>
              <a:spcAft>
                <a:spcPts val="800"/>
              </a:spcAft>
            </a:pPr>
            <a:r>
              <a:rPr lang="ru-RU" sz="3000" dirty="0" smtClean="0"/>
              <a:t> </a:t>
            </a:r>
          </a:p>
          <a:p>
            <a:pPr marL="285750" indent="-285750" algn="just">
              <a:lnSpc>
                <a:spcPct val="107000"/>
              </a:lnSpc>
              <a:spcAft>
                <a:spcPts val="800"/>
              </a:spcAft>
              <a:buFontTx/>
              <a:buChar char="-"/>
            </a:pPr>
            <a:endParaRPr lang="ru-RU" sz="3000" dirty="0"/>
          </a:p>
        </p:txBody>
      </p:sp>
    </p:spTree>
    <p:extLst>
      <p:ext uri="{BB962C8B-B14F-4D97-AF65-F5344CB8AC3E}">
        <p14:creationId xmlns:p14="http://schemas.microsoft.com/office/powerpoint/2010/main" val="659286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1321</Words>
  <Application>Microsoft Office PowerPoint</Application>
  <PresentationFormat>Широкоэкранный</PresentationFormat>
  <Paragraphs>98</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Tahoma</vt:lpstr>
      <vt:lpstr>Times New Roman</vt:lpstr>
      <vt:lpstr>Тема Office</vt:lpstr>
      <vt:lpstr>Проблемные займы  и  Программа рефинансирования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Проблемные займы  и  Программа рефинансирования</dc:title>
  <dc:creator>andreylee9@gmail.com</dc:creator>
  <cp:lastModifiedBy>andreylee9@gmail.com</cp:lastModifiedBy>
  <cp:revision>9</cp:revision>
  <dcterms:created xsi:type="dcterms:W3CDTF">2017-03-27T17:03:23Z</dcterms:created>
  <dcterms:modified xsi:type="dcterms:W3CDTF">2017-03-27T17:45:42Z</dcterms:modified>
</cp:coreProperties>
</file>