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71" r:id="rId12"/>
    <p:sldId id="266" r:id="rId13"/>
    <p:sldId id="267" r:id="rId14"/>
    <p:sldId id="268" r:id="rId15"/>
    <p:sldId id="269" r:id="rId16"/>
    <p:sldId id="272" r:id="rId17"/>
    <p:sldId id="27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7C71"/>
    <a:srgbClr val="728479"/>
    <a:srgbClr val="BB40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79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ru-RU" smtClean="0"/>
              <a:t>Образец заголовка</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851F716-936C-4F79-AF8D-63E24BF3520F}" type="datetimeFigureOut">
              <a:rPr lang="ru-RU" smtClean="0"/>
              <a:t>04.05.2017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DD13DBA-286E-4A0D-BDC4-CB15C4E50FB1}" type="slidenum">
              <a:rPr lang="ru-RU" smtClean="0"/>
              <a:t>‹#›</a:t>
            </a:fld>
            <a:endParaRPr lang="ru-RU"/>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851F716-936C-4F79-AF8D-63E24BF3520F}" type="datetimeFigureOut">
              <a:rPr lang="ru-RU" smtClean="0"/>
              <a:t>04.05.2017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DD13DBA-286E-4A0D-BDC4-CB15C4E50FB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851F716-936C-4F79-AF8D-63E24BF3520F}" type="datetimeFigureOut">
              <a:rPr lang="ru-RU" smtClean="0"/>
              <a:t>04.05.2017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DD13DBA-286E-4A0D-BDC4-CB15C4E50FB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851F716-936C-4F79-AF8D-63E24BF3520F}" type="datetimeFigureOut">
              <a:rPr lang="ru-RU" smtClean="0"/>
              <a:t>04.05.2017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DD13DBA-286E-4A0D-BDC4-CB15C4E50FB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51F716-936C-4F79-AF8D-63E24BF3520F}" type="datetimeFigureOut">
              <a:rPr lang="ru-RU" smtClean="0"/>
              <a:t>04.05.2017</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DD13DBA-286E-4A0D-BDC4-CB15C4E50FB1}" type="slidenum">
              <a:rPr lang="ru-RU" smtClean="0"/>
              <a:t>‹#›</a:t>
            </a:fld>
            <a:endParaRPr lang="ru-RU"/>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851F716-936C-4F79-AF8D-63E24BF3520F}" type="datetimeFigureOut">
              <a:rPr lang="ru-RU" smtClean="0"/>
              <a:t>04.05.2017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DD13DBA-286E-4A0D-BDC4-CB15C4E50FB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851F716-936C-4F79-AF8D-63E24BF3520F}" type="datetimeFigureOut">
              <a:rPr lang="ru-RU" smtClean="0"/>
              <a:t>04.05.2017</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DD13DBA-286E-4A0D-BDC4-CB15C4E50FB1}" type="slidenum">
              <a:rPr lang="ru-RU" smtClean="0"/>
              <a:t>‹#›</a:t>
            </a:fld>
            <a:endParaRPr lang="ru-RU"/>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0851F716-936C-4F79-AF8D-63E24BF3520F}" type="datetimeFigureOut">
              <a:rPr lang="ru-RU" smtClean="0"/>
              <a:t>04.05.2017</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7DD13DBA-286E-4A0D-BDC4-CB15C4E50FB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1F716-936C-4F79-AF8D-63E24BF3520F}" type="datetimeFigureOut">
              <a:rPr lang="ru-RU" smtClean="0"/>
              <a:t>04.05.2017</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7DD13DBA-286E-4A0D-BDC4-CB15C4E50FB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851F716-936C-4F79-AF8D-63E24BF3520F}" type="datetimeFigureOut">
              <a:rPr lang="ru-RU" smtClean="0"/>
              <a:t>04.05.2017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DD13DBA-286E-4A0D-BDC4-CB15C4E50FB1}" type="slidenum">
              <a:rPr lang="ru-RU" smtClean="0"/>
              <a:t>‹#›</a:t>
            </a:fld>
            <a:endParaRPr lang="ru-RU"/>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851F716-936C-4F79-AF8D-63E24BF3520F}" type="datetimeFigureOut">
              <a:rPr lang="ru-RU" smtClean="0"/>
              <a:t>04.05.2017</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DD13DBA-286E-4A0D-BDC4-CB15C4E50FB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851F716-936C-4F79-AF8D-63E24BF3520F}" type="datetimeFigureOut">
              <a:rPr lang="ru-RU" smtClean="0"/>
              <a:t>04.05.2017</a:t>
            </a:fld>
            <a:endParaRPr lang="ru-RU"/>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ru-RU"/>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DD13DBA-286E-4A0D-BDC4-CB15C4E50FB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3085951"/>
            <a:ext cx="7848600" cy="1927225"/>
          </a:xfrm>
        </p:spPr>
        <p:txBody>
          <a:bodyPr>
            <a:noAutofit/>
          </a:bodyPr>
          <a:lstStyle/>
          <a:p>
            <a:r>
              <a:rPr lang="ru-RU" sz="1400" b="1" cap="all" dirty="0"/>
              <a:t>Е.В</a:t>
            </a:r>
            <a:r>
              <a:rPr lang="ru-RU" sz="1400" b="1" cap="all" spc="0" dirty="0" smtClean="0"/>
              <a:t>. Нестерова</a:t>
            </a:r>
            <a:r>
              <a:rPr lang="ru-RU" sz="1400" spc="0" dirty="0"/>
              <a:t/>
            </a:r>
            <a:br>
              <a:rPr lang="ru-RU" sz="1400" spc="0" dirty="0"/>
            </a:br>
            <a:r>
              <a:rPr lang="ru-RU" sz="1400" b="1" cap="all" spc="0" dirty="0"/>
              <a:t> </a:t>
            </a:r>
            <a:r>
              <a:rPr lang="ru-RU" sz="1400" spc="0" dirty="0"/>
              <a:t/>
            </a:r>
            <a:br>
              <a:rPr lang="ru-RU" sz="1400" spc="0" dirty="0"/>
            </a:br>
            <a:r>
              <a:rPr lang="ru-RU" sz="2400" b="1" cap="all" spc="0" dirty="0" smtClean="0">
                <a:solidFill>
                  <a:srgbClr val="BB402B"/>
                </a:solidFill>
              </a:rPr>
              <a:t>«</a:t>
            </a:r>
            <a:r>
              <a:rPr lang="ru-RU" sz="2400" b="1" cap="all" spc="0" dirty="0">
                <a:solidFill>
                  <a:srgbClr val="BB402B"/>
                </a:solidFill>
              </a:rPr>
              <a:t>ОБЗОР АКТУАЛЬНЫХ ИЗМЕНЕНИЙ ГРАЖДАНСКОГО ЗАКОНОДАТЕЛЬСТВА РК»</a:t>
            </a:r>
            <a:r>
              <a:rPr lang="ru-RU" sz="2400" b="1" cap="all" spc="0" dirty="0"/>
              <a:t/>
            </a:r>
            <a:br>
              <a:rPr lang="ru-RU" sz="2400" b="1" cap="all" spc="0" dirty="0"/>
            </a:br>
            <a:r>
              <a:rPr lang="ru-RU" sz="2000" spc="0" dirty="0"/>
              <a:t/>
            </a:r>
            <a:br>
              <a:rPr lang="ru-RU" sz="2000" spc="0" dirty="0"/>
            </a:br>
            <a:r>
              <a:rPr lang="ru-RU" sz="1800" b="1" cap="all" spc="0" dirty="0"/>
              <a:t>(ОСНОВНЫЕ НОВЕЛЛЫ ЗАКОНА ОТ 27 ФЕВРАЛЯ 2017 ГОДА «О ВНЕСЕНИИ ИЗМЕНЕНИЙ И ДОПОЛНЕНИЙ В НЕКОТОРЫЕ ЗАКОНОДАТЕЛЬНЫЕ АКТЫ РЕСПУБЛИКИ КАЗАХСТАН ПО ВОПРОСАМ СОВЕРШЕНСТВОВАНИЯ ГРАЖДАНСКОГО, БАНКОВСКОГО ЗАКОНОДАТЕЛЬСТВА И УЛУЧШЕНИЯ УСЛОВИЙ ДЛЯ ПРЕДПРИНИМАТЕЛЬСКОЙ ДЕЯТЕЛЬНОСТИ»)</a:t>
            </a:r>
            <a:endParaRPr lang="ru-RU" sz="1800" spc="0" dirty="0"/>
          </a:p>
        </p:txBody>
      </p:sp>
    </p:spTree>
    <p:extLst>
      <p:ext uri="{BB962C8B-B14F-4D97-AF65-F5344CB8AC3E}">
        <p14:creationId xmlns:p14="http://schemas.microsoft.com/office/powerpoint/2010/main" val="15115153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23528" y="960537"/>
            <a:ext cx="8712968"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indent="0"/>
            <a:r>
              <a:rPr lang="ru-RU" b="1" dirty="0" smtClean="0">
                <a:solidFill>
                  <a:schemeClr val="tx2"/>
                </a:solidFill>
                <a:latin typeface="+mj-lt"/>
                <a:ea typeface="+mj-ea"/>
                <a:cs typeface="+mj-cs"/>
              </a:rPr>
              <a:t>Мнимые </a:t>
            </a:r>
            <a:r>
              <a:rPr lang="ru-RU" b="1" dirty="0">
                <a:solidFill>
                  <a:schemeClr val="tx2"/>
                </a:solidFill>
                <a:latin typeface="+mj-lt"/>
                <a:ea typeface="+mj-ea"/>
                <a:cs typeface="+mj-cs"/>
              </a:rPr>
              <a:t>или притворные </a:t>
            </a:r>
            <a:r>
              <a:rPr lang="ru-RU" b="1" dirty="0" smtClean="0">
                <a:solidFill>
                  <a:schemeClr val="tx2"/>
                </a:solidFill>
                <a:latin typeface="+mj-lt"/>
                <a:ea typeface="+mj-ea"/>
                <a:cs typeface="+mj-cs"/>
              </a:rPr>
              <a:t>сделки  (</a:t>
            </a:r>
            <a:r>
              <a:rPr lang="ru-RU" b="1" dirty="0">
                <a:solidFill>
                  <a:schemeClr val="tx2"/>
                </a:solidFill>
                <a:latin typeface="+mj-lt"/>
                <a:ea typeface="+mj-ea"/>
                <a:cs typeface="+mj-cs"/>
              </a:rPr>
              <a:t>статья </a:t>
            </a:r>
            <a:r>
              <a:rPr lang="ru-RU" b="1" dirty="0" smtClean="0">
                <a:solidFill>
                  <a:schemeClr val="tx2"/>
                </a:solidFill>
                <a:latin typeface="+mj-lt"/>
                <a:ea typeface="+mj-ea"/>
                <a:cs typeface="+mj-cs"/>
              </a:rPr>
              <a:t>160 Гражданского кодекса)</a:t>
            </a:r>
            <a:endParaRPr lang="ru-RU" b="1" dirty="0">
              <a:solidFill>
                <a:schemeClr val="tx2"/>
              </a:solidFill>
              <a:latin typeface="+mj-lt"/>
              <a:ea typeface="+mj-ea"/>
              <a:cs typeface="+mj-cs"/>
            </a:endParaRPr>
          </a:p>
          <a:p>
            <a:pPr marR="0" lvl="0" indent="0" algn="l" defTabSz="914400" rtl="0" eaLnBrk="1" fontAlgn="base" latinLnBrk="0" hangingPunct="1">
              <a:lnSpc>
                <a:spcPct val="100000"/>
              </a:lnSpc>
              <a:spcBef>
                <a:spcPct val="0"/>
              </a:spcBef>
              <a:spcAft>
                <a:spcPct val="0"/>
              </a:spcAft>
              <a:buClrTx/>
              <a:buSzTx/>
              <a:buFontTx/>
              <a:buNone/>
              <a:tabLst/>
            </a:pPr>
            <a:endParaRPr lang="ru-RU" altLang="ru-RU" b="1" spc="-100" dirty="0">
              <a:solidFill>
                <a:schemeClr val="tx2"/>
              </a:solidFill>
              <a:latin typeface="+mj-lt"/>
              <a:ea typeface="+mj-ea"/>
              <a:cs typeface="+mj-cs"/>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854601095"/>
              </p:ext>
            </p:extLst>
          </p:nvPr>
        </p:nvGraphicFramePr>
        <p:xfrm>
          <a:off x="457200" y="2132856"/>
          <a:ext cx="8229600" cy="3296412"/>
        </p:xfrm>
        <a:graphic>
          <a:graphicData uri="http://schemas.openxmlformats.org/drawingml/2006/table">
            <a:tbl>
              <a:tblPr firstRow="1" firstCol="1" bandRow="1">
                <a:tableStyleId>{5C22544A-7EE6-4342-B048-85BDC9FD1C3A}</a:tableStyleId>
              </a:tblPr>
              <a:tblGrid>
                <a:gridCol w="4114800"/>
                <a:gridCol w="4114800"/>
              </a:tblGrid>
              <a:tr h="184339">
                <a:tc>
                  <a:txBody>
                    <a:bodyPr/>
                    <a:lstStyle/>
                    <a:p>
                      <a:pPr marL="457200" algn="ctr">
                        <a:lnSpc>
                          <a:spcPct val="115000"/>
                        </a:lnSpc>
                        <a:spcAft>
                          <a:spcPts val="0"/>
                        </a:spcAft>
                      </a:pPr>
                      <a:r>
                        <a:rPr lang="ru-RU" sz="1400" dirty="0">
                          <a:effectLst/>
                        </a:rPr>
                        <a:t>СТАРАЯ РЕДАКЦИЯ </a:t>
                      </a:r>
                      <a:endParaRPr lang="ru-RU" sz="1400" dirty="0">
                        <a:effectLst/>
                        <a:latin typeface="Calibri"/>
                        <a:ea typeface="Calibri"/>
                        <a:cs typeface="Times New Roman"/>
                      </a:endParaRPr>
                    </a:p>
                  </a:txBody>
                  <a:tcPr marL="60111" marR="60111" marT="0" marB="0">
                    <a:solidFill>
                      <a:srgbClr val="6A7C71"/>
                    </a:solidFill>
                  </a:tcPr>
                </a:tc>
                <a:tc>
                  <a:txBody>
                    <a:bodyPr/>
                    <a:lstStyle/>
                    <a:p>
                      <a:pPr marL="457200" algn="ctr">
                        <a:lnSpc>
                          <a:spcPct val="115000"/>
                        </a:lnSpc>
                        <a:spcAft>
                          <a:spcPts val="0"/>
                        </a:spcAft>
                      </a:pPr>
                      <a:r>
                        <a:rPr lang="ru-RU" sz="1400" dirty="0">
                          <a:effectLst/>
                        </a:rPr>
                        <a:t>РЕДАКЦИЯ ЗАКОНА ОТ 27.02.2017</a:t>
                      </a:r>
                      <a:endParaRPr lang="ru-RU" sz="1400" dirty="0">
                        <a:effectLst/>
                        <a:latin typeface="Calibri"/>
                        <a:ea typeface="Calibri"/>
                        <a:cs typeface="Times New Roman"/>
                      </a:endParaRPr>
                    </a:p>
                  </a:txBody>
                  <a:tcPr marL="60111" marR="60111" marT="0" marB="0">
                    <a:solidFill>
                      <a:srgbClr val="6A7C71"/>
                    </a:solidFill>
                  </a:tcPr>
                </a:tc>
              </a:tr>
              <a:tr h="1780612">
                <a:tc>
                  <a:txBody>
                    <a:bodyPr/>
                    <a:lstStyle/>
                    <a:p>
                      <a:pPr marL="762000" indent="-508000" algn="just" fontAlgn="base">
                        <a:lnSpc>
                          <a:spcPct val="115000"/>
                        </a:lnSpc>
                        <a:spcAft>
                          <a:spcPts val="0"/>
                        </a:spcAft>
                      </a:pPr>
                      <a:r>
                        <a:rPr lang="ru-RU" sz="1400" dirty="0">
                          <a:effectLst/>
                        </a:rPr>
                        <a:t> </a:t>
                      </a:r>
                    </a:p>
                    <a:p>
                      <a:pPr indent="254000" algn="just" fontAlgn="base">
                        <a:spcAft>
                          <a:spcPts val="0"/>
                        </a:spcAft>
                      </a:pPr>
                      <a:r>
                        <a:rPr lang="ru-RU" sz="1400" dirty="0">
                          <a:effectLst/>
                        </a:rPr>
                        <a:t>Статья 160. Мнимые или притворные сделки</a:t>
                      </a:r>
                    </a:p>
                    <a:p>
                      <a:pPr indent="254000" algn="just" fontAlgn="base">
                        <a:spcAft>
                          <a:spcPts val="0"/>
                        </a:spcAft>
                      </a:pPr>
                      <a:r>
                        <a:rPr lang="ru-RU" sz="1400" dirty="0">
                          <a:effectLst/>
                        </a:rPr>
                        <a:t> </a:t>
                      </a:r>
                    </a:p>
                    <a:p>
                      <a:pPr indent="254000" algn="just" fontAlgn="base">
                        <a:spcAft>
                          <a:spcPts val="0"/>
                        </a:spcAft>
                      </a:pPr>
                      <a:r>
                        <a:rPr lang="ru-RU" sz="1400" dirty="0">
                          <a:effectLst/>
                        </a:rPr>
                        <a:t>1. Недействительна мнимая сделка, совершенная лишь для вида, без намерения вызвать юридические последствия.</a:t>
                      </a:r>
                    </a:p>
                    <a:p>
                      <a:pPr indent="254000" algn="just" fontAlgn="base">
                        <a:spcAft>
                          <a:spcPts val="0"/>
                        </a:spcAft>
                      </a:pPr>
                      <a:r>
                        <a:rPr lang="ru-RU" sz="1400" dirty="0">
                          <a:effectLst/>
                        </a:rPr>
                        <a:t>2. Если сделка совершена с целью прикрыть другую сделку (притворная), то применяются правила, относящиеся к той сделке, которую стороны действительно имели в виду.</a:t>
                      </a:r>
                    </a:p>
                    <a:p>
                      <a:pPr indent="255905"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solidFill>
                      <a:srgbClr val="6A7C71"/>
                    </a:solidFill>
                  </a:tcPr>
                </a:tc>
                <a:tc>
                  <a:txBody>
                    <a:bodyPr/>
                    <a:lstStyle/>
                    <a:p>
                      <a:pPr marL="762000" indent="-508000" algn="just" fontAlgn="base">
                        <a:lnSpc>
                          <a:spcPct val="115000"/>
                        </a:lnSpc>
                        <a:spcAft>
                          <a:spcPts val="0"/>
                        </a:spcAft>
                      </a:pPr>
                      <a:r>
                        <a:rPr lang="ru-RU" sz="1400" dirty="0">
                          <a:effectLst/>
                        </a:rPr>
                        <a:t> </a:t>
                      </a:r>
                    </a:p>
                    <a:p>
                      <a:pPr indent="254000" algn="just" fontAlgn="base">
                        <a:spcAft>
                          <a:spcPts val="0"/>
                        </a:spcAft>
                      </a:pPr>
                      <a:r>
                        <a:rPr lang="ru-RU" sz="1400" dirty="0">
                          <a:effectLst/>
                        </a:rPr>
                        <a:t>Статья 160. Мнимые или притворные сделки</a:t>
                      </a:r>
                    </a:p>
                    <a:p>
                      <a:pPr indent="254000" algn="just" fontAlgn="base">
                        <a:spcAft>
                          <a:spcPts val="0"/>
                        </a:spcAft>
                      </a:pPr>
                      <a:r>
                        <a:rPr lang="ru-RU" sz="1400" dirty="0">
                          <a:effectLst/>
                        </a:rPr>
                        <a:t> </a:t>
                      </a:r>
                    </a:p>
                    <a:p>
                      <a:pPr indent="254000" algn="just" fontAlgn="base">
                        <a:spcAft>
                          <a:spcPts val="0"/>
                        </a:spcAft>
                      </a:pPr>
                      <a:r>
                        <a:rPr lang="ru-RU" sz="1400" dirty="0">
                          <a:effectLst/>
                        </a:rPr>
                        <a:t>1. Сделка, совершенная лишь для вида, без намерения создать соответствующие ей правовые последствия (мнимая сделка), признается недействительной судом по иску заинтересованного лица, надлежащего государственного органа или прокурора.</a:t>
                      </a:r>
                    </a:p>
                    <a:p>
                      <a:pPr indent="254000" algn="just" fontAlgn="base">
                        <a:spcAft>
                          <a:spcPts val="0"/>
                        </a:spcAft>
                      </a:pPr>
                      <a:r>
                        <a:rPr lang="ru-RU" sz="1400" dirty="0">
                          <a:effectLst/>
                        </a:rPr>
                        <a:t>2. Если сделка совершена с целью прикрыть другую сделку (притворная), то применяются правила, относящиеся к той сделке, которую стороны действительно имели в виду.</a:t>
                      </a:r>
                    </a:p>
                    <a:p>
                      <a:pPr indent="254000"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tc>
              </a:tr>
            </a:tbl>
          </a:graphicData>
        </a:graphic>
      </p:graphicFrame>
    </p:spTree>
    <p:extLst>
      <p:ext uri="{BB962C8B-B14F-4D97-AF65-F5344CB8AC3E}">
        <p14:creationId xmlns:p14="http://schemas.microsoft.com/office/powerpoint/2010/main" val="2329735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15328" y="253535"/>
            <a:ext cx="8510759" cy="65248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indent="0"/>
            <a:r>
              <a:rPr lang="ru-RU" sz="1600" b="1" dirty="0" smtClean="0">
                <a:solidFill>
                  <a:schemeClr val="tx2"/>
                </a:solidFill>
              </a:rPr>
              <a:t>Ничтожные сделки (примеры):</a:t>
            </a:r>
            <a:endParaRPr lang="ru-RU" sz="1600" b="1" dirty="0" smtClean="0">
              <a:solidFill>
                <a:schemeClr val="tx2"/>
              </a:solidFill>
              <a:latin typeface="+mn-lt"/>
              <a:ea typeface="+mj-ea"/>
              <a:cs typeface="+mj-cs"/>
            </a:endParaRPr>
          </a:p>
          <a:p>
            <a:endParaRPr lang="ru-RU" sz="1100" b="1" dirty="0">
              <a:solidFill>
                <a:schemeClr val="accent4">
                  <a:lumMod val="75000"/>
                </a:schemeClr>
              </a:solidFill>
              <a:latin typeface="+mn-lt"/>
              <a:ea typeface="+mj-ea"/>
              <a:cs typeface="+mj-cs"/>
            </a:endParaRPr>
          </a:p>
          <a:p>
            <a:pPr marL="285750" indent="-285750">
              <a:buFont typeface="Wingdings" panose="05000000000000000000" pitchFamily="2" charset="2"/>
              <a:buChar char="ü"/>
            </a:pPr>
            <a:r>
              <a:rPr lang="ru-RU" sz="1100" b="1" dirty="0">
                <a:solidFill>
                  <a:schemeClr val="accent4">
                    <a:lumMod val="75000"/>
                  </a:schemeClr>
                </a:solidFill>
              </a:rPr>
              <a:t>сделки, направленные на ограничение правоспособности или дееспособности </a:t>
            </a:r>
            <a:endParaRPr lang="ru-RU" sz="1100" b="1" dirty="0" smtClean="0">
              <a:solidFill>
                <a:schemeClr val="accent4">
                  <a:lumMod val="75000"/>
                </a:schemeClr>
              </a:solidFill>
            </a:endParaRPr>
          </a:p>
          <a:p>
            <a:pPr indent="0"/>
            <a:r>
              <a:rPr lang="ru-RU" sz="1100" b="1" dirty="0" smtClean="0">
                <a:solidFill>
                  <a:schemeClr val="accent4">
                    <a:lumMod val="75000"/>
                  </a:schemeClr>
                </a:solidFill>
              </a:rPr>
              <a:t>      (</a:t>
            </a:r>
            <a:r>
              <a:rPr lang="ru-RU" sz="1100" b="1" dirty="0">
                <a:solidFill>
                  <a:schemeClr val="accent4">
                    <a:lumMod val="75000"/>
                  </a:schemeClr>
                </a:solidFill>
              </a:rPr>
              <a:t>пункт 3 статьи 18</a:t>
            </a:r>
            <a:r>
              <a:rPr lang="ru-RU" sz="1100" b="1" dirty="0" smtClean="0">
                <a:solidFill>
                  <a:schemeClr val="accent4">
                    <a:lumMod val="75000"/>
                  </a:schemeClr>
                </a:solidFill>
              </a:rPr>
              <a:t>)</a:t>
            </a:r>
            <a:r>
              <a:rPr lang="ru-RU" sz="1100" b="1" dirty="0">
                <a:solidFill>
                  <a:schemeClr val="accent4">
                    <a:lumMod val="75000"/>
                  </a:schemeClr>
                </a:solidFill>
              </a:rPr>
              <a:t> и ряд соглашений об отказе от </a:t>
            </a:r>
            <a:r>
              <a:rPr lang="ru-RU" sz="1100" b="1" dirty="0" smtClean="0">
                <a:solidFill>
                  <a:schemeClr val="accent4">
                    <a:lumMod val="75000"/>
                  </a:schemeClr>
                </a:solidFill>
              </a:rPr>
              <a:t>прав:</a:t>
            </a:r>
          </a:p>
          <a:p>
            <a:pPr marL="3028950" lvl="6" indent="-285750">
              <a:buFont typeface="Courier New" panose="02070309020205020404" pitchFamily="49" charset="0"/>
              <a:buChar char="o"/>
            </a:pPr>
            <a:r>
              <a:rPr lang="ru-RU" sz="1100" b="1" i="1" dirty="0" smtClean="0">
                <a:solidFill>
                  <a:schemeClr val="accent4">
                    <a:lumMod val="75000"/>
                  </a:schemeClr>
                </a:solidFill>
              </a:rPr>
              <a:t>отказ  / отмен доверенности</a:t>
            </a:r>
          </a:p>
          <a:p>
            <a:pPr marL="3028950" lvl="6" indent="-285750">
              <a:buFont typeface="Courier New" panose="02070309020205020404" pitchFamily="49" charset="0"/>
              <a:buChar char="o"/>
            </a:pPr>
            <a:r>
              <a:rPr lang="ru-RU" sz="1100" b="1" i="1" dirty="0" smtClean="0">
                <a:solidFill>
                  <a:schemeClr val="accent4">
                    <a:lumMod val="75000"/>
                  </a:schemeClr>
                </a:solidFill>
              </a:rPr>
              <a:t>освобождение / ограничение ответственности</a:t>
            </a:r>
          </a:p>
          <a:p>
            <a:pPr marL="3028950" lvl="6" indent="-285750">
              <a:buFont typeface="Courier New" panose="02070309020205020404" pitchFamily="49" charset="0"/>
              <a:buChar char="o"/>
            </a:pPr>
            <a:r>
              <a:rPr lang="ru-RU" sz="1100" b="1" i="1" dirty="0">
                <a:solidFill>
                  <a:schemeClr val="accent4">
                    <a:lumMod val="75000"/>
                  </a:schemeClr>
                </a:solidFill>
              </a:rPr>
              <a:t>п</a:t>
            </a:r>
            <a:r>
              <a:rPr lang="ru-RU" sz="1100" b="1" i="1" dirty="0" smtClean="0">
                <a:solidFill>
                  <a:schemeClr val="accent4">
                    <a:lumMod val="75000"/>
                  </a:schemeClr>
                </a:solidFill>
              </a:rPr>
              <a:t>рава по договорам купли-продажи / подряда / перевозки / банковского вклада    </a:t>
            </a:r>
          </a:p>
          <a:p>
            <a:pPr marL="3028950" lvl="6" indent="-285750">
              <a:buFont typeface="Courier New" panose="02070309020205020404" pitchFamily="49" charset="0"/>
              <a:buChar char="o"/>
            </a:pPr>
            <a:r>
              <a:rPr lang="ru-RU" sz="1100" b="1" i="1" dirty="0" smtClean="0">
                <a:solidFill>
                  <a:schemeClr val="accent4">
                    <a:lumMod val="75000"/>
                  </a:schemeClr>
                </a:solidFill>
              </a:rPr>
              <a:t>отказ </a:t>
            </a:r>
            <a:r>
              <a:rPr lang="ru-RU" sz="1100" b="1" i="1" dirty="0">
                <a:solidFill>
                  <a:schemeClr val="accent4">
                    <a:lumMod val="75000"/>
                  </a:schemeClr>
                </a:solidFill>
              </a:rPr>
              <a:t>от осуществления личных неимущественных прав </a:t>
            </a:r>
            <a:r>
              <a:rPr lang="ru-RU" sz="1100" b="1" i="1" dirty="0" smtClean="0">
                <a:solidFill>
                  <a:schemeClr val="accent4">
                    <a:lumMod val="75000"/>
                  </a:schemeClr>
                </a:solidFill>
              </a:rPr>
              <a:t>                              </a:t>
            </a:r>
            <a:endParaRPr lang="ru-RU" sz="1100" b="1" i="1" dirty="0">
              <a:solidFill>
                <a:schemeClr val="accent4">
                  <a:lumMod val="75000"/>
                </a:schemeClr>
              </a:solidFill>
            </a:endParaRPr>
          </a:p>
          <a:p>
            <a:pPr indent="0"/>
            <a:endParaRPr lang="ru-RU" sz="1100" b="1" dirty="0">
              <a:solidFill>
                <a:schemeClr val="accent4">
                  <a:lumMod val="75000"/>
                </a:schemeClr>
              </a:solidFill>
            </a:endParaRPr>
          </a:p>
          <a:p>
            <a:pPr marL="285750" indent="-285750">
              <a:buFont typeface="Wingdings" panose="05000000000000000000" pitchFamily="2" charset="2"/>
              <a:buChar char="ü"/>
            </a:pPr>
            <a:r>
              <a:rPr lang="ru-RU" sz="1100" b="1" dirty="0" smtClean="0">
                <a:solidFill>
                  <a:schemeClr val="accent4">
                    <a:lumMod val="75000"/>
                  </a:schemeClr>
                </a:solidFill>
              </a:rPr>
              <a:t>условия </a:t>
            </a:r>
            <a:r>
              <a:rPr lang="ru-RU" sz="1100" b="1" dirty="0">
                <a:solidFill>
                  <a:schemeClr val="accent4">
                    <a:lumMod val="75000"/>
                  </a:schemeClr>
                </a:solidFill>
              </a:rPr>
              <a:t>учредительных документов, предусматривающие устранение одного или нескольких участников от участия в распределении чистого </a:t>
            </a:r>
            <a:r>
              <a:rPr lang="ru-RU" sz="1100" b="1" dirty="0" smtClean="0">
                <a:solidFill>
                  <a:schemeClr val="accent4">
                    <a:lumMod val="75000"/>
                  </a:schemeClr>
                </a:solidFill>
              </a:rPr>
              <a:t>дохода (подп. 3) п. 1 ст. 61)</a:t>
            </a:r>
          </a:p>
          <a:p>
            <a:pPr marL="285750" indent="-285750">
              <a:buFont typeface="Wingdings" panose="05000000000000000000" pitchFamily="2" charset="2"/>
              <a:buChar char="ü"/>
            </a:pPr>
            <a:endParaRPr lang="ru-RU" sz="1100" b="1" dirty="0" smtClean="0">
              <a:solidFill>
                <a:schemeClr val="accent4">
                  <a:lumMod val="75000"/>
                </a:schemeClr>
              </a:solidFill>
            </a:endParaRPr>
          </a:p>
          <a:p>
            <a:pPr marL="285750" indent="-285750">
              <a:buFont typeface="Wingdings" panose="05000000000000000000" pitchFamily="2" charset="2"/>
              <a:buChar char="ü"/>
            </a:pPr>
            <a:r>
              <a:rPr lang="ru-RU" sz="1100" b="1" dirty="0">
                <a:solidFill>
                  <a:schemeClr val="accent4">
                    <a:lumMod val="75000"/>
                  </a:schemeClr>
                </a:solidFill>
              </a:rPr>
              <a:t>н</a:t>
            </a:r>
            <a:r>
              <a:rPr lang="ru-RU" sz="1100" b="1" dirty="0" smtClean="0">
                <a:solidFill>
                  <a:schemeClr val="accent4">
                    <a:lumMod val="75000"/>
                  </a:schemeClr>
                </a:solidFill>
              </a:rPr>
              <a:t>есоблюдение формы сделки в случаях установленных законами (статьи 153, 154)</a:t>
            </a:r>
          </a:p>
          <a:p>
            <a:pPr marL="285750" indent="-285750">
              <a:buFont typeface="Wingdings" panose="05000000000000000000" pitchFamily="2" charset="2"/>
              <a:buChar char="ü"/>
            </a:pPr>
            <a:endParaRPr lang="ru-RU" sz="1100" b="1" dirty="0" smtClean="0">
              <a:solidFill>
                <a:schemeClr val="accent4">
                  <a:lumMod val="75000"/>
                </a:schemeClr>
              </a:solidFill>
            </a:endParaRPr>
          </a:p>
          <a:p>
            <a:pPr marL="285750" indent="-285750">
              <a:buFont typeface="Wingdings" panose="05000000000000000000" pitchFamily="2" charset="2"/>
              <a:buChar char="ü"/>
            </a:pPr>
            <a:r>
              <a:rPr lang="ru-RU" sz="1100" b="1" dirty="0" smtClean="0">
                <a:solidFill>
                  <a:schemeClr val="accent4">
                    <a:lumMod val="75000"/>
                  </a:schemeClr>
                </a:solidFill>
              </a:rPr>
              <a:t>сделка</a:t>
            </a:r>
            <a:r>
              <a:rPr lang="ru-RU" sz="1100" b="1" dirty="0">
                <a:solidFill>
                  <a:schemeClr val="accent4">
                    <a:lumMod val="75000"/>
                  </a:schemeClr>
                </a:solidFill>
              </a:rPr>
              <a:t>, направленная на достижение преступной цели, противоправность которой установлена приговором (постановлением) </a:t>
            </a:r>
            <a:r>
              <a:rPr lang="ru-RU" sz="1100" b="1" dirty="0" smtClean="0">
                <a:solidFill>
                  <a:schemeClr val="accent4">
                    <a:lumMod val="75000"/>
                  </a:schemeClr>
                </a:solidFill>
              </a:rPr>
              <a:t>суда (п. 2 ст. 158)</a:t>
            </a:r>
          </a:p>
          <a:p>
            <a:pPr marL="285750" indent="-285750">
              <a:buFont typeface="Wingdings" panose="05000000000000000000" pitchFamily="2" charset="2"/>
              <a:buChar char="ü"/>
            </a:pPr>
            <a:endParaRPr lang="ru-RU" sz="1100" b="1" dirty="0" smtClean="0">
              <a:solidFill>
                <a:schemeClr val="accent4">
                  <a:lumMod val="75000"/>
                </a:schemeClr>
              </a:solidFill>
            </a:endParaRPr>
          </a:p>
          <a:p>
            <a:pPr marL="285750" indent="-285750">
              <a:buFont typeface="Wingdings" panose="05000000000000000000" pitchFamily="2" charset="2"/>
              <a:buChar char="ü"/>
            </a:pPr>
            <a:r>
              <a:rPr lang="ru-RU" sz="1100" b="1" dirty="0">
                <a:solidFill>
                  <a:schemeClr val="accent4">
                    <a:lumMod val="75000"/>
                  </a:schemeClr>
                </a:solidFill>
              </a:rPr>
              <a:t>сделка, совершенная без получения необходимого разрешения либо после окончания срока действия </a:t>
            </a:r>
            <a:r>
              <a:rPr lang="ru-RU" sz="1100" b="1" dirty="0" smtClean="0">
                <a:solidFill>
                  <a:schemeClr val="accent4">
                    <a:lumMod val="75000"/>
                  </a:schemeClr>
                </a:solidFill>
              </a:rPr>
              <a:t>разрешения (п. 1 ст. 159)</a:t>
            </a:r>
          </a:p>
          <a:p>
            <a:pPr indent="0"/>
            <a:endParaRPr lang="ru-RU" sz="1100" b="1" dirty="0" smtClean="0">
              <a:solidFill>
                <a:schemeClr val="accent4">
                  <a:lumMod val="75000"/>
                </a:schemeClr>
              </a:solidFill>
            </a:endParaRPr>
          </a:p>
          <a:p>
            <a:pPr marL="285750" indent="-285750">
              <a:buFont typeface="Wingdings" panose="05000000000000000000" pitchFamily="2" charset="2"/>
              <a:buChar char="ü"/>
            </a:pPr>
            <a:r>
              <a:rPr lang="ru-RU" sz="1100" b="1" dirty="0">
                <a:solidFill>
                  <a:schemeClr val="accent4">
                    <a:lumMod val="75000"/>
                  </a:schemeClr>
                </a:solidFill>
              </a:rPr>
              <a:t>н</a:t>
            </a:r>
            <a:r>
              <a:rPr lang="ru-RU" sz="1100" b="1" dirty="0" smtClean="0">
                <a:solidFill>
                  <a:schemeClr val="accent4">
                    <a:lumMod val="75000"/>
                  </a:schemeClr>
                </a:solidFill>
              </a:rPr>
              <a:t>арушение правил отчуждения / обременения стратегических объектов (п. 5 ст. 193-1)</a:t>
            </a:r>
          </a:p>
          <a:p>
            <a:pPr marL="285750" indent="-285750">
              <a:buFont typeface="Wingdings" panose="05000000000000000000" pitchFamily="2" charset="2"/>
              <a:buChar char="ü"/>
            </a:pPr>
            <a:endParaRPr lang="ru-RU" sz="1100" b="1" dirty="0" smtClean="0">
              <a:solidFill>
                <a:schemeClr val="accent4">
                  <a:lumMod val="75000"/>
                </a:schemeClr>
              </a:solidFill>
            </a:endParaRPr>
          </a:p>
          <a:p>
            <a:pPr marL="285750" indent="-285750">
              <a:buFont typeface="Wingdings" panose="05000000000000000000" pitchFamily="2" charset="2"/>
              <a:buChar char="ü"/>
            </a:pPr>
            <a:r>
              <a:rPr lang="ru-RU" sz="1100" b="1" dirty="0" smtClean="0">
                <a:solidFill>
                  <a:schemeClr val="accent4">
                    <a:lumMod val="75000"/>
                  </a:schemeClr>
                </a:solidFill>
              </a:rPr>
              <a:t>ничтожность субаренды как следствие недействительности основного договора аренды </a:t>
            </a:r>
            <a:r>
              <a:rPr lang="ru-RU" sz="1100" b="1" dirty="0">
                <a:solidFill>
                  <a:schemeClr val="accent4">
                    <a:lumMod val="75000"/>
                  </a:schemeClr>
                </a:solidFill>
              </a:rPr>
              <a:t>(п. 2 ст. 560)</a:t>
            </a:r>
          </a:p>
          <a:p>
            <a:pPr indent="0"/>
            <a:endParaRPr lang="ru-RU" sz="1100" b="1" dirty="0" smtClean="0">
              <a:solidFill>
                <a:schemeClr val="accent4">
                  <a:lumMod val="75000"/>
                </a:schemeClr>
              </a:solidFill>
            </a:endParaRPr>
          </a:p>
          <a:p>
            <a:pPr marL="285750" indent="-285750">
              <a:buFont typeface="Wingdings" panose="05000000000000000000" pitchFamily="2" charset="2"/>
              <a:buChar char="ü"/>
            </a:pPr>
            <a:r>
              <a:rPr lang="ru-RU" sz="1100" b="1" dirty="0">
                <a:solidFill>
                  <a:schemeClr val="accent4">
                    <a:lumMod val="75000"/>
                  </a:schemeClr>
                </a:solidFill>
              </a:rPr>
              <a:t>привлечение денег в виде займа от граждан в качестве предпринимательской </a:t>
            </a:r>
            <a:r>
              <a:rPr lang="ru-RU" sz="1100" b="1" dirty="0" smtClean="0">
                <a:solidFill>
                  <a:schemeClr val="accent4">
                    <a:lumMod val="75000"/>
                  </a:schemeClr>
                </a:solidFill>
              </a:rPr>
              <a:t>деятельности </a:t>
            </a:r>
            <a:r>
              <a:rPr lang="ru-RU" sz="1100" b="1" dirty="0" smtClean="0">
                <a:solidFill>
                  <a:schemeClr val="accent4">
                    <a:lumMod val="75000"/>
                  </a:schemeClr>
                </a:solidFill>
              </a:rPr>
              <a:t>ничтожные </a:t>
            </a:r>
            <a:r>
              <a:rPr lang="ru-RU" sz="1100" b="1" dirty="0" smtClean="0">
                <a:solidFill>
                  <a:schemeClr val="accent4">
                    <a:lumMod val="75000"/>
                  </a:schemeClr>
                </a:solidFill>
              </a:rPr>
              <a:t>условия договора страхования</a:t>
            </a:r>
          </a:p>
          <a:p>
            <a:pPr marL="285750" indent="-285750">
              <a:buFont typeface="Wingdings" panose="05000000000000000000" pitchFamily="2" charset="2"/>
              <a:buChar char="ü"/>
            </a:pPr>
            <a:endParaRPr lang="ru-RU" sz="1200" b="1" dirty="0" smtClean="0">
              <a:solidFill>
                <a:schemeClr val="accent4">
                  <a:lumMod val="75000"/>
                </a:schemeClr>
              </a:solidFill>
            </a:endParaRPr>
          </a:p>
          <a:p>
            <a:pPr marL="285750" indent="-285750">
              <a:buFont typeface="Wingdings" panose="05000000000000000000" pitchFamily="2" charset="2"/>
              <a:buChar char="ü"/>
            </a:pPr>
            <a:r>
              <a:rPr lang="ru-RU" sz="1200" b="1" dirty="0">
                <a:solidFill>
                  <a:schemeClr val="accent4">
                    <a:lumMod val="75000"/>
                  </a:schemeClr>
                </a:solidFill>
              </a:rPr>
              <a:t>н</a:t>
            </a:r>
            <a:r>
              <a:rPr lang="ru-RU" sz="1200" b="1" dirty="0" smtClean="0">
                <a:solidFill>
                  <a:schemeClr val="accent4">
                    <a:lumMod val="75000"/>
                  </a:schemeClr>
                </a:solidFill>
              </a:rPr>
              <a:t>ичтожные условия договора франчайзинга </a:t>
            </a:r>
          </a:p>
          <a:p>
            <a:pPr marL="285750" indent="-285750">
              <a:buFont typeface="Wingdings" panose="05000000000000000000" pitchFamily="2" charset="2"/>
              <a:buChar char="ü"/>
            </a:pPr>
            <a:endParaRPr lang="ru-RU" sz="1200" b="1" dirty="0" smtClean="0">
              <a:solidFill>
                <a:schemeClr val="accent4">
                  <a:lumMod val="75000"/>
                </a:schemeClr>
              </a:solidFill>
            </a:endParaRPr>
          </a:p>
          <a:p>
            <a:pPr marL="285750" indent="-285750">
              <a:buFont typeface="Wingdings" panose="05000000000000000000" pitchFamily="2" charset="2"/>
              <a:buChar char="ü"/>
            </a:pPr>
            <a:r>
              <a:rPr lang="ru-RU" sz="1200" b="1" dirty="0" smtClean="0">
                <a:solidFill>
                  <a:schemeClr val="accent4">
                    <a:lumMod val="75000"/>
                  </a:schemeClr>
                </a:solidFill>
              </a:rPr>
              <a:t>ничтожные условия завещаний </a:t>
            </a:r>
            <a:r>
              <a:rPr lang="ru-RU" sz="1200" b="1" dirty="0" smtClean="0">
                <a:solidFill>
                  <a:schemeClr val="accent4">
                    <a:lumMod val="75000"/>
                  </a:schemeClr>
                </a:solidFill>
              </a:rPr>
              <a:t>(ст. </a:t>
            </a:r>
            <a:r>
              <a:rPr lang="ru-RU" sz="1200" b="1" smtClean="0">
                <a:solidFill>
                  <a:schemeClr val="accent4">
                    <a:lumMod val="75000"/>
                  </a:schemeClr>
                </a:solidFill>
              </a:rPr>
              <a:t>1047)</a:t>
            </a:r>
            <a:endParaRPr lang="ru-RU" sz="1200" b="1" dirty="0" smtClean="0">
              <a:solidFill>
                <a:schemeClr val="accent4">
                  <a:lumMod val="75000"/>
                </a:schemeClr>
              </a:solidFill>
            </a:endParaRPr>
          </a:p>
          <a:p>
            <a:pPr marL="285750" indent="-285750">
              <a:buFont typeface="Wingdings" panose="05000000000000000000" pitchFamily="2" charset="2"/>
              <a:buChar char="ü"/>
            </a:pPr>
            <a:endParaRPr lang="ru-RU" sz="1400" dirty="0" smtClean="0"/>
          </a:p>
          <a:p>
            <a:pPr indent="0"/>
            <a:endParaRPr lang="ru-RU" sz="1400" dirty="0"/>
          </a:p>
          <a:p>
            <a:pPr algn="ctr"/>
            <a:endParaRPr lang="ru-RU" sz="1500" dirty="0">
              <a:solidFill>
                <a:schemeClr val="tx2"/>
              </a:solidFill>
              <a:latin typeface="+mn-lt"/>
            </a:endParaRPr>
          </a:p>
          <a:p>
            <a:pPr marL="0" marR="0" lvl="0" indent="25400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dirty="0" smtClean="0">
              <a:ln>
                <a:noFill/>
              </a:ln>
              <a:solidFill>
                <a:schemeClr val="tx1"/>
              </a:solidFill>
              <a:effectLst/>
              <a:latin typeface="+mn-lt"/>
            </a:endParaRPr>
          </a:p>
        </p:txBody>
      </p:sp>
    </p:spTree>
    <p:extLst>
      <p:ext uri="{BB962C8B-B14F-4D97-AF65-F5344CB8AC3E}">
        <p14:creationId xmlns:p14="http://schemas.microsoft.com/office/powerpoint/2010/main" val="11299132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2761" y="1119384"/>
            <a:ext cx="8712968" cy="36933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indent="0"/>
            <a:r>
              <a:rPr lang="ru-RU" b="1" dirty="0" smtClean="0">
                <a:solidFill>
                  <a:schemeClr val="tx2"/>
                </a:solidFill>
                <a:latin typeface="+mj-lt"/>
                <a:ea typeface="+mj-ea"/>
                <a:cs typeface="+mj-cs"/>
              </a:rPr>
              <a:t>Об </a:t>
            </a:r>
            <a:r>
              <a:rPr lang="ru-RU" b="1" dirty="0">
                <a:solidFill>
                  <a:schemeClr val="tx2"/>
                </a:solidFill>
                <a:latin typeface="+mj-lt"/>
                <a:ea typeface="+mj-ea"/>
                <a:cs typeface="+mj-cs"/>
              </a:rPr>
              <a:t>исполнении взаимных </a:t>
            </a:r>
            <a:r>
              <a:rPr lang="ru-RU" b="1" dirty="0" smtClean="0">
                <a:solidFill>
                  <a:schemeClr val="tx2"/>
                </a:solidFill>
                <a:latin typeface="+mj-lt"/>
                <a:ea typeface="+mj-ea"/>
                <a:cs typeface="+mj-cs"/>
              </a:rPr>
              <a:t>обязанностей (статья </a:t>
            </a:r>
            <a:r>
              <a:rPr lang="ru-RU" b="1" dirty="0">
                <a:solidFill>
                  <a:schemeClr val="tx2"/>
                </a:solidFill>
                <a:latin typeface="+mj-lt"/>
                <a:ea typeface="+mj-ea"/>
                <a:cs typeface="+mj-cs"/>
              </a:rPr>
              <a:t>284 </a:t>
            </a:r>
            <a:r>
              <a:rPr lang="ru-RU" b="1" dirty="0" smtClean="0">
                <a:solidFill>
                  <a:schemeClr val="tx2"/>
                </a:solidFill>
                <a:latin typeface="+mj-lt"/>
                <a:ea typeface="+mj-ea"/>
                <a:cs typeface="+mj-cs"/>
              </a:rPr>
              <a:t>Гражданского кодекса)</a:t>
            </a:r>
            <a:endParaRPr lang="ru-RU" altLang="ru-RU" b="1" spc="-100" dirty="0">
              <a:solidFill>
                <a:schemeClr val="tx2"/>
              </a:solidFill>
              <a:latin typeface="+mj-lt"/>
              <a:ea typeface="+mj-ea"/>
              <a:cs typeface="+mj-cs"/>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003362474"/>
              </p:ext>
            </p:extLst>
          </p:nvPr>
        </p:nvGraphicFramePr>
        <p:xfrm>
          <a:off x="457200" y="2132856"/>
          <a:ext cx="8229600" cy="3115056"/>
        </p:xfrm>
        <a:graphic>
          <a:graphicData uri="http://schemas.openxmlformats.org/drawingml/2006/table">
            <a:tbl>
              <a:tblPr firstRow="1" firstCol="1" bandRow="1">
                <a:tableStyleId>{5C22544A-7EE6-4342-B048-85BDC9FD1C3A}</a:tableStyleId>
              </a:tblPr>
              <a:tblGrid>
                <a:gridCol w="4114800"/>
                <a:gridCol w="4114800"/>
              </a:tblGrid>
              <a:tr h="184339">
                <a:tc>
                  <a:txBody>
                    <a:bodyPr/>
                    <a:lstStyle/>
                    <a:p>
                      <a:pPr marL="457200" algn="ctr">
                        <a:lnSpc>
                          <a:spcPct val="115000"/>
                        </a:lnSpc>
                        <a:spcAft>
                          <a:spcPts val="0"/>
                        </a:spcAft>
                      </a:pPr>
                      <a:r>
                        <a:rPr lang="ru-RU" sz="1400" dirty="0">
                          <a:effectLst/>
                        </a:rPr>
                        <a:t>СТАРАЯ РЕДАКЦИЯ </a:t>
                      </a:r>
                      <a:endParaRPr lang="ru-RU" sz="1400" dirty="0">
                        <a:effectLst/>
                        <a:latin typeface="Calibri"/>
                        <a:ea typeface="Calibri"/>
                        <a:cs typeface="Times New Roman"/>
                      </a:endParaRPr>
                    </a:p>
                  </a:txBody>
                  <a:tcPr marL="60111" marR="60111" marT="0" marB="0">
                    <a:solidFill>
                      <a:srgbClr val="6A7C71"/>
                    </a:solidFill>
                  </a:tcPr>
                </a:tc>
                <a:tc>
                  <a:txBody>
                    <a:bodyPr/>
                    <a:lstStyle/>
                    <a:p>
                      <a:pPr marL="457200" algn="ctr">
                        <a:lnSpc>
                          <a:spcPct val="115000"/>
                        </a:lnSpc>
                        <a:spcAft>
                          <a:spcPts val="0"/>
                        </a:spcAft>
                      </a:pPr>
                      <a:r>
                        <a:rPr lang="ru-RU" sz="1400" dirty="0">
                          <a:effectLst/>
                        </a:rPr>
                        <a:t>РЕДАКЦИЯ ЗАКОНА ОТ 27.02.2017</a:t>
                      </a:r>
                      <a:endParaRPr lang="ru-RU" sz="1400" dirty="0">
                        <a:effectLst/>
                        <a:latin typeface="Calibri"/>
                        <a:ea typeface="Calibri"/>
                        <a:cs typeface="Times New Roman"/>
                      </a:endParaRPr>
                    </a:p>
                  </a:txBody>
                  <a:tcPr marL="60111" marR="60111" marT="0" marB="0">
                    <a:solidFill>
                      <a:srgbClr val="6A7C71"/>
                    </a:solidFill>
                  </a:tcPr>
                </a:tc>
              </a:tr>
              <a:tr h="1780612">
                <a:tc>
                  <a:txBody>
                    <a:bodyPr/>
                    <a:lstStyle/>
                    <a:p>
                      <a:pPr marL="0" indent="0" algn="just" fontAlgn="base">
                        <a:lnSpc>
                          <a:spcPct val="115000"/>
                        </a:lnSpc>
                        <a:spcAft>
                          <a:spcPts val="0"/>
                        </a:spcAft>
                      </a:pPr>
                      <a:endParaRPr lang="ru-RU" sz="1400" dirty="0" smtClean="0">
                        <a:effectLst/>
                      </a:endParaRPr>
                    </a:p>
                    <a:p>
                      <a:pPr marL="0" indent="0" algn="just" fontAlgn="base">
                        <a:lnSpc>
                          <a:spcPct val="115000"/>
                        </a:lnSpc>
                        <a:spcAft>
                          <a:spcPts val="0"/>
                        </a:spcAft>
                      </a:pPr>
                      <a:r>
                        <a:rPr lang="ru-RU" sz="1400" dirty="0" smtClean="0">
                          <a:effectLst/>
                        </a:rPr>
                        <a:t>Статья </a:t>
                      </a:r>
                      <a:r>
                        <a:rPr lang="ru-RU" sz="1400" dirty="0">
                          <a:effectLst/>
                        </a:rPr>
                        <a:t>284. </a:t>
                      </a:r>
                      <a:r>
                        <a:rPr lang="ru-RU" sz="1400" dirty="0" smtClean="0">
                          <a:effectLst/>
                        </a:rPr>
                        <a:t>Исполнение взаимных</a:t>
                      </a:r>
                      <a:r>
                        <a:rPr lang="ru-RU" sz="1400" dirty="0">
                          <a:effectLst/>
                        </a:rPr>
                        <a:t> обязанностей</a:t>
                      </a:r>
                    </a:p>
                    <a:p>
                      <a:pPr indent="254000" algn="just" fontAlgn="base">
                        <a:spcAft>
                          <a:spcPts val="0"/>
                        </a:spcAft>
                      </a:pPr>
                      <a:r>
                        <a:rPr lang="ru-RU" sz="1400" dirty="0">
                          <a:effectLst/>
                        </a:rPr>
                        <a:t> </a:t>
                      </a:r>
                    </a:p>
                    <a:p>
                      <a:pPr indent="254000" algn="just" fontAlgn="base">
                        <a:spcAft>
                          <a:spcPts val="0"/>
                        </a:spcAft>
                      </a:pPr>
                      <a:r>
                        <a:rPr lang="ru-RU" sz="1400" dirty="0">
                          <a:effectLst/>
                        </a:rPr>
                        <a:t>[…]</a:t>
                      </a:r>
                    </a:p>
                    <a:p>
                      <a:pPr indent="254000" algn="just" fontAlgn="base">
                        <a:spcAft>
                          <a:spcPts val="0"/>
                        </a:spcAft>
                      </a:pPr>
                      <a:r>
                        <a:rPr lang="ru-RU" sz="1400" dirty="0">
                          <a:effectLst/>
                        </a:rPr>
                        <a:t>2. Неисполнение или ненадлежащее исполнение обязательства одной из сторон освобождает другую сторону при исполнении взаимных обязанностей и удовлетворении встречных требований от исполнения своих обязанностей, если законодательными актами или условиями обязательства не установлено иное.</a:t>
                      </a:r>
                    </a:p>
                    <a:p>
                      <a:pPr indent="254000" algn="just" fontAlgn="base">
                        <a:spcAft>
                          <a:spcPts val="0"/>
                        </a:spcAft>
                      </a:pPr>
                      <a:r>
                        <a:rPr lang="ru-RU" sz="1400" dirty="0">
                          <a:effectLst/>
                        </a:rPr>
                        <a:t> </a:t>
                      </a:r>
                    </a:p>
                    <a:p>
                      <a:pPr indent="255905"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solidFill>
                      <a:srgbClr val="6A7C71"/>
                    </a:solidFill>
                  </a:tcPr>
                </a:tc>
                <a:tc>
                  <a:txBody>
                    <a:bodyPr/>
                    <a:lstStyle/>
                    <a:p>
                      <a:pPr marL="762000" indent="-508000" algn="just" fontAlgn="base">
                        <a:lnSpc>
                          <a:spcPct val="115000"/>
                        </a:lnSpc>
                        <a:spcAft>
                          <a:spcPts val="0"/>
                        </a:spcAft>
                      </a:pPr>
                      <a:r>
                        <a:rPr lang="ru-RU" sz="1400" dirty="0">
                          <a:effectLst/>
                        </a:rPr>
                        <a:t> </a:t>
                      </a:r>
                    </a:p>
                    <a:p>
                      <a:pPr indent="254000" algn="just" fontAlgn="base">
                        <a:spcAft>
                          <a:spcPts val="0"/>
                        </a:spcAft>
                      </a:pPr>
                      <a:r>
                        <a:rPr lang="ru-RU" sz="1400" dirty="0">
                          <a:effectLst/>
                        </a:rPr>
                        <a:t>Статья 284. Исполнение взаимных обязанностей</a:t>
                      </a:r>
                    </a:p>
                    <a:p>
                      <a:pPr indent="254000" algn="just" fontAlgn="base">
                        <a:spcAft>
                          <a:spcPts val="0"/>
                        </a:spcAft>
                      </a:pPr>
                      <a:r>
                        <a:rPr lang="ru-RU" sz="1400" dirty="0">
                          <a:effectLst/>
                        </a:rPr>
                        <a:t> </a:t>
                      </a:r>
                    </a:p>
                    <a:p>
                      <a:pPr indent="254000" algn="just" fontAlgn="base">
                        <a:spcAft>
                          <a:spcPts val="0"/>
                        </a:spcAft>
                      </a:pPr>
                      <a:r>
                        <a:rPr lang="ru-RU" sz="1400" dirty="0">
                          <a:effectLst/>
                        </a:rPr>
                        <a:t>[…]</a:t>
                      </a:r>
                    </a:p>
                    <a:p>
                      <a:pPr indent="254000" algn="just" fontAlgn="base">
                        <a:spcAft>
                          <a:spcPts val="0"/>
                        </a:spcAft>
                      </a:pPr>
                      <a:r>
                        <a:rPr lang="ru-RU" sz="1400" dirty="0">
                          <a:effectLst/>
                        </a:rPr>
                        <a:t>2. В случае неисполнения или ненадлежащего исполнения обязательства одной из сторон, вторая сторона вправе приостановить исполнение своего обязательства либо отказаться от исполнения этого обязательства и потребовать возмещения убытков.</a:t>
                      </a:r>
                    </a:p>
                    <a:p>
                      <a:pPr indent="254000" algn="just" fontAlgn="base">
                        <a:spcAft>
                          <a:spcPts val="0"/>
                        </a:spcAft>
                      </a:pPr>
                      <a:r>
                        <a:rPr lang="ru-RU" sz="1400" dirty="0">
                          <a:effectLst/>
                        </a:rPr>
                        <a:t> </a:t>
                      </a:r>
                    </a:p>
                    <a:p>
                      <a:pPr indent="254000"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tc>
              </a:tr>
            </a:tbl>
          </a:graphicData>
        </a:graphic>
      </p:graphicFrame>
    </p:spTree>
    <p:extLst>
      <p:ext uri="{BB962C8B-B14F-4D97-AF65-F5344CB8AC3E}">
        <p14:creationId xmlns:p14="http://schemas.microsoft.com/office/powerpoint/2010/main" val="2628705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2761" y="980884"/>
            <a:ext cx="8712968"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indent="0"/>
            <a:r>
              <a:rPr lang="ru-RU" b="1" dirty="0" smtClean="0">
                <a:solidFill>
                  <a:schemeClr val="tx2"/>
                </a:solidFill>
                <a:latin typeface="+mj-lt"/>
                <a:ea typeface="+mj-ea"/>
                <a:cs typeface="+mj-cs"/>
              </a:rPr>
              <a:t>Об </a:t>
            </a:r>
            <a:r>
              <a:rPr lang="ru-RU" b="1" dirty="0">
                <a:solidFill>
                  <a:schemeClr val="tx2"/>
                </a:solidFill>
                <a:latin typeface="+mj-lt"/>
                <a:ea typeface="+mj-ea"/>
                <a:cs typeface="+mj-cs"/>
              </a:rPr>
              <a:t>основаниях уменьшения размера </a:t>
            </a:r>
            <a:r>
              <a:rPr lang="ru-RU" b="1" dirty="0" smtClean="0">
                <a:solidFill>
                  <a:schemeClr val="tx2"/>
                </a:solidFill>
                <a:latin typeface="+mj-lt"/>
                <a:ea typeface="+mj-ea"/>
                <a:cs typeface="+mj-cs"/>
              </a:rPr>
              <a:t>неустойки (статья </a:t>
            </a:r>
            <a:r>
              <a:rPr lang="ru-RU" b="1" dirty="0">
                <a:solidFill>
                  <a:schemeClr val="tx2"/>
                </a:solidFill>
                <a:latin typeface="+mj-lt"/>
                <a:ea typeface="+mj-ea"/>
                <a:cs typeface="+mj-cs"/>
              </a:rPr>
              <a:t>297 </a:t>
            </a:r>
            <a:r>
              <a:rPr lang="ru-RU" b="1" dirty="0" smtClean="0">
                <a:solidFill>
                  <a:schemeClr val="tx2"/>
                </a:solidFill>
                <a:latin typeface="+mj-lt"/>
                <a:ea typeface="+mj-ea"/>
                <a:cs typeface="+mj-cs"/>
              </a:rPr>
              <a:t>Гражданского кодекса)</a:t>
            </a:r>
            <a:endParaRPr lang="ru-RU" b="1" dirty="0">
              <a:solidFill>
                <a:schemeClr val="tx2"/>
              </a:solidFill>
              <a:latin typeface="+mj-lt"/>
              <a:ea typeface="+mj-ea"/>
              <a:cs typeface="+mj-cs"/>
            </a:endParaRPr>
          </a:p>
          <a:p>
            <a:pPr indent="0"/>
            <a:endParaRPr lang="ru-RU" altLang="ru-RU" b="1" spc="-100" dirty="0">
              <a:solidFill>
                <a:schemeClr val="tx2"/>
              </a:solidFill>
              <a:latin typeface="+mj-lt"/>
              <a:ea typeface="+mj-ea"/>
              <a:cs typeface="+mj-cs"/>
            </a:endParaRPr>
          </a:p>
        </p:txBody>
      </p:sp>
      <p:graphicFrame>
        <p:nvGraphicFramePr>
          <p:cNvPr id="3" name="Таблица 2"/>
          <p:cNvGraphicFramePr>
            <a:graphicFrameLocks noGrp="1"/>
          </p:cNvGraphicFramePr>
          <p:nvPr>
            <p:extLst>
              <p:ext uri="{D42A27DB-BD31-4B8C-83A1-F6EECF244321}">
                <p14:modId xmlns:p14="http://schemas.microsoft.com/office/powerpoint/2010/main" val="1651419974"/>
              </p:ext>
            </p:extLst>
          </p:nvPr>
        </p:nvGraphicFramePr>
        <p:xfrm>
          <a:off x="457200" y="2313664"/>
          <a:ext cx="8229600" cy="2656332"/>
        </p:xfrm>
        <a:graphic>
          <a:graphicData uri="http://schemas.openxmlformats.org/drawingml/2006/table">
            <a:tbl>
              <a:tblPr firstRow="1" firstCol="1" bandRow="1">
                <a:tableStyleId>{5C22544A-7EE6-4342-B048-85BDC9FD1C3A}</a:tableStyleId>
              </a:tblPr>
              <a:tblGrid>
                <a:gridCol w="4114800"/>
                <a:gridCol w="4114800"/>
              </a:tblGrid>
              <a:tr h="184339">
                <a:tc>
                  <a:txBody>
                    <a:bodyPr/>
                    <a:lstStyle/>
                    <a:p>
                      <a:pPr marL="457200" algn="ctr">
                        <a:lnSpc>
                          <a:spcPct val="115000"/>
                        </a:lnSpc>
                        <a:spcAft>
                          <a:spcPts val="0"/>
                        </a:spcAft>
                      </a:pPr>
                      <a:r>
                        <a:rPr lang="ru-RU" sz="1400" dirty="0">
                          <a:effectLst/>
                        </a:rPr>
                        <a:t>СТАРАЯ РЕДАКЦИЯ </a:t>
                      </a:r>
                      <a:endParaRPr lang="ru-RU" sz="1400" dirty="0">
                        <a:effectLst/>
                        <a:latin typeface="Calibri"/>
                        <a:ea typeface="Calibri"/>
                        <a:cs typeface="Times New Roman"/>
                      </a:endParaRPr>
                    </a:p>
                  </a:txBody>
                  <a:tcPr marL="60111" marR="60111" marT="0" marB="0">
                    <a:solidFill>
                      <a:srgbClr val="6A7C71"/>
                    </a:solidFill>
                  </a:tcPr>
                </a:tc>
                <a:tc>
                  <a:txBody>
                    <a:bodyPr/>
                    <a:lstStyle/>
                    <a:p>
                      <a:pPr marL="457200" algn="ctr">
                        <a:lnSpc>
                          <a:spcPct val="115000"/>
                        </a:lnSpc>
                        <a:spcAft>
                          <a:spcPts val="0"/>
                        </a:spcAft>
                      </a:pPr>
                      <a:r>
                        <a:rPr lang="ru-RU" sz="1400" dirty="0">
                          <a:effectLst/>
                        </a:rPr>
                        <a:t>РЕДАКЦИЯ ЗАКОНА ОТ 27.02.2017</a:t>
                      </a:r>
                      <a:endParaRPr lang="ru-RU" sz="1400" dirty="0">
                        <a:effectLst/>
                        <a:latin typeface="Calibri"/>
                        <a:ea typeface="Calibri"/>
                        <a:cs typeface="Times New Roman"/>
                      </a:endParaRPr>
                    </a:p>
                  </a:txBody>
                  <a:tcPr marL="60111" marR="60111" marT="0" marB="0">
                    <a:solidFill>
                      <a:srgbClr val="6A7C71"/>
                    </a:solidFill>
                  </a:tcPr>
                </a:tc>
              </a:tr>
              <a:tr h="1460022">
                <a:tc>
                  <a:txBody>
                    <a:bodyPr/>
                    <a:lstStyle/>
                    <a:p>
                      <a:pPr marL="762000" indent="-508000" algn="just" fontAlgn="base">
                        <a:lnSpc>
                          <a:spcPct val="115000"/>
                        </a:lnSpc>
                        <a:spcAft>
                          <a:spcPts val="0"/>
                        </a:spcAft>
                      </a:pPr>
                      <a:r>
                        <a:rPr lang="ru-RU" sz="1400" dirty="0">
                          <a:effectLst/>
                        </a:rPr>
                        <a:t> </a:t>
                      </a:r>
                    </a:p>
                    <a:p>
                      <a:pPr indent="254000" algn="just" fontAlgn="base">
                        <a:spcAft>
                          <a:spcPts val="0"/>
                        </a:spcAft>
                      </a:pPr>
                      <a:r>
                        <a:rPr lang="ru-RU" sz="1400" dirty="0">
                          <a:effectLst/>
                        </a:rPr>
                        <a:t>Статья 297. Уменьшение размера неустойки</a:t>
                      </a:r>
                    </a:p>
                    <a:p>
                      <a:pPr indent="254000" algn="just" fontAlgn="base">
                        <a:spcAft>
                          <a:spcPts val="0"/>
                        </a:spcAft>
                      </a:pPr>
                      <a:r>
                        <a:rPr lang="ru-RU" sz="1400" dirty="0">
                          <a:effectLst/>
                        </a:rPr>
                        <a:t> </a:t>
                      </a:r>
                    </a:p>
                    <a:p>
                      <a:pPr indent="254000" algn="just" fontAlgn="base">
                        <a:spcAft>
                          <a:spcPts val="0"/>
                        </a:spcAft>
                      </a:pPr>
                      <a:r>
                        <a:rPr lang="ru-RU" sz="1400" dirty="0">
                          <a:effectLst/>
                        </a:rPr>
                        <a:t>Если подлежащая уплате неустойка (штраф, пеня) чрезмерно велика по сравнению с убытками кредитора, суд вправе уменьшить неустойку (штраф, пеню), учитывая степень выполнения обязательства должником и заслуживающие внимания интересы должника и кредитора. </a:t>
                      </a:r>
                    </a:p>
                    <a:p>
                      <a:pPr indent="255905"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solidFill>
                      <a:srgbClr val="6A7C71"/>
                    </a:solidFill>
                  </a:tcPr>
                </a:tc>
                <a:tc>
                  <a:txBody>
                    <a:bodyPr/>
                    <a:lstStyle/>
                    <a:p>
                      <a:pPr marL="762000" indent="-508000" algn="just" fontAlgn="base">
                        <a:lnSpc>
                          <a:spcPct val="115000"/>
                        </a:lnSpc>
                        <a:spcAft>
                          <a:spcPts val="0"/>
                        </a:spcAft>
                      </a:pPr>
                      <a:r>
                        <a:rPr lang="ru-RU" sz="1400" dirty="0">
                          <a:effectLst/>
                        </a:rPr>
                        <a:t> </a:t>
                      </a:r>
                    </a:p>
                    <a:p>
                      <a:pPr indent="254000" algn="just" fontAlgn="base">
                        <a:spcAft>
                          <a:spcPts val="0"/>
                        </a:spcAft>
                      </a:pPr>
                      <a:r>
                        <a:rPr lang="ru-RU" sz="1400" dirty="0">
                          <a:effectLst/>
                        </a:rPr>
                        <a:t>Статья 297. Уменьшение размера неустойки</a:t>
                      </a:r>
                    </a:p>
                    <a:p>
                      <a:pPr indent="254000" algn="just" fontAlgn="base">
                        <a:spcAft>
                          <a:spcPts val="0"/>
                        </a:spcAft>
                      </a:pPr>
                      <a:r>
                        <a:rPr lang="ru-RU" sz="1400" dirty="0">
                          <a:effectLst/>
                        </a:rPr>
                        <a:t> </a:t>
                      </a:r>
                    </a:p>
                    <a:p>
                      <a:pPr indent="254000" algn="just" fontAlgn="base">
                        <a:spcAft>
                          <a:spcPts val="0"/>
                        </a:spcAft>
                      </a:pPr>
                      <a:r>
                        <a:rPr lang="ru-RU" sz="1400" dirty="0">
                          <a:effectLst/>
                        </a:rPr>
                        <a:t>Если подлежащая уплате неустойка (штраф, пеня) чрезмерно велика по сравнению с убытками кредитора, суд </a:t>
                      </a:r>
                      <a:r>
                        <a:rPr lang="ru-RU" sz="1400" u="sng" dirty="0">
                          <a:effectLst/>
                        </a:rPr>
                        <a:t>по требованию должника</a:t>
                      </a:r>
                      <a:r>
                        <a:rPr lang="ru-RU" sz="1400" dirty="0">
                          <a:effectLst/>
                        </a:rPr>
                        <a:t> вправе уменьшить неустойку (штраф, пеню), учитывая степень выполнения обязательства должником и заслуживающие внимания интересы должника и кредитора. </a:t>
                      </a:r>
                    </a:p>
                    <a:p>
                      <a:pPr indent="254000"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tc>
              </a:tr>
            </a:tbl>
          </a:graphicData>
        </a:graphic>
      </p:graphicFrame>
    </p:spTree>
    <p:extLst>
      <p:ext uri="{BB962C8B-B14F-4D97-AF65-F5344CB8AC3E}">
        <p14:creationId xmlns:p14="http://schemas.microsoft.com/office/powerpoint/2010/main" val="24262554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02761" y="703885"/>
            <a:ext cx="8712968" cy="120032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indent="0"/>
            <a:r>
              <a:rPr lang="ru-RU" b="1" dirty="0" smtClean="0">
                <a:solidFill>
                  <a:schemeClr val="tx2"/>
                </a:solidFill>
                <a:latin typeface="+mj-lt"/>
                <a:ea typeface="+mj-ea"/>
                <a:cs typeface="+mj-cs"/>
              </a:rPr>
              <a:t>О </a:t>
            </a:r>
            <a:r>
              <a:rPr lang="ru-RU" b="1" dirty="0">
                <a:solidFill>
                  <a:schemeClr val="tx2"/>
                </a:solidFill>
                <a:latin typeface="+mj-lt"/>
                <a:ea typeface="+mj-ea"/>
                <a:cs typeface="+mj-cs"/>
              </a:rPr>
              <a:t>порядке установления исключительной </a:t>
            </a:r>
            <a:r>
              <a:rPr lang="ru-RU" b="1" dirty="0" smtClean="0">
                <a:solidFill>
                  <a:schemeClr val="tx2"/>
                </a:solidFill>
                <a:latin typeface="+mj-lt"/>
                <a:ea typeface="+mj-ea"/>
                <a:cs typeface="+mj-cs"/>
              </a:rPr>
              <a:t>неустойки </a:t>
            </a:r>
          </a:p>
          <a:p>
            <a:pPr indent="0"/>
            <a:r>
              <a:rPr lang="ru-RU" b="1" dirty="0" smtClean="0">
                <a:solidFill>
                  <a:schemeClr val="tx2"/>
                </a:solidFill>
                <a:latin typeface="+mj-lt"/>
                <a:ea typeface="+mj-ea"/>
                <a:cs typeface="+mj-cs"/>
              </a:rPr>
              <a:t>(статья </a:t>
            </a:r>
            <a:r>
              <a:rPr lang="ru-RU" b="1" dirty="0">
                <a:solidFill>
                  <a:schemeClr val="tx2"/>
                </a:solidFill>
                <a:latin typeface="+mj-lt"/>
                <a:ea typeface="+mj-ea"/>
                <a:cs typeface="+mj-cs"/>
              </a:rPr>
              <a:t>351 </a:t>
            </a:r>
            <a:r>
              <a:rPr lang="ru-RU" b="1" dirty="0" smtClean="0">
                <a:solidFill>
                  <a:schemeClr val="tx2"/>
                </a:solidFill>
                <a:latin typeface="+mj-lt"/>
                <a:ea typeface="+mj-ea"/>
                <a:cs typeface="+mj-cs"/>
              </a:rPr>
              <a:t>Гражданского кодекса)</a:t>
            </a:r>
            <a:endParaRPr lang="ru-RU" b="1" dirty="0">
              <a:solidFill>
                <a:schemeClr val="tx2"/>
              </a:solidFill>
              <a:latin typeface="+mj-lt"/>
              <a:ea typeface="+mj-ea"/>
              <a:cs typeface="+mj-cs"/>
            </a:endParaRPr>
          </a:p>
          <a:p>
            <a:pPr indent="0"/>
            <a:endParaRPr lang="ru-RU" b="1" dirty="0">
              <a:solidFill>
                <a:schemeClr val="tx2"/>
              </a:solidFill>
              <a:latin typeface="+mj-lt"/>
              <a:ea typeface="+mj-ea"/>
              <a:cs typeface="+mj-cs"/>
            </a:endParaRPr>
          </a:p>
          <a:p>
            <a:pPr indent="0"/>
            <a:endParaRPr lang="ru-RU" altLang="ru-RU" b="1" spc="-100" dirty="0">
              <a:solidFill>
                <a:schemeClr val="tx2"/>
              </a:solidFill>
              <a:latin typeface="+mj-lt"/>
              <a:ea typeface="+mj-ea"/>
              <a:cs typeface="+mj-cs"/>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394954803"/>
              </p:ext>
            </p:extLst>
          </p:nvPr>
        </p:nvGraphicFramePr>
        <p:xfrm>
          <a:off x="457200" y="1707158"/>
          <a:ext cx="8229600" cy="4544568"/>
        </p:xfrm>
        <a:graphic>
          <a:graphicData uri="http://schemas.openxmlformats.org/drawingml/2006/table">
            <a:tbl>
              <a:tblPr firstRow="1" firstCol="1" bandRow="1">
                <a:tableStyleId>{5C22544A-7EE6-4342-B048-85BDC9FD1C3A}</a:tableStyleId>
              </a:tblPr>
              <a:tblGrid>
                <a:gridCol w="4114800"/>
                <a:gridCol w="4114800"/>
              </a:tblGrid>
              <a:tr h="184339">
                <a:tc>
                  <a:txBody>
                    <a:bodyPr/>
                    <a:lstStyle/>
                    <a:p>
                      <a:pPr marL="457200" algn="ctr">
                        <a:lnSpc>
                          <a:spcPct val="115000"/>
                        </a:lnSpc>
                        <a:spcAft>
                          <a:spcPts val="0"/>
                        </a:spcAft>
                      </a:pPr>
                      <a:r>
                        <a:rPr lang="ru-RU" sz="1400" dirty="0">
                          <a:effectLst/>
                        </a:rPr>
                        <a:t>СТАРАЯ РЕДАКЦИЯ </a:t>
                      </a:r>
                      <a:endParaRPr lang="ru-RU" sz="1400" dirty="0">
                        <a:effectLst/>
                        <a:latin typeface="Calibri"/>
                        <a:ea typeface="Calibri"/>
                        <a:cs typeface="Times New Roman"/>
                      </a:endParaRPr>
                    </a:p>
                  </a:txBody>
                  <a:tcPr marL="60111" marR="60111" marT="0" marB="0">
                    <a:solidFill>
                      <a:srgbClr val="6A7C71"/>
                    </a:solidFill>
                  </a:tcPr>
                </a:tc>
                <a:tc>
                  <a:txBody>
                    <a:bodyPr/>
                    <a:lstStyle/>
                    <a:p>
                      <a:pPr marL="457200" algn="ctr">
                        <a:lnSpc>
                          <a:spcPct val="115000"/>
                        </a:lnSpc>
                        <a:spcAft>
                          <a:spcPts val="0"/>
                        </a:spcAft>
                      </a:pPr>
                      <a:r>
                        <a:rPr lang="ru-RU" sz="1400" dirty="0">
                          <a:effectLst/>
                        </a:rPr>
                        <a:t>РЕДАКЦИЯ ЗАКОНА ОТ 27.02.2017</a:t>
                      </a:r>
                      <a:endParaRPr lang="ru-RU" sz="1400" dirty="0">
                        <a:effectLst/>
                        <a:latin typeface="Calibri"/>
                        <a:ea typeface="Calibri"/>
                        <a:cs typeface="Times New Roman"/>
                      </a:endParaRPr>
                    </a:p>
                  </a:txBody>
                  <a:tcPr marL="60111" marR="60111" marT="0" marB="0">
                    <a:solidFill>
                      <a:srgbClr val="6A7C71"/>
                    </a:solidFill>
                  </a:tcPr>
                </a:tc>
              </a:tr>
              <a:tr h="2558044">
                <a:tc>
                  <a:txBody>
                    <a:bodyPr/>
                    <a:lstStyle/>
                    <a:p>
                      <a:pPr marL="762000" indent="-508000" algn="just" fontAlgn="base">
                        <a:lnSpc>
                          <a:spcPct val="115000"/>
                        </a:lnSpc>
                        <a:spcAft>
                          <a:spcPts val="0"/>
                        </a:spcAft>
                      </a:pPr>
                      <a:r>
                        <a:rPr lang="ru-RU" sz="1400" dirty="0">
                          <a:effectLst/>
                        </a:rPr>
                        <a:t> </a:t>
                      </a:r>
                    </a:p>
                    <a:p>
                      <a:pPr indent="254000" algn="just" fontAlgn="base">
                        <a:spcAft>
                          <a:spcPts val="0"/>
                        </a:spcAft>
                      </a:pPr>
                      <a:r>
                        <a:rPr lang="ru-RU" sz="1400" dirty="0">
                          <a:effectLst/>
                        </a:rPr>
                        <a:t>Статья 351. Убытки и неустойка</a:t>
                      </a:r>
                    </a:p>
                    <a:p>
                      <a:pPr indent="254000" algn="just" fontAlgn="base">
                        <a:spcAft>
                          <a:spcPts val="0"/>
                        </a:spcAft>
                      </a:pPr>
                      <a:r>
                        <a:rPr lang="ru-RU" sz="1400" dirty="0">
                          <a:effectLst/>
                        </a:rPr>
                        <a:t>1. Если за неисполнение или ненадлежащее исполнение обязательства установлена неустойка, то убытки возмещаются в части, не покрытой неустойкой.</a:t>
                      </a:r>
                    </a:p>
                    <a:p>
                      <a:pPr indent="254000" algn="just" fontAlgn="base">
                        <a:spcAft>
                          <a:spcPts val="0"/>
                        </a:spcAft>
                      </a:pPr>
                      <a:r>
                        <a:rPr lang="ru-RU" sz="1400" dirty="0">
                          <a:effectLst/>
                        </a:rPr>
                        <a:t>Законодательством или договором могут быть предусмотрены случаи: когда допускается взыскание только неустойки, но не убытков; когда убытки могут быть взысканы в полной сумме сверх неустойки; когда по выбору кредитора могут быть взысканы либо неустойка, либо убытки.</a:t>
                      </a:r>
                    </a:p>
                    <a:p>
                      <a:pPr indent="254000" algn="just" fontAlgn="base">
                        <a:spcAft>
                          <a:spcPts val="0"/>
                        </a:spcAft>
                      </a:pPr>
                      <a:r>
                        <a:rPr lang="ru-RU" sz="1400" dirty="0">
                          <a:effectLst/>
                        </a:rPr>
                        <a:t>2. В случаях, когда за неисполнение или ненадлежащее исполнение обязательства установлена ограниченная ответственность, убытки, подлежащие возмещению в части, не покрытой неустойкой, либо сверх, либо вместо нее, могут быть взысканы до пределов, установленных таким ограничением.</a:t>
                      </a:r>
                    </a:p>
                    <a:p>
                      <a:pPr indent="254000" algn="just" fontAlgn="base">
                        <a:spcAft>
                          <a:spcPts val="0"/>
                        </a:spcAft>
                      </a:pPr>
                      <a:r>
                        <a:rPr lang="ru-RU" sz="1400" dirty="0">
                          <a:effectLst/>
                        </a:rPr>
                        <a:t> </a:t>
                      </a:r>
                      <a:endParaRPr lang="ru-RU" sz="1400" dirty="0">
                        <a:effectLst/>
                        <a:latin typeface="Times New Roman"/>
                        <a:ea typeface="Times New Roman"/>
                      </a:endParaRPr>
                    </a:p>
                  </a:txBody>
                  <a:tcPr marL="60111" marR="60111" marT="0" marB="0">
                    <a:solidFill>
                      <a:srgbClr val="6A7C71"/>
                    </a:solidFill>
                  </a:tcPr>
                </a:tc>
                <a:tc>
                  <a:txBody>
                    <a:bodyPr/>
                    <a:lstStyle/>
                    <a:p>
                      <a:pPr marL="762000" indent="-508000" algn="just" fontAlgn="base">
                        <a:lnSpc>
                          <a:spcPct val="115000"/>
                        </a:lnSpc>
                        <a:spcAft>
                          <a:spcPts val="0"/>
                        </a:spcAft>
                      </a:pPr>
                      <a:r>
                        <a:rPr lang="ru-RU" sz="1400" dirty="0">
                          <a:effectLst/>
                        </a:rPr>
                        <a:t> </a:t>
                      </a:r>
                    </a:p>
                    <a:p>
                      <a:pPr indent="254000" algn="just" fontAlgn="base">
                        <a:spcAft>
                          <a:spcPts val="0"/>
                        </a:spcAft>
                      </a:pPr>
                      <a:r>
                        <a:rPr lang="ru-RU" sz="1400" dirty="0">
                          <a:effectLst/>
                        </a:rPr>
                        <a:t>Статья 351. Убытки и неустойка</a:t>
                      </a:r>
                    </a:p>
                    <a:p>
                      <a:pPr indent="254000" algn="just" fontAlgn="base">
                        <a:spcAft>
                          <a:spcPts val="0"/>
                        </a:spcAft>
                      </a:pPr>
                      <a:r>
                        <a:rPr lang="ru-RU" sz="1400" dirty="0">
                          <a:effectLst/>
                        </a:rPr>
                        <a:t> </a:t>
                      </a:r>
                    </a:p>
                    <a:p>
                      <a:pPr indent="254000" algn="just" fontAlgn="base">
                        <a:spcAft>
                          <a:spcPts val="0"/>
                        </a:spcAft>
                      </a:pPr>
                      <a:r>
                        <a:rPr lang="ru-RU" sz="1400" dirty="0">
                          <a:effectLst/>
                        </a:rPr>
                        <a:t>1. Если за неисполнение или ненадлежащее исполнение обязательства установлена неустойка, то убытки возмещаются в части, не покрытой неустойкой.</a:t>
                      </a:r>
                    </a:p>
                    <a:p>
                      <a:pPr indent="254000" algn="just" fontAlgn="base">
                        <a:spcAft>
                          <a:spcPts val="0"/>
                        </a:spcAft>
                      </a:pPr>
                      <a:r>
                        <a:rPr lang="ru-RU" sz="1400" dirty="0">
                          <a:effectLst/>
                        </a:rPr>
                        <a:t>Законодательными актами Республики Казахстан или договором могут быть предусмотрены случаи: когда убытки могут быть взысканы в полной сумме сверх неустойки; когда по выбору кредитора могут быть взысканы либо неустойка, либо убытки.</a:t>
                      </a:r>
                    </a:p>
                    <a:p>
                      <a:pPr indent="254000" algn="just" fontAlgn="base">
                        <a:spcAft>
                          <a:spcPts val="0"/>
                        </a:spcAft>
                      </a:pPr>
                      <a:r>
                        <a:rPr lang="ru-RU" sz="1400" u="sng" dirty="0">
                          <a:effectLst/>
                        </a:rPr>
                        <a:t>Случаи, при которых за неисполнение или ненадлежащее исполнение обязательства может устанавливаться только неустойка, определяются законодательными актами Республики Казахстан.</a:t>
                      </a:r>
                      <a:endParaRPr lang="ru-RU" sz="1400" dirty="0">
                        <a:effectLst/>
                      </a:endParaRPr>
                    </a:p>
                    <a:p>
                      <a:pPr indent="254000"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tc>
              </a:tr>
            </a:tbl>
          </a:graphicData>
        </a:graphic>
      </p:graphicFrame>
    </p:spTree>
    <p:extLst>
      <p:ext uri="{BB962C8B-B14F-4D97-AF65-F5344CB8AC3E}">
        <p14:creationId xmlns:p14="http://schemas.microsoft.com/office/powerpoint/2010/main" val="2524323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lgn="ctr"/>
            <a:r>
              <a:rPr lang="ru-RU" sz="2800" b="1" dirty="0"/>
              <a:t>Обзор иных новелл Закона от 27 февраля </a:t>
            </a:r>
            <a:r>
              <a:rPr lang="ru-RU" sz="2800" b="1" dirty="0" smtClean="0"/>
              <a:t>2017</a:t>
            </a:r>
            <a:br>
              <a:rPr lang="ru-RU" sz="2800" b="1" dirty="0" smtClean="0"/>
            </a:br>
            <a:r>
              <a:rPr lang="ru-RU" sz="2800" b="1" dirty="0" smtClean="0"/>
              <a:t>(ПУБЛИЧНЫЙ ДОГОВОР)</a:t>
            </a:r>
            <a:endParaRPr lang="ru-RU" sz="2800" b="1" dirty="0"/>
          </a:p>
        </p:txBody>
      </p:sp>
      <p:sp>
        <p:nvSpPr>
          <p:cNvPr id="3" name="Текст 2"/>
          <p:cNvSpPr>
            <a:spLocks noGrp="1"/>
          </p:cNvSpPr>
          <p:nvPr>
            <p:ph type="body" idx="1"/>
          </p:nvPr>
        </p:nvSpPr>
        <p:spPr/>
        <p:txBody>
          <a:bodyPr/>
          <a:lstStyle/>
          <a:p>
            <a:r>
              <a:rPr lang="ru-RU" dirty="0" smtClean="0"/>
              <a:t>СТАРАЯ РЕДАКЦИЯ</a:t>
            </a:r>
            <a:endParaRPr lang="ru-RU" dirty="0"/>
          </a:p>
        </p:txBody>
      </p:sp>
      <p:sp>
        <p:nvSpPr>
          <p:cNvPr id="4" name="Объект 3"/>
          <p:cNvSpPr>
            <a:spLocks noGrp="1"/>
          </p:cNvSpPr>
          <p:nvPr>
            <p:ph sz="half" idx="2"/>
          </p:nvPr>
        </p:nvSpPr>
        <p:spPr/>
        <p:txBody>
          <a:bodyPr/>
          <a:lstStyle/>
          <a:p>
            <a:r>
              <a:rPr lang="ru-RU" u="sng" dirty="0" smtClean="0"/>
              <a:t>Статья 387</a:t>
            </a:r>
            <a:r>
              <a:rPr lang="ru-RU" dirty="0" smtClean="0"/>
              <a:t>:</a:t>
            </a:r>
          </a:p>
          <a:p>
            <a:r>
              <a:rPr lang="ru-RU" i="1" dirty="0" smtClean="0"/>
              <a:t>Субъект публичного договора – </a:t>
            </a:r>
            <a:r>
              <a:rPr lang="ru-RU" b="1" i="1" spc="-100" dirty="0">
                <a:solidFill>
                  <a:schemeClr val="tx2"/>
                </a:solidFill>
                <a:latin typeface="+mj-lt"/>
                <a:ea typeface="+mj-ea"/>
                <a:cs typeface="+mj-cs"/>
              </a:rPr>
              <a:t>коммерческая организация</a:t>
            </a:r>
          </a:p>
        </p:txBody>
      </p:sp>
      <p:sp>
        <p:nvSpPr>
          <p:cNvPr id="5" name="Текст 4"/>
          <p:cNvSpPr>
            <a:spLocks noGrp="1"/>
          </p:cNvSpPr>
          <p:nvPr>
            <p:ph type="body" sz="quarter" idx="3"/>
          </p:nvPr>
        </p:nvSpPr>
        <p:spPr/>
        <p:txBody>
          <a:bodyPr/>
          <a:lstStyle/>
          <a:p>
            <a:r>
              <a:rPr lang="ru-RU" dirty="0" smtClean="0"/>
              <a:t>НОВАЯ РЕДАКЦИЯ</a:t>
            </a:r>
            <a:endParaRPr lang="ru-RU" dirty="0"/>
          </a:p>
        </p:txBody>
      </p:sp>
      <p:sp>
        <p:nvSpPr>
          <p:cNvPr id="6" name="Объект 5"/>
          <p:cNvSpPr>
            <a:spLocks noGrp="1"/>
          </p:cNvSpPr>
          <p:nvPr>
            <p:ph sz="quarter" idx="4"/>
          </p:nvPr>
        </p:nvSpPr>
        <p:spPr/>
        <p:txBody>
          <a:bodyPr/>
          <a:lstStyle/>
          <a:p>
            <a:r>
              <a:rPr lang="ru-RU" u="sng" dirty="0" smtClean="0"/>
              <a:t>Статья 387</a:t>
            </a:r>
            <a:r>
              <a:rPr lang="ru-RU" dirty="0" smtClean="0"/>
              <a:t>:</a:t>
            </a:r>
          </a:p>
          <a:p>
            <a:r>
              <a:rPr lang="ru-RU" i="1" dirty="0"/>
              <a:t>Субъект публичного договора – </a:t>
            </a:r>
            <a:r>
              <a:rPr lang="ru-RU" b="1" i="1" spc="-100" dirty="0">
                <a:solidFill>
                  <a:schemeClr val="tx2"/>
                </a:solidFill>
                <a:latin typeface="+mj-lt"/>
                <a:ea typeface="+mj-ea"/>
                <a:cs typeface="+mj-cs"/>
              </a:rPr>
              <a:t>лицо, </a:t>
            </a:r>
            <a:r>
              <a:rPr lang="ru-RU" b="1" i="1" spc="-100" dirty="0" smtClean="0">
                <a:solidFill>
                  <a:schemeClr val="tx2"/>
                </a:solidFill>
                <a:latin typeface="+mj-lt"/>
                <a:ea typeface="+mj-ea"/>
                <a:cs typeface="+mj-cs"/>
              </a:rPr>
              <a:t>осуществляющее предпринимательскую </a:t>
            </a:r>
            <a:r>
              <a:rPr lang="ru-RU" b="1" i="1" spc="-100" dirty="0">
                <a:solidFill>
                  <a:schemeClr val="tx2"/>
                </a:solidFill>
                <a:latin typeface="+mj-lt"/>
                <a:ea typeface="+mj-ea"/>
                <a:cs typeface="+mj-cs"/>
              </a:rPr>
              <a:t>деятельность</a:t>
            </a:r>
          </a:p>
        </p:txBody>
      </p:sp>
    </p:spTree>
    <p:extLst>
      <p:ext uri="{BB962C8B-B14F-4D97-AF65-F5344CB8AC3E}">
        <p14:creationId xmlns:p14="http://schemas.microsoft.com/office/powerpoint/2010/main" val="118484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lvl="0" algn="ctr"/>
            <a:r>
              <a:rPr lang="ru-RU" sz="2800" b="1" dirty="0"/>
              <a:t>Обзор иных новелл Закона от 27 февраля </a:t>
            </a:r>
            <a:r>
              <a:rPr lang="ru-RU" sz="2800" b="1" dirty="0" smtClean="0"/>
              <a:t>2017</a:t>
            </a:r>
            <a:br>
              <a:rPr lang="ru-RU" sz="2800" b="1" dirty="0" smtClean="0"/>
            </a:br>
            <a:r>
              <a:rPr lang="ru-RU" sz="2800" b="1" dirty="0" smtClean="0"/>
              <a:t>(МОРАЛЬНЫЙ ВРЕД)</a:t>
            </a:r>
            <a:endParaRPr lang="ru-RU" sz="2800" b="1" dirty="0"/>
          </a:p>
        </p:txBody>
      </p:sp>
      <p:sp>
        <p:nvSpPr>
          <p:cNvPr id="3" name="Текст 2"/>
          <p:cNvSpPr>
            <a:spLocks noGrp="1"/>
          </p:cNvSpPr>
          <p:nvPr>
            <p:ph type="body" idx="1"/>
          </p:nvPr>
        </p:nvSpPr>
        <p:spPr/>
        <p:txBody>
          <a:bodyPr/>
          <a:lstStyle/>
          <a:p>
            <a:r>
              <a:rPr lang="ru-RU" dirty="0" smtClean="0"/>
              <a:t>СТАРАЯ РЕДАКЦИЯ</a:t>
            </a:r>
            <a:endParaRPr lang="ru-RU" dirty="0"/>
          </a:p>
        </p:txBody>
      </p:sp>
      <p:sp>
        <p:nvSpPr>
          <p:cNvPr id="4" name="Объект 3"/>
          <p:cNvSpPr>
            <a:spLocks noGrp="1"/>
          </p:cNvSpPr>
          <p:nvPr>
            <p:ph sz="half" idx="2"/>
          </p:nvPr>
        </p:nvSpPr>
        <p:spPr/>
        <p:txBody>
          <a:bodyPr>
            <a:normAutofit fontScale="92500" lnSpcReduction="10000"/>
          </a:bodyPr>
          <a:lstStyle/>
          <a:p>
            <a:r>
              <a:rPr lang="ru-RU" sz="2100" u="sng" dirty="0" smtClean="0"/>
              <a:t>Статья 951</a:t>
            </a:r>
            <a:r>
              <a:rPr lang="ru-RU" sz="2100" dirty="0" smtClean="0"/>
              <a:t>:</a:t>
            </a:r>
          </a:p>
          <a:p>
            <a:r>
              <a:rPr lang="ru-RU" sz="1900" i="1" dirty="0"/>
              <a:t>Моральный вред - это нарушение, умаление или лишение личных неимущественных благ и прав физических лиц, в том числе нравственные или физические страдания (унижение, раздражение, подавленность, гнев, стыд, отчаяние, физическая боль, ущербность, дискомфортное состояние и т.п.), испытываемые (претерпеваемые, переживаемые) потерпевшим в результате совершенного против него правонарушения.</a:t>
            </a:r>
            <a:endParaRPr lang="ru-RU" sz="1900" b="1" i="1" spc="-100" dirty="0">
              <a:solidFill>
                <a:schemeClr val="tx2"/>
              </a:solidFill>
              <a:latin typeface="+mj-lt"/>
              <a:ea typeface="+mj-ea"/>
              <a:cs typeface="+mj-cs"/>
            </a:endParaRPr>
          </a:p>
        </p:txBody>
      </p:sp>
      <p:sp>
        <p:nvSpPr>
          <p:cNvPr id="5" name="Текст 4"/>
          <p:cNvSpPr>
            <a:spLocks noGrp="1"/>
          </p:cNvSpPr>
          <p:nvPr>
            <p:ph type="body" sz="quarter" idx="3"/>
          </p:nvPr>
        </p:nvSpPr>
        <p:spPr/>
        <p:txBody>
          <a:bodyPr/>
          <a:lstStyle/>
          <a:p>
            <a:r>
              <a:rPr lang="ru-RU" dirty="0" smtClean="0"/>
              <a:t>НОВАЯ РЕДАКЦИЯ</a:t>
            </a:r>
            <a:endParaRPr lang="ru-RU" dirty="0"/>
          </a:p>
        </p:txBody>
      </p:sp>
      <p:sp>
        <p:nvSpPr>
          <p:cNvPr id="6" name="Объект 5"/>
          <p:cNvSpPr>
            <a:spLocks noGrp="1"/>
          </p:cNvSpPr>
          <p:nvPr>
            <p:ph sz="quarter" idx="4"/>
          </p:nvPr>
        </p:nvSpPr>
        <p:spPr/>
        <p:txBody>
          <a:bodyPr>
            <a:normAutofit fontScale="40000" lnSpcReduction="20000"/>
          </a:bodyPr>
          <a:lstStyle/>
          <a:p>
            <a:pPr>
              <a:lnSpc>
                <a:spcPct val="110000"/>
              </a:lnSpc>
            </a:pPr>
            <a:r>
              <a:rPr lang="ru-RU" sz="4500" u="sng" dirty="0"/>
              <a:t>Статья 951:</a:t>
            </a:r>
          </a:p>
          <a:p>
            <a:r>
              <a:rPr lang="ru-RU" sz="4300" i="1" dirty="0"/>
              <a:t>Моральный вред – это нарушение, умаление или лишение личных неимущественных благ и прав физических лиц, в том числе нравственные или физические страдания (унижение, раздражение, подавленность, гнев, стыд, отчаяние, физическая боль, ущербность, дискомфортное состояние и т. п.), испытываемые (претерпеваемые, переживаемые) потерпевшим в результате совершенного против него правонарушения</a:t>
            </a:r>
            <a:r>
              <a:rPr lang="ru-RU" sz="4300" dirty="0"/>
              <a:t>, </a:t>
            </a:r>
            <a:r>
              <a:rPr lang="ru-RU" sz="4300" b="1" i="1" spc="-100" dirty="0">
                <a:solidFill>
                  <a:schemeClr val="tx2"/>
                </a:solidFill>
                <a:latin typeface="+mj-lt"/>
                <a:ea typeface="+mj-ea"/>
                <a:cs typeface="+mj-cs"/>
              </a:rPr>
              <a:t>а в случае его смерти в результате такого правонарушения – его близкими родственниками, супругом (супругой).</a:t>
            </a:r>
          </a:p>
        </p:txBody>
      </p:sp>
    </p:spTree>
    <p:extLst>
      <p:ext uri="{BB962C8B-B14F-4D97-AF65-F5344CB8AC3E}">
        <p14:creationId xmlns:p14="http://schemas.microsoft.com/office/powerpoint/2010/main" val="7889071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996952"/>
            <a:ext cx="8229600" cy="990600"/>
          </a:xfrm>
        </p:spPr>
        <p:txBody>
          <a:bodyPr/>
          <a:lstStyle/>
          <a:p>
            <a:pPr algn="ctr"/>
            <a:r>
              <a:rPr lang="ru-RU" b="1" dirty="0" smtClean="0"/>
              <a:t>Благодарим за внимание!</a:t>
            </a:r>
            <a:endParaRPr lang="ru-RU" b="1" dirty="0"/>
          </a:p>
        </p:txBody>
      </p:sp>
    </p:spTree>
    <p:extLst>
      <p:ext uri="{BB962C8B-B14F-4D97-AF65-F5344CB8AC3E}">
        <p14:creationId xmlns:p14="http://schemas.microsoft.com/office/powerpoint/2010/main" val="3484507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683568" y="1916832"/>
            <a:ext cx="7848600" cy="2664296"/>
          </a:xfrm>
        </p:spPr>
        <p:txBody>
          <a:bodyPr>
            <a:noAutofit/>
          </a:bodyPr>
          <a:lstStyle/>
          <a:p>
            <a:r>
              <a:rPr lang="ru-RU" sz="1600" spc="0" dirty="0"/>
              <a:t>Вступивший в силу в марте 2017 года Закон </a:t>
            </a:r>
            <a:r>
              <a:rPr lang="ru-RU" sz="1600" spc="0" dirty="0" smtClean="0"/>
              <a:t>«</a:t>
            </a:r>
            <a:r>
              <a:rPr lang="ru-RU" sz="1600" spc="0" dirty="0"/>
              <a:t>О внесении изменений и дополнений в некоторые законодательные акты Республики Казахстан по вопросам совершенствования гражданского, банковского законодательства и улучшения условий для предпринимательской деятельности»» ввел ряд принципиальных поправок в гражданское законодательство РК, среди которых наиболее значимым явилось установление в Казахстане законодательного деления недействительных сделок на ничтожные и оспоримые. </a:t>
            </a:r>
            <a:r>
              <a:rPr lang="ru-RU" sz="1600" spc="0" dirty="0" smtClean="0"/>
              <a:t/>
            </a:r>
            <a:br>
              <a:rPr lang="ru-RU" sz="1600" spc="0" dirty="0" smtClean="0"/>
            </a:br>
            <a:r>
              <a:rPr lang="ru-RU" sz="1600" spc="0" dirty="0"/>
              <a:t/>
            </a:r>
            <a:br>
              <a:rPr lang="ru-RU" sz="1600" spc="0" dirty="0"/>
            </a:br>
            <a:r>
              <a:rPr lang="ru-RU" sz="1600" spc="0" dirty="0" smtClean="0"/>
              <a:t>В </a:t>
            </a:r>
            <a:r>
              <a:rPr lang="ru-RU" sz="1600" spc="0" dirty="0" err="1"/>
              <a:t>вебинаре</a:t>
            </a:r>
            <a:r>
              <a:rPr lang="ru-RU" sz="1600" spc="0" dirty="0"/>
              <a:t> мы остановимся на основных предпосылках и последствиях указанной законодательной новеллы и практических аспектах применения норм о ничтожных и оспоримых сделках; соотношении новой редакции статей ГК о недействительных сделках с положениями Нормативного постановления Верховного суда РК от 7 июля 2016 года № 6 «О некоторых вопросах недействительности сделок и применении судами последствий их недействительности». Также будут проанализированы и разъяснены иные актуальные изменения гражданского законодательства в связи с принятием Закона от 27 февраля 2017 года.</a:t>
            </a:r>
          </a:p>
        </p:txBody>
      </p:sp>
    </p:spTree>
    <p:extLst>
      <p:ext uri="{BB962C8B-B14F-4D97-AF65-F5344CB8AC3E}">
        <p14:creationId xmlns:p14="http://schemas.microsoft.com/office/powerpoint/2010/main" val="30294777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Прямая соединительная линия 3"/>
          <p:cNvCxnSpPr/>
          <p:nvPr/>
        </p:nvCxnSpPr>
        <p:spPr>
          <a:xfrm>
            <a:off x="827584" y="4683472"/>
            <a:ext cx="288032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614140" y="937751"/>
            <a:ext cx="8283500" cy="3139321"/>
          </a:xfrm>
          <a:prstGeom prst="rect">
            <a:avLst/>
          </a:prstGeom>
          <a:noFill/>
        </p:spPr>
        <p:txBody>
          <a:bodyPr wrap="square" rtlCol="0">
            <a:spAutoFit/>
          </a:bodyPr>
          <a:lstStyle/>
          <a:p>
            <a:r>
              <a:rPr lang="ru-RU" b="1" dirty="0" smtClean="0">
                <a:solidFill>
                  <a:srgbClr val="BB402B"/>
                </a:solidFill>
              </a:rPr>
              <a:t>Историческая справка:</a:t>
            </a:r>
          </a:p>
          <a:p>
            <a:pPr marL="285750" indent="-285750">
              <a:buFont typeface="Wingdings" panose="05000000000000000000" pitchFamily="2" charset="2"/>
              <a:buChar char="ü"/>
            </a:pPr>
            <a:endParaRPr lang="ru-RU" dirty="0">
              <a:solidFill>
                <a:schemeClr val="tx2"/>
              </a:solidFill>
            </a:endParaRPr>
          </a:p>
          <a:p>
            <a:pPr marL="285750" indent="-285750">
              <a:buFont typeface="Wingdings" panose="05000000000000000000" pitchFamily="2" charset="2"/>
              <a:buChar char="ü"/>
            </a:pPr>
            <a:r>
              <a:rPr lang="ru-RU" dirty="0" smtClean="0">
                <a:solidFill>
                  <a:schemeClr val="tx2"/>
                </a:solidFill>
              </a:rPr>
              <a:t>разработан Министерством юстиции Республики Казахстан с привлечением Института законодательства Республики Казахстан</a:t>
            </a:r>
          </a:p>
          <a:p>
            <a:pPr marL="285750" indent="-285750">
              <a:buFont typeface="Wingdings" panose="05000000000000000000" pitchFamily="2" charset="2"/>
              <a:buChar char="ü"/>
            </a:pPr>
            <a:r>
              <a:rPr lang="ru-RU" dirty="0" smtClean="0">
                <a:solidFill>
                  <a:schemeClr val="tx2"/>
                </a:solidFill>
              </a:rPr>
              <a:t>предусмотрен Планом законопроектных работ Правительства на 2015 год (Постановление Правительства 31 декабря 2014 года № 1421)</a:t>
            </a:r>
          </a:p>
          <a:p>
            <a:pPr marL="285750" indent="-285750">
              <a:buFont typeface="Wingdings" panose="05000000000000000000" pitchFamily="2" charset="2"/>
              <a:buChar char="ü"/>
            </a:pPr>
            <a:r>
              <a:rPr lang="ru-RU" dirty="0" smtClean="0">
                <a:solidFill>
                  <a:schemeClr val="tx2"/>
                </a:solidFill>
              </a:rPr>
              <a:t>Внесен на рассмотрение Парламента РК Постановлением Правительства РК от 30 июня 2015 года № 491</a:t>
            </a:r>
          </a:p>
          <a:p>
            <a:pPr marL="285750" indent="-285750">
              <a:buFont typeface="Wingdings" panose="05000000000000000000" pitchFamily="2" charset="2"/>
              <a:buChar char="ü"/>
            </a:pPr>
            <a:r>
              <a:rPr lang="ru-RU" dirty="0" smtClean="0">
                <a:solidFill>
                  <a:schemeClr val="tx2"/>
                </a:solidFill>
              </a:rPr>
              <a:t>Принят 27 февраля 2017 года</a:t>
            </a:r>
          </a:p>
          <a:p>
            <a:pPr marL="285750" indent="-285750">
              <a:buFont typeface="Wingdings" panose="05000000000000000000" pitchFamily="2" charset="2"/>
              <a:buChar char="ü"/>
            </a:pPr>
            <a:r>
              <a:rPr lang="ru-RU" dirty="0" smtClean="0">
                <a:solidFill>
                  <a:schemeClr val="tx2"/>
                </a:solidFill>
              </a:rPr>
              <a:t>Вступил в силу с 10 марта 2017 года</a:t>
            </a:r>
            <a:r>
              <a:rPr lang="ru-RU" baseline="30000" dirty="0" smtClean="0">
                <a:solidFill>
                  <a:schemeClr val="tx2"/>
                </a:solidFill>
              </a:rPr>
              <a:t>1</a:t>
            </a:r>
            <a:r>
              <a:rPr lang="ru-RU" dirty="0" smtClean="0"/>
              <a:t/>
            </a:r>
            <a:br>
              <a:rPr lang="ru-RU" dirty="0" smtClean="0"/>
            </a:br>
            <a:endParaRPr lang="ru-RU" dirty="0"/>
          </a:p>
        </p:txBody>
      </p:sp>
      <p:sp>
        <p:nvSpPr>
          <p:cNvPr id="6" name="TextBox 5"/>
          <p:cNvSpPr txBox="1"/>
          <p:nvPr/>
        </p:nvSpPr>
        <p:spPr>
          <a:xfrm>
            <a:off x="827584" y="4869160"/>
            <a:ext cx="8280920" cy="1785104"/>
          </a:xfrm>
          <a:prstGeom prst="rect">
            <a:avLst/>
          </a:prstGeom>
          <a:noFill/>
        </p:spPr>
        <p:txBody>
          <a:bodyPr wrap="square" rtlCol="0">
            <a:spAutoFit/>
          </a:bodyPr>
          <a:lstStyle/>
          <a:p>
            <a:r>
              <a:rPr lang="ru-RU" sz="1100" baseline="30000" dirty="0" smtClean="0"/>
              <a:t>1</a:t>
            </a:r>
            <a:r>
              <a:rPr lang="ru-RU" sz="1100" dirty="0" smtClean="0"/>
              <a:t>За </a:t>
            </a:r>
            <a:r>
              <a:rPr lang="ru-RU" sz="1100" dirty="0"/>
              <a:t>исключением ряда норм бюджетного, налогового законодательства и об архитектурной и градостроительной деятельности, о противодействии легализации (отмыванию) доходов, введение в действие которых отсрочено. </a:t>
            </a:r>
          </a:p>
          <a:p>
            <a:r>
              <a:rPr lang="ru-RU" sz="1100" dirty="0"/>
              <a:t> </a:t>
            </a:r>
          </a:p>
          <a:p>
            <a:r>
              <a:rPr lang="ru-RU" sz="1100" dirty="0" smtClean="0">
                <a:solidFill>
                  <a:srgbClr val="BB402B"/>
                </a:solidFill>
              </a:rPr>
              <a:t> Важно</a:t>
            </a:r>
            <a:r>
              <a:rPr lang="ru-RU" sz="1100" dirty="0"/>
              <a:t>: на практике уже появились </a:t>
            </a:r>
            <a:r>
              <a:rPr lang="ru-RU" sz="1100" u="sng" dirty="0"/>
              <a:t>вопросы, связанные с пределами действия данного закона во времени:</a:t>
            </a:r>
            <a:endParaRPr lang="ru-RU" sz="1100" dirty="0"/>
          </a:p>
          <a:p>
            <a:r>
              <a:rPr lang="ru-RU" sz="1100" dirty="0"/>
              <a:t>- о порядке применения нормы об отмене права на односторонний отказ от арбитражных соглашений (исключение п. 5 ст. 9 Закона РК «Об арбитраже»);</a:t>
            </a:r>
          </a:p>
          <a:p>
            <a:r>
              <a:rPr lang="ru-RU" sz="1100" dirty="0"/>
              <a:t>- о возможности ссылаться на ничтожность сделок, которая была установлена Законом от 27 февраля в текущих судебных и арбитражных разбирательствах, которые были возбуждены до вступления в силу Закона в связи с правоотношениями, возникшими опять же до вступления в силу Закона.  </a:t>
            </a:r>
          </a:p>
          <a:p>
            <a:endParaRPr lang="ru-RU" sz="1100" dirty="0"/>
          </a:p>
        </p:txBody>
      </p:sp>
    </p:spTree>
    <p:extLst>
      <p:ext uri="{BB962C8B-B14F-4D97-AF65-F5344CB8AC3E}">
        <p14:creationId xmlns:p14="http://schemas.microsoft.com/office/powerpoint/2010/main" val="2549557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683568" y="1052736"/>
            <a:ext cx="7848600" cy="3528392"/>
          </a:xfrm>
        </p:spPr>
        <p:txBody>
          <a:bodyPr>
            <a:noAutofit/>
          </a:bodyPr>
          <a:lstStyle/>
          <a:p>
            <a:r>
              <a:rPr lang="ru-RU" sz="1800" b="1" spc="0" dirty="0" smtClean="0"/>
              <a:t>О </a:t>
            </a:r>
            <a:r>
              <a:rPr lang="ru-RU" sz="1800" b="1" spc="0" dirty="0"/>
              <a:t>введении запрета извлекать преимущество из своего недобросовестного поведения </a:t>
            </a:r>
            <a:r>
              <a:rPr lang="ru-RU" sz="1800" b="1" spc="0" dirty="0" smtClean="0"/>
              <a:t>и </a:t>
            </a:r>
            <a:r>
              <a:rPr lang="ru-RU" sz="1800" b="1" spc="0" dirty="0"/>
              <a:t>последствиях такого запрета</a:t>
            </a:r>
            <a:r>
              <a:rPr lang="ru-RU" sz="1800" spc="0" dirty="0"/>
              <a:t/>
            </a:r>
            <a:br>
              <a:rPr lang="ru-RU" sz="1800" spc="0" dirty="0"/>
            </a:br>
            <a:r>
              <a:rPr lang="ru-RU" sz="1800" spc="0" dirty="0"/>
              <a:t> </a:t>
            </a:r>
            <a:br>
              <a:rPr lang="ru-RU" sz="1800" spc="0" dirty="0"/>
            </a:br>
            <a:r>
              <a:rPr lang="ru-RU" sz="1800" spc="0" dirty="0" smtClean="0"/>
              <a:t>Статья </a:t>
            </a:r>
            <a:r>
              <a:rPr lang="ru-RU" sz="1800" spc="0" dirty="0"/>
              <a:t>8 ГК РК дополнена новым правилом (п. 6):</a:t>
            </a:r>
            <a:br>
              <a:rPr lang="ru-RU" sz="1800" spc="0" dirty="0"/>
            </a:br>
            <a:r>
              <a:rPr lang="ru-RU" sz="1800" spc="0" dirty="0"/>
              <a:t> </a:t>
            </a:r>
            <a:br>
              <a:rPr lang="ru-RU" sz="1800" spc="0" dirty="0"/>
            </a:br>
            <a:r>
              <a:rPr lang="ru-RU" sz="1800" spc="0" dirty="0"/>
              <a:t>5. Не допускаются действия граждан и юридических лиц, направленные на причинение вреда другому лицу, злоупотребление правом в иных формах, а также на осуществление права в противоречии с его назначением.</a:t>
            </a:r>
            <a:br>
              <a:rPr lang="ru-RU" sz="1800" spc="0" dirty="0"/>
            </a:br>
            <a:r>
              <a:rPr lang="ru-RU" sz="2000" b="1" i="1" spc="0" dirty="0"/>
              <a:t>6. Никто не вправе извлекать преимущество из своего недобросовестного поведения.</a:t>
            </a:r>
            <a:r>
              <a:rPr lang="ru-RU" sz="1800" spc="0" dirty="0"/>
              <a:t/>
            </a:r>
            <a:br>
              <a:rPr lang="ru-RU" sz="1800" spc="0" dirty="0"/>
            </a:br>
            <a:r>
              <a:rPr lang="ru-RU" sz="1800" spc="0" dirty="0"/>
              <a:t>7. В случае несоблюдения требований, предусмотренных пунктами 3-6 настоящей статьи, суд может отказать лицу в защите принадлежащего ему права.</a:t>
            </a:r>
          </a:p>
        </p:txBody>
      </p:sp>
    </p:spTree>
    <p:extLst>
      <p:ext uri="{BB962C8B-B14F-4D97-AF65-F5344CB8AC3E}">
        <p14:creationId xmlns:p14="http://schemas.microsoft.com/office/powerpoint/2010/main" val="1378892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48616788"/>
              </p:ext>
            </p:extLst>
          </p:nvPr>
        </p:nvGraphicFramePr>
        <p:xfrm>
          <a:off x="395536" y="1719472"/>
          <a:ext cx="8424936" cy="4666418"/>
        </p:xfrm>
        <a:graphic>
          <a:graphicData uri="http://schemas.openxmlformats.org/drawingml/2006/table">
            <a:tbl>
              <a:tblPr firstRow="1" firstCol="1" bandRow="1">
                <a:tableStyleId>{5C22544A-7EE6-4342-B048-85BDC9FD1C3A}</a:tableStyleId>
              </a:tblPr>
              <a:tblGrid>
                <a:gridCol w="4212468"/>
                <a:gridCol w="4212468"/>
              </a:tblGrid>
              <a:tr h="249866">
                <a:tc>
                  <a:txBody>
                    <a:bodyPr/>
                    <a:lstStyle/>
                    <a:p>
                      <a:pPr marL="457200" algn="ctr">
                        <a:lnSpc>
                          <a:spcPct val="115000"/>
                        </a:lnSpc>
                        <a:spcAft>
                          <a:spcPts val="0"/>
                        </a:spcAft>
                      </a:pPr>
                      <a:r>
                        <a:rPr lang="ru-RU" sz="1200" dirty="0">
                          <a:effectLst/>
                        </a:rPr>
                        <a:t>СТАРАЯ РЕДАКЦИЯ </a:t>
                      </a:r>
                      <a:endParaRPr lang="ru-RU" sz="1200" dirty="0">
                        <a:effectLst/>
                        <a:latin typeface="Calibri"/>
                        <a:ea typeface="Calibri"/>
                        <a:cs typeface="Times New Roman"/>
                      </a:endParaRPr>
                    </a:p>
                  </a:txBody>
                  <a:tcPr marL="60111" marR="60111" marT="0" marB="0">
                    <a:solidFill>
                      <a:srgbClr val="6A7C71"/>
                    </a:solidFill>
                  </a:tcPr>
                </a:tc>
                <a:tc>
                  <a:txBody>
                    <a:bodyPr/>
                    <a:lstStyle/>
                    <a:p>
                      <a:pPr marL="457200" algn="ctr">
                        <a:lnSpc>
                          <a:spcPct val="115000"/>
                        </a:lnSpc>
                        <a:spcAft>
                          <a:spcPts val="0"/>
                        </a:spcAft>
                      </a:pPr>
                      <a:r>
                        <a:rPr lang="ru-RU" sz="1200" dirty="0">
                          <a:effectLst/>
                        </a:rPr>
                        <a:t>РЕДАКЦИЯ ЗАКОНА ОТ 27.02.2017</a:t>
                      </a:r>
                      <a:endParaRPr lang="ru-RU" sz="1200" dirty="0">
                        <a:effectLst/>
                        <a:latin typeface="Calibri"/>
                        <a:ea typeface="Calibri"/>
                        <a:cs typeface="Times New Roman"/>
                      </a:endParaRPr>
                    </a:p>
                  </a:txBody>
                  <a:tcPr marL="60111" marR="60111" marT="0" marB="0">
                    <a:solidFill>
                      <a:srgbClr val="6A7C71"/>
                    </a:solidFill>
                  </a:tcPr>
                </a:tc>
              </a:tr>
              <a:tr h="3666850">
                <a:tc>
                  <a:txBody>
                    <a:bodyPr/>
                    <a:lstStyle/>
                    <a:p>
                      <a:pPr marL="762000" indent="-508000" algn="just" fontAlgn="base">
                        <a:lnSpc>
                          <a:spcPct val="115000"/>
                        </a:lnSpc>
                        <a:spcAft>
                          <a:spcPts val="0"/>
                        </a:spcAft>
                      </a:pPr>
                      <a:r>
                        <a:rPr lang="en-US" sz="1200" dirty="0">
                          <a:effectLst/>
                        </a:rPr>
                        <a:t> </a:t>
                      </a:r>
                      <a:endParaRPr lang="ru-RU" sz="1200" dirty="0">
                        <a:effectLst/>
                      </a:endParaRPr>
                    </a:p>
                    <a:p>
                      <a:pPr marL="762000" indent="-508000" algn="just" fontAlgn="base">
                        <a:lnSpc>
                          <a:spcPct val="115000"/>
                        </a:lnSpc>
                        <a:spcAft>
                          <a:spcPts val="0"/>
                        </a:spcAft>
                      </a:pPr>
                      <a:r>
                        <a:rPr lang="ru-RU" sz="1200" dirty="0">
                          <a:effectLst/>
                        </a:rPr>
                        <a:t>Статья 43. Филиалы и представительства юридического лица, а также иные обособленные структурные подразделения юридического лица (государственного учреждения)</a:t>
                      </a:r>
                    </a:p>
                    <a:p>
                      <a:pPr indent="255905" algn="just" fontAlgn="base">
                        <a:lnSpc>
                          <a:spcPct val="115000"/>
                        </a:lnSpc>
                        <a:spcAft>
                          <a:spcPts val="0"/>
                        </a:spcAft>
                      </a:pPr>
                      <a:r>
                        <a:rPr lang="ru-RU" sz="1200" dirty="0">
                          <a:effectLst/>
                        </a:rPr>
                        <a:t> </a:t>
                      </a:r>
                    </a:p>
                    <a:p>
                      <a:pPr indent="255905" algn="just" fontAlgn="base">
                        <a:lnSpc>
                          <a:spcPct val="115000"/>
                        </a:lnSpc>
                        <a:spcAft>
                          <a:spcPts val="0"/>
                        </a:spcAft>
                      </a:pPr>
                      <a:r>
                        <a:rPr lang="en-US" sz="1200" dirty="0">
                          <a:effectLst/>
                        </a:rPr>
                        <a:t>[</a:t>
                      </a:r>
                      <a:r>
                        <a:rPr lang="ru-RU" sz="1200" dirty="0">
                          <a:effectLst/>
                        </a:rPr>
                        <a:t>……</a:t>
                      </a:r>
                      <a:r>
                        <a:rPr lang="en-US" sz="1200" dirty="0">
                          <a:effectLst/>
                        </a:rPr>
                        <a:t>]</a:t>
                      </a:r>
                      <a:endParaRPr lang="ru-RU" sz="1200" dirty="0">
                        <a:effectLst/>
                      </a:endParaRPr>
                    </a:p>
                    <a:p>
                      <a:pPr indent="255905" algn="just" fontAlgn="base">
                        <a:lnSpc>
                          <a:spcPct val="115000"/>
                        </a:lnSpc>
                        <a:spcAft>
                          <a:spcPts val="0"/>
                        </a:spcAft>
                      </a:pPr>
                      <a:r>
                        <a:rPr lang="ru-RU" sz="1200" dirty="0">
                          <a:effectLst/>
                        </a:rPr>
                        <a:t>4. Иным обособленным структурным подразделением юридического лица (государственного учреждения) признается территориально обособленное подразделение, по месту нахождения которого оборудованы стационарные рабочие места, выполняющие часть функций юридического лица (государственного учреждения). Рабочее место считается стационарным, если оно создано на срок более одного месяца.</a:t>
                      </a:r>
                    </a:p>
                    <a:p>
                      <a:pPr indent="255905" algn="just" fontAlgn="base">
                        <a:lnSpc>
                          <a:spcPct val="115000"/>
                        </a:lnSpc>
                        <a:spcAft>
                          <a:spcPts val="0"/>
                        </a:spcAft>
                      </a:pPr>
                      <a:r>
                        <a:rPr lang="ru-RU" sz="1200" dirty="0">
                          <a:effectLst/>
                        </a:rPr>
                        <a:t>Иное обособленное структурное подразделение юридического лица (государственного учреждения) создается в случаях, прямо предусмотренных законами </a:t>
                      </a:r>
                    </a:p>
                    <a:p>
                      <a:pPr indent="255905" algn="just" fontAlgn="base">
                        <a:lnSpc>
                          <a:spcPct val="115000"/>
                        </a:lnSpc>
                        <a:spcAft>
                          <a:spcPts val="0"/>
                        </a:spcAft>
                      </a:pPr>
                      <a:r>
                        <a:rPr lang="en-US" sz="1200" dirty="0">
                          <a:effectLst/>
                        </a:rPr>
                        <a:t>[</a:t>
                      </a:r>
                      <a:r>
                        <a:rPr lang="ru-RU" sz="1200" dirty="0">
                          <a:effectLst/>
                        </a:rPr>
                        <a:t>……</a:t>
                      </a:r>
                      <a:r>
                        <a:rPr lang="en-US" sz="1200" dirty="0">
                          <a:effectLst/>
                        </a:rPr>
                        <a:t>]</a:t>
                      </a:r>
                      <a:endParaRPr lang="ru-RU" sz="1200" dirty="0">
                        <a:effectLst/>
                      </a:endParaRPr>
                    </a:p>
                    <a:p>
                      <a:pPr indent="255905" algn="just" fontAlgn="base">
                        <a:lnSpc>
                          <a:spcPct val="115000"/>
                        </a:lnSpc>
                        <a:spcAft>
                          <a:spcPts val="0"/>
                        </a:spcAft>
                      </a:pPr>
                      <a:r>
                        <a:rPr lang="ru-RU" sz="1200" dirty="0">
                          <a:effectLst/>
                        </a:rPr>
                        <a:t> </a:t>
                      </a:r>
                      <a:endParaRPr lang="ru-RU" sz="1200" dirty="0">
                        <a:effectLst/>
                        <a:latin typeface="Calibri"/>
                        <a:ea typeface="Calibri"/>
                        <a:cs typeface="Times New Roman"/>
                      </a:endParaRPr>
                    </a:p>
                  </a:txBody>
                  <a:tcPr marL="60111" marR="60111" marT="0" marB="0">
                    <a:solidFill>
                      <a:srgbClr val="6A7C71"/>
                    </a:solidFill>
                  </a:tcPr>
                </a:tc>
                <a:tc>
                  <a:txBody>
                    <a:bodyPr/>
                    <a:lstStyle/>
                    <a:p>
                      <a:pPr marL="762000" indent="-508000" algn="just" fontAlgn="base">
                        <a:lnSpc>
                          <a:spcPct val="115000"/>
                        </a:lnSpc>
                        <a:spcAft>
                          <a:spcPts val="0"/>
                        </a:spcAft>
                      </a:pPr>
                      <a:r>
                        <a:rPr lang="en-US" sz="1200" dirty="0">
                          <a:effectLst/>
                        </a:rPr>
                        <a:t> </a:t>
                      </a:r>
                      <a:endParaRPr lang="ru-RU" sz="1200" dirty="0">
                        <a:effectLst/>
                      </a:endParaRPr>
                    </a:p>
                    <a:p>
                      <a:pPr marL="762000" indent="-508000" algn="just" fontAlgn="base">
                        <a:lnSpc>
                          <a:spcPct val="115000"/>
                        </a:lnSpc>
                        <a:spcAft>
                          <a:spcPts val="0"/>
                        </a:spcAft>
                      </a:pPr>
                      <a:r>
                        <a:rPr lang="ru-RU" sz="1200" dirty="0">
                          <a:effectLst/>
                        </a:rPr>
                        <a:t>Статья 43. Филиалы, представительства и иные обособленные структурные подразделения юридического лица</a:t>
                      </a:r>
                    </a:p>
                    <a:p>
                      <a:pPr indent="254000" algn="just" fontAlgn="base">
                        <a:lnSpc>
                          <a:spcPct val="115000"/>
                        </a:lnSpc>
                        <a:spcAft>
                          <a:spcPts val="0"/>
                        </a:spcAft>
                      </a:pPr>
                      <a:r>
                        <a:rPr lang="ru-RU" sz="1200" dirty="0">
                          <a:effectLst/>
                        </a:rPr>
                        <a:t> </a:t>
                      </a:r>
                    </a:p>
                    <a:p>
                      <a:pPr indent="254000" algn="just" fontAlgn="base">
                        <a:lnSpc>
                          <a:spcPct val="115000"/>
                        </a:lnSpc>
                        <a:spcAft>
                          <a:spcPts val="0"/>
                        </a:spcAft>
                      </a:pPr>
                      <a:r>
                        <a:rPr lang="en-US" sz="1200" dirty="0">
                          <a:effectLst/>
                        </a:rPr>
                        <a:t>[…….]</a:t>
                      </a:r>
                      <a:endParaRPr lang="ru-RU" sz="1200" dirty="0">
                        <a:effectLst/>
                      </a:endParaRPr>
                    </a:p>
                    <a:p>
                      <a:pPr indent="254000" algn="just" fontAlgn="base">
                        <a:lnSpc>
                          <a:spcPct val="115000"/>
                        </a:lnSpc>
                        <a:spcAft>
                          <a:spcPts val="0"/>
                        </a:spcAft>
                      </a:pPr>
                      <a:r>
                        <a:rPr lang="ru-RU" sz="1200" dirty="0">
                          <a:effectLst/>
                        </a:rPr>
                        <a:t>4. Юридические лица вправе создавать иные обособленные структурные подразделения, за исключением случаев, установленных законами.</a:t>
                      </a:r>
                    </a:p>
                    <a:p>
                      <a:pPr indent="254000" algn="just" fontAlgn="base">
                        <a:lnSpc>
                          <a:spcPct val="115000"/>
                        </a:lnSpc>
                        <a:spcAft>
                          <a:spcPts val="0"/>
                        </a:spcAft>
                      </a:pPr>
                      <a:r>
                        <a:rPr lang="ru-RU" sz="1200" dirty="0">
                          <a:effectLst/>
                        </a:rPr>
                        <a:t>Иным обособленным структурным подразделением юридического лица признается территориально обособленное подразделение, по месту нахождения которого оборудованы стационарные рабочие места, выполняющие часть функций юридического лица. Рабочее место считается стационарным, если оно создано на срок более одного месяца.</a:t>
                      </a:r>
                    </a:p>
                    <a:p>
                      <a:pPr indent="254000" algn="just" fontAlgn="base">
                        <a:lnSpc>
                          <a:spcPct val="115000"/>
                        </a:lnSpc>
                        <a:spcAft>
                          <a:spcPts val="0"/>
                        </a:spcAft>
                      </a:pPr>
                      <a:r>
                        <a:rPr lang="ru-RU" sz="1200" dirty="0">
                          <a:effectLst/>
                        </a:rPr>
                        <a:t>Иное обособленное структурное подразделение государственного учреждения создается в случаях, прямо предусмотренных законами.</a:t>
                      </a:r>
                    </a:p>
                    <a:p>
                      <a:pPr indent="255905" algn="just" fontAlgn="base">
                        <a:lnSpc>
                          <a:spcPct val="115000"/>
                        </a:lnSpc>
                        <a:spcAft>
                          <a:spcPts val="0"/>
                        </a:spcAft>
                      </a:pPr>
                      <a:r>
                        <a:rPr lang="en-US" sz="1200" dirty="0">
                          <a:effectLst/>
                        </a:rPr>
                        <a:t>[</a:t>
                      </a:r>
                      <a:r>
                        <a:rPr lang="ru-RU" sz="1200" dirty="0">
                          <a:effectLst/>
                        </a:rPr>
                        <a:t>……</a:t>
                      </a:r>
                      <a:r>
                        <a:rPr lang="en-US" sz="1200" dirty="0">
                          <a:effectLst/>
                        </a:rPr>
                        <a:t>]</a:t>
                      </a:r>
                      <a:endParaRPr lang="ru-RU" sz="1200" dirty="0">
                        <a:effectLst/>
                      </a:endParaRPr>
                    </a:p>
                    <a:p>
                      <a:pPr indent="254000" algn="just" fontAlgn="base">
                        <a:lnSpc>
                          <a:spcPct val="115000"/>
                        </a:lnSpc>
                        <a:spcAft>
                          <a:spcPts val="0"/>
                        </a:spcAft>
                      </a:pPr>
                      <a:r>
                        <a:rPr lang="ru-RU" sz="1200" dirty="0">
                          <a:effectLst/>
                        </a:rPr>
                        <a:t> </a:t>
                      </a:r>
                      <a:endParaRPr lang="ru-RU" sz="1200" dirty="0">
                        <a:effectLst/>
                        <a:latin typeface="Calibri"/>
                        <a:ea typeface="Calibri"/>
                        <a:cs typeface="Times New Roman"/>
                      </a:endParaRPr>
                    </a:p>
                  </a:txBody>
                  <a:tcPr marL="60111" marR="60111" marT="0" marB="0"/>
                </a:tc>
              </a:tr>
            </a:tbl>
          </a:graphicData>
        </a:graphic>
      </p:graphicFrame>
      <p:sp>
        <p:nvSpPr>
          <p:cNvPr id="4" name="Rectangle 1"/>
          <p:cNvSpPr>
            <a:spLocks noChangeArrowheads="1"/>
          </p:cNvSpPr>
          <p:nvPr/>
        </p:nvSpPr>
        <p:spPr bwMode="auto">
          <a:xfrm>
            <a:off x="249257" y="836712"/>
            <a:ext cx="7491095"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R="0" lvl="0" indent="0" algn="l" defTabSz="914400" rtl="0" eaLnBrk="1" fontAlgn="base" latinLnBrk="0" hangingPunct="1">
              <a:lnSpc>
                <a:spcPct val="100000"/>
              </a:lnSpc>
              <a:spcBef>
                <a:spcPct val="0"/>
              </a:spcBef>
              <a:spcAft>
                <a:spcPct val="0"/>
              </a:spcAft>
              <a:buClrTx/>
              <a:buSzTx/>
              <a:buFontTx/>
              <a:buNone/>
              <a:tabLst/>
            </a:pPr>
            <a:r>
              <a:rPr lang="ru-RU" altLang="ru-RU" b="1" dirty="0">
                <a:solidFill>
                  <a:schemeClr val="tx2"/>
                </a:solidFill>
                <a:latin typeface="+mj-lt"/>
                <a:ea typeface="+mj-ea"/>
                <a:cs typeface="+mj-cs"/>
              </a:rPr>
              <a:t>Об иных обособленных структурных подразделениях юридического </a:t>
            </a:r>
            <a:r>
              <a:rPr lang="ru-RU" altLang="ru-RU" b="1" dirty="0" smtClean="0">
                <a:solidFill>
                  <a:schemeClr val="tx2"/>
                </a:solidFill>
                <a:latin typeface="+mj-lt"/>
                <a:ea typeface="+mj-ea"/>
                <a:cs typeface="+mj-cs"/>
              </a:rPr>
              <a:t>лица (статья </a:t>
            </a:r>
            <a:r>
              <a:rPr lang="ru-RU" altLang="ru-RU" b="1" dirty="0">
                <a:solidFill>
                  <a:schemeClr val="tx2"/>
                </a:solidFill>
                <a:latin typeface="+mj-lt"/>
                <a:ea typeface="+mj-ea"/>
                <a:cs typeface="+mj-cs"/>
              </a:rPr>
              <a:t>43 Гражданского кодекса</a:t>
            </a:r>
            <a:r>
              <a:rPr lang="ru-RU" altLang="ru-RU" b="1" dirty="0" smtClean="0">
                <a:solidFill>
                  <a:schemeClr val="tx2"/>
                </a:solidFill>
                <a:latin typeface="+mj-lt"/>
                <a:ea typeface="+mj-ea"/>
                <a:cs typeface="+mj-cs"/>
              </a:rPr>
              <a:t>)</a:t>
            </a:r>
            <a:endParaRPr kumimoji="0" lang="ru-RU" altLang="ru-RU" b="0" i="0" u="none" strike="noStrike" cap="none" normalizeH="0" dirty="0" smtClean="0">
              <a:ln>
                <a:noFill/>
              </a:ln>
              <a:solidFill>
                <a:schemeClr val="tx1"/>
              </a:solidFill>
              <a:effectLst/>
            </a:endParaRPr>
          </a:p>
        </p:txBody>
      </p:sp>
    </p:spTree>
    <p:extLst>
      <p:ext uri="{BB962C8B-B14F-4D97-AF65-F5344CB8AC3E}">
        <p14:creationId xmlns:p14="http://schemas.microsoft.com/office/powerpoint/2010/main" val="725577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23529" y="822038"/>
            <a:ext cx="8496944"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R="0" lvl="0" indent="0" algn="l" defTabSz="914400" rtl="0" eaLnBrk="1" fontAlgn="base" latinLnBrk="0" hangingPunct="1">
              <a:lnSpc>
                <a:spcPct val="100000"/>
              </a:lnSpc>
              <a:spcBef>
                <a:spcPct val="0"/>
              </a:spcBef>
              <a:spcAft>
                <a:spcPct val="0"/>
              </a:spcAft>
              <a:buClrTx/>
              <a:buSzTx/>
              <a:buFontTx/>
              <a:buNone/>
              <a:tabLst/>
            </a:pPr>
            <a:r>
              <a:rPr lang="ru-RU" b="1" dirty="0">
                <a:solidFill>
                  <a:schemeClr val="tx2"/>
                </a:solidFill>
                <a:latin typeface="+mj-lt"/>
              </a:rPr>
              <a:t>Об ответственности участников и должностных лиц при банкротстве юридического </a:t>
            </a:r>
            <a:r>
              <a:rPr lang="ru-RU" b="1" dirty="0" smtClean="0">
                <a:solidFill>
                  <a:schemeClr val="tx2"/>
                </a:solidFill>
                <a:latin typeface="+mj-lt"/>
              </a:rPr>
              <a:t>лица (статья </a:t>
            </a:r>
            <a:r>
              <a:rPr lang="ru-RU" b="1" dirty="0">
                <a:solidFill>
                  <a:schemeClr val="tx2"/>
                </a:solidFill>
                <a:latin typeface="+mj-lt"/>
              </a:rPr>
              <a:t>44 </a:t>
            </a:r>
            <a:r>
              <a:rPr lang="ru-RU" altLang="ru-RU" b="1" dirty="0">
                <a:solidFill>
                  <a:schemeClr val="tx2"/>
                </a:solidFill>
                <a:latin typeface="+mj-lt"/>
              </a:rPr>
              <a:t>Гражданского кодекса</a:t>
            </a:r>
            <a:r>
              <a:rPr lang="ru-RU" b="1" dirty="0" smtClean="0">
                <a:solidFill>
                  <a:schemeClr val="tx2"/>
                </a:solidFill>
                <a:latin typeface="+mj-lt"/>
                <a:ea typeface="+mj-ea"/>
                <a:cs typeface="+mj-cs"/>
              </a:rPr>
              <a:t>)</a:t>
            </a:r>
            <a:endParaRPr lang="ru-RU" b="1" dirty="0">
              <a:solidFill>
                <a:schemeClr val="tx2"/>
              </a:solidFill>
              <a:latin typeface="+mj-lt"/>
              <a:ea typeface="+mj-ea"/>
              <a:cs typeface="+mj-cs"/>
            </a:endParaRPr>
          </a:p>
          <a:p>
            <a:pPr marL="0" marR="0" lvl="0" indent="254000" algn="l" defTabSz="914400" rtl="0" eaLnBrk="0" fontAlgn="base" latinLnBrk="0" hangingPunct="0">
              <a:lnSpc>
                <a:spcPct val="100000"/>
              </a:lnSpc>
              <a:spcBef>
                <a:spcPct val="0"/>
              </a:spcBef>
              <a:spcAft>
                <a:spcPct val="0"/>
              </a:spcAft>
              <a:buClrTx/>
              <a:buSzTx/>
              <a:buFontTx/>
              <a:buNone/>
              <a:tabLst/>
            </a:pPr>
            <a:endParaRPr kumimoji="0" lang="ru-RU" altLang="ru-RU" b="0" i="0" u="none" strike="noStrike" cap="none" normalizeH="0" baseline="0" dirty="0" smtClean="0">
              <a:ln>
                <a:noFill/>
              </a:ln>
              <a:solidFill>
                <a:schemeClr val="tx1"/>
              </a:solidFill>
              <a:effectLst/>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975997121"/>
              </p:ext>
            </p:extLst>
          </p:nvPr>
        </p:nvGraphicFramePr>
        <p:xfrm>
          <a:off x="467544" y="1844824"/>
          <a:ext cx="8373616" cy="4917948"/>
        </p:xfrm>
        <a:graphic>
          <a:graphicData uri="http://schemas.openxmlformats.org/drawingml/2006/table">
            <a:tbl>
              <a:tblPr firstRow="1" firstCol="1" bandRow="1">
                <a:tableStyleId>{5C22544A-7EE6-4342-B048-85BDC9FD1C3A}</a:tableStyleId>
              </a:tblPr>
              <a:tblGrid>
                <a:gridCol w="4186808"/>
                <a:gridCol w="4186808"/>
              </a:tblGrid>
              <a:tr h="184339">
                <a:tc>
                  <a:txBody>
                    <a:bodyPr/>
                    <a:lstStyle/>
                    <a:p>
                      <a:pPr marL="457200" algn="ctr">
                        <a:lnSpc>
                          <a:spcPct val="115000"/>
                        </a:lnSpc>
                        <a:spcAft>
                          <a:spcPts val="0"/>
                        </a:spcAft>
                      </a:pPr>
                      <a:r>
                        <a:rPr lang="ru-RU" sz="1400" dirty="0">
                          <a:effectLst/>
                        </a:rPr>
                        <a:t>СТАРАЯ РЕДАКЦИЯ </a:t>
                      </a:r>
                      <a:endParaRPr lang="ru-RU" sz="1400" dirty="0">
                        <a:effectLst/>
                        <a:latin typeface="Calibri"/>
                        <a:ea typeface="Calibri"/>
                        <a:cs typeface="Times New Roman"/>
                      </a:endParaRPr>
                    </a:p>
                  </a:txBody>
                  <a:tcPr marL="60111" marR="60111" marT="0" marB="0">
                    <a:solidFill>
                      <a:srgbClr val="6A7C71"/>
                    </a:solidFill>
                  </a:tcPr>
                </a:tc>
                <a:tc>
                  <a:txBody>
                    <a:bodyPr/>
                    <a:lstStyle/>
                    <a:p>
                      <a:pPr marL="457200" algn="ctr">
                        <a:lnSpc>
                          <a:spcPct val="115000"/>
                        </a:lnSpc>
                        <a:spcAft>
                          <a:spcPts val="0"/>
                        </a:spcAft>
                      </a:pPr>
                      <a:r>
                        <a:rPr lang="ru-RU" sz="1400" dirty="0">
                          <a:effectLst/>
                        </a:rPr>
                        <a:t>РЕДАКЦИЯ ЗАКОНА ОТ 27.02.2017</a:t>
                      </a:r>
                      <a:endParaRPr lang="ru-RU" sz="1400" dirty="0">
                        <a:effectLst/>
                        <a:latin typeface="Calibri"/>
                        <a:ea typeface="Calibri"/>
                        <a:cs typeface="Times New Roman"/>
                      </a:endParaRPr>
                    </a:p>
                  </a:txBody>
                  <a:tcPr marL="60111" marR="60111" marT="0" marB="0">
                    <a:solidFill>
                      <a:srgbClr val="6A7C71"/>
                    </a:solidFill>
                  </a:tcPr>
                </a:tc>
              </a:tr>
              <a:tr h="2169996">
                <a:tc>
                  <a:txBody>
                    <a:bodyPr/>
                    <a:lstStyle/>
                    <a:p>
                      <a:pPr marL="762000" indent="-508000"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Статья 44. Ответственность юридического лица </a:t>
                      </a:r>
                    </a:p>
                    <a:p>
                      <a:pPr indent="254000" algn="just" fontAlgn="base">
                        <a:lnSpc>
                          <a:spcPct val="115000"/>
                        </a:lnSpc>
                        <a:spcAft>
                          <a:spcPts val="0"/>
                        </a:spcAft>
                      </a:pPr>
                      <a:r>
                        <a:rPr lang="ru-RU" sz="1400" dirty="0">
                          <a:effectLst/>
                        </a:rPr>
                        <a:t>[……]</a:t>
                      </a:r>
                    </a:p>
                    <a:p>
                      <a:pPr indent="254000" algn="just" fontAlgn="base">
                        <a:lnSpc>
                          <a:spcPct val="115000"/>
                        </a:lnSpc>
                        <a:spcAft>
                          <a:spcPts val="0"/>
                        </a:spcAft>
                      </a:pPr>
                      <a:r>
                        <a:rPr lang="ru-RU" sz="1400" dirty="0">
                          <a:effectLst/>
                        </a:rPr>
                        <a:t>3. Если банкротство юридического лица вызвано действиями его учредителя (участника) или собственника его имущества, то при недостаточности средств у юридического лица, учредитель (участник) или соответственно собственник его имущества несет перед кредиторами </a:t>
                      </a:r>
                      <a:r>
                        <a:rPr lang="ru-RU" sz="1400" u="none" strike="noStrike" dirty="0">
                          <a:effectLst/>
                        </a:rPr>
                        <a:t>субсидиарную ответственность</a:t>
                      </a:r>
                      <a:r>
                        <a:rPr lang="ru-RU" sz="1400" dirty="0">
                          <a:effectLst/>
                        </a:rPr>
                        <a:t>. [……]</a:t>
                      </a:r>
                    </a:p>
                    <a:p>
                      <a:pPr indent="255905"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solidFill>
                      <a:srgbClr val="6A7C71"/>
                    </a:solidFill>
                  </a:tcPr>
                </a:tc>
                <a:tc>
                  <a:txBody>
                    <a:bodyPr/>
                    <a:lstStyle/>
                    <a:p>
                      <a:pPr marL="762000" indent="-508000"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Статья 44. Ответственность юридического лица </a:t>
                      </a:r>
                    </a:p>
                    <a:p>
                      <a:pPr indent="254000"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a:t>
                      </a:r>
                    </a:p>
                    <a:p>
                      <a:pPr indent="270510" algn="just" fontAlgn="base">
                        <a:spcAft>
                          <a:spcPts val="0"/>
                        </a:spcAft>
                      </a:pPr>
                      <a:r>
                        <a:rPr lang="ru-RU" sz="1400" dirty="0">
                          <a:effectLst/>
                        </a:rPr>
                        <a:t>3. Если преднамеренное банкротство юридического лица вызвано действиями (бездействием) его учредителя (участника) и (или) должностного лица, то при недостаточности средств у юридического лица учредитель (участник) и (или) должностное лицо несут перед кредиторами </a:t>
                      </a:r>
                      <a:r>
                        <a:rPr lang="ru-RU" sz="1400" u="none" strike="noStrike" dirty="0">
                          <a:effectLst/>
                        </a:rPr>
                        <a:t>субсидиарную ответственность</a:t>
                      </a:r>
                      <a:r>
                        <a:rPr lang="ru-RU" sz="1400" dirty="0">
                          <a:effectLst/>
                        </a:rPr>
                        <a:t>.</a:t>
                      </a:r>
                    </a:p>
                    <a:p>
                      <a:pPr indent="254000" algn="just" fontAlgn="base">
                        <a:spcAft>
                          <a:spcPts val="0"/>
                        </a:spcAft>
                      </a:pPr>
                      <a:r>
                        <a:rPr lang="ru-RU" sz="1400" dirty="0">
                          <a:effectLst/>
                        </a:rPr>
                        <a:t>Если ложное банкротство юридического лица вызвано действиями (бездействием) его учредителя (участника) и (или) должностного лица, то при недостаточности средств у юридического лица учредитель (участник) и (или) должностное лицо несут субсидиарную ответственность за убытки, причиненные кредитору в результате ложного банкротства.</a:t>
                      </a:r>
                    </a:p>
                    <a:p>
                      <a:pPr indent="255905"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tc>
              </a:tr>
            </a:tbl>
          </a:graphicData>
        </a:graphic>
      </p:graphicFrame>
    </p:spTree>
    <p:extLst>
      <p:ext uri="{BB962C8B-B14F-4D97-AF65-F5344CB8AC3E}">
        <p14:creationId xmlns:p14="http://schemas.microsoft.com/office/powerpoint/2010/main" val="4211667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23528" y="960537"/>
            <a:ext cx="8712968"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R="0" lvl="0" indent="0" algn="l" defTabSz="914400" rtl="0" eaLnBrk="1" fontAlgn="base" latinLnBrk="0" hangingPunct="1">
              <a:lnSpc>
                <a:spcPct val="100000"/>
              </a:lnSpc>
              <a:spcBef>
                <a:spcPct val="0"/>
              </a:spcBef>
              <a:spcAft>
                <a:spcPct val="0"/>
              </a:spcAft>
              <a:buClrTx/>
              <a:buSzTx/>
              <a:buFontTx/>
              <a:buNone/>
              <a:tabLst/>
            </a:pPr>
            <a:r>
              <a:rPr lang="ru-RU" b="1" dirty="0" smtClean="0">
                <a:solidFill>
                  <a:schemeClr val="tx2"/>
                </a:solidFill>
                <a:latin typeface="+mn-lt"/>
                <a:ea typeface="+mj-ea"/>
                <a:cs typeface="+mj-cs"/>
              </a:rPr>
              <a:t>Об </a:t>
            </a:r>
            <a:r>
              <a:rPr lang="ru-RU" b="1" dirty="0">
                <a:solidFill>
                  <a:schemeClr val="tx2"/>
                </a:solidFill>
                <a:latin typeface="+mn-lt"/>
                <a:ea typeface="+mj-ea"/>
                <a:cs typeface="+mj-cs"/>
              </a:rPr>
              <a:t>изменении требований, предъявляемых к форме договора об отчуждении долей </a:t>
            </a:r>
            <a:endParaRPr lang="ru-RU" b="1" dirty="0" smtClean="0">
              <a:solidFill>
                <a:schemeClr val="tx2"/>
              </a:solidFill>
              <a:latin typeface="+mn-lt"/>
              <a:ea typeface="+mj-ea"/>
              <a:cs typeface="+mj-cs"/>
            </a:endParaRPr>
          </a:p>
          <a:p>
            <a:pPr marR="0" lvl="0" indent="0" algn="l" defTabSz="914400" rtl="0" eaLnBrk="1" fontAlgn="base" latinLnBrk="0" hangingPunct="1">
              <a:lnSpc>
                <a:spcPct val="100000"/>
              </a:lnSpc>
              <a:spcBef>
                <a:spcPct val="0"/>
              </a:spcBef>
              <a:spcAft>
                <a:spcPct val="0"/>
              </a:spcAft>
              <a:buClrTx/>
              <a:buSzTx/>
              <a:buFontTx/>
              <a:buNone/>
              <a:tabLst/>
            </a:pPr>
            <a:r>
              <a:rPr lang="ru-RU" b="1" dirty="0" smtClean="0">
                <a:solidFill>
                  <a:schemeClr val="tx2"/>
                </a:solidFill>
                <a:latin typeface="+mn-lt"/>
                <a:ea typeface="+mj-ea"/>
                <a:cs typeface="+mj-cs"/>
              </a:rPr>
              <a:t>участия в </a:t>
            </a:r>
            <a:r>
              <a:rPr lang="ru-RU" b="1" dirty="0">
                <a:solidFill>
                  <a:schemeClr val="tx2"/>
                </a:solidFill>
                <a:latin typeface="+mn-lt"/>
                <a:ea typeface="+mj-ea"/>
                <a:cs typeface="+mj-cs"/>
              </a:rPr>
              <a:t>хозяйственных товариществах (статья 59 </a:t>
            </a:r>
            <a:r>
              <a:rPr lang="ru-RU" altLang="ru-RU" b="1" dirty="0">
                <a:solidFill>
                  <a:schemeClr val="tx2"/>
                </a:solidFill>
                <a:latin typeface="+mn-lt"/>
              </a:rPr>
              <a:t>Гражданского кодекса</a:t>
            </a:r>
            <a:r>
              <a:rPr lang="ru-RU" b="1" dirty="0" smtClean="0">
                <a:solidFill>
                  <a:schemeClr val="tx2"/>
                </a:solidFill>
                <a:latin typeface="+mn-lt"/>
                <a:ea typeface="+mj-ea"/>
                <a:cs typeface="+mj-cs"/>
              </a:rPr>
              <a:t>)</a:t>
            </a:r>
            <a:endParaRPr kumimoji="0" lang="ru-RU" altLang="ru-RU" b="0" i="0" u="none" strike="noStrike" cap="none" normalizeH="0" dirty="0" smtClean="0">
              <a:ln>
                <a:noFill/>
              </a:ln>
              <a:solidFill>
                <a:schemeClr val="tx1"/>
              </a:solidFill>
              <a:effectLst/>
              <a:latin typeface="+mn-lt"/>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151097552"/>
              </p:ext>
            </p:extLst>
          </p:nvPr>
        </p:nvGraphicFramePr>
        <p:xfrm>
          <a:off x="467544" y="2276872"/>
          <a:ext cx="8229600" cy="4066032"/>
        </p:xfrm>
        <a:graphic>
          <a:graphicData uri="http://schemas.openxmlformats.org/drawingml/2006/table">
            <a:tbl>
              <a:tblPr firstRow="1" firstCol="1" bandRow="1">
                <a:tableStyleId>{5C22544A-7EE6-4342-B048-85BDC9FD1C3A}</a:tableStyleId>
              </a:tblPr>
              <a:tblGrid>
                <a:gridCol w="4114800"/>
                <a:gridCol w="4114800"/>
              </a:tblGrid>
              <a:tr h="184339">
                <a:tc>
                  <a:txBody>
                    <a:bodyPr/>
                    <a:lstStyle/>
                    <a:p>
                      <a:pPr marL="457200" algn="ctr">
                        <a:lnSpc>
                          <a:spcPct val="115000"/>
                        </a:lnSpc>
                        <a:spcAft>
                          <a:spcPts val="0"/>
                        </a:spcAft>
                      </a:pPr>
                      <a:r>
                        <a:rPr lang="ru-RU" sz="1400" dirty="0">
                          <a:effectLst/>
                        </a:rPr>
                        <a:t>СТАРАЯ РЕДАКЦИЯ </a:t>
                      </a:r>
                      <a:endParaRPr lang="ru-RU" sz="1400" dirty="0">
                        <a:effectLst/>
                        <a:latin typeface="Calibri"/>
                        <a:ea typeface="Calibri"/>
                        <a:cs typeface="Times New Roman"/>
                      </a:endParaRPr>
                    </a:p>
                  </a:txBody>
                  <a:tcPr marL="60111" marR="60111" marT="0" marB="0">
                    <a:solidFill>
                      <a:srgbClr val="6A7C71"/>
                    </a:solidFill>
                  </a:tcPr>
                </a:tc>
                <a:tc>
                  <a:txBody>
                    <a:bodyPr/>
                    <a:lstStyle/>
                    <a:p>
                      <a:pPr marL="457200" algn="ctr">
                        <a:lnSpc>
                          <a:spcPct val="115000"/>
                        </a:lnSpc>
                        <a:spcAft>
                          <a:spcPts val="0"/>
                        </a:spcAft>
                      </a:pPr>
                      <a:r>
                        <a:rPr lang="ru-RU" sz="1400" dirty="0">
                          <a:effectLst/>
                        </a:rPr>
                        <a:t>РЕДАКЦИЯ ЗАКОНА ОТ 27.02.2017</a:t>
                      </a:r>
                      <a:endParaRPr lang="ru-RU" sz="1400" dirty="0">
                        <a:effectLst/>
                        <a:latin typeface="Calibri"/>
                        <a:ea typeface="Calibri"/>
                        <a:cs typeface="Times New Roman"/>
                      </a:endParaRPr>
                    </a:p>
                  </a:txBody>
                  <a:tcPr marL="60111" marR="60111" marT="0" marB="0">
                    <a:solidFill>
                      <a:srgbClr val="6A7C71"/>
                    </a:solidFill>
                  </a:tcPr>
                </a:tc>
              </a:tr>
              <a:tr h="1858756">
                <a:tc>
                  <a:txBody>
                    <a:bodyPr/>
                    <a:lstStyle/>
                    <a:p>
                      <a:pPr marL="762000" indent="-508000"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Статья 59. Вклад в уставный капитал хозяйственного товарищества. Доля участника в уставном капитале и имуществе хозяйственного товарищества</a:t>
                      </a:r>
                    </a:p>
                    <a:p>
                      <a:pPr indent="254000"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2. [……]</a:t>
                      </a:r>
                    </a:p>
                    <a:p>
                      <a:pPr indent="254000" algn="just" fontAlgn="base">
                        <a:lnSpc>
                          <a:spcPct val="115000"/>
                        </a:lnSpc>
                        <a:spcAft>
                          <a:spcPts val="0"/>
                        </a:spcAft>
                      </a:pPr>
                      <a:r>
                        <a:rPr lang="ru-RU" sz="1800" b="0" i="0" kern="1200" dirty="0" smtClean="0">
                          <a:solidFill>
                            <a:schemeClr val="lt1"/>
                          </a:solidFill>
                          <a:effectLst/>
                          <a:latin typeface="+mn-lt"/>
                          <a:ea typeface="+mn-ea"/>
                          <a:cs typeface="+mn-cs"/>
                        </a:rPr>
                        <a:t> </a:t>
                      </a:r>
                      <a:r>
                        <a:rPr lang="ru-RU" sz="1400" b="1" kern="1200" dirty="0" smtClean="0">
                          <a:solidFill>
                            <a:schemeClr val="lt1"/>
                          </a:solidFill>
                          <a:effectLst/>
                          <a:latin typeface="+mn-lt"/>
                          <a:ea typeface="+mn-ea"/>
                          <a:cs typeface="+mn-cs"/>
                        </a:rPr>
                        <a:t>В случае когда стороной договора отчуждения (уступки) права выбывающего участника хозяйственного товарищества на долю в имуществе (уставном капитале) товарищества или ее части является физическое лицо, то подлинность подписи физического лица подлежит нотариальному засвидетельствованию</a:t>
                      </a:r>
                      <a:r>
                        <a:rPr lang="ru-RU" sz="1800" b="0" i="0" kern="1200" dirty="0" smtClean="0">
                          <a:solidFill>
                            <a:schemeClr val="lt1"/>
                          </a:solidFill>
                          <a:effectLst/>
                          <a:latin typeface="+mn-lt"/>
                          <a:ea typeface="+mn-ea"/>
                          <a:cs typeface="+mn-cs"/>
                        </a:rPr>
                        <a:t>.</a:t>
                      </a:r>
                      <a:r>
                        <a:rPr lang="ru-RU" sz="1400" dirty="0" smtClean="0">
                          <a:effectLst/>
                        </a:rPr>
                        <a:t>[……]</a:t>
                      </a:r>
                      <a:endParaRPr lang="ru-RU" sz="1400" dirty="0">
                        <a:effectLst/>
                      </a:endParaRPr>
                    </a:p>
                    <a:p>
                      <a:pPr indent="255905"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solidFill>
                      <a:srgbClr val="6A7C71"/>
                    </a:solidFill>
                  </a:tcPr>
                </a:tc>
                <a:tc>
                  <a:txBody>
                    <a:bodyPr/>
                    <a:lstStyle/>
                    <a:p>
                      <a:pPr marL="762000" indent="-508000"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Статья 59. Вклад в уставный капитал хозяйственного товарищества. Доля участника в уставном капитале и имуществе хозяйственного товарищества</a:t>
                      </a:r>
                    </a:p>
                    <a:p>
                      <a:pPr indent="254000" algn="just" fontAlgn="base">
                        <a:lnSpc>
                          <a:spcPct val="115000"/>
                        </a:lnSpc>
                        <a:spcAft>
                          <a:spcPts val="0"/>
                        </a:spcAft>
                      </a:pPr>
                      <a:r>
                        <a:rPr lang="ru-RU" sz="1400" dirty="0">
                          <a:effectLst/>
                        </a:rPr>
                        <a:t> </a:t>
                      </a:r>
                      <a:endParaRPr lang="ru-RU" sz="1400" dirty="0" smtClean="0">
                        <a:effectLst/>
                      </a:endParaRPr>
                    </a:p>
                    <a:p>
                      <a:pPr indent="254000" algn="just" fontAlgn="base">
                        <a:lnSpc>
                          <a:spcPct val="115000"/>
                        </a:lnSpc>
                        <a:spcAft>
                          <a:spcPts val="0"/>
                        </a:spcAft>
                      </a:pPr>
                      <a:r>
                        <a:rPr lang="ru-RU" sz="1400" dirty="0" smtClean="0">
                          <a:effectLst/>
                        </a:rPr>
                        <a:t>2</a:t>
                      </a:r>
                      <a:r>
                        <a:rPr lang="ru-RU" sz="1400" dirty="0">
                          <a:effectLst/>
                        </a:rPr>
                        <a:t>. […….]</a:t>
                      </a:r>
                    </a:p>
                    <a:p>
                      <a:pPr indent="255905" algn="just" fontAlgn="base">
                        <a:lnSpc>
                          <a:spcPct val="115000"/>
                        </a:lnSpc>
                        <a:spcAft>
                          <a:spcPts val="0"/>
                        </a:spcAft>
                      </a:pPr>
                      <a:r>
                        <a:rPr lang="ru-RU" sz="1400" dirty="0">
                          <a:effectLst/>
                        </a:rPr>
                        <a:t>Договор отчуждения (уступки) права выбывающего участника хозяйственного товарищества на долю в имуществе (уставном капитале) товарищества или ее части, стороной которого является физическое лицо, подлежит нотариальному удостоверению. [……]</a:t>
                      </a:r>
                    </a:p>
                    <a:p>
                      <a:pPr indent="254000"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tc>
              </a:tr>
            </a:tbl>
          </a:graphicData>
        </a:graphic>
      </p:graphicFrame>
    </p:spTree>
    <p:extLst>
      <p:ext uri="{BB962C8B-B14F-4D97-AF65-F5344CB8AC3E}">
        <p14:creationId xmlns:p14="http://schemas.microsoft.com/office/powerpoint/2010/main" val="1855615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23528" y="866031"/>
            <a:ext cx="8510759" cy="507831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265113" marR="0" lvl="0" indent="-11113" algn="l" defTabSz="914400" rtl="0" eaLnBrk="1" fontAlgn="base" latinLnBrk="0" hangingPunct="1">
              <a:lnSpc>
                <a:spcPct val="100000"/>
              </a:lnSpc>
              <a:spcBef>
                <a:spcPct val="0"/>
              </a:spcBef>
              <a:spcAft>
                <a:spcPct val="0"/>
              </a:spcAft>
              <a:buClrTx/>
              <a:buSzTx/>
              <a:buFontTx/>
              <a:buNone/>
              <a:tabLst/>
            </a:pPr>
            <a:r>
              <a:rPr lang="ru-RU" b="1" dirty="0" smtClean="0">
                <a:solidFill>
                  <a:schemeClr val="tx2"/>
                </a:solidFill>
                <a:latin typeface="+mn-lt"/>
                <a:ea typeface="+mj-ea"/>
                <a:cs typeface="+mj-cs"/>
              </a:rPr>
              <a:t>О </a:t>
            </a:r>
            <a:r>
              <a:rPr lang="ru-RU" b="1" dirty="0">
                <a:solidFill>
                  <a:schemeClr val="tx2"/>
                </a:solidFill>
                <a:latin typeface="+mn-lt"/>
                <a:ea typeface="+mj-ea"/>
                <a:cs typeface="+mj-cs"/>
              </a:rPr>
              <a:t>нормативном разграничении ничтожных и оспоримых сделок и его последствиях</a:t>
            </a:r>
          </a:p>
          <a:p>
            <a:r>
              <a:rPr lang="ru-RU" b="1" dirty="0">
                <a:solidFill>
                  <a:schemeClr val="tx2"/>
                </a:solidFill>
                <a:latin typeface="+mn-lt"/>
                <a:ea typeface="+mj-ea"/>
                <a:cs typeface="+mj-cs"/>
              </a:rPr>
              <a:t>(статьи 157-160 ГК РК</a:t>
            </a:r>
            <a:r>
              <a:rPr lang="ru-RU" b="1" dirty="0" smtClean="0">
                <a:solidFill>
                  <a:schemeClr val="tx2"/>
                </a:solidFill>
                <a:latin typeface="+mn-lt"/>
                <a:ea typeface="+mj-ea"/>
                <a:cs typeface="+mj-cs"/>
              </a:rPr>
              <a:t>)</a:t>
            </a:r>
          </a:p>
          <a:p>
            <a:endParaRPr lang="ru-RU" b="1" dirty="0">
              <a:solidFill>
                <a:schemeClr val="tx2"/>
              </a:solidFill>
              <a:latin typeface="+mn-lt"/>
              <a:ea typeface="+mj-ea"/>
              <a:cs typeface="+mj-cs"/>
            </a:endParaRPr>
          </a:p>
          <a:p>
            <a:r>
              <a:rPr lang="ru-RU" sz="1400" b="1" dirty="0">
                <a:solidFill>
                  <a:schemeClr val="tx2"/>
                </a:solidFill>
                <a:latin typeface="+mn-lt"/>
                <a:ea typeface="+mj-ea"/>
                <a:cs typeface="+mj-cs"/>
              </a:rPr>
              <a:t>НИЧТОЖНАЯ СДЕЛКА: </a:t>
            </a:r>
          </a:p>
          <a:p>
            <a:pPr marL="539750" lvl="0" indent="-285750">
              <a:buFont typeface="Wingdings" panose="05000000000000000000" pitchFamily="2" charset="2"/>
              <a:buChar char="ü"/>
            </a:pPr>
            <a:r>
              <a:rPr lang="ru-RU" sz="1400" dirty="0">
                <a:solidFill>
                  <a:schemeClr val="tx2"/>
                </a:solidFill>
                <a:latin typeface="+mn-lt"/>
              </a:rPr>
              <a:t>является недействительной независимо от судебного признания ее недействительной</a:t>
            </a:r>
          </a:p>
          <a:p>
            <a:pPr marL="254000" lvl="0" indent="0"/>
            <a:r>
              <a:rPr lang="ru-RU" sz="1400" dirty="0">
                <a:solidFill>
                  <a:schemeClr val="tx2"/>
                </a:solidFill>
                <a:latin typeface="+mn-lt"/>
              </a:rPr>
              <a:t>с момента ее заключения не порождает и не может породить желаемые для ее участников последствия</a:t>
            </a:r>
          </a:p>
          <a:p>
            <a:pPr marL="539750" lvl="0" indent="-285750">
              <a:buFont typeface="Wingdings" panose="05000000000000000000" pitchFamily="2" charset="2"/>
              <a:buChar char="ü"/>
            </a:pPr>
            <a:r>
              <a:rPr lang="ru-RU" sz="1400" dirty="0">
                <a:solidFill>
                  <a:schemeClr val="tx2"/>
                </a:solidFill>
                <a:latin typeface="+mn-lt"/>
              </a:rPr>
              <a:t>судебная защита нарушенных состоит в прямом применении судом последствий недействительности без предварительного судебного признания сделки недействительной</a:t>
            </a:r>
          </a:p>
          <a:p>
            <a:pPr marL="539750" lvl="0" indent="-285750">
              <a:buFont typeface="Wingdings" panose="05000000000000000000" pitchFamily="2" charset="2"/>
              <a:buChar char="ü"/>
            </a:pPr>
            <a:r>
              <a:rPr lang="ru-RU" sz="1400" dirty="0">
                <a:solidFill>
                  <a:schemeClr val="tx2"/>
                </a:solidFill>
                <a:latin typeface="+mn-lt"/>
              </a:rPr>
              <a:t>в случае возникновения спора о ничтожности сделки, ее недействительность устанавливается судом</a:t>
            </a:r>
          </a:p>
          <a:p>
            <a:pPr marL="266700" indent="-12700"/>
            <a:r>
              <a:rPr lang="ru-RU" sz="1400" dirty="0">
                <a:latin typeface="+mn-lt"/>
              </a:rPr>
              <a:t>  </a:t>
            </a:r>
            <a:endParaRPr lang="ru-RU" sz="1400" dirty="0" smtClean="0">
              <a:latin typeface="+mn-lt"/>
            </a:endParaRPr>
          </a:p>
          <a:p>
            <a:pPr marL="266700" indent="-12700"/>
            <a:endParaRPr lang="ru-RU" sz="1400" dirty="0">
              <a:latin typeface="+mn-lt"/>
            </a:endParaRPr>
          </a:p>
          <a:p>
            <a:pPr marL="266700" indent="-12700"/>
            <a:r>
              <a:rPr lang="ru-RU" sz="1400" b="1" dirty="0" smtClean="0">
                <a:solidFill>
                  <a:schemeClr val="tx2"/>
                </a:solidFill>
                <a:latin typeface="+mn-lt"/>
                <a:ea typeface="+mj-ea"/>
                <a:cs typeface="+mj-cs"/>
              </a:rPr>
              <a:t>ОСПОРИМАЯ СДЕЛКА: </a:t>
            </a:r>
          </a:p>
          <a:p>
            <a:pPr marL="539750" lvl="0" indent="-285750">
              <a:buFont typeface="Wingdings" panose="05000000000000000000" pitchFamily="2" charset="2"/>
              <a:buChar char="ü"/>
            </a:pPr>
            <a:r>
              <a:rPr lang="ru-RU" sz="1400" dirty="0" smtClean="0">
                <a:solidFill>
                  <a:schemeClr val="tx2"/>
                </a:solidFill>
                <a:latin typeface="+mn-lt"/>
              </a:rPr>
              <a:t>может </a:t>
            </a:r>
            <a:r>
              <a:rPr lang="ru-RU" sz="1400" dirty="0">
                <a:solidFill>
                  <a:schemeClr val="tx2"/>
                </a:solidFill>
                <a:latin typeface="+mn-lt"/>
              </a:rPr>
              <a:t>быть признана недействительной только на основании решения суда </a:t>
            </a:r>
          </a:p>
          <a:p>
            <a:pPr marL="539750" lvl="0" indent="-285750">
              <a:buFont typeface="Wingdings" panose="05000000000000000000" pitchFamily="2" charset="2"/>
              <a:buChar char="ü"/>
            </a:pPr>
            <a:r>
              <a:rPr lang="ru-RU" sz="1400" dirty="0">
                <a:solidFill>
                  <a:schemeClr val="tx2"/>
                </a:solidFill>
                <a:latin typeface="+mn-lt"/>
              </a:rPr>
              <a:t>не будет считаться недействительной до тех пор, пока не вступит в законную силу решение суда о признании такой сделки недействительной.</a:t>
            </a:r>
          </a:p>
          <a:p>
            <a:pPr marL="266700" indent="-12700"/>
            <a:r>
              <a:rPr lang="ru-RU" sz="1400" b="1" dirty="0">
                <a:solidFill>
                  <a:schemeClr val="tx2"/>
                </a:solidFill>
                <a:latin typeface="+mn-lt"/>
              </a:rPr>
              <a:t> </a:t>
            </a:r>
            <a:endParaRPr lang="ru-RU" sz="1400" dirty="0">
              <a:solidFill>
                <a:schemeClr val="tx2"/>
              </a:solidFill>
              <a:latin typeface="+mn-lt"/>
            </a:endParaRPr>
          </a:p>
          <a:p>
            <a:pPr marL="266700" indent="-12700"/>
            <a:endParaRPr lang="ru-RU" sz="1400" dirty="0">
              <a:solidFill>
                <a:schemeClr val="tx2"/>
              </a:solidFill>
              <a:latin typeface="+mn-lt"/>
            </a:endParaRPr>
          </a:p>
          <a:p>
            <a:pPr marL="266700" indent="-12700"/>
            <a:endParaRPr lang="ru-RU" sz="1400" dirty="0">
              <a:solidFill>
                <a:schemeClr val="tx2"/>
              </a:solidFill>
              <a:latin typeface="+mn-lt"/>
            </a:endParaRPr>
          </a:p>
          <a:p>
            <a:pPr algn="ctr"/>
            <a:r>
              <a:rPr lang="ru-RU" sz="1500" b="1" dirty="0">
                <a:solidFill>
                  <a:schemeClr val="tx2"/>
                </a:solidFill>
                <a:latin typeface="+mn-lt"/>
                <a:ea typeface="+mj-ea"/>
                <a:cs typeface="+mj-cs"/>
              </a:rPr>
              <a:t>ПРЕЗУМПЦИЯ ОСПОРИМОСТИ:</a:t>
            </a:r>
          </a:p>
          <a:p>
            <a:pPr algn="ctr"/>
            <a:r>
              <a:rPr lang="ru-RU" sz="1500" dirty="0">
                <a:solidFill>
                  <a:schemeClr val="tx2"/>
                </a:solidFill>
                <a:latin typeface="+mn-lt"/>
              </a:rPr>
              <a:t>Сделка относится к оспоримой, если ее ничтожность не предусмотрена законодательными актами</a:t>
            </a:r>
          </a:p>
          <a:p>
            <a:pPr marL="0" marR="0" lvl="0" indent="254000" algn="l" defTabSz="914400" rtl="0" eaLnBrk="0" fontAlgn="base" latinLnBrk="0" hangingPunct="0">
              <a:lnSpc>
                <a:spcPct val="100000"/>
              </a:lnSpc>
              <a:spcBef>
                <a:spcPct val="0"/>
              </a:spcBef>
              <a:spcAft>
                <a:spcPct val="0"/>
              </a:spcAft>
              <a:buClrTx/>
              <a:buSzTx/>
              <a:buFontTx/>
              <a:buNone/>
              <a:tabLst/>
            </a:pPr>
            <a:endParaRPr kumimoji="0" lang="ru-RU" altLang="ru-RU" sz="1400" b="0" i="0" u="none" strike="noStrike" cap="none" normalizeH="0" dirty="0" smtClean="0">
              <a:ln>
                <a:noFill/>
              </a:ln>
              <a:solidFill>
                <a:schemeClr val="tx1"/>
              </a:solidFill>
              <a:effectLst/>
              <a:latin typeface="+mn-lt"/>
            </a:endParaRPr>
          </a:p>
        </p:txBody>
      </p:sp>
    </p:spTree>
    <p:extLst>
      <p:ext uri="{BB962C8B-B14F-4D97-AF65-F5344CB8AC3E}">
        <p14:creationId xmlns:p14="http://schemas.microsoft.com/office/powerpoint/2010/main" val="26474482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23528" y="960537"/>
            <a:ext cx="8712968" cy="64633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54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R="0" lvl="0" indent="0" algn="l" defTabSz="914400" rtl="0" eaLnBrk="1" fontAlgn="base" latinLnBrk="0" hangingPunct="1">
              <a:lnSpc>
                <a:spcPct val="100000"/>
              </a:lnSpc>
              <a:spcBef>
                <a:spcPct val="0"/>
              </a:spcBef>
              <a:spcAft>
                <a:spcPct val="0"/>
              </a:spcAft>
              <a:buClrTx/>
              <a:buSzTx/>
              <a:buFontTx/>
              <a:buNone/>
              <a:tabLst/>
            </a:pPr>
            <a:r>
              <a:rPr lang="ru-RU" b="1" dirty="0" smtClean="0">
                <a:solidFill>
                  <a:schemeClr val="tx2"/>
                </a:solidFill>
                <a:latin typeface="+mj-lt"/>
                <a:ea typeface="+mj-ea"/>
                <a:cs typeface="+mj-cs"/>
              </a:rPr>
              <a:t>Недействительность </a:t>
            </a:r>
            <a:r>
              <a:rPr lang="ru-RU" b="1" dirty="0">
                <a:solidFill>
                  <a:schemeClr val="tx2"/>
                </a:solidFill>
                <a:latin typeface="+mj-lt"/>
                <a:ea typeface="+mj-ea"/>
                <a:cs typeface="+mj-cs"/>
              </a:rPr>
              <a:t>сделки, содержание которой не соответствует требованиям законодательства </a:t>
            </a:r>
            <a:r>
              <a:rPr lang="ru-RU" b="1" dirty="0" smtClean="0">
                <a:solidFill>
                  <a:schemeClr val="tx2"/>
                </a:solidFill>
                <a:latin typeface="+mj-lt"/>
                <a:ea typeface="+mj-ea"/>
                <a:cs typeface="+mj-cs"/>
              </a:rPr>
              <a:t>(</a:t>
            </a:r>
            <a:r>
              <a:rPr lang="ru-RU" b="1" dirty="0">
                <a:solidFill>
                  <a:schemeClr val="tx2"/>
                </a:solidFill>
                <a:latin typeface="+mj-lt"/>
                <a:ea typeface="+mj-ea"/>
                <a:cs typeface="+mj-cs"/>
              </a:rPr>
              <a:t>статья </a:t>
            </a:r>
            <a:r>
              <a:rPr lang="ru-RU" b="1" dirty="0" smtClean="0">
                <a:solidFill>
                  <a:schemeClr val="tx2"/>
                </a:solidFill>
                <a:latin typeface="+mj-lt"/>
                <a:ea typeface="+mj-ea"/>
                <a:cs typeface="+mj-cs"/>
              </a:rPr>
              <a:t>158 Гражданского кодекса)</a:t>
            </a:r>
            <a:endParaRPr lang="ru-RU" altLang="ru-RU" b="1" dirty="0">
              <a:solidFill>
                <a:schemeClr val="tx2"/>
              </a:solidFill>
              <a:latin typeface="+mj-lt"/>
              <a:ea typeface="+mj-ea"/>
              <a:cs typeface="+mj-cs"/>
            </a:endParaRPr>
          </a:p>
        </p:txBody>
      </p:sp>
      <p:graphicFrame>
        <p:nvGraphicFramePr>
          <p:cNvPr id="2" name="Таблица 1"/>
          <p:cNvGraphicFramePr>
            <a:graphicFrameLocks noGrp="1"/>
          </p:cNvGraphicFramePr>
          <p:nvPr>
            <p:extLst>
              <p:ext uri="{D42A27DB-BD31-4B8C-83A1-F6EECF244321}">
                <p14:modId xmlns:p14="http://schemas.microsoft.com/office/powerpoint/2010/main" val="1940034622"/>
              </p:ext>
            </p:extLst>
          </p:nvPr>
        </p:nvGraphicFramePr>
        <p:xfrm>
          <a:off x="457200" y="1988840"/>
          <a:ext cx="8229600" cy="4523232"/>
        </p:xfrm>
        <a:graphic>
          <a:graphicData uri="http://schemas.openxmlformats.org/drawingml/2006/table">
            <a:tbl>
              <a:tblPr firstRow="1" firstCol="1" bandRow="1">
                <a:tableStyleId>{5C22544A-7EE6-4342-B048-85BDC9FD1C3A}</a:tableStyleId>
              </a:tblPr>
              <a:tblGrid>
                <a:gridCol w="4114800"/>
                <a:gridCol w="4114800"/>
              </a:tblGrid>
              <a:tr h="197993">
                <a:tc>
                  <a:txBody>
                    <a:bodyPr/>
                    <a:lstStyle/>
                    <a:p>
                      <a:pPr marL="457200" algn="ctr">
                        <a:lnSpc>
                          <a:spcPct val="115000"/>
                        </a:lnSpc>
                        <a:spcAft>
                          <a:spcPts val="0"/>
                        </a:spcAft>
                      </a:pPr>
                      <a:r>
                        <a:rPr lang="ru-RU" sz="1400" dirty="0">
                          <a:effectLst/>
                        </a:rPr>
                        <a:t>СТАРАЯ РЕДАКЦИЯ </a:t>
                      </a:r>
                      <a:endParaRPr lang="ru-RU" sz="1400" dirty="0">
                        <a:effectLst/>
                        <a:latin typeface="Calibri"/>
                        <a:ea typeface="Calibri"/>
                        <a:cs typeface="Times New Roman"/>
                      </a:endParaRPr>
                    </a:p>
                  </a:txBody>
                  <a:tcPr marL="60111" marR="60111" marT="0" marB="0">
                    <a:solidFill>
                      <a:schemeClr val="bg1">
                        <a:lumMod val="50000"/>
                      </a:schemeClr>
                    </a:solidFill>
                  </a:tcPr>
                </a:tc>
                <a:tc>
                  <a:txBody>
                    <a:bodyPr/>
                    <a:lstStyle/>
                    <a:p>
                      <a:pPr marL="457200" algn="ctr">
                        <a:lnSpc>
                          <a:spcPct val="115000"/>
                        </a:lnSpc>
                        <a:spcAft>
                          <a:spcPts val="0"/>
                        </a:spcAft>
                      </a:pPr>
                      <a:r>
                        <a:rPr lang="ru-RU" sz="1400" dirty="0">
                          <a:effectLst/>
                        </a:rPr>
                        <a:t>РЕДАКЦИЯ ЗАКОНА ОТ 27.02.2017</a:t>
                      </a:r>
                      <a:endParaRPr lang="ru-RU" sz="1400" dirty="0">
                        <a:effectLst/>
                        <a:latin typeface="Calibri"/>
                        <a:ea typeface="Calibri"/>
                        <a:cs typeface="Times New Roman"/>
                      </a:endParaRPr>
                    </a:p>
                  </a:txBody>
                  <a:tcPr marL="60111" marR="60111" marT="0" marB="0">
                    <a:solidFill>
                      <a:schemeClr val="bg1">
                        <a:lumMod val="50000"/>
                      </a:schemeClr>
                    </a:solidFill>
                  </a:tcPr>
                </a:tc>
              </a:tr>
              <a:tr h="2189365">
                <a:tc>
                  <a:txBody>
                    <a:bodyPr/>
                    <a:lstStyle/>
                    <a:p>
                      <a:pPr marL="762000" indent="-508000"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Статья 158. Недействительность сделки, содержание которой не соответствует требованиям законодательства</a:t>
                      </a:r>
                    </a:p>
                    <a:p>
                      <a:pPr indent="254000"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1. Недействительна сделка, содержание которой не соответствует требованиям законодательства, а также совершенная с целью, заведомо противной основам правопорядка или нравственности. [……]</a:t>
                      </a:r>
                    </a:p>
                    <a:p>
                      <a:pPr indent="255905"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solidFill>
                      <a:srgbClr val="6A7C71"/>
                    </a:solidFill>
                  </a:tcPr>
                </a:tc>
                <a:tc>
                  <a:txBody>
                    <a:bodyPr/>
                    <a:lstStyle/>
                    <a:p>
                      <a:pPr marL="762000" indent="-508000"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Статья 158. Недействительность сделки, содержание которой не соответствует требованиям законодательства</a:t>
                      </a:r>
                    </a:p>
                    <a:p>
                      <a:pPr indent="254000" algn="just" fontAlgn="base">
                        <a:lnSpc>
                          <a:spcPct val="115000"/>
                        </a:lnSpc>
                        <a:spcAft>
                          <a:spcPts val="0"/>
                        </a:spcAft>
                      </a:pPr>
                      <a:r>
                        <a:rPr lang="ru-RU" sz="1400" dirty="0">
                          <a:effectLst/>
                        </a:rPr>
                        <a:t> </a:t>
                      </a:r>
                    </a:p>
                    <a:p>
                      <a:pPr indent="270510" algn="just" fontAlgn="base">
                        <a:spcAft>
                          <a:spcPts val="0"/>
                        </a:spcAft>
                      </a:pPr>
                      <a:r>
                        <a:rPr lang="ru-RU" sz="1400" dirty="0">
                          <a:effectLst/>
                        </a:rPr>
                        <a:t>1. Сделка, содержание которой не соответствует требованиям законодательства, а также сделка, совершенная с целью, заведомо противоречащей основам правопорядка, является оспоримой и может быть признана судом недействительной, если настоящим Кодексом и иными законодательными актами Республики Казахстан не установлено иное.</a:t>
                      </a:r>
                    </a:p>
                    <a:p>
                      <a:pPr indent="270510" algn="just" fontAlgn="base">
                        <a:spcAft>
                          <a:spcPts val="0"/>
                        </a:spcAft>
                      </a:pPr>
                      <a:r>
                        <a:rPr lang="ru-RU" sz="1400" dirty="0">
                          <a:effectLst/>
                        </a:rPr>
                        <a:t>2. Сделка, направленная на достижение преступной цели, противоправность которой установлена приговором (постановлением) суда, ничтожна.</a:t>
                      </a:r>
                    </a:p>
                    <a:p>
                      <a:pPr indent="255905" algn="just" fontAlgn="base">
                        <a:lnSpc>
                          <a:spcPct val="115000"/>
                        </a:lnSpc>
                        <a:spcAft>
                          <a:spcPts val="0"/>
                        </a:spcAft>
                      </a:pPr>
                      <a:r>
                        <a:rPr lang="ru-RU" sz="1400" dirty="0">
                          <a:effectLst/>
                        </a:rPr>
                        <a:t> [……]</a:t>
                      </a:r>
                    </a:p>
                    <a:p>
                      <a:pPr indent="254000" algn="just" fontAlgn="base">
                        <a:lnSpc>
                          <a:spcPct val="115000"/>
                        </a:lnSpc>
                        <a:spcAft>
                          <a:spcPts val="0"/>
                        </a:spcAft>
                      </a:pPr>
                      <a:r>
                        <a:rPr lang="ru-RU" sz="1400" dirty="0">
                          <a:effectLst/>
                        </a:rPr>
                        <a:t> </a:t>
                      </a:r>
                      <a:endParaRPr lang="ru-RU" sz="1400" dirty="0">
                        <a:effectLst/>
                        <a:latin typeface="Calibri"/>
                        <a:ea typeface="Calibri"/>
                        <a:cs typeface="Times New Roman"/>
                      </a:endParaRPr>
                    </a:p>
                  </a:txBody>
                  <a:tcPr marL="60111" marR="60111" marT="0" marB="0"/>
                </a:tc>
              </a:tr>
            </a:tbl>
          </a:graphicData>
        </a:graphic>
      </p:graphicFrame>
    </p:spTree>
    <p:extLst>
      <p:ext uri="{BB962C8B-B14F-4D97-AF65-F5344CB8AC3E}">
        <p14:creationId xmlns:p14="http://schemas.microsoft.com/office/powerpoint/2010/main" val="3947826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сность">
  <a:themeElements>
    <a:clrScheme name="Ясность">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Ясность">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202</TotalTime>
  <Words>635</Words>
  <Application>Microsoft Office PowerPoint</Application>
  <PresentationFormat>Экран (4:3)</PresentationFormat>
  <Paragraphs>205</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Ясность</vt:lpstr>
      <vt:lpstr>Е.В. Нестерова   «ОБЗОР АКТУАЛЬНЫХ ИЗМЕНЕНИЙ ГРАЖДАНСКОГО ЗАКОНОДАТЕЛЬСТВА РК»  (ОСНОВНЫЕ НОВЕЛЛЫ ЗАКОНА ОТ 27 ФЕВРАЛЯ 2017 ГОДА «О ВНЕСЕНИИ ИЗМЕНЕНИЙ И ДОПОЛНЕНИЙ В НЕКОТОРЫЕ ЗАКОНОДАТЕЛЬНЫЕ АКТЫ РЕСПУБЛИКИ КАЗАХСТАН ПО ВОПРОСАМ СОВЕРШЕНСТВОВАНИЯ ГРАЖДАНСКОГО, БАНКОВСКОГО ЗАКОНОДАТЕЛЬСТВА И УЛУЧШЕНИЯ УСЛОВИЙ ДЛЯ ПРЕДПРИНИМАТЕЛЬСКОЙ ДЕЯТЕЛЬНОСТИ»)</vt:lpstr>
      <vt:lpstr>Вступивший в силу в марте 2017 года Закон «О внесении изменений и дополнений в некоторые законодательные акты Республики Казахстан по вопросам совершенствования гражданского, банковского законодательства и улучшения условий для предпринимательской деятельности»» ввел ряд принципиальных поправок в гражданское законодательство РК, среди которых наиболее значимым явилось установление в Казахстане законодательного деления недействительных сделок на ничтожные и оспоримые.   В вебинаре мы остановимся на основных предпосылках и последствиях указанной законодательной новеллы и практических аспектах применения норм о ничтожных и оспоримых сделках; соотношении новой редакции статей ГК о недействительных сделках с положениями Нормативного постановления Верховного суда РК от 7 июля 2016 года № 6 «О некоторых вопросах недействительности сделок и применении судами последствий их недействительности». Также будут проанализированы и разъяснены иные актуальные изменения гражданского законодательства в связи с принятием Закона от 27 февраля 2017 года.</vt:lpstr>
      <vt:lpstr>Презентация PowerPoint</vt:lpstr>
      <vt:lpstr>О введении запрета извлекать преимущество из своего недобросовестного поведения и последствиях такого запрета   Статья 8 ГК РК дополнена новым правилом (п. 6):   5. Не допускаются действия граждан и юридических лиц, направленные на причинение вреда другому лицу, злоупотребление правом в иных формах, а также на осуществление права в противоречии с его назначением. 6. Никто не вправе извлекать преимущество из своего недобросовестного поведения. 7. В случае несоблюдения требований, предусмотренных пунктами 3-6 настоящей статьи, суд может отказать лицу в защите принадлежащего ему права.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Обзор иных новелл Закона от 27 февраля 2017 (ПУБЛИЧНЫЙ ДОГОВОР)</vt:lpstr>
      <vt:lpstr>Обзор иных новелл Закона от 27 февраля 2017 (МОРАЛЬНЫЙ ВРЕД)</vt:lpstr>
      <vt:lpstr>Благодарим за внимание!</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Е.В.Нестерова     «ОБЗОР АКТУАЛЬНЫХ ИЗМЕНЕНИЙ ГРАЖДАНСКОГО ЗАКОНОДАТЕЛЬСТВА РК»  (ОСНОВНЫЕ НОВЕЛЛЫ ЗАКОНА ОТ 27 ФЕВРАЛЯ 2017 ГОДА «О ВНЕСЕНИИ ИЗМЕНЕНИЙ И ДОПОЛНЕНИЙ В НЕКОТОРЫЕ ЗАКОНОДАТЕЛЬНЫЕ АКТЫ РЕСПУБЛИКИ КАЗАХСТАН ПО ВОПРОСАМ СОВЕРШЕНСТВОВАНИЯ ГРАЖДАНСКОГО, БАНКОВСКОГО ЗАКОНОДАТЕЛЬСТВА И УЛУЧШЕНИЯ УСЛОВИЙ ДЛЯ ПРЕДПРИНИМАТЕЛЬСКОЙ ДЕЯТЕЛЬНОСТИ»)</dc:title>
  <dc:creator>Vladislav</dc:creator>
  <cp:lastModifiedBy>Элина Черногрицкая</cp:lastModifiedBy>
  <cp:revision>16</cp:revision>
  <dcterms:created xsi:type="dcterms:W3CDTF">2017-04-27T03:30:41Z</dcterms:created>
  <dcterms:modified xsi:type="dcterms:W3CDTF">2017-05-04T07:29:17Z</dcterms:modified>
</cp:coreProperties>
</file>