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9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918" y="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BB784B-DC44-4D39-8DE7-A2DBFA326B75}" type="datetimeFigureOut">
              <a:rPr lang="ru-RU" smtClean="0"/>
              <a:t>16.05.2017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68C6B0-D93E-40D3-8494-72CD1540C5E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BB784B-DC44-4D39-8DE7-A2DBFA326B75}" type="datetimeFigureOut">
              <a:rPr lang="ru-RU" smtClean="0"/>
              <a:t>16.05.2017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68C6B0-D93E-40D3-8494-72CD1540C5E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BB784B-DC44-4D39-8DE7-A2DBFA326B75}" type="datetimeFigureOut">
              <a:rPr lang="ru-RU" smtClean="0"/>
              <a:t>16.05.2017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68C6B0-D93E-40D3-8494-72CD1540C5E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BB784B-DC44-4D39-8DE7-A2DBFA326B75}" type="datetimeFigureOut">
              <a:rPr lang="ru-RU" smtClean="0"/>
              <a:t>16.05.2017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68C6B0-D93E-40D3-8494-72CD1540C5E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BB784B-DC44-4D39-8DE7-A2DBFA326B75}" type="datetimeFigureOut">
              <a:rPr lang="ru-RU" smtClean="0"/>
              <a:t>16.05.2017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68C6B0-D93E-40D3-8494-72CD1540C5E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BB784B-DC44-4D39-8DE7-A2DBFA326B75}" type="datetimeFigureOut">
              <a:rPr lang="ru-RU" smtClean="0"/>
              <a:t>16.05.2017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68C6B0-D93E-40D3-8494-72CD1540C5E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BB784B-DC44-4D39-8DE7-A2DBFA326B75}" type="datetimeFigureOut">
              <a:rPr lang="ru-RU" smtClean="0"/>
              <a:t>16.05.2017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68C6B0-D93E-40D3-8494-72CD1540C5E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BB784B-DC44-4D39-8DE7-A2DBFA326B75}" type="datetimeFigureOut">
              <a:rPr lang="ru-RU" smtClean="0"/>
              <a:t>16.05.2017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68C6B0-D93E-40D3-8494-72CD1540C5E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BB784B-DC44-4D39-8DE7-A2DBFA326B75}" type="datetimeFigureOut">
              <a:rPr lang="ru-RU" smtClean="0"/>
              <a:t>16.05.2017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68C6B0-D93E-40D3-8494-72CD1540C5EA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BB784B-DC44-4D39-8DE7-A2DBFA326B75}" type="datetimeFigureOut">
              <a:rPr lang="ru-RU" smtClean="0"/>
              <a:t>16.05.2017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68C6B0-D93E-40D3-8494-72CD1540C5E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BB784B-DC44-4D39-8DE7-A2DBFA326B75}" type="datetimeFigureOut">
              <a:rPr lang="ru-RU" smtClean="0"/>
              <a:t>16.05.2017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68C6B0-D93E-40D3-8494-72CD1540C5E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2BB784B-DC44-4D39-8DE7-A2DBFA326B75}" type="datetimeFigureOut">
              <a:rPr lang="ru-RU" smtClean="0"/>
              <a:t>16.05.2017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868C6B0-D93E-40D3-8494-72CD1540C5EA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iz.adilet.gov.kz/ru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adilet.zan.kz/rus/docs/P1600000568#z112" TargetMode="External"/><Relationship Id="rId2" Type="http://schemas.openxmlformats.org/officeDocument/2006/relationships/hyperlink" Target="http://adilet.zan.kz/rus/docs/P020001300_#z313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40" y="620688"/>
            <a:ext cx="7632848" cy="2664296"/>
          </a:xfrm>
        </p:spPr>
        <p:txBody>
          <a:bodyPr>
            <a:noAutofit/>
          </a:bodyPr>
          <a:lstStyle/>
          <a:p>
            <a:r>
              <a:rPr lang="ru-RU" sz="4000" b="1" dirty="0">
                <a:solidFill>
                  <a:srgbClr val="C00000"/>
                </a:solidFill>
                <a:latin typeface="Arial Black" panose="020B0A04020102020204" pitchFamily="34" charset="0"/>
              </a:rPr>
              <a:t>«ОСОБЕННОСТИ ПРОВЕДЕНИЯ МОНИТОРИНГА ЗАКОНА»</a:t>
            </a:r>
            <a:endParaRPr lang="ru-RU" sz="4000" b="1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3717032"/>
            <a:ext cx="7478648" cy="2448272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endParaRPr lang="ru-RU" dirty="0" smtClean="0"/>
          </a:p>
          <a:p>
            <a:r>
              <a:rPr lang="ru-RU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Сафарова</a:t>
            </a:r>
          </a:p>
          <a:p>
            <a:r>
              <a:rPr lang="ru-RU" sz="32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Тамарахан</a:t>
            </a:r>
            <a:r>
              <a:rPr lang="ru-RU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Сериковна</a:t>
            </a:r>
            <a:r>
              <a:rPr lang="ru-RU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,</a:t>
            </a:r>
            <a:endParaRPr lang="ru-RU" sz="32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r>
              <a:rPr lang="ru-RU" sz="3200" dirty="0" err="1"/>
              <a:t>к.ю.н</a:t>
            </a:r>
            <a:r>
              <a:rPr lang="ru-RU" sz="3200" dirty="0"/>
              <a:t>., доцент, ведущий научный сотрудник Центра правового мониторинга ГУ "Институт законодательства РК"</a:t>
            </a:r>
            <a:endParaRPr lang="ru-RU" sz="3200" b="1" dirty="0">
              <a:solidFill>
                <a:schemeClr val="tx1">
                  <a:lumMod val="65000"/>
                  <a:lumOff val="35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5291" y="3140968"/>
            <a:ext cx="857695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76672"/>
            <a:ext cx="1901825" cy="1901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33864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332656"/>
            <a:ext cx="7704856" cy="6192688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ru-RU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Субъектом правового мониторинга являются государственные органы</a:t>
            </a:r>
            <a:r>
              <a:rPr lang="ru-RU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82296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 соответствии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 п.5 Правил правовой мониторинг ведется структурными подразделениями государственных органов в отношении нормативных правовых актов, принятых ими, и (или) разработчиками которых они являлись, либо относящихся к их компетенции. </a:t>
            </a: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6376" y="3088833"/>
            <a:ext cx="857695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790174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764704"/>
            <a:ext cx="7570088" cy="114300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Спасибо за внимание!</a:t>
            </a:r>
            <a:endParaRPr lang="ru-RU" sz="36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03648" y="2060848"/>
            <a:ext cx="7498080" cy="4176464"/>
          </a:xfrm>
        </p:spPr>
        <p:txBody>
          <a:bodyPr>
            <a:normAutofit/>
          </a:bodyPr>
          <a:lstStyle/>
          <a:p>
            <a:pPr marL="82296" indent="0">
              <a:buNone/>
            </a:pP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ru-RU" b="1" cap="all" dirty="0"/>
              <a:t>САФАРОВА ТАМАРАХАН СЕРИКОВНА</a:t>
            </a:r>
          </a:p>
          <a:p>
            <a:pPr marL="82296" indent="0">
              <a:buNone/>
            </a:pPr>
            <a:r>
              <a:rPr lang="ru-RU" dirty="0" err="1" smtClean="0"/>
              <a:t>к.ю.н</a:t>
            </a:r>
            <a:r>
              <a:rPr lang="ru-RU" dirty="0"/>
              <a:t>., доцент, ведущий научный сотрудник Центра правового мониторинга ГУ "Институт законодательства РК"</a:t>
            </a:r>
          </a:p>
          <a:p>
            <a:pPr marL="82296" indent="0">
              <a:buNone/>
            </a:pPr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http://www.iz.adilet.gov.kz/ru</a:t>
            </a:r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4192" y="2947563"/>
            <a:ext cx="857695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434429"/>
            <a:ext cx="1901825" cy="1901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242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764704"/>
            <a:ext cx="7498080" cy="5112568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82296" indent="0" fontAlgn="base">
              <a:buNone/>
            </a:pPr>
            <a:endParaRPr lang="ru-RU" dirty="0" smtClean="0"/>
          </a:p>
          <a:p>
            <a:pPr marL="82296" indent="0" fontAlgn="base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короткий исторический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период с момента обретения Казахстаном независимости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была сформирована национальная правовая система, обновлено отраслевое законодательство и определены пути его дальнейшего совершенствования.</a:t>
            </a:r>
          </a:p>
          <a:p>
            <a:pPr marL="82296" indent="0" fontAlgn="base"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9295" y="3284984"/>
            <a:ext cx="857695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92764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836712"/>
            <a:ext cx="7498080" cy="540060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 fontAlgn="base">
              <a:buNone/>
            </a:pP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fontAlgn="base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настоящее время создана огромная законодательная база, которую по данным информации МЮ РК </a:t>
            </a:r>
            <a:r>
              <a:rPr lang="ru-RU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конец 2016 года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составляют:</a:t>
            </a:r>
          </a:p>
          <a:p>
            <a:pPr marL="457200" indent="-457200" fontAlgn="base">
              <a:buFont typeface="Wingdings" panose="05000000000000000000" pitchFamily="2" charset="2"/>
              <a:buChar char="Ø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более </a:t>
            </a:r>
            <a:r>
              <a:rPr lang="ru-RU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260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самостоятельных</a:t>
            </a:r>
            <a:r>
              <a:rPr lang="ru-RU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законов;</a:t>
            </a:r>
          </a:p>
          <a:p>
            <a:pPr marL="457200" indent="-457200" fontAlgn="base">
              <a:buFont typeface="Wingdings" panose="05000000000000000000" pitchFamily="2" charset="2"/>
              <a:buChar char="Ø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около </a:t>
            </a:r>
            <a:r>
              <a:rPr lang="ru-RU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 тысяч подзаконных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нормативных актов. </a:t>
            </a:r>
          </a:p>
          <a:p>
            <a:pPr marL="0" indent="0" fontAlgn="base"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483" y="3140968"/>
            <a:ext cx="857695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33525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base"/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31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/>
            </a:r>
            <a:br>
              <a:rPr lang="ru-RU" sz="3100" dirty="0" smtClean="0">
                <a:solidFill>
                  <a:srgbClr val="C00000"/>
                </a:solidFill>
                <a:latin typeface="Arial Black" panose="020B0A04020102020204" pitchFamily="34" charset="0"/>
              </a:rPr>
            </a:br>
            <a:r>
              <a:rPr lang="ru-RU" dirty="0" smtClean="0"/>
              <a:t> 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116632"/>
            <a:ext cx="7776864" cy="648072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40000" lnSpcReduction="20000"/>
          </a:bodyPr>
          <a:lstStyle/>
          <a:p>
            <a:pPr marL="82296" indent="0" fontAlgn="base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Согласно Классификатору отраслей законодательства Республики Казахстан , утвержденному 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Постановлением Правительства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Республики Казахстан от 26 декабря 2002 года N 1378 «О классификации отраслей законодательства Республики Казахстан </a:t>
            </a:r>
          </a:p>
          <a:p>
            <a:pPr marL="82296" indent="0" fontAlgn="base">
              <a:buNone/>
            </a:pP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законы (законодательные акты) систематизированы по 22 отраслям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82296" indent="0" fontAlgn="base">
              <a:buNone/>
            </a:pPr>
            <a:endParaRPr lang="ru-RU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r>
              <a:rPr lang="ru-RU" i="1" dirty="0" smtClean="0">
                <a:latin typeface="Arial" panose="020B0604020202020204" pitchFamily="34" charset="0"/>
                <a:cs typeface="Arial" panose="020B0604020202020204" pitchFamily="34" charset="0"/>
              </a:rPr>
              <a:t>010.000.000</a:t>
            </a:r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. Конституция Республики Казахстан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020.000.000. Законодательство о государственном и общественном устройстве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030.000.000. Гражданское законодательство 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040.000.000. Гражданско-процессуальное законодательство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050.000.000. Законодательство об исполнительном производстве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060.000.000.Трудовое законодательство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070.000.000. Брачно-семейное законодательство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080.000.000. Законодательство о социальном обеспечении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090.000.000. Финансовое законодательство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100.000.000. Налоговое законодательство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110.000.000. Таможенное законодательство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120.000.000. Законодательство о государственном регулировании хозяйственной деятельности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130.000.000. Законодательство об охране окружающей среды и использовании природных ресурсов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140.000.000. Социально-культурное законодательство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150.000.000. Законодательство об обороне, безопасности и правопорядке 170.000.000.Уголовное законодательство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180.000.000. Уголовно-процессуальное законодательство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190.000.000. Уголовно-исполнительное законодательство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200.000.000. Международное право и международные отношения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210.000.000. Жилищные правоотношения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220.000.000 Законодательство в области предупреждения ликвидации чрезвычайных </a:t>
            </a:r>
            <a:r>
              <a:rPr lang="ru-RU" i="1" dirty="0" smtClean="0">
                <a:latin typeface="Arial" panose="020B0604020202020204" pitchFamily="34" charset="0"/>
                <a:cs typeface="Arial" panose="020B0604020202020204" pitchFamily="34" charset="0"/>
              </a:rPr>
              <a:t>ситуаций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7881" y="3014732"/>
            <a:ext cx="857695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83575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188640"/>
            <a:ext cx="7776864" cy="6408712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pPr marL="0" indent="0" fontAlgn="base">
              <a:buNone/>
            </a:pPr>
            <a:r>
              <a:rPr lang="ru-RU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Цель систематического наблюдения за состоянием законодательства:</a:t>
            </a:r>
          </a:p>
          <a:p>
            <a:pPr marL="457200" indent="-457200" fontAlgn="base">
              <a:buFont typeface="Wingdings" panose="05000000000000000000" pitchFamily="2" charset="2"/>
              <a:buChar char="ü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Оценка</a:t>
            </a:r>
          </a:p>
          <a:p>
            <a:pPr marL="457200" indent="-457200" fontAlgn="base">
              <a:buFont typeface="Wingdings" panose="05000000000000000000" pitchFamily="2" charset="2"/>
              <a:buChar char="ü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Прогноз</a:t>
            </a:r>
          </a:p>
          <a:p>
            <a:pPr marL="457200" indent="-457200" fontAlgn="base">
              <a:buFont typeface="Wingdings" panose="05000000000000000000" pitchFamily="2" charset="2"/>
              <a:buChar char="ü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Контроль</a:t>
            </a:r>
          </a:p>
          <a:p>
            <a:pPr marL="457200" indent="-457200" fontAlgn="base">
              <a:buFont typeface="Wingdings" panose="05000000000000000000" pitchFamily="2" charset="2"/>
              <a:buChar char="ü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Освобождение от устаревших и дублирующих  норм</a:t>
            </a:r>
          </a:p>
          <a:p>
            <a:pPr marL="457200" indent="-457200" fontAlgn="base">
              <a:buFont typeface="Wingdings" panose="05000000000000000000" pitchFamily="2" charset="2"/>
              <a:buChar char="ü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Восполнение пробелов в правовом регулировании</a:t>
            </a:r>
          </a:p>
          <a:p>
            <a:pPr marL="457200" indent="-457200" fontAlgn="base">
              <a:buFont typeface="Wingdings" panose="05000000000000000000" pitchFamily="2" charset="2"/>
              <a:buChar char="ü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Устранение внутренних противоречий в действующем праве</a:t>
            </a:r>
          </a:p>
          <a:p>
            <a:pPr marL="457200" indent="-457200" fontAlgn="base">
              <a:buFont typeface="Wingdings" panose="05000000000000000000" pitchFamily="2" charset="2"/>
              <a:buChar char="ü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Минимизация отсылочных норм в законах.</a:t>
            </a:r>
          </a:p>
          <a:p>
            <a:pPr marL="0" indent="0" fontAlgn="base"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fontAlgn="base">
              <a:buNone/>
            </a:pPr>
            <a:r>
              <a:rPr lang="ru-RU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Мониторинг законодательства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– это инструмент, обеспечивающий стабильность законодательства и практики его применения.</a:t>
            </a:r>
          </a:p>
          <a:p>
            <a:pPr marL="0" indent="0" fontAlgn="base"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fontAlgn="base">
              <a:buNone/>
            </a:pPr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4192" y="3356992"/>
            <a:ext cx="857695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638813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332656"/>
            <a:ext cx="7786112" cy="6336704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pPr marL="82296" indent="0" fontAlgn="base">
              <a:buNone/>
            </a:pPr>
            <a:r>
              <a:rPr lang="ru-RU" dirty="0">
                <a:solidFill>
                  <a:srgbClr val="C00000"/>
                </a:solidFill>
                <a:latin typeface="Arial Black" panose="020B0A04020102020204" pitchFamily="34" charset="0"/>
              </a:rPr>
              <a:t>3 этапа развития правового мониторинга в </a:t>
            </a:r>
            <a:r>
              <a:rPr lang="ru-RU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РК:</a:t>
            </a:r>
          </a:p>
          <a:p>
            <a:pPr marL="82296" indent="0" fontAlgn="base">
              <a:buNone/>
            </a:pPr>
            <a:r>
              <a:rPr lang="ru-RU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1-й этап</a:t>
            </a:r>
            <a:r>
              <a:rPr lang="ru-RU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(2006 год)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- впервые введен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мониторинг подзаконных нормативных правовых актов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82296" indent="0" fontAlgn="base">
              <a:buNone/>
            </a:pPr>
            <a:r>
              <a:rPr lang="ru-RU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2-й этап </a:t>
            </a:r>
            <a:r>
              <a:rPr lang="ru-RU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(апрель 2011 года)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 в Закон о НПА введено понятие «правовой мониторинг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»,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а также приняты Правила проведения правового мониторинга нормативных правовых актов, утвержденные постановлением Правительства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РК от 25.08.2011 г. № 964.</a:t>
            </a:r>
          </a:p>
          <a:p>
            <a:pPr marL="82296" indent="0" fontAlgn="base">
              <a:buNone/>
            </a:pPr>
            <a:r>
              <a:rPr lang="ru-RU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3-й этап (</a:t>
            </a:r>
            <a:r>
              <a:rPr lang="ru-RU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современный период)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 определены общепризнанные цели, задачи, объекты и субъекты, принципы и виды правового мониторинга, методы и средства его осуществления. Мониторинг охватывает все стадии правотворческого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процесса.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3068960"/>
            <a:ext cx="857695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73198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188640"/>
            <a:ext cx="7746064" cy="6552728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pPr marL="0" indent="0" fontAlgn="base">
              <a:buNone/>
            </a:pPr>
            <a:r>
              <a:rPr lang="ru-RU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Меры, предпринятые </a:t>
            </a:r>
            <a:r>
              <a:rPr lang="ru-RU" sz="4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результатам проведенного правового мониторинга по итогам </a:t>
            </a:r>
            <a:r>
              <a:rPr lang="ru-RU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года: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 законодательным актам Республики Казахстан – включение соответствующих законопроектов в План законопроектных работ, внесение законопроекта в Мажилис Парламента Республики Казахстан либо внесение поправок в другие законопроекты;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 нормативным постановлениям Правительства Республики Казахстан – </a:t>
            </a:r>
            <a:r>
              <a:rPr lang="ru-RU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внесение проекта постановления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Правительства в Канцелярию Премьер-Министра Республики Казахстан;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 актам центральных государственных органов, органов местного государственного управления – внесение нормативного правового акта на </a:t>
            </a:r>
            <a:r>
              <a:rPr lang="ru-RU" u="sng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государственную регистрацию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в органы юстиции Республики Казахстан.</a:t>
            </a:r>
          </a:p>
          <a:p>
            <a:pPr marL="0" indent="0" fontAlgn="base">
              <a:buNone/>
            </a:pPr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5289" y="2996952"/>
            <a:ext cx="857695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119516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260648"/>
            <a:ext cx="7704856" cy="648072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55000" lnSpcReduction="20000"/>
          </a:bodyPr>
          <a:lstStyle/>
          <a:p>
            <a:pPr marL="82296" indent="0" algn="ctr">
              <a:buNone/>
            </a:pP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Объектом правового мониторинга выступают</a:t>
            </a: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82296" indent="0" algn="ctr">
              <a:buNone/>
            </a:pPr>
            <a:endParaRPr lang="ru-RU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1) конституционные законы Республики Казахстан, кодексы Республики Казахстан, консолидированные законы Республики Казахстан, законы Республики Казахстан;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2) нормативные правовые указы Президента Республики Казахстан;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3) нормативные правовые постановления Правительства Республики Казахстан;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4) нормативные правовые постановления Центральной избирательной комиссии Республики Казахстан, Счетного комитета по контролю за исполнением республиканского бюджета Республики Казахстан, Национального Банка Республики Казахстан и иных центральных государственных органов, нормативные правовые приказы министров Республики Казахстан и иных руководителей центральных государственных органов, нормативные правовые приказы руководителей ведомств центральных государственных органов (далее – акты центральных государственных органов);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5) нормативные правовые решения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маслихатов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нормативные правовые постановления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акиматов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нормативные правовые решения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акимов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и нормативные правовые постановления ревизионных комиссий (далее – акты органов местного государственного управления).</a:t>
            </a:r>
          </a:p>
          <a:p>
            <a:pPr marL="0" indent="0"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4228" y="3284984"/>
            <a:ext cx="857695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942567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332656"/>
            <a:ext cx="7602048" cy="6264696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являются объектом 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правового </a:t>
            </a: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мониторинга: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нормативные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правовые акты, содержащие государственные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секреты;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нормативные правовые акты, содержащие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иную охраняемую законом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тайну; 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нормативные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правовые акты, имеющие пометки "Для служебного пользования", "Без опубликования в печати", "Не для печати".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3125646"/>
            <a:ext cx="857695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091443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Другая 3">
      <a:dk1>
        <a:srgbClr val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0070C0"/>
      </a:hlink>
      <a:folHlink>
        <a:srgbClr val="002060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797</TotalTime>
  <Words>709</Words>
  <Application>Microsoft Office PowerPoint</Application>
  <PresentationFormat>Экран (4:3)</PresentationFormat>
  <Paragraphs>72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Солнцестояние</vt:lpstr>
      <vt:lpstr>«ОСОБЕННОСТИ ПРОВЕДЕНИЯ МОНИТОРИНГА ЗАКОНА»</vt:lpstr>
      <vt:lpstr>Презентация PowerPoint</vt:lpstr>
      <vt:lpstr>Презентация PowerPoint</vt:lpstr>
      <vt:lpstr>    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Исполнительное производство</dc:title>
  <dc:creator>lenovo</dc:creator>
  <cp:lastModifiedBy>Элина Черногрицкая</cp:lastModifiedBy>
  <cp:revision>44</cp:revision>
  <dcterms:created xsi:type="dcterms:W3CDTF">2017-02-13T03:31:43Z</dcterms:created>
  <dcterms:modified xsi:type="dcterms:W3CDTF">2017-05-16T09:53:31Z</dcterms:modified>
</cp:coreProperties>
</file>