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EBB"/>
    <a:srgbClr val="F7642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449C8A-D89D-4B3A-AB04-3730910C5F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73B892-98A4-41DA-93A5-DBEA20AC6CBD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799FA0B1-93C3-4D3D-BBDC-5208324B968B}" type="parTrans" cxnId="{ED98298E-9C7A-4DD8-91D1-D4300A235337}">
      <dgm:prSet/>
      <dgm:spPr/>
      <dgm:t>
        <a:bodyPr/>
        <a:lstStyle/>
        <a:p>
          <a:endParaRPr lang="ru-RU"/>
        </a:p>
      </dgm:t>
    </dgm:pt>
    <dgm:pt modelId="{B27F3209-E6F0-4B04-B3BB-B7C0578FAD2A}" type="sibTrans" cxnId="{ED98298E-9C7A-4DD8-91D1-D4300A235337}">
      <dgm:prSet/>
      <dgm:spPr/>
      <dgm:t>
        <a:bodyPr/>
        <a:lstStyle/>
        <a:p>
          <a:endParaRPr lang="ru-RU"/>
        </a:p>
      </dgm:t>
    </dgm:pt>
    <dgm:pt modelId="{CF916529-D3B3-4B66-BFBE-FD3C26084D1F}">
      <dgm:prSet phldrT="[Текст]"/>
      <dgm:spPr/>
      <dgm:t>
        <a:bodyPr/>
        <a:lstStyle/>
        <a:p>
          <a:r>
            <a:rPr lang="ru-RU" dirty="0" smtClean="0"/>
            <a:t>Необходим пересмотреть положение касательно допуска адвокатов, связанного с так называемым </a:t>
          </a:r>
          <a:r>
            <a:rPr lang="ru-RU" b="1" dirty="0" smtClean="0"/>
            <a:t>«допуском к сведениям, содержащим государственные секреты»</a:t>
          </a:r>
          <a:r>
            <a:rPr lang="ru-RU" dirty="0" smtClean="0"/>
            <a:t>.</a:t>
          </a:r>
          <a:endParaRPr lang="ru-RU" dirty="0"/>
        </a:p>
      </dgm:t>
    </dgm:pt>
    <dgm:pt modelId="{8D4CE71F-8002-47DB-BFD5-0368635137A7}" type="parTrans" cxnId="{2A680A8B-0EDC-42A1-82F2-2254F3585F03}">
      <dgm:prSet/>
      <dgm:spPr/>
      <dgm:t>
        <a:bodyPr/>
        <a:lstStyle/>
        <a:p>
          <a:endParaRPr lang="ru-RU"/>
        </a:p>
      </dgm:t>
    </dgm:pt>
    <dgm:pt modelId="{270915E7-AB07-4AE2-A137-A19C758A53A6}" type="sibTrans" cxnId="{2A680A8B-0EDC-42A1-82F2-2254F3585F03}">
      <dgm:prSet/>
      <dgm:spPr/>
      <dgm:t>
        <a:bodyPr/>
        <a:lstStyle/>
        <a:p>
          <a:endParaRPr lang="ru-RU"/>
        </a:p>
      </dgm:t>
    </dgm:pt>
    <dgm:pt modelId="{BF461951-67FE-4C4B-ADC5-CA2F5695208F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2DE3B2A1-0EED-41CC-B41E-CCB4612FD7A1}" type="parTrans" cxnId="{35113852-90C5-4856-8F96-3E2412551ACB}">
      <dgm:prSet/>
      <dgm:spPr/>
      <dgm:t>
        <a:bodyPr/>
        <a:lstStyle/>
        <a:p>
          <a:endParaRPr lang="ru-RU"/>
        </a:p>
      </dgm:t>
    </dgm:pt>
    <dgm:pt modelId="{5686DEF0-A44D-4FEB-8B74-44FC88B51775}" type="sibTrans" cxnId="{35113852-90C5-4856-8F96-3E2412551ACB}">
      <dgm:prSet/>
      <dgm:spPr/>
      <dgm:t>
        <a:bodyPr/>
        <a:lstStyle/>
        <a:p>
          <a:endParaRPr lang="ru-RU"/>
        </a:p>
      </dgm:t>
    </dgm:pt>
    <dgm:pt modelId="{2E1BC51D-8080-4850-8ECD-E8FCD491F707}">
      <dgm:prSet phldrT="[Текст]"/>
      <dgm:spPr/>
      <dgm:t>
        <a:bodyPr/>
        <a:lstStyle/>
        <a:p>
          <a:r>
            <a:rPr lang="ru-RU" dirty="0" smtClean="0"/>
            <a:t>Предложено отнесение состава статьи 435 УК к делам </a:t>
          </a:r>
          <a:r>
            <a:rPr lang="ru-RU" b="1" dirty="0" smtClean="0"/>
            <a:t>частного обвинения</a:t>
          </a:r>
          <a:endParaRPr lang="ru-RU" dirty="0"/>
        </a:p>
      </dgm:t>
    </dgm:pt>
    <dgm:pt modelId="{572D802E-4858-4C16-BB1B-67AE3981578A}" type="parTrans" cxnId="{F84BB8D8-0C78-4748-96FA-2EBECC2DBABB}">
      <dgm:prSet/>
      <dgm:spPr/>
      <dgm:t>
        <a:bodyPr/>
        <a:lstStyle/>
        <a:p>
          <a:endParaRPr lang="ru-RU"/>
        </a:p>
      </dgm:t>
    </dgm:pt>
    <dgm:pt modelId="{B9665E62-026C-49CC-97F7-911BC54AA2FF}" type="sibTrans" cxnId="{F84BB8D8-0C78-4748-96FA-2EBECC2DBABB}">
      <dgm:prSet/>
      <dgm:spPr/>
      <dgm:t>
        <a:bodyPr/>
        <a:lstStyle/>
        <a:p>
          <a:endParaRPr lang="ru-RU"/>
        </a:p>
      </dgm:t>
    </dgm:pt>
    <dgm:pt modelId="{0D406ED1-E526-4C5A-90B4-56B981621337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81187CE1-C693-4FEC-86FC-9D09EC367FA0}" type="parTrans" cxnId="{5EB18AF6-4DB2-4CD6-88B2-978182EA0096}">
      <dgm:prSet/>
      <dgm:spPr/>
      <dgm:t>
        <a:bodyPr/>
        <a:lstStyle/>
        <a:p>
          <a:endParaRPr lang="ru-RU"/>
        </a:p>
      </dgm:t>
    </dgm:pt>
    <dgm:pt modelId="{8EFA8066-A065-4F71-87DE-7337F1317D21}" type="sibTrans" cxnId="{5EB18AF6-4DB2-4CD6-88B2-978182EA0096}">
      <dgm:prSet/>
      <dgm:spPr/>
      <dgm:t>
        <a:bodyPr/>
        <a:lstStyle/>
        <a:p>
          <a:endParaRPr lang="ru-RU"/>
        </a:p>
      </dgm:t>
    </dgm:pt>
    <dgm:pt modelId="{EDD84F17-9794-44B9-BCD5-34DCD81ABCAE}">
      <dgm:prSet phldrT="[Текст]"/>
      <dgm:spPr/>
      <dgm:t>
        <a:bodyPr/>
        <a:lstStyle/>
        <a:p>
          <a:r>
            <a:rPr lang="ru-RU" dirty="0" smtClean="0"/>
            <a:t>Проблема введения </a:t>
          </a:r>
          <a:r>
            <a:rPr lang="ru-RU" b="1" dirty="0" smtClean="0"/>
            <a:t>обязательного членства </a:t>
          </a:r>
          <a:r>
            <a:rPr lang="ru-RU" dirty="0" smtClean="0"/>
            <a:t>для юристов в адвокатском сообществе</a:t>
          </a:r>
          <a:endParaRPr lang="ru-RU" dirty="0"/>
        </a:p>
      </dgm:t>
    </dgm:pt>
    <dgm:pt modelId="{BA176DA0-D43F-4BFB-80FD-5C556D7EDF86}" type="parTrans" cxnId="{FD8D31BB-7661-48A3-88C8-37854B333EC8}">
      <dgm:prSet/>
      <dgm:spPr/>
      <dgm:t>
        <a:bodyPr/>
        <a:lstStyle/>
        <a:p>
          <a:endParaRPr lang="ru-RU"/>
        </a:p>
      </dgm:t>
    </dgm:pt>
    <dgm:pt modelId="{94100D91-9E6C-499A-A23D-9F66402F1A6F}" type="sibTrans" cxnId="{FD8D31BB-7661-48A3-88C8-37854B333EC8}">
      <dgm:prSet/>
      <dgm:spPr/>
      <dgm:t>
        <a:bodyPr/>
        <a:lstStyle/>
        <a:p>
          <a:endParaRPr lang="ru-RU"/>
        </a:p>
      </dgm:t>
    </dgm:pt>
    <dgm:pt modelId="{8DB259D6-364F-43A1-A97A-F6A623F82307}" type="pres">
      <dgm:prSet presAssocID="{EC449C8A-D89D-4B3A-AB04-3730910C5FB7}" presName="linearFlow" presStyleCnt="0">
        <dgm:presLayoutVars>
          <dgm:dir/>
          <dgm:animLvl val="lvl"/>
          <dgm:resizeHandles val="exact"/>
        </dgm:presLayoutVars>
      </dgm:prSet>
      <dgm:spPr/>
    </dgm:pt>
    <dgm:pt modelId="{F992CA41-14F5-4773-8957-55A16221DF5D}" type="pres">
      <dgm:prSet presAssocID="{9A73B892-98A4-41DA-93A5-DBEA20AC6CBD}" presName="composite" presStyleCnt="0"/>
      <dgm:spPr/>
    </dgm:pt>
    <dgm:pt modelId="{32C9398C-2779-476D-AC2D-400EA878ADE8}" type="pres">
      <dgm:prSet presAssocID="{9A73B892-98A4-41DA-93A5-DBEA20AC6CB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6FEBCA-9566-42EA-ADF8-D69EE10E8B66}" type="pres">
      <dgm:prSet presAssocID="{9A73B892-98A4-41DA-93A5-DBEA20AC6CBD}" presName="descendantText" presStyleLbl="alignAcc1" presStyleIdx="0" presStyleCnt="3" custLinFactNeighborX="0" custLinFactNeighborY="-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6CAF6A-6868-42A4-8914-C40B1A1025E5}" type="pres">
      <dgm:prSet presAssocID="{B27F3209-E6F0-4B04-B3BB-B7C0578FAD2A}" presName="sp" presStyleCnt="0"/>
      <dgm:spPr/>
    </dgm:pt>
    <dgm:pt modelId="{2A7FB43C-0021-4327-9952-2800A64CDE94}" type="pres">
      <dgm:prSet presAssocID="{BF461951-67FE-4C4B-ADC5-CA2F5695208F}" presName="composite" presStyleCnt="0"/>
      <dgm:spPr/>
    </dgm:pt>
    <dgm:pt modelId="{82980717-0250-455F-A43D-29DAE6385FF8}" type="pres">
      <dgm:prSet presAssocID="{BF461951-67FE-4C4B-ADC5-CA2F5695208F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FA4021E-4138-4904-B332-0EF4EB4B2B18}" type="pres">
      <dgm:prSet presAssocID="{BF461951-67FE-4C4B-ADC5-CA2F5695208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0FBFF-64C3-495D-AEA3-6915CCF79539}" type="pres">
      <dgm:prSet presAssocID="{5686DEF0-A44D-4FEB-8B74-44FC88B51775}" presName="sp" presStyleCnt="0"/>
      <dgm:spPr/>
    </dgm:pt>
    <dgm:pt modelId="{7850F509-E867-460A-81DC-3D32E64056B4}" type="pres">
      <dgm:prSet presAssocID="{0D406ED1-E526-4C5A-90B4-56B981621337}" presName="composite" presStyleCnt="0"/>
      <dgm:spPr/>
    </dgm:pt>
    <dgm:pt modelId="{C15E56ED-4776-4A55-822C-7B4DF3A4BCA5}" type="pres">
      <dgm:prSet presAssocID="{0D406ED1-E526-4C5A-90B4-56B98162133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1493A45C-BDDD-42C2-B458-4E4A90DE109B}" type="pres">
      <dgm:prSet presAssocID="{0D406ED1-E526-4C5A-90B4-56B98162133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8D31BB-7661-48A3-88C8-37854B333EC8}" srcId="{0D406ED1-E526-4C5A-90B4-56B981621337}" destId="{EDD84F17-9794-44B9-BCD5-34DCD81ABCAE}" srcOrd="0" destOrd="0" parTransId="{BA176DA0-D43F-4BFB-80FD-5C556D7EDF86}" sibTransId="{94100D91-9E6C-499A-A23D-9F66402F1A6F}"/>
    <dgm:cxn modelId="{5C857D49-5C33-446A-95B0-910CDFDDBDD8}" type="presOf" srcId="{0D406ED1-E526-4C5A-90B4-56B981621337}" destId="{C15E56ED-4776-4A55-822C-7B4DF3A4BCA5}" srcOrd="0" destOrd="0" presId="urn:microsoft.com/office/officeart/2005/8/layout/chevron2"/>
    <dgm:cxn modelId="{5EB18AF6-4DB2-4CD6-88B2-978182EA0096}" srcId="{EC449C8A-D89D-4B3A-AB04-3730910C5FB7}" destId="{0D406ED1-E526-4C5A-90B4-56B981621337}" srcOrd="2" destOrd="0" parTransId="{81187CE1-C693-4FEC-86FC-9D09EC367FA0}" sibTransId="{8EFA8066-A065-4F71-87DE-7337F1317D21}"/>
    <dgm:cxn modelId="{83AD720A-911A-4563-BD32-9B56DD218E36}" type="presOf" srcId="{BF461951-67FE-4C4B-ADC5-CA2F5695208F}" destId="{82980717-0250-455F-A43D-29DAE6385FF8}" srcOrd="0" destOrd="0" presId="urn:microsoft.com/office/officeart/2005/8/layout/chevron2"/>
    <dgm:cxn modelId="{F9E86B91-967E-4EEE-8D1E-1DC3E363030B}" type="presOf" srcId="{CF916529-D3B3-4B66-BFBE-FD3C26084D1F}" destId="{FF6FEBCA-9566-42EA-ADF8-D69EE10E8B66}" srcOrd="0" destOrd="0" presId="urn:microsoft.com/office/officeart/2005/8/layout/chevron2"/>
    <dgm:cxn modelId="{ED98298E-9C7A-4DD8-91D1-D4300A235337}" srcId="{EC449C8A-D89D-4B3A-AB04-3730910C5FB7}" destId="{9A73B892-98A4-41DA-93A5-DBEA20AC6CBD}" srcOrd="0" destOrd="0" parTransId="{799FA0B1-93C3-4D3D-BBDC-5208324B968B}" sibTransId="{B27F3209-E6F0-4B04-B3BB-B7C0578FAD2A}"/>
    <dgm:cxn modelId="{35113852-90C5-4856-8F96-3E2412551ACB}" srcId="{EC449C8A-D89D-4B3A-AB04-3730910C5FB7}" destId="{BF461951-67FE-4C4B-ADC5-CA2F5695208F}" srcOrd="1" destOrd="0" parTransId="{2DE3B2A1-0EED-41CC-B41E-CCB4612FD7A1}" sibTransId="{5686DEF0-A44D-4FEB-8B74-44FC88B51775}"/>
    <dgm:cxn modelId="{F84BB8D8-0C78-4748-96FA-2EBECC2DBABB}" srcId="{BF461951-67FE-4C4B-ADC5-CA2F5695208F}" destId="{2E1BC51D-8080-4850-8ECD-E8FCD491F707}" srcOrd="0" destOrd="0" parTransId="{572D802E-4858-4C16-BB1B-67AE3981578A}" sibTransId="{B9665E62-026C-49CC-97F7-911BC54AA2FF}"/>
    <dgm:cxn modelId="{6002C47E-9396-48CA-9C00-ECF4A0A3DF21}" type="presOf" srcId="{EC449C8A-D89D-4B3A-AB04-3730910C5FB7}" destId="{8DB259D6-364F-43A1-A97A-F6A623F82307}" srcOrd="0" destOrd="0" presId="urn:microsoft.com/office/officeart/2005/8/layout/chevron2"/>
    <dgm:cxn modelId="{2A680A8B-0EDC-42A1-82F2-2254F3585F03}" srcId="{9A73B892-98A4-41DA-93A5-DBEA20AC6CBD}" destId="{CF916529-D3B3-4B66-BFBE-FD3C26084D1F}" srcOrd="0" destOrd="0" parTransId="{8D4CE71F-8002-47DB-BFD5-0368635137A7}" sibTransId="{270915E7-AB07-4AE2-A137-A19C758A53A6}"/>
    <dgm:cxn modelId="{7A3FB37B-4EFD-4D8A-937F-A7AE61E71E02}" type="presOf" srcId="{9A73B892-98A4-41DA-93A5-DBEA20AC6CBD}" destId="{32C9398C-2779-476D-AC2D-400EA878ADE8}" srcOrd="0" destOrd="0" presId="urn:microsoft.com/office/officeart/2005/8/layout/chevron2"/>
    <dgm:cxn modelId="{F132AC07-7E79-438E-921F-1FC95A330083}" type="presOf" srcId="{2E1BC51D-8080-4850-8ECD-E8FCD491F707}" destId="{2FA4021E-4138-4904-B332-0EF4EB4B2B18}" srcOrd="0" destOrd="0" presId="urn:microsoft.com/office/officeart/2005/8/layout/chevron2"/>
    <dgm:cxn modelId="{E5D4A206-B364-439B-AF03-9C3E6DFFD569}" type="presOf" srcId="{EDD84F17-9794-44B9-BCD5-34DCD81ABCAE}" destId="{1493A45C-BDDD-42C2-B458-4E4A90DE109B}" srcOrd="0" destOrd="0" presId="urn:microsoft.com/office/officeart/2005/8/layout/chevron2"/>
    <dgm:cxn modelId="{5EEE6EF6-97F9-4E4C-95E6-4C4EAEAD6A10}" type="presParOf" srcId="{8DB259D6-364F-43A1-A97A-F6A623F82307}" destId="{F992CA41-14F5-4773-8957-55A16221DF5D}" srcOrd="0" destOrd="0" presId="urn:microsoft.com/office/officeart/2005/8/layout/chevron2"/>
    <dgm:cxn modelId="{05086A21-9869-473B-BB9D-56953257CE0B}" type="presParOf" srcId="{F992CA41-14F5-4773-8957-55A16221DF5D}" destId="{32C9398C-2779-476D-AC2D-400EA878ADE8}" srcOrd="0" destOrd="0" presId="urn:microsoft.com/office/officeart/2005/8/layout/chevron2"/>
    <dgm:cxn modelId="{E7A22483-CD2A-48A7-A4CC-F53AC8D70E4D}" type="presParOf" srcId="{F992CA41-14F5-4773-8957-55A16221DF5D}" destId="{FF6FEBCA-9566-42EA-ADF8-D69EE10E8B66}" srcOrd="1" destOrd="0" presId="urn:microsoft.com/office/officeart/2005/8/layout/chevron2"/>
    <dgm:cxn modelId="{2CEBA25F-1040-4B12-A84A-1B45DE3AD7C7}" type="presParOf" srcId="{8DB259D6-364F-43A1-A97A-F6A623F82307}" destId="{CC6CAF6A-6868-42A4-8914-C40B1A1025E5}" srcOrd="1" destOrd="0" presId="urn:microsoft.com/office/officeart/2005/8/layout/chevron2"/>
    <dgm:cxn modelId="{E8A58EF1-2672-40D1-ADEE-DE982C88217C}" type="presParOf" srcId="{8DB259D6-364F-43A1-A97A-F6A623F82307}" destId="{2A7FB43C-0021-4327-9952-2800A64CDE94}" srcOrd="2" destOrd="0" presId="urn:microsoft.com/office/officeart/2005/8/layout/chevron2"/>
    <dgm:cxn modelId="{DB4235F9-7CE5-4291-BED7-CE220095543E}" type="presParOf" srcId="{2A7FB43C-0021-4327-9952-2800A64CDE94}" destId="{82980717-0250-455F-A43D-29DAE6385FF8}" srcOrd="0" destOrd="0" presId="urn:microsoft.com/office/officeart/2005/8/layout/chevron2"/>
    <dgm:cxn modelId="{B4E3BF9D-59C6-40A7-8D1D-B237DDDCF0A7}" type="presParOf" srcId="{2A7FB43C-0021-4327-9952-2800A64CDE94}" destId="{2FA4021E-4138-4904-B332-0EF4EB4B2B18}" srcOrd="1" destOrd="0" presId="urn:microsoft.com/office/officeart/2005/8/layout/chevron2"/>
    <dgm:cxn modelId="{8C9B1CE0-5545-4A83-8640-5048EF649402}" type="presParOf" srcId="{8DB259D6-364F-43A1-A97A-F6A623F82307}" destId="{2CB0FBFF-64C3-495D-AEA3-6915CCF79539}" srcOrd="3" destOrd="0" presId="urn:microsoft.com/office/officeart/2005/8/layout/chevron2"/>
    <dgm:cxn modelId="{0D8C4B51-D433-4755-BBBD-3D6C66FBE1F6}" type="presParOf" srcId="{8DB259D6-364F-43A1-A97A-F6A623F82307}" destId="{7850F509-E867-460A-81DC-3D32E64056B4}" srcOrd="4" destOrd="0" presId="urn:microsoft.com/office/officeart/2005/8/layout/chevron2"/>
    <dgm:cxn modelId="{72727D1A-C125-4608-832F-6563B5D00986}" type="presParOf" srcId="{7850F509-E867-460A-81DC-3D32E64056B4}" destId="{C15E56ED-4776-4A55-822C-7B4DF3A4BCA5}" srcOrd="0" destOrd="0" presId="urn:microsoft.com/office/officeart/2005/8/layout/chevron2"/>
    <dgm:cxn modelId="{B725177E-7C37-4BAB-9527-C195CBF0DBA8}" type="presParOf" srcId="{7850F509-E867-460A-81DC-3D32E64056B4}" destId="{1493A45C-BDDD-42C2-B458-4E4A90DE109B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.zakon.kz/Document/?link_id=1000000326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.zakon.kz/Document/?link_id=1004100840" TargetMode="External"/><Relationship Id="rId2" Type="http://schemas.openxmlformats.org/officeDocument/2006/relationships/hyperlink" Target="http://online.zakon.kz/Document/?link_id=100000196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.zakon.kz/Document/?link_id=1004116506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online.zakon.kz/Document/?link_id=1004095145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5643578"/>
            <a:ext cx="8062912" cy="895344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Институт законодательства Республики Казахстан совместно с Республиканской коллегией адвокатов</a:t>
            </a:r>
            <a:endParaRPr lang="ru-RU" sz="2400" i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500174"/>
            <a:ext cx="84582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Тема вебинара:</a:t>
            </a:r>
            <a:br>
              <a:rPr lang="ru-RU" i="1" dirty="0" smtClean="0"/>
            </a:br>
            <a:r>
              <a:rPr lang="ru-RU" b="1" i="1" dirty="0" smtClean="0"/>
              <a:t>«Актуальные вопросы участия адвокатов в уголовном процессе»</a:t>
            </a:r>
            <a:endParaRPr lang="ru-RU" b="1" i="1" dirty="0"/>
          </a:p>
        </p:txBody>
      </p:sp>
      <p:pic>
        <p:nvPicPr>
          <p:cNvPr id="34820" name="Picture 4" descr="Картинки по запросу адвокату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214686"/>
            <a:ext cx="5667372" cy="2314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Картинки по запросу об Республиканская коллегия адвокат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00042"/>
            <a:ext cx="3286116" cy="285752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71736" y="4143380"/>
            <a:ext cx="5857916" cy="14287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/>
              <a:t>Институт </a:t>
            </a:r>
            <a:r>
              <a:rPr lang="ru-RU" dirty="0" smtClean="0"/>
              <a:t>адвокатуры в нашей </a:t>
            </a:r>
            <a:r>
              <a:rPr lang="ru-RU" dirty="0" smtClean="0"/>
              <a:t>стране регламентирован </a:t>
            </a:r>
            <a:r>
              <a:rPr lang="ru-RU" dirty="0" smtClean="0"/>
              <a:t>специальным </a:t>
            </a:r>
            <a:r>
              <a:rPr lang="ru-RU" dirty="0" smtClean="0">
                <a:hlinkClick r:id="rId3"/>
              </a:rPr>
              <a:t> Законом</a:t>
            </a:r>
            <a:r>
              <a:rPr lang="ru-RU" dirty="0" smtClean="0"/>
              <a:t> «Об адвокатской деятельности», который был принят 5 декабря 1997 года.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714357"/>
            <a:ext cx="600079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Глава государства утверждал основные направления правовой политики государства до 2020 </a:t>
            </a:r>
            <a:r>
              <a:rPr lang="ru-RU" sz="2000" dirty="0" smtClean="0"/>
              <a:t>года. Адвокатура признана </a:t>
            </a:r>
            <a:r>
              <a:rPr lang="ru-RU" sz="2000" b="1" u="sng" dirty="0" smtClean="0"/>
              <a:t>ядром </a:t>
            </a:r>
            <a:r>
              <a:rPr lang="ru-RU" sz="2000" b="1" u="sng" dirty="0" smtClean="0"/>
              <a:t>системы</a:t>
            </a:r>
            <a:r>
              <a:rPr lang="ru-RU" sz="2000" dirty="0" smtClean="0"/>
              <a:t> оказания гражданам юридической помощи. И было отмечено, что </a:t>
            </a:r>
            <a:r>
              <a:rPr lang="ru-RU" sz="2000" b="1" dirty="0" smtClean="0"/>
              <a:t>процессуальные права адвоката, </a:t>
            </a:r>
            <a:r>
              <a:rPr lang="ru-RU" sz="2000" dirty="0" smtClean="0"/>
              <a:t>как активного участника судопроизводства, </a:t>
            </a:r>
            <a:r>
              <a:rPr lang="ru-RU" sz="2000" b="1" dirty="0" smtClean="0"/>
              <a:t>требуют эффективных правовых механизмов своей реализации.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33794" name="Picture 2" descr="Картинки по запросу об адвокатской деятельности РК закон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429000"/>
            <a:ext cx="2143140" cy="300440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715436" cy="321471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Организационной формой адвокатуры, как самоуправляемого и самофинансируемого сообщества, выступают </a:t>
            </a:r>
            <a:r>
              <a:rPr lang="ru-RU" b="1" u="sng" dirty="0" smtClean="0"/>
              <a:t>коллегии адвокатов</a:t>
            </a:r>
            <a:r>
              <a:rPr lang="ru-RU" dirty="0" smtClean="0"/>
              <a:t>, которые объединяются в </a:t>
            </a:r>
            <a:r>
              <a:rPr lang="ru-RU" b="1" u="sng" dirty="0" smtClean="0"/>
              <a:t>Республиканскую коллегию.</a:t>
            </a:r>
            <a:r>
              <a:rPr lang="ru-RU" b="1" dirty="0" smtClean="0"/>
              <a:t> </a:t>
            </a:r>
            <a:r>
              <a:rPr lang="ru-RU" dirty="0" smtClean="0"/>
              <a:t>Основная задача - координация </a:t>
            </a:r>
            <a:r>
              <a:rPr lang="ru-RU" dirty="0" smtClean="0"/>
              <a:t>деятельности региональных коллегий адвокатов и участие в законопроектной работе по вопросам адвокатуры.</a:t>
            </a:r>
          </a:p>
          <a:p>
            <a:r>
              <a:rPr lang="ru-RU" b="1" dirty="0" smtClean="0"/>
              <a:t>       Коллегии адвокатов </a:t>
            </a:r>
            <a:r>
              <a:rPr lang="ru-RU" b="1" u="sng" dirty="0" smtClean="0"/>
              <a:t>создают по всей республике юридические консультации.</a:t>
            </a:r>
            <a:r>
              <a:rPr lang="ru-RU" b="1" dirty="0" smtClean="0"/>
              <a:t> </a:t>
            </a:r>
            <a:r>
              <a:rPr lang="ru-RU" dirty="0" smtClean="0"/>
              <a:t>На сегодняшний день </a:t>
            </a:r>
            <a:r>
              <a:rPr lang="ru-RU" b="1" u="sng" dirty="0" smtClean="0"/>
              <a:t>собственными силами</a:t>
            </a:r>
            <a:r>
              <a:rPr lang="ru-RU" dirty="0" smtClean="0"/>
              <a:t> адвокатуры образовано 184 консультации, в том числе, в сельской местности. </a:t>
            </a:r>
            <a:r>
              <a:rPr lang="ru-RU" dirty="0" smtClean="0"/>
              <a:t>Всего </a:t>
            </a:r>
            <a:r>
              <a:rPr lang="ru-RU" dirty="0" smtClean="0"/>
              <a:t>в юридических консультациях оказывают правовую помощь более 3 тысяч адвокатов. </a:t>
            </a:r>
            <a:r>
              <a:rPr lang="ru-RU" dirty="0" smtClean="0"/>
              <a:t>Адвокатами </a:t>
            </a:r>
            <a:r>
              <a:rPr lang="ru-RU" dirty="0" smtClean="0"/>
              <a:t>учреждено около </a:t>
            </a:r>
            <a:r>
              <a:rPr lang="ru-RU" b="1" dirty="0" smtClean="0"/>
              <a:t>150 адвокатских контор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97282" name="Picture 2" descr="Картинки по запросу об Республиканская коллегия адвокат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086099"/>
            <a:ext cx="3771900" cy="35576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000" b="1" dirty="0" smtClean="0"/>
              <a:t>Трансформация </a:t>
            </a:r>
            <a:r>
              <a:rPr lang="ru-RU" sz="3000" b="1" dirty="0" smtClean="0"/>
              <a:t>процессуальных полномочий адвокатов в уголовном процессе</a:t>
            </a:r>
            <a:endParaRPr lang="ru-RU" sz="3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786182" y="1785926"/>
            <a:ext cx="5000660" cy="526734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Если обратиться к </a:t>
            </a:r>
            <a:r>
              <a:rPr lang="ru-RU" dirty="0" smtClean="0">
                <a:hlinkClick r:id="rId2"/>
              </a:rPr>
              <a:t>УПК</a:t>
            </a:r>
            <a:r>
              <a:rPr lang="ru-RU" dirty="0" smtClean="0"/>
              <a:t> 1997 года, то в нем в качестве защитников помимо адвокатов допускались еще и супруги, близкие родственники и т.д. В последующем законодатель, признавая более высокий статус профессионального адвоката, участие других лиц в уголовном процессе сделал возможным только наряду с защитником.</a:t>
            </a:r>
          </a:p>
          <a:p>
            <a:r>
              <a:rPr lang="ru-RU" dirty="0" smtClean="0"/>
              <a:t>  Кроме того, если ранее участие защитника всегда сводилось к тому, что он должен ДОПУСКАТЬСЯ кем-то к участию в деле, то вступивший в силу с начала этого года новый </a:t>
            </a:r>
            <a:r>
              <a:rPr lang="ru-RU" dirty="0" smtClean="0">
                <a:hlinkClick r:id="rId3"/>
              </a:rPr>
              <a:t>УПК</a:t>
            </a:r>
            <a:r>
              <a:rPr lang="ru-RU" dirty="0" smtClean="0"/>
              <a:t> уже закрепляет за защитником ПРАВО ВСТУПАТЬ в дело.</a:t>
            </a:r>
          </a:p>
          <a:p>
            <a:r>
              <a:rPr lang="ru-RU" dirty="0" smtClean="0"/>
              <a:t>   Если раньше следователь сам решал, приобщать ли к делу собранные адвокатом доказательства, то, согласно новому УПК, адвокат ИМЕЕТ ПРАВО собирать и представлять доказательства, необходимые ему для оказания юридической помощи</a:t>
            </a:r>
            <a:r>
              <a:rPr lang="ru-RU" b="1" dirty="0" smtClean="0"/>
              <a:t>. И они подлежат </a:t>
            </a:r>
            <a:r>
              <a:rPr lang="ru-RU" b="1" u="sng" dirty="0" smtClean="0"/>
              <a:t>обязательному </a:t>
            </a:r>
            <a:r>
              <a:rPr lang="ru-RU" b="1" dirty="0" smtClean="0"/>
              <a:t>приобщению к материалам уголовного дела.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2770" name="Picture 2" descr="Похожее изображени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1785926"/>
            <a:ext cx="2347914" cy="4528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Картинки по запросу адвока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3671118" cy="264320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357554" y="214290"/>
            <a:ext cx="5500694" cy="6429396"/>
          </a:xfrm>
        </p:spPr>
        <p:txBody>
          <a:bodyPr>
            <a:normAutofit fontScale="85000" lnSpcReduction="20000"/>
          </a:bodyPr>
          <a:lstStyle/>
          <a:p>
            <a:r>
              <a:rPr lang="ru-RU" u="sng" dirty="0" smtClean="0">
                <a:hlinkClick r:id="rId3"/>
              </a:rPr>
              <a:t>Кодекс</a:t>
            </a:r>
            <a:r>
              <a:rPr lang="ru-RU" b="1" dirty="0" smtClean="0"/>
              <a:t> об административных правонарушениях </a:t>
            </a:r>
            <a:r>
              <a:rPr lang="ru-RU" b="1" dirty="0" smtClean="0"/>
              <a:t> РК </a:t>
            </a:r>
            <a:r>
              <a:rPr lang="ru-RU" dirty="0" smtClean="0"/>
              <a:t>впервые </a:t>
            </a:r>
            <a:r>
              <a:rPr lang="ru-RU" dirty="0" smtClean="0"/>
              <a:t>конкретизировал порядок привлечения к административной ответственности за воспрепятствование адвокатской деятельности.</a:t>
            </a:r>
          </a:p>
          <a:p>
            <a:r>
              <a:rPr lang="ru-RU" dirty="0" smtClean="0"/>
              <a:t>   В соответствии с этим органы юстиции составляют протокол об административном правонарушении — за </a:t>
            </a:r>
            <a:r>
              <a:rPr lang="ru-RU" b="1" dirty="0" smtClean="0"/>
              <a:t>непредставление</a:t>
            </a:r>
            <a:r>
              <a:rPr lang="ru-RU" dirty="0" smtClean="0"/>
              <a:t> </a:t>
            </a:r>
            <a:r>
              <a:rPr lang="ru-RU" b="1" dirty="0" smtClean="0"/>
              <a:t>либо необоснованный отказ в представлении</a:t>
            </a:r>
            <a:r>
              <a:rPr lang="ru-RU" dirty="0" smtClean="0"/>
              <a:t>, либо </a:t>
            </a:r>
            <a:r>
              <a:rPr lang="ru-RU" b="1" dirty="0" smtClean="0"/>
              <a:t>неполное представление</a:t>
            </a:r>
            <a:r>
              <a:rPr lang="ru-RU" dirty="0" smtClean="0"/>
              <a:t> по письменному запросу адвоката </a:t>
            </a:r>
            <a:r>
              <a:rPr lang="ru-RU" b="1" dirty="0" smtClean="0"/>
              <a:t>сведений, необходимых для оказания правовой помощи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Уголовная ответственность за воспрепятствование адвокатской деятельности также сохранилась в новом </a:t>
            </a:r>
            <a:r>
              <a:rPr lang="ru-RU" u="sng" dirty="0" smtClean="0">
                <a:hlinkClick r:id="rId4"/>
              </a:rPr>
              <a:t>Уголовном кодексе</a:t>
            </a:r>
            <a:r>
              <a:rPr lang="ru-RU" dirty="0" smtClean="0"/>
              <a:t> РК.</a:t>
            </a:r>
          </a:p>
          <a:p>
            <a:endParaRPr lang="ru-RU" dirty="0"/>
          </a:p>
        </p:txBody>
      </p:sp>
      <p:pic>
        <p:nvPicPr>
          <p:cNvPr id="31746" name="Picture 2" descr="Похожее изображение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3071810"/>
            <a:ext cx="2428892" cy="3233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29697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Участие </a:t>
            </a:r>
            <a:r>
              <a:rPr lang="ru-RU" sz="2800" b="1" dirty="0" smtClean="0"/>
              <a:t>адвоката-защитника в уголовном процессе согласно Уголовно-процессуальному кодексу РК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785926"/>
            <a:ext cx="4572000" cy="600079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Основное предназначение адвоката в уголовном деле – защита свидетеля,  имеющего право на защиту, а также подозреваемого и обвиняемого. Защитник обязан выявлять обстоятельства, оправдывающие подзащитного, либо смягчающие его ответственность, противостоять действиям должностных лиц, проводящих расследование, в случае их противоречия закону. Адвокат-защитник обязан согласовывать все свои действия, предпринимаемые в целях защиты, с подзащитным, он связан его мнением при совершении процессуальных действий, не может занимать позицию вопреки интересам обвиняемого, кроме случаев убежденности в самооговоре. </a:t>
            </a:r>
            <a:endParaRPr lang="ru-RU" dirty="0" smtClean="0"/>
          </a:p>
          <a:p>
            <a:r>
              <a:rPr lang="ru-RU" dirty="0" smtClean="0"/>
              <a:t>* Правовой статус адвоката регламентирован статьей 70 УПК РК</a:t>
            </a:r>
            <a:endParaRPr lang="ru-RU" dirty="0"/>
          </a:p>
        </p:txBody>
      </p:sp>
      <p:pic>
        <p:nvPicPr>
          <p:cNvPr id="30724" name="Picture 4" descr="Картинки по запросу адвокат упголовно процессуальный кодек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214554"/>
            <a:ext cx="4234946" cy="321471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72400" cy="1071546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Проблемные вопросы участия адвоката в уголовном процессе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9" name="Picture 3" descr="Картинки по запросу адвокату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786322"/>
            <a:ext cx="6357982" cy="18504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3" name="Схема 12"/>
          <p:cNvGraphicFramePr/>
          <p:nvPr/>
        </p:nvGraphicFramePr>
        <p:xfrm>
          <a:off x="285720" y="1643050"/>
          <a:ext cx="8643998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71</TotalTime>
  <Words>526</Words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Тема вебинара: «Актуальные вопросы участия адвокатов в уголовном процессе»</vt:lpstr>
      <vt:lpstr>Слайд 2</vt:lpstr>
      <vt:lpstr>Слайд 3</vt:lpstr>
      <vt:lpstr>Трансформация процессуальных полномочий адвокатов в уголовном процессе</vt:lpstr>
      <vt:lpstr>Слайд 5</vt:lpstr>
      <vt:lpstr>Участие адвоката-защитника в уголовном процессе согласно Уголовно-процессуальному кодексу РК</vt:lpstr>
      <vt:lpstr>Проблемные вопросы участия адвоката в уголовном процессе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вопросы участия адвокатов в уголовном процессе</dc:title>
  <dc:creator>Admin</dc:creator>
  <cp:lastModifiedBy>Admin</cp:lastModifiedBy>
  <cp:revision>13</cp:revision>
  <dcterms:created xsi:type="dcterms:W3CDTF">2017-05-24T09:05:22Z</dcterms:created>
  <dcterms:modified xsi:type="dcterms:W3CDTF">2017-05-24T10:32:14Z</dcterms:modified>
</cp:coreProperties>
</file>