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302" r:id="rId4"/>
    <p:sldId id="296" r:id="rId5"/>
    <p:sldId id="303" r:id="rId6"/>
    <p:sldId id="258" r:id="rId7"/>
    <p:sldId id="304" r:id="rId8"/>
    <p:sldId id="273" r:id="rId9"/>
    <p:sldId id="308" r:id="rId10"/>
    <p:sldId id="299" r:id="rId11"/>
    <p:sldId id="307" r:id="rId12"/>
    <p:sldId id="310" r:id="rId13"/>
    <p:sldId id="300" r:id="rId14"/>
    <p:sldId id="309" r:id="rId15"/>
    <p:sldId id="301" r:id="rId16"/>
    <p:sldId id="305" r:id="rId17"/>
    <p:sldId id="306" r:id="rId18"/>
    <p:sldId id="26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6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188" y="-13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2BB784B-DC44-4D39-8DE7-A2DBFA326B75}" type="datetimeFigureOut">
              <a:rPr lang="ru-RU" smtClean="0"/>
              <a:pPr/>
              <a:t>23.10.2017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868C6B0-D93E-40D3-8494-72CD1540C5EA}"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BB784B-DC44-4D39-8DE7-A2DBFA326B75}" type="datetimeFigureOut">
              <a:rPr lang="ru-RU" smtClean="0"/>
              <a:pPr/>
              <a:t>23.10.2017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868C6B0-D93E-40D3-8494-72CD1540C5EA}"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0"/>
            <a:ext cx="8100392" cy="1933228"/>
          </a:xfr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a:noAutofit/>
          </a:bodyPr>
          <a:lstStyle/>
          <a:p>
            <a:r>
              <a:rPr lang="ru-RU" sz="2000" b="1" dirty="0" smtClean="0">
                <a:solidFill>
                  <a:srgbClr val="C00000"/>
                </a:solidFill>
                <a:latin typeface="Arial" panose="020B0604020202020204" pitchFamily="34" charset="0"/>
                <a:cs typeface="Arial" panose="020B0604020202020204" pitchFamily="34" charset="0"/>
              </a:rPr>
              <a:t>Вопросы к </a:t>
            </a:r>
            <a:r>
              <a:rPr lang="ru-RU" sz="2000" b="1" dirty="0" smtClean="0">
                <a:solidFill>
                  <a:srgbClr val="C00000"/>
                </a:solidFill>
                <a:latin typeface="Arial" panose="020B0604020202020204" pitchFamily="34" charset="0"/>
                <a:cs typeface="Arial" panose="020B0604020202020204" pitchFamily="34" charset="0"/>
              </a:rPr>
              <a:t>вебинару </a:t>
            </a:r>
            <a:r>
              <a:rPr lang="ru-RU" sz="2000" b="1" dirty="0" smtClean="0">
                <a:solidFill>
                  <a:srgbClr val="C00000"/>
                </a:solidFill>
                <a:latin typeface="Arial" panose="020B0604020202020204" pitchFamily="34" charset="0"/>
                <a:cs typeface="Arial" panose="020B0604020202020204" pitchFamily="34" charset="0"/>
              </a:rPr>
              <a:t/>
            </a:r>
            <a:br>
              <a:rPr lang="ru-RU" sz="2000" b="1" dirty="0" smtClean="0">
                <a:solidFill>
                  <a:srgbClr val="C00000"/>
                </a:solidFill>
                <a:latin typeface="Arial" panose="020B0604020202020204" pitchFamily="34" charset="0"/>
                <a:cs typeface="Arial" panose="020B0604020202020204" pitchFamily="34" charset="0"/>
              </a:rPr>
            </a:br>
            <a:r>
              <a:rPr lang="ru-RU" sz="2000" b="1" dirty="0" smtClean="0">
                <a:solidFill>
                  <a:srgbClr val="C00000"/>
                </a:solidFill>
                <a:latin typeface="Arial" panose="020B0604020202020204" pitchFamily="34" charset="0"/>
                <a:cs typeface="Arial" panose="020B0604020202020204" pitchFamily="34" charset="0"/>
              </a:rPr>
              <a:t>«УГОЛОВНОЕ ПРАВОНАРУШЕНИЕ</a:t>
            </a:r>
            <a:br>
              <a:rPr lang="ru-RU" sz="2000" b="1" dirty="0" smtClean="0">
                <a:solidFill>
                  <a:srgbClr val="C00000"/>
                </a:solidFill>
                <a:latin typeface="Arial" panose="020B0604020202020204" pitchFamily="34" charset="0"/>
                <a:cs typeface="Arial" panose="020B0604020202020204" pitchFamily="34" charset="0"/>
              </a:rPr>
            </a:br>
            <a:r>
              <a:rPr lang="ru-RU" sz="2000" b="1" dirty="0" smtClean="0">
                <a:solidFill>
                  <a:srgbClr val="C00000"/>
                </a:solidFill>
                <a:latin typeface="Arial" panose="020B0604020202020204" pitchFamily="34" charset="0"/>
                <a:cs typeface="Arial" panose="020B0604020202020204" pitchFamily="34" charset="0"/>
              </a:rPr>
              <a:t>И </a:t>
            </a:r>
            <a:r>
              <a:rPr lang="ru-RU" sz="2000" b="1" dirty="0">
                <a:solidFill>
                  <a:srgbClr val="C00000"/>
                </a:solidFill>
                <a:latin typeface="Arial" panose="020B0604020202020204" pitchFamily="34" charset="0"/>
                <a:cs typeface="Arial" panose="020B0604020202020204" pitchFamily="34" charset="0"/>
              </a:rPr>
              <a:t>ДОСУДЕБНОЕ РАССЛЕДОВАНИЕ: </a:t>
            </a:r>
            <a:br>
              <a:rPr lang="ru-RU" sz="2000" b="1" dirty="0">
                <a:solidFill>
                  <a:srgbClr val="C00000"/>
                </a:solidFill>
                <a:latin typeface="Arial" panose="020B0604020202020204" pitchFamily="34" charset="0"/>
                <a:cs typeface="Arial" panose="020B0604020202020204" pitchFamily="34" charset="0"/>
              </a:rPr>
            </a:br>
            <a:r>
              <a:rPr lang="ru-RU" sz="2000" b="1" dirty="0">
                <a:solidFill>
                  <a:srgbClr val="C00000"/>
                </a:solidFill>
                <a:latin typeface="Arial" panose="020B0604020202020204" pitchFamily="34" charset="0"/>
                <a:cs typeface="Arial" panose="020B0604020202020204" pitchFamily="34" charset="0"/>
              </a:rPr>
              <a:t>ПРАВОВЫЕ НОВЕЛЛЫ В </a:t>
            </a:r>
            <a:r>
              <a:rPr lang="ru-RU" sz="2000" b="1" dirty="0" smtClean="0">
                <a:solidFill>
                  <a:srgbClr val="C00000"/>
                </a:solidFill>
                <a:latin typeface="Arial" panose="020B0604020202020204" pitchFamily="34" charset="0"/>
                <a:cs typeface="Arial" panose="020B0604020202020204" pitchFamily="34" charset="0"/>
              </a:rPr>
              <a:t>ДЕЙСТВИИ</a:t>
            </a:r>
            <a:br>
              <a:rPr lang="ru-RU" sz="2000" b="1" dirty="0" smtClean="0">
                <a:solidFill>
                  <a:srgbClr val="C00000"/>
                </a:solidFill>
                <a:latin typeface="Arial" panose="020B0604020202020204" pitchFamily="34" charset="0"/>
                <a:cs typeface="Arial" panose="020B0604020202020204" pitchFamily="34" charset="0"/>
              </a:rPr>
            </a:br>
            <a:r>
              <a:rPr lang="ru-RU" sz="2000" b="1" dirty="0" smtClean="0">
                <a:solidFill>
                  <a:srgbClr val="C00000"/>
                </a:solidFill>
                <a:latin typeface="Arial" panose="020B0604020202020204" pitchFamily="34" charset="0"/>
                <a:cs typeface="Arial" panose="020B0604020202020204" pitchFamily="34" charset="0"/>
              </a:rPr>
              <a:t>И </a:t>
            </a:r>
            <a:r>
              <a:rPr lang="ru-RU" sz="2000" b="1" dirty="0">
                <a:solidFill>
                  <a:srgbClr val="C00000"/>
                </a:solidFill>
                <a:latin typeface="Arial" panose="020B0604020202020204" pitchFamily="34" charset="0"/>
                <a:cs typeface="Arial" panose="020B0604020202020204" pitchFamily="34" charset="0"/>
              </a:rPr>
              <a:t>ВЗГЛЯД В </a:t>
            </a:r>
            <a:r>
              <a:rPr lang="ru-RU" sz="2000" b="1" dirty="0" smtClean="0">
                <a:solidFill>
                  <a:srgbClr val="C00000"/>
                </a:solidFill>
                <a:latin typeface="Arial" panose="020B0604020202020204" pitchFamily="34" charset="0"/>
                <a:cs typeface="Arial" panose="020B0604020202020204" pitchFamily="34" charset="0"/>
              </a:rPr>
              <a:t>БУДУЩЕЕ»</a:t>
            </a:r>
            <a:endParaRPr lang="ru-RU" sz="2000" b="1" dirty="0">
              <a:solidFill>
                <a:srgbClr val="C0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043608" y="1988840"/>
            <a:ext cx="8100392" cy="4869160"/>
          </a:xfr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p>
            <a:endParaRPr lang="ru-RU" b="1" cap="all" dirty="0" smtClean="0"/>
          </a:p>
          <a:p>
            <a:r>
              <a:rPr lang="ru-RU" b="1" cap="all" dirty="0" smtClean="0"/>
              <a:t>НУРГАЗИНОВ </a:t>
            </a:r>
            <a:r>
              <a:rPr lang="ru-RU" b="1" cap="all" dirty="0"/>
              <a:t>БАГДАТ </a:t>
            </a:r>
            <a:r>
              <a:rPr lang="ru-RU" b="1" cap="all" dirty="0" smtClean="0"/>
              <a:t>КАБЫЛКАДЫРОВИЧ</a:t>
            </a:r>
          </a:p>
          <a:p>
            <a:r>
              <a:rPr lang="ru-RU" sz="2200" dirty="0"/>
              <a:t>Старший научный сотрудник отдела уголовного, уголовно-процессуального, уголовно-исполнительного законодательства и судебной экспертизы Института законодательства Республики </a:t>
            </a:r>
            <a:r>
              <a:rPr lang="ru-RU" sz="2200" dirty="0" smtClean="0"/>
              <a:t>Казахстан</a:t>
            </a:r>
          </a:p>
          <a:p>
            <a:endParaRPr lang="ru-RU" dirty="0" smtClean="0"/>
          </a:p>
          <a:p>
            <a:r>
              <a:rPr lang="ru-RU" b="1" cap="all" dirty="0"/>
              <a:t>АХМЕДЖАНОВ ФАРУХ </a:t>
            </a:r>
            <a:r>
              <a:rPr lang="ru-RU" b="1" cap="all" dirty="0" smtClean="0"/>
              <a:t>РАУШАНУЛЫ</a:t>
            </a:r>
          </a:p>
          <a:p>
            <a:r>
              <a:rPr lang="ru-RU" sz="2000" dirty="0"/>
              <a:t>Научный сотрудник отдела уголовного, уголовно-процессуального, уголовно-исполнительного законодательства и судебной экспертизы Института законодательства Республики Казахстан.</a:t>
            </a:r>
            <a:endParaRPr lang="ru-RU" sz="2000" dirty="0" smtClean="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291"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198683" y="0"/>
            <a:ext cx="1916832" cy="191683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33864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6624736"/>
          </a:xfrm>
        </p:spPr>
        <p:txBody>
          <a:bodyPr>
            <a:normAutofit/>
          </a:bodyPr>
          <a:lstStyle/>
          <a:p>
            <a:pPr marL="82296" indent="0">
              <a:buNone/>
            </a:pPr>
            <a:endParaRPr lang="ru-RU" sz="2800" b="1" dirty="0" smtClean="0"/>
          </a:p>
          <a:p>
            <a:pPr marL="82296" indent="0">
              <a:buNone/>
            </a:pPr>
            <a:r>
              <a:rPr lang="ru-RU" sz="2800" b="1" dirty="0" smtClean="0">
                <a:solidFill>
                  <a:srgbClr val="C00000"/>
                </a:solidFill>
                <a:latin typeface="Arial" panose="020B0604020202020204" pitchFamily="34" charset="0"/>
                <a:cs typeface="Arial" panose="020B0604020202020204" pitchFamily="34" charset="0"/>
              </a:rPr>
              <a:t>Ерлан</a:t>
            </a:r>
            <a:endParaRPr lang="ru-RU" sz="2800" dirty="0">
              <a:solidFill>
                <a:srgbClr val="C00000"/>
              </a:solidFill>
              <a:latin typeface="Arial" panose="020B0604020202020204" pitchFamily="34" charset="0"/>
              <a:cs typeface="Arial" panose="020B0604020202020204" pitchFamily="34" charset="0"/>
            </a:endParaRPr>
          </a:p>
          <a:p>
            <a:pPr marL="82296" indent="0">
              <a:buNone/>
            </a:pPr>
            <a:endParaRPr lang="ru-RU" sz="2800" dirty="0" smtClean="0">
              <a:latin typeface="Arial" panose="020B0604020202020204" pitchFamily="34" charset="0"/>
              <a:cs typeface="Arial" panose="020B0604020202020204" pitchFamily="34" charset="0"/>
            </a:endParaRPr>
          </a:p>
          <a:p>
            <a:pPr marL="82296" indent="0">
              <a:buNone/>
            </a:pPr>
            <a:r>
              <a:rPr lang="ru-RU" sz="3600" dirty="0" smtClean="0">
                <a:latin typeface="Arial" panose="020B0604020202020204" pitchFamily="34" charset="0"/>
                <a:cs typeface="Arial" panose="020B0604020202020204" pitchFamily="34" charset="0"/>
              </a:rPr>
              <a:t>Добрый </a:t>
            </a:r>
            <a:r>
              <a:rPr lang="ru-RU" sz="3600" dirty="0">
                <a:latin typeface="Arial" panose="020B0604020202020204" pitchFamily="34" charset="0"/>
                <a:cs typeface="Arial" panose="020B0604020202020204" pitchFamily="34" charset="0"/>
              </a:rPr>
              <a:t>день! У меня вопрос следующего характера: в соседней РФ хотят понизить возрастной порог детской уголовной ответственности до 12 лет. </a:t>
            </a:r>
            <a:endParaRPr lang="ru-RU" sz="3600" dirty="0" smtClean="0">
              <a:latin typeface="Arial" panose="020B0604020202020204" pitchFamily="34" charset="0"/>
              <a:cs typeface="Arial" panose="020B0604020202020204" pitchFamily="34" charset="0"/>
            </a:endParaRPr>
          </a:p>
          <a:p>
            <a:pPr marL="82296" indent="0">
              <a:buNone/>
            </a:pPr>
            <a:r>
              <a:rPr lang="ru-RU" sz="3600" dirty="0" smtClean="0">
                <a:latin typeface="Arial" panose="020B0604020202020204" pitchFamily="34" charset="0"/>
                <a:cs typeface="Arial" panose="020B0604020202020204" pitchFamily="34" charset="0"/>
              </a:rPr>
              <a:t>Вопрос</a:t>
            </a:r>
            <a:r>
              <a:rPr lang="ru-RU" sz="3600" dirty="0">
                <a:latin typeface="Arial" panose="020B0604020202020204" pitchFamily="34" charset="0"/>
                <a:cs typeface="Arial" panose="020B0604020202020204" pitchFamily="34" charset="0"/>
              </a:rPr>
              <a:t>: в РК какие подвижки или наметки по этому поводу происходят?</a:t>
            </a:r>
          </a:p>
          <a:p>
            <a:pPr marL="82296" indent="0">
              <a:buNone/>
            </a:pPr>
            <a:endParaRPr lang="ru-RU" sz="28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07714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7957548" cy="5981818"/>
          </a:xfrm>
        </p:spPr>
        <p:txBody>
          <a:bodyPr>
            <a:normAutofit fontScale="55000" lnSpcReduction="20000"/>
          </a:bodyPr>
          <a:lstStyle/>
          <a:p>
            <a:pPr marL="82550" indent="190500" algn="just">
              <a:buNone/>
            </a:pPr>
            <a:r>
              <a:rPr lang="ru-RU" sz="2800" b="1" dirty="0" smtClean="0">
                <a:latin typeface="Arial" pitchFamily="34" charset="0"/>
                <a:cs typeface="Arial" pitchFamily="34" charset="0"/>
              </a:rPr>
              <a:t>Здравствуйте, уважаемый Ерлан! Благодарим за вопрос.</a:t>
            </a:r>
          </a:p>
          <a:p>
            <a:pPr marL="82550" indent="190500" algn="just">
              <a:buNone/>
            </a:pPr>
            <a:r>
              <a:rPr lang="ru-RU" sz="2800" dirty="0" smtClean="0">
                <a:latin typeface="Arial" pitchFamily="34" charset="0"/>
                <a:cs typeface="Arial" pitchFamily="34" charset="0"/>
              </a:rPr>
              <a:t>Да</a:t>
            </a:r>
            <a:r>
              <a:rPr lang="ru-RU" sz="2800" dirty="0" smtClean="0">
                <a:latin typeface="Arial" pitchFamily="34" charset="0"/>
                <a:cs typeface="Arial" pitchFamily="34" charset="0"/>
              </a:rPr>
              <a:t>, </a:t>
            </a:r>
            <a:r>
              <a:rPr lang="ru-RU" sz="2800" dirty="0" smtClean="0">
                <a:latin typeface="Arial" pitchFamily="34" charset="0"/>
                <a:cs typeface="Arial" pitchFamily="34" charset="0"/>
              </a:rPr>
              <a:t>действительно, имеется информация </a:t>
            </a:r>
            <a:r>
              <a:rPr lang="ru-RU" sz="2800" dirty="0" smtClean="0">
                <a:latin typeface="Arial" pitchFamily="34" charset="0"/>
                <a:cs typeface="Arial" pitchFamily="34" charset="0"/>
              </a:rPr>
              <a:t>о том, что в Государственной Думе России готовятся изменения в УК РФ, предусматривающие снижение возраста уголовной ответственности за особо тяжкие преступления до 12 лет. Об этом, в </a:t>
            </a:r>
            <a:r>
              <a:rPr lang="ru-RU" sz="2800" dirty="0" smtClean="0">
                <a:latin typeface="Arial" pitchFamily="34" charset="0"/>
                <a:cs typeface="Arial" pitchFamily="34" charset="0"/>
              </a:rPr>
              <a:t>частности, 13 </a:t>
            </a:r>
            <a:r>
              <a:rPr lang="ru-RU" sz="2800" dirty="0" smtClean="0">
                <a:latin typeface="Arial" pitchFamily="34" charset="0"/>
                <a:cs typeface="Arial" pitchFamily="34" charset="0"/>
              </a:rPr>
              <a:t>октября </a:t>
            </a:r>
            <a:r>
              <a:rPr lang="ru-RU" sz="2800" dirty="0" smtClean="0">
                <a:latin typeface="Arial" pitchFamily="34" charset="0"/>
                <a:cs typeface="Arial" pitchFamily="34" charset="0"/>
              </a:rPr>
              <a:t>т.г. заявил </a:t>
            </a:r>
            <a:r>
              <a:rPr lang="ru-RU" sz="2800" dirty="0" smtClean="0">
                <a:latin typeface="Arial" pitchFamily="34" charset="0"/>
                <a:cs typeface="Arial" pitchFamily="34" charset="0"/>
              </a:rPr>
              <a:t>автор </a:t>
            </a:r>
            <a:r>
              <a:rPr lang="ru-RU" sz="2800" dirty="0" smtClean="0">
                <a:latin typeface="Arial" pitchFamily="34" charset="0"/>
                <a:cs typeface="Arial" pitchFamily="34" charset="0"/>
              </a:rPr>
              <a:t>законопроекта - первый </a:t>
            </a:r>
            <a:r>
              <a:rPr lang="ru-RU" sz="2800" dirty="0" smtClean="0">
                <a:latin typeface="Arial" pitchFamily="34" charset="0"/>
                <a:cs typeface="Arial" pitchFamily="34" charset="0"/>
              </a:rPr>
              <a:t>заместитель председателя комитета Госдумы по развитию гражданского общества Иван Сухарев. </a:t>
            </a:r>
            <a:endParaRPr lang="ru-RU" sz="2800" dirty="0" smtClean="0">
              <a:latin typeface="Arial" pitchFamily="34" charset="0"/>
              <a:cs typeface="Arial" pitchFamily="34" charset="0"/>
            </a:endParaRPr>
          </a:p>
          <a:p>
            <a:pPr marL="82550" indent="190500" algn="just">
              <a:buNone/>
            </a:pPr>
            <a:r>
              <a:rPr lang="ru-RU" sz="2800" dirty="0" smtClean="0">
                <a:latin typeface="Arial" pitchFamily="34" charset="0"/>
                <a:cs typeface="Arial" pitchFamily="34" charset="0"/>
              </a:rPr>
              <a:t>В </a:t>
            </a:r>
            <a:r>
              <a:rPr lang="ru-RU" sz="2800" dirty="0" smtClean="0">
                <a:latin typeface="Arial" pitchFamily="34" charset="0"/>
                <a:cs typeface="Arial" pitchFamily="34" charset="0"/>
              </a:rPr>
              <a:t>частности, уголовную ответственность с 12 лет предлагается ввести за преступления насильственного </a:t>
            </a:r>
            <a:r>
              <a:rPr lang="ru-RU" sz="2800" dirty="0" smtClean="0">
                <a:latin typeface="Arial" pitchFamily="34" charset="0"/>
                <a:cs typeface="Arial" pitchFamily="34" charset="0"/>
              </a:rPr>
              <a:t>характера - убийство</a:t>
            </a:r>
            <a:r>
              <a:rPr lang="ru-RU" sz="2800" dirty="0" smtClean="0">
                <a:latin typeface="Arial" pitchFamily="34" charset="0"/>
                <a:cs typeface="Arial" pitchFamily="34" charset="0"/>
              </a:rPr>
              <a:t>, совершенное с особой жестокостью, насильственные действия сексуального характера, а также тяжкие преступления террористического характера. </a:t>
            </a:r>
            <a:endParaRPr lang="ru-RU" sz="2800" dirty="0" smtClean="0">
              <a:latin typeface="Arial" pitchFamily="34" charset="0"/>
              <a:cs typeface="Arial" pitchFamily="34" charset="0"/>
            </a:endParaRPr>
          </a:p>
          <a:p>
            <a:pPr marL="82550" indent="190500" algn="just">
              <a:buNone/>
            </a:pPr>
            <a:r>
              <a:rPr lang="ru-RU" sz="2800" b="1" i="1" dirty="0" smtClean="0">
                <a:latin typeface="Arial" pitchFamily="34" charset="0"/>
                <a:cs typeface="Arial" pitchFamily="34" charset="0"/>
              </a:rPr>
              <a:t>Данное </a:t>
            </a:r>
            <a:r>
              <a:rPr lang="ru-RU" sz="2800" b="1" i="1" dirty="0" smtClean="0">
                <a:latin typeface="Arial" pitchFamily="34" charset="0"/>
                <a:cs typeface="Arial" pitchFamily="34" charset="0"/>
              </a:rPr>
              <a:t>предложение обосновывается следующим:</a:t>
            </a:r>
            <a:endParaRPr lang="ru-RU" sz="2800" dirty="0" smtClean="0">
              <a:latin typeface="Arial" pitchFamily="34" charset="0"/>
              <a:cs typeface="Arial" pitchFamily="34" charset="0"/>
            </a:endParaRPr>
          </a:p>
          <a:p>
            <a:pPr marL="82550" indent="190500" algn="just">
              <a:buNone/>
            </a:pPr>
            <a:r>
              <a:rPr lang="ru-RU" sz="2800" dirty="0" smtClean="0">
                <a:latin typeface="Arial" pitchFamily="34" charset="0"/>
                <a:cs typeface="Arial" pitchFamily="34" charset="0"/>
              </a:rPr>
              <a:t>В </a:t>
            </a:r>
            <a:r>
              <a:rPr lang="ru-RU" sz="2800" dirty="0" smtClean="0">
                <a:latin typeface="Arial" pitchFamily="34" charset="0"/>
                <a:cs typeface="Arial" pitchFamily="34" charset="0"/>
              </a:rPr>
              <a:t>условиях современного развития информационных технологий, когда идут быстрые и масштабные процессы социально-экономических и политических изменений в обществе, особенно трудно приходится несовершеннолетним с еще не устоявшимся мировоззрением, подвижной системой ценностей, установок. Представление несовершеннолетнего о морали и праве в силу возрастных причин является расплывчатым, не совсем осознанным. Внимание к подростку в период его социализации должно быть значительно усилено, особенно в рамках предупреждения совершения правонарушений, конфликтов, </a:t>
            </a:r>
            <a:r>
              <a:rPr lang="ru-RU" sz="2800" dirty="0" smtClean="0">
                <a:latin typeface="Arial" pitchFamily="34" charset="0"/>
                <a:cs typeface="Arial" pitchFamily="34" charset="0"/>
              </a:rPr>
              <a:t>формирования девиантного </a:t>
            </a:r>
            <a:r>
              <a:rPr lang="ru-RU" sz="2800" dirty="0" smtClean="0">
                <a:latin typeface="Arial" pitchFamily="34" charset="0"/>
                <a:cs typeface="Arial" pitchFamily="34" charset="0"/>
              </a:rPr>
              <a:t>поведения. </a:t>
            </a:r>
            <a:r>
              <a:rPr lang="ru-RU" sz="2800" dirty="0" smtClean="0">
                <a:latin typeface="Arial" pitchFamily="34" charset="0"/>
                <a:cs typeface="Arial" pitchFamily="34" charset="0"/>
              </a:rPr>
              <a:t>По </a:t>
            </a:r>
            <a:r>
              <a:rPr lang="ru-RU" sz="2800" dirty="0" smtClean="0">
                <a:latin typeface="Arial" pitchFamily="34" charset="0"/>
                <a:cs typeface="Arial" pitchFamily="34" charset="0"/>
              </a:rPr>
              <a:t>мнению ученых, в настоящее время подростки взрослеют гораздо быстрее и уже в более юном возрасте могут в полном объеме осознавать значение своих действий. </a:t>
            </a:r>
            <a:endParaRPr lang="ru-RU" sz="2800" dirty="0" smtClean="0">
              <a:latin typeface="Arial" pitchFamily="34" charset="0"/>
              <a:cs typeface="Arial" pitchFamily="34" charset="0"/>
            </a:endParaRPr>
          </a:p>
          <a:p>
            <a:pPr marL="82550" indent="190500" algn="just">
              <a:buNone/>
            </a:pPr>
            <a:r>
              <a:rPr lang="ru-RU" sz="2800" b="1" i="1" dirty="0" smtClean="0">
                <a:latin typeface="Arial" pitchFamily="34" charset="0"/>
                <a:cs typeface="Arial" pitchFamily="34" charset="0"/>
              </a:rPr>
              <a:t>Официальная </a:t>
            </a:r>
            <a:r>
              <a:rPr lang="ru-RU" sz="2800" b="1" i="1" dirty="0" smtClean="0">
                <a:latin typeface="Arial" pitchFamily="34" charset="0"/>
                <a:cs typeface="Arial" pitchFamily="34" charset="0"/>
              </a:rPr>
              <a:t>статистика </a:t>
            </a:r>
            <a:r>
              <a:rPr lang="ru-RU" sz="2800" b="1" i="1" dirty="0" smtClean="0">
                <a:latin typeface="Arial" pitchFamily="34" charset="0"/>
                <a:cs typeface="Arial" pitchFamily="34" charset="0"/>
              </a:rPr>
              <a:t>России</a:t>
            </a:r>
            <a:r>
              <a:rPr lang="ru-RU" sz="2800" b="1" i="1" dirty="0" smtClean="0">
                <a:latin typeface="Arial" pitchFamily="34" charset="0"/>
                <a:cs typeface="Arial" pitchFamily="34" charset="0"/>
              </a:rPr>
              <a:t> </a:t>
            </a:r>
            <a:r>
              <a:rPr lang="ru-RU" sz="2800" dirty="0" smtClean="0">
                <a:latin typeface="Arial" pitchFamily="34" charset="0"/>
                <a:cs typeface="Arial" pitchFamily="34" charset="0"/>
              </a:rPr>
              <a:t>утверждает</a:t>
            </a:r>
            <a:r>
              <a:rPr lang="ru-RU" sz="2800" dirty="0" smtClean="0">
                <a:latin typeface="Arial" pitchFamily="34" charset="0"/>
                <a:cs typeface="Arial" pitchFamily="34" charset="0"/>
              </a:rPr>
              <a:t>, что преступность среди несовершеннолетних </a:t>
            </a:r>
            <a:r>
              <a:rPr lang="ru-RU" sz="2800" dirty="0" smtClean="0">
                <a:latin typeface="Arial" pitchFamily="34" charset="0"/>
                <a:cs typeface="Arial" pitchFamily="34" charset="0"/>
              </a:rPr>
              <a:t>с 2005 года снижается. В </a:t>
            </a:r>
            <a:r>
              <a:rPr lang="ru-RU" sz="2800" dirty="0" smtClean="0">
                <a:latin typeface="Arial" pitchFamily="34" charset="0"/>
                <a:cs typeface="Arial" pitchFamily="34" charset="0"/>
              </a:rPr>
              <a:t>2005 году несовершеннолетними было совершено 154734 </a:t>
            </a:r>
            <a:r>
              <a:rPr lang="ru-RU" sz="2800" dirty="0" smtClean="0">
                <a:latin typeface="Arial" pitchFamily="34" charset="0"/>
                <a:cs typeface="Arial" pitchFamily="34" charset="0"/>
              </a:rPr>
              <a:t>преступлений, а </a:t>
            </a:r>
            <a:r>
              <a:rPr lang="ru-RU" sz="2800" dirty="0" smtClean="0">
                <a:latin typeface="Arial" pitchFamily="34" charset="0"/>
                <a:cs typeface="Arial" pitchFamily="34" charset="0"/>
              </a:rPr>
              <a:t>в 2011 году - 71910 </a:t>
            </a:r>
            <a:r>
              <a:rPr lang="ru-RU" sz="2800" dirty="0" smtClean="0">
                <a:latin typeface="Arial" pitchFamily="34" charset="0"/>
                <a:cs typeface="Arial" pitchFamily="34" charset="0"/>
              </a:rPr>
              <a:t>преступлений. Среди </a:t>
            </a:r>
            <a:r>
              <a:rPr lang="ru-RU" sz="2800" dirty="0" smtClean="0">
                <a:latin typeface="Arial" pitchFamily="34" charset="0"/>
                <a:cs typeface="Arial" pitchFamily="34" charset="0"/>
              </a:rPr>
              <a:t>всех преступлений удельный вес тяжких и особо тяжких преступлений в структуре преступности несовершеннолетних составляет 27,6 </a:t>
            </a:r>
            <a:r>
              <a:rPr lang="ru-RU" sz="2800" dirty="0" smtClean="0">
                <a:latin typeface="Arial" pitchFamily="34" charset="0"/>
                <a:cs typeface="Arial" pitchFamily="34" charset="0"/>
              </a:rPr>
              <a:t>% [</a:t>
            </a:r>
            <a:r>
              <a:rPr lang="ru-RU" sz="2800" i="1" dirty="0" smtClean="0">
                <a:latin typeface="Arial" pitchFamily="34" charset="0"/>
                <a:cs typeface="Arial" pitchFamily="34" charset="0"/>
              </a:rPr>
              <a:t>Официальный сайт МВД РФ. URL: http://</a:t>
            </a:r>
            <a:r>
              <a:rPr lang="ru-RU" sz="2800" i="1" dirty="0" smtClean="0">
                <a:latin typeface="Arial" pitchFamily="34" charset="0"/>
                <a:cs typeface="Arial" pitchFamily="34" charset="0"/>
              </a:rPr>
              <a:t>www.mvd.ru/userfiles/sb_12_11.pdf</a:t>
            </a:r>
            <a:r>
              <a:rPr lang="ru-RU" sz="2800" dirty="0" smtClean="0">
                <a:latin typeface="Arial" pitchFamily="34" charset="0"/>
                <a:cs typeface="Arial" pitchFamily="34" charset="0"/>
              </a:rPr>
              <a:t>].</a:t>
            </a:r>
            <a:endParaRPr lang="ru-RU" sz="2800" dirty="0" smtClean="0">
              <a:latin typeface="Arial" pitchFamily="34" charset="0"/>
              <a:cs typeface="Arial" pitchFamily="34" charset="0"/>
            </a:endParaRPr>
          </a:p>
        </p:txBody>
      </p:sp>
    </p:spTree>
    <p:extLst>
      <p:ext uri="{BB962C8B-B14F-4D97-AF65-F5344CB8AC3E}">
        <p14:creationId xmlns:p14="http://schemas.microsoft.com/office/powerpoint/2010/main" xmlns="" val="2107714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7957548" cy="6624736"/>
          </a:xfrm>
        </p:spPr>
        <p:txBody>
          <a:bodyPr>
            <a:normAutofit fontScale="47500" lnSpcReduction="20000"/>
          </a:bodyPr>
          <a:lstStyle/>
          <a:p>
            <a:pPr marL="82550" indent="190500" algn="just">
              <a:buNone/>
            </a:pPr>
            <a:r>
              <a:rPr lang="ru-RU" sz="2800" dirty="0" smtClean="0">
                <a:latin typeface="Arial" pitchFamily="34" charset="0"/>
                <a:cs typeface="Arial" pitchFamily="34" charset="0"/>
              </a:rPr>
              <a:t>За </a:t>
            </a:r>
            <a:r>
              <a:rPr lang="ru-RU" sz="2800" dirty="0" smtClean="0">
                <a:latin typeface="Arial" pitchFamily="34" charset="0"/>
                <a:cs typeface="Arial" pitchFamily="34" charset="0"/>
              </a:rPr>
              <a:t>привлечение к уголовной ответственности с 12 лет выступает Следственный комитет Российской Федерации и Министерство внутренних дел Российской Федерации. Помимо них, данную позицию поддерживает множество других правоведов. Так, преподаватель МГЮА имени О.Е. </a:t>
            </a:r>
            <a:r>
              <a:rPr lang="ru-RU" sz="2800" dirty="0" err="1" smtClean="0">
                <a:latin typeface="Arial" pitchFamily="34" charset="0"/>
                <a:cs typeface="Arial" pitchFamily="34" charset="0"/>
              </a:rPr>
              <a:t>Кутафина</a:t>
            </a:r>
            <a:r>
              <a:rPr lang="ru-RU" sz="2800" dirty="0" smtClean="0">
                <a:latin typeface="Arial" pitchFamily="34" charset="0"/>
                <a:cs typeface="Arial" pitchFamily="34" charset="0"/>
              </a:rPr>
              <a:t> Д. </a:t>
            </a:r>
            <a:r>
              <a:rPr lang="ru-RU" sz="2800" dirty="0" err="1" smtClean="0">
                <a:latin typeface="Arial" pitchFamily="34" charset="0"/>
                <a:cs typeface="Arial" pitchFamily="34" charset="0"/>
              </a:rPr>
              <a:t>Дорогин</a:t>
            </a:r>
            <a:r>
              <a:rPr lang="ru-RU" sz="2800" dirty="0" smtClean="0">
                <a:latin typeface="Arial" pitchFamily="34" charset="0"/>
                <a:cs typeface="Arial" pitchFamily="34" charset="0"/>
              </a:rPr>
              <a:t>, подчеркнул, что «настоящая система с общим и пониженным возрастом уголовной ответственности функционирует уже достаточно давно и оправдала себя». </a:t>
            </a:r>
            <a:r>
              <a:rPr lang="ru-RU" sz="2800" dirty="0" err="1" smtClean="0">
                <a:latin typeface="Arial" pitchFamily="34" charset="0"/>
                <a:cs typeface="Arial" pitchFamily="34" charset="0"/>
              </a:rPr>
              <a:t>Дорогин</a:t>
            </a:r>
            <a:r>
              <a:rPr lang="ru-RU" sz="2800" dirty="0" smtClean="0">
                <a:latin typeface="Arial" pitchFamily="34" charset="0"/>
                <a:cs typeface="Arial" pitchFamily="34" charset="0"/>
              </a:rPr>
              <a:t> вспомнил позицию профессора Б. </a:t>
            </a:r>
            <a:r>
              <a:rPr lang="ru-RU" sz="2800" dirty="0" err="1" smtClean="0">
                <a:latin typeface="Arial" pitchFamily="34" charset="0"/>
                <a:cs typeface="Arial" pitchFamily="34" charset="0"/>
              </a:rPr>
              <a:t>Разгильдиева</a:t>
            </a:r>
            <a:r>
              <a:rPr lang="ru-RU" sz="2800" dirty="0" smtClean="0">
                <a:latin typeface="Arial" pitchFamily="34" charset="0"/>
                <a:cs typeface="Arial" pitchFamily="34" charset="0"/>
              </a:rPr>
              <a:t>, который некоторое время назад предложил ввести для несовершеннолетних новую иную меру уголовно-правового характера. «Действительно, почему наш Уголовный закон предусматривает принудительные меры медицинского характера для психических больных, а не предусматривает мер воспитательного воздействия для лиц, совершивших общественно-опасные деяния до достижения возраста уголовной ответственности», - заключил </a:t>
            </a:r>
            <a:r>
              <a:rPr lang="ru-RU" sz="2800" dirty="0" err="1" smtClean="0">
                <a:latin typeface="Arial" pitchFamily="34" charset="0"/>
                <a:cs typeface="Arial" pitchFamily="34" charset="0"/>
              </a:rPr>
              <a:t>Дорогин</a:t>
            </a:r>
            <a:r>
              <a:rPr lang="ru-RU" sz="2800" dirty="0" smtClean="0">
                <a:latin typeface="Arial" pitchFamily="34" charset="0"/>
                <a:cs typeface="Arial" pitchFamily="34" charset="0"/>
              </a:rPr>
              <a:t>. </a:t>
            </a:r>
          </a:p>
          <a:p>
            <a:pPr marL="82550" indent="190500" algn="just">
              <a:buNone/>
            </a:pPr>
            <a:r>
              <a:rPr lang="ru-RU" sz="2800" dirty="0" smtClean="0">
                <a:latin typeface="Arial" pitchFamily="34" charset="0"/>
                <a:cs typeface="Arial" pitchFamily="34" charset="0"/>
              </a:rPr>
              <a:t>В </a:t>
            </a:r>
            <a:r>
              <a:rPr lang="ru-RU" sz="2800" dirty="0" smtClean="0">
                <a:latin typeface="Arial" pitchFamily="34" charset="0"/>
                <a:cs typeface="Arial" pitchFamily="34" charset="0"/>
              </a:rPr>
              <a:t>свою очередь, научный сотрудник этой же Академии А. Игошин, отметил: «Я поддерживаю данную инициативу. В условиях современного развития информационных технологий, подростки взрослеют гораздо быстрее и уже в более юном возрасте могут в полном объеме осознавать значение своих действий». </a:t>
            </a:r>
          </a:p>
          <a:p>
            <a:pPr marL="82550" indent="190500" algn="just">
              <a:buNone/>
            </a:pPr>
            <a:r>
              <a:rPr lang="ru-RU" sz="2800" dirty="0" smtClean="0">
                <a:latin typeface="Arial" pitchFamily="34" charset="0"/>
                <a:cs typeface="Arial" pitchFamily="34" charset="0"/>
              </a:rPr>
              <a:t>С </a:t>
            </a:r>
            <a:r>
              <a:rPr lang="ru-RU" sz="2800" dirty="0" smtClean="0">
                <a:latin typeface="Arial" pitchFamily="34" charset="0"/>
                <a:cs typeface="Arial" pitchFamily="34" charset="0"/>
              </a:rPr>
              <a:t>позицией «против» данного законопроекта выступает Уполномоченный при Президенте Российской Федерации по правам ребенка П.А. Астахов. Он считает такую меру чрезмерной. Так как снижение возраста уголовной ответственности недопустимо без создания системы ювенальной юстиции. Нужно создавать ювенальные суды и организовать обсуждение с участием представителей общественности по поводу мер, которые должны применяться к лицам, совершившим преступление в таком возрасте [</a:t>
            </a:r>
            <a:r>
              <a:rPr lang="ru-RU" sz="2800" i="1" dirty="0" smtClean="0">
                <a:latin typeface="Arial" pitchFamily="34" charset="0"/>
                <a:cs typeface="Arial" pitchFamily="34" charset="0"/>
              </a:rPr>
              <a:t>Юридическая Россия. </a:t>
            </a:r>
            <a:r>
              <a:rPr lang="en-US" sz="2800" i="1" dirty="0" smtClean="0">
                <a:latin typeface="Arial" pitchFamily="34" charset="0"/>
                <a:cs typeface="Arial" pitchFamily="34" charset="0"/>
              </a:rPr>
              <a:t>URL: http://www.juridicalrussia.ru/index.php/news/319-ugolovnaya-otvetstvenno... </a:t>
            </a:r>
            <a:r>
              <a:rPr lang="ru-RU" sz="2800" i="1" dirty="0" smtClean="0">
                <a:latin typeface="Arial" pitchFamily="34" charset="0"/>
                <a:cs typeface="Arial" pitchFamily="34" charset="0"/>
              </a:rPr>
              <a:t>(дата обращения: 4.04.2012</a:t>
            </a:r>
            <a:r>
              <a:rPr lang="ru-RU" sz="2800" dirty="0" smtClean="0">
                <a:latin typeface="Arial" pitchFamily="34" charset="0"/>
                <a:cs typeface="Arial" pitchFamily="34" charset="0"/>
              </a:rPr>
              <a:t>)]. </a:t>
            </a:r>
          </a:p>
          <a:p>
            <a:pPr marL="82550" indent="190500" algn="just">
              <a:buNone/>
            </a:pPr>
            <a:r>
              <a:rPr lang="ru-RU" sz="2800" dirty="0" smtClean="0">
                <a:latin typeface="Arial" pitchFamily="34" charset="0"/>
                <a:cs typeface="Arial" pitchFamily="34" charset="0"/>
              </a:rPr>
              <a:t>Что </a:t>
            </a:r>
            <a:r>
              <a:rPr lang="ru-RU" sz="2800" dirty="0" smtClean="0">
                <a:latin typeface="Arial" pitchFamily="34" charset="0"/>
                <a:cs typeface="Arial" pitchFamily="34" charset="0"/>
              </a:rPr>
              <a:t>касается </a:t>
            </a:r>
            <a:r>
              <a:rPr lang="ru-RU" sz="2800" b="1" i="1" dirty="0" smtClean="0">
                <a:latin typeface="Arial" pitchFamily="34" charset="0"/>
                <a:cs typeface="Arial" pitchFamily="34" charset="0"/>
              </a:rPr>
              <a:t>мировой практики</a:t>
            </a:r>
            <a:r>
              <a:rPr lang="ru-RU" sz="2800" dirty="0" smtClean="0">
                <a:latin typeface="Arial" pitchFamily="34" charset="0"/>
                <a:cs typeface="Arial" pitchFamily="34" charset="0"/>
              </a:rPr>
              <a:t>, то данный вопрос в законодательстве многих стран уже давно решен. В Индии и Сингапуре можно отправить за решетку малолетнего правонарушителя с семи лет. С десяти лет ребенок может быть привлечен к уголовной ответственности в Австралии, Швейцарии, Великобритании и части штатов США (например, Колорадо и Луизиана). Уголовная ответственность с 13 лет наступает во Франции, с 14 лет - в Германии, Испании и Японии. В других странах Евросоюза возраст колеблется от 13 до 18 лет [</a:t>
            </a:r>
            <a:r>
              <a:rPr lang="ru-RU" sz="2800" i="1" dirty="0" smtClean="0">
                <a:latin typeface="Arial" pitchFamily="34" charset="0"/>
                <a:cs typeface="Arial" pitchFamily="34" charset="0"/>
              </a:rPr>
              <a:t>Оганесян Л.Р. Возраст уголовной ответственности в уголовном праве зарубежных стран / Вектор науки ТГУ. - 2009. - № 2(5). - С. 113-115.</a:t>
            </a:r>
            <a:r>
              <a:rPr lang="ru-RU" sz="2800" dirty="0" smtClean="0">
                <a:latin typeface="Arial" pitchFamily="34" charset="0"/>
                <a:cs typeface="Arial" pitchFamily="34" charset="0"/>
              </a:rPr>
              <a:t>].</a:t>
            </a:r>
          </a:p>
          <a:p>
            <a:pPr marL="82550" indent="190500" algn="just">
              <a:buNone/>
            </a:pPr>
            <a:r>
              <a:rPr lang="ru-RU" sz="2800" b="1" dirty="0" smtClean="0">
                <a:latin typeface="Arial" pitchFamily="34" charset="0"/>
                <a:cs typeface="Arial" pitchFamily="34" charset="0"/>
              </a:rPr>
              <a:t>У нас на данный момент вопрос о необходимости понижения возраста уголовной ответственности до 12 лет не рассматривается.</a:t>
            </a:r>
            <a:endParaRPr lang="ru-RU" sz="2800" dirty="0" smtClean="0">
              <a:latin typeface="Arial" pitchFamily="34" charset="0"/>
              <a:cs typeface="Arial" pitchFamily="34" charset="0"/>
            </a:endParaRPr>
          </a:p>
          <a:p>
            <a:pPr marL="82550" indent="190500" algn="just">
              <a:buNone/>
            </a:pPr>
            <a:r>
              <a:rPr lang="ru-RU" sz="2800" dirty="0" smtClean="0">
                <a:latin typeface="Arial" pitchFamily="34" charset="0"/>
                <a:cs typeface="Arial" pitchFamily="34" charset="0"/>
              </a:rPr>
              <a:t>На наш взгляд, снижение возраста уголовной ответственности не решит проблему преступности несовершеннолетних. Возможно, это даже сможет повлечь за собой коррупционную составляющую, т.е. будут возбуждаться дела в отношении детей состоятельных родителей с целью получения взятки. Необходимо предусмотреть комплекс эффективных мер, которые можно было бы действительно применять на практике.</a:t>
            </a:r>
            <a:endParaRPr lang="ru-RU" sz="2800" b="1" dirty="0" smtClean="0">
              <a:latin typeface="Arial" pitchFamily="34" charset="0"/>
              <a:cs typeface="Arial" pitchFamily="34" charset="0"/>
            </a:endParaRPr>
          </a:p>
        </p:txBody>
      </p:sp>
    </p:spTree>
    <p:extLst>
      <p:ext uri="{BB962C8B-B14F-4D97-AF65-F5344CB8AC3E}">
        <p14:creationId xmlns:p14="http://schemas.microsoft.com/office/powerpoint/2010/main" xmlns="" val="21077140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6624736"/>
          </a:xfrm>
        </p:spPr>
        <p:txBody>
          <a:bodyPr>
            <a:normAutofit/>
          </a:bodyPr>
          <a:lstStyle/>
          <a:p>
            <a:pPr marL="82296" indent="0">
              <a:buNone/>
            </a:pPr>
            <a:endParaRPr lang="ru-RU" sz="2800" b="1" dirty="0" smtClean="0"/>
          </a:p>
          <a:p>
            <a:pPr marL="82296" indent="0">
              <a:buNone/>
            </a:pPr>
            <a:endParaRPr lang="ru-RU" sz="2800" b="1" dirty="0" smtClean="0">
              <a:solidFill>
                <a:srgbClr val="C00000"/>
              </a:solidFill>
              <a:latin typeface="Arial" panose="020B0604020202020204" pitchFamily="34" charset="0"/>
              <a:cs typeface="Arial" panose="020B0604020202020204" pitchFamily="34" charset="0"/>
            </a:endParaRPr>
          </a:p>
          <a:p>
            <a:pPr marL="82296" indent="0">
              <a:buNone/>
            </a:pPr>
            <a:r>
              <a:rPr lang="ru-RU" sz="2800" b="1" dirty="0" smtClean="0">
                <a:solidFill>
                  <a:srgbClr val="C00000"/>
                </a:solidFill>
                <a:latin typeface="Arial" panose="020B0604020202020204" pitchFamily="34" charset="0"/>
                <a:cs typeface="Arial" panose="020B0604020202020204" pitchFamily="34" charset="0"/>
              </a:rPr>
              <a:t>Ахматолла </a:t>
            </a:r>
            <a:r>
              <a:rPr lang="ru-RU" sz="2800" b="1" dirty="0">
                <a:solidFill>
                  <a:srgbClr val="C00000"/>
                </a:solidFill>
                <a:latin typeface="Arial" panose="020B0604020202020204" pitchFamily="34" charset="0"/>
                <a:cs typeface="Arial" panose="020B0604020202020204" pitchFamily="34" charset="0"/>
              </a:rPr>
              <a:t>Мурат </a:t>
            </a:r>
            <a:r>
              <a:rPr lang="ru-RU" sz="2800" b="1" dirty="0" smtClean="0">
                <a:solidFill>
                  <a:srgbClr val="C00000"/>
                </a:solidFill>
                <a:latin typeface="Arial" panose="020B0604020202020204" pitchFamily="34" charset="0"/>
                <a:cs typeface="Arial" panose="020B0604020202020204" pitchFamily="34" charset="0"/>
              </a:rPr>
              <a:t>Калыуды</a:t>
            </a:r>
            <a:endParaRPr lang="ru-RU" sz="2800" dirty="0" smtClean="0">
              <a:solidFill>
                <a:srgbClr val="C00000"/>
              </a:solidFill>
              <a:latin typeface="Arial" panose="020B0604020202020204" pitchFamily="34" charset="0"/>
              <a:cs typeface="Arial" panose="020B0604020202020204" pitchFamily="34" charset="0"/>
            </a:endParaRPr>
          </a:p>
          <a:p>
            <a:pPr marL="82550" indent="0">
              <a:buNone/>
            </a:pPr>
            <a:endParaRPr lang="ru-RU" sz="3600" dirty="0" smtClean="0">
              <a:latin typeface="Arial" panose="020B0604020202020204" pitchFamily="34" charset="0"/>
              <a:cs typeface="Arial" panose="020B0604020202020204" pitchFamily="34" charset="0"/>
            </a:endParaRPr>
          </a:p>
          <a:p>
            <a:pPr marL="82550" indent="0">
              <a:buNone/>
            </a:pPr>
            <a:r>
              <a:rPr lang="ru-RU" sz="3600" dirty="0" smtClean="0">
                <a:latin typeface="Arial" panose="020B0604020202020204" pitchFamily="34" charset="0"/>
                <a:cs typeface="Arial" panose="020B0604020202020204" pitchFamily="34" charset="0"/>
              </a:rPr>
              <a:t>Длительность и стоимость процесса?</a:t>
            </a:r>
            <a:endParaRPr lang="ru-RU" sz="3600" b="1" dirty="0" smtClean="0">
              <a:latin typeface="Arial" pitchFamily="34" charset="0"/>
              <a:cs typeface="Arial" pitchFamily="34" charset="0"/>
            </a:endParaRPr>
          </a:p>
        </p:txBody>
      </p:sp>
    </p:spTree>
    <p:extLst>
      <p:ext uri="{BB962C8B-B14F-4D97-AF65-F5344CB8AC3E}">
        <p14:creationId xmlns:p14="http://schemas.microsoft.com/office/powerpoint/2010/main" xmlns="" val="3547531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7957548" cy="6410446"/>
          </a:xfrm>
        </p:spPr>
        <p:txBody>
          <a:bodyPr>
            <a:noAutofit/>
          </a:bodyPr>
          <a:lstStyle/>
          <a:p>
            <a:pPr marL="82550" indent="273050" algn="just">
              <a:buNone/>
            </a:pPr>
            <a:r>
              <a:rPr lang="ru-RU" sz="1500" b="1" dirty="0" smtClean="0">
                <a:latin typeface="Arial" pitchFamily="34" charset="0"/>
                <a:cs typeface="Arial" pitchFamily="34" charset="0"/>
              </a:rPr>
              <a:t>Уважаемый Мурат! </a:t>
            </a:r>
            <a:r>
              <a:rPr lang="ru-RU" sz="1500" b="1" dirty="0" smtClean="0">
                <a:latin typeface="Arial" pitchFamily="34" charset="0"/>
                <a:cs typeface="Arial" pitchFamily="34" charset="0"/>
              </a:rPr>
              <a:t> Благодарим за вопрос.</a:t>
            </a:r>
          </a:p>
          <a:p>
            <a:pPr marL="82550" indent="273050" algn="just">
              <a:buNone/>
            </a:pPr>
            <a:r>
              <a:rPr lang="ru-RU" sz="1500" dirty="0" smtClean="0">
                <a:latin typeface="Arial" pitchFamily="34" charset="0"/>
                <a:cs typeface="Arial" pitchFamily="34" charset="0"/>
              </a:rPr>
              <a:t>Согласно </a:t>
            </a:r>
            <a:r>
              <a:rPr lang="ru-RU" sz="1500" dirty="0" smtClean="0">
                <a:latin typeface="Arial" pitchFamily="34" charset="0"/>
                <a:cs typeface="Arial" pitchFamily="34" charset="0"/>
              </a:rPr>
              <a:t>статьи 189 УПК </a:t>
            </a:r>
            <a:r>
              <a:rPr lang="ru-RU" sz="1500" dirty="0" smtClean="0">
                <a:latin typeface="Arial" pitchFamily="34" charset="0"/>
                <a:cs typeface="Arial" pitchFamily="34" charset="0"/>
              </a:rPr>
              <a:t>досудебное </a:t>
            </a:r>
            <a:r>
              <a:rPr lang="ru-RU" sz="1500" dirty="0" smtClean="0">
                <a:latin typeface="Arial" pitchFamily="34" charset="0"/>
                <a:cs typeface="Arial" pitchFamily="34" charset="0"/>
              </a:rPr>
              <a:t>расследование производится в форме дознания, предварительного следствия и протокольной форме. </a:t>
            </a:r>
            <a:endParaRPr lang="ru-RU" sz="1500" dirty="0" smtClean="0">
              <a:latin typeface="Arial" pitchFamily="34" charset="0"/>
              <a:cs typeface="Arial" pitchFamily="34" charset="0"/>
            </a:endParaRPr>
          </a:p>
          <a:p>
            <a:pPr marL="82550" indent="273050" algn="just">
              <a:buNone/>
            </a:pPr>
            <a:r>
              <a:rPr lang="ru-RU" sz="1500" dirty="0" smtClean="0">
                <a:latin typeface="Arial" pitchFamily="34" charset="0"/>
                <a:cs typeface="Arial" pitchFamily="34" charset="0"/>
              </a:rPr>
              <a:t>Согласно </a:t>
            </a:r>
            <a:r>
              <a:rPr lang="ru-RU" sz="1500" dirty="0" smtClean="0">
                <a:latin typeface="Arial" pitchFamily="34" charset="0"/>
                <a:cs typeface="Arial" pitchFamily="34" charset="0"/>
              </a:rPr>
              <a:t>части второй статьи 192 УПК  срок досудебного расследования по делам дознания не должно превышать </a:t>
            </a:r>
            <a:r>
              <a:rPr lang="ru-RU" sz="1500" b="1" dirty="0" smtClean="0">
                <a:latin typeface="Arial" pitchFamily="34" charset="0"/>
                <a:cs typeface="Arial" pitchFamily="34" charset="0"/>
              </a:rPr>
              <a:t>один месяц </a:t>
            </a:r>
            <a:r>
              <a:rPr lang="ru-RU" sz="1500" dirty="0" smtClean="0">
                <a:latin typeface="Arial" pitchFamily="34" charset="0"/>
                <a:cs typeface="Arial" pitchFamily="34" charset="0"/>
              </a:rPr>
              <a:t>и </a:t>
            </a:r>
            <a:r>
              <a:rPr lang="ru-RU" sz="1500" b="1" dirty="0" smtClean="0">
                <a:latin typeface="Arial" pitchFamily="34" charset="0"/>
                <a:cs typeface="Arial" pitchFamily="34" charset="0"/>
              </a:rPr>
              <a:t>два месяца </a:t>
            </a:r>
            <a:r>
              <a:rPr lang="ru-RU" sz="1500" dirty="0" smtClean="0">
                <a:latin typeface="Arial" pitchFamily="34" charset="0"/>
                <a:cs typeface="Arial" pitchFamily="34" charset="0"/>
              </a:rPr>
              <a:t>по делам предварительного следствия. В срок, указанный в части второй этой статьи не включается время ознакомления участников уголовного процесса с материалами уголовного дела и нахождение уголовного дела по жалобе подозреваемого, потерпевшего в суде и прокуратуре. Срок досудебного расследования может быть продлен по мотивированному ходатайству следователя, начальника органа дознания ввиду: сложности дела районным и приравненным к нему прокурором – на разумный срок, но не более чем до трех месяцев; особой сложности дела или при решении вопроса о направлении материалов уголовного дела в иностранное государство для продолжения уголовного преследования – прокурором области и приравненным к нему прокурором и их заместителями на разумный срок, но не более чем до двенадцати месяцев. Дальнейшее продление срока досудебного расследования допускается лишь в исключительных случаях и может быть осуществлено Генеральным Прокурором, его заместителями на разумный срок. </a:t>
            </a:r>
            <a:endParaRPr lang="ru-RU" sz="1500" dirty="0" smtClean="0">
              <a:latin typeface="Arial" pitchFamily="34" charset="0"/>
              <a:cs typeface="Arial" pitchFamily="34" charset="0"/>
            </a:endParaRPr>
          </a:p>
          <a:p>
            <a:pPr marL="82550" indent="273050" algn="just">
              <a:buNone/>
            </a:pPr>
            <a:r>
              <a:rPr lang="ru-RU" sz="1500" dirty="0" smtClean="0">
                <a:latin typeface="Arial" pitchFamily="34" charset="0"/>
                <a:cs typeface="Arial" pitchFamily="34" charset="0"/>
              </a:rPr>
              <a:t>Статьёй </a:t>
            </a:r>
            <a:r>
              <a:rPr lang="ru-RU" sz="1500" dirty="0" smtClean="0">
                <a:latin typeface="Arial" pitchFamily="34" charset="0"/>
                <a:cs typeface="Arial" pitchFamily="34" charset="0"/>
              </a:rPr>
              <a:t>190 УПК предусмотрено, что досудебное расследование может быть окончено в ускоренном порядке, за исключением дел протокольной формы. Ускоренное досудебное расследование должно быть закончено в течение </a:t>
            </a:r>
            <a:r>
              <a:rPr lang="ru-RU" sz="1500" b="1" dirty="0" smtClean="0">
                <a:latin typeface="Arial" pitchFamily="34" charset="0"/>
                <a:cs typeface="Arial" pitchFamily="34" charset="0"/>
              </a:rPr>
              <a:t>пятнадцати суток </a:t>
            </a:r>
            <a:r>
              <a:rPr lang="ru-RU" sz="1500" dirty="0" smtClean="0">
                <a:latin typeface="Arial" pitchFamily="34" charset="0"/>
                <a:cs typeface="Arial" pitchFamily="34" charset="0"/>
              </a:rPr>
              <a:t>и может производиться по преступлениям небольшой и средней тяжести, а также тяжким преступлениям, если собранными доказательствами установлены факт преступления и совершившее его лицо, полное признание им своей вины, согласие с размером (суммой) причиненного ущерба (вреда) с уведомлением об этом подозреваемого и разъяснением ему правовых последствий этого решения. </a:t>
            </a:r>
            <a:endParaRPr lang="ru-RU" sz="1500" b="1" dirty="0" smtClean="0">
              <a:latin typeface="Arial" pitchFamily="34" charset="0"/>
              <a:cs typeface="Arial" pitchFamily="34" charset="0"/>
            </a:endParaRPr>
          </a:p>
        </p:txBody>
      </p:sp>
    </p:spTree>
    <p:extLst>
      <p:ext uri="{BB962C8B-B14F-4D97-AF65-F5344CB8AC3E}">
        <p14:creationId xmlns:p14="http://schemas.microsoft.com/office/powerpoint/2010/main" xmlns="" val="3547531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6624736"/>
          </a:xfrm>
        </p:spPr>
        <p:txBody>
          <a:bodyPr>
            <a:normAutofit fontScale="77500" lnSpcReduction="20000"/>
          </a:bodyPr>
          <a:lstStyle/>
          <a:p>
            <a:pPr marL="82296" indent="0">
              <a:buNone/>
            </a:pPr>
            <a:endParaRPr lang="ru-RU" sz="2800" b="1" dirty="0" smtClean="0"/>
          </a:p>
          <a:p>
            <a:pPr marL="82296" indent="0">
              <a:buNone/>
            </a:pPr>
            <a:r>
              <a:rPr lang="ru-RU" sz="3600" b="1" dirty="0" err="1">
                <a:solidFill>
                  <a:srgbClr val="C00000"/>
                </a:solidFill>
                <a:latin typeface="Arial" panose="020B0604020202020204" pitchFamily="34" charset="0"/>
                <a:cs typeface="Arial" panose="020B0604020202020204" pitchFamily="34" charset="0"/>
              </a:rPr>
              <a:t>Асем</a:t>
            </a:r>
            <a:endParaRPr lang="ru-RU" sz="3600" dirty="0">
              <a:solidFill>
                <a:srgbClr val="C00000"/>
              </a:solidFill>
              <a:latin typeface="Arial" panose="020B0604020202020204" pitchFamily="34" charset="0"/>
              <a:cs typeface="Arial" panose="020B0604020202020204" pitchFamily="34" charset="0"/>
            </a:endParaRPr>
          </a:p>
          <a:p>
            <a:pPr marL="82296" indent="0">
              <a:buNone/>
            </a:pPr>
            <a:endParaRPr lang="ru-RU" sz="3600" dirty="0" smtClean="0">
              <a:latin typeface="Arial" panose="020B0604020202020204" pitchFamily="34" charset="0"/>
              <a:cs typeface="Arial" panose="020B0604020202020204" pitchFamily="34" charset="0"/>
            </a:endParaRPr>
          </a:p>
          <a:p>
            <a:pPr marL="82296" indent="0">
              <a:buNone/>
            </a:pPr>
            <a:r>
              <a:rPr lang="ru-RU" sz="3600" dirty="0" smtClean="0">
                <a:latin typeface="Arial" panose="020B0604020202020204" pitchFamily="34" charset="0"/>
                <a:cs typeface="Arial" panose="020B0604020202020204" pitchFamily="34" charset="0"/>
              </a:rPr>
              <a:t>Здравствуйте</a:t>
            </a:r>
            <a:r>
              <a:rPr lang="ru-RU" sz="3600" dirty="0">
                <a:latin typeface="Arial" panose="020B0604020202020204" pitchFamily="34" charset="0"/>
                <a:cs typeface="Arial" panose="020B0604020202020204" pitchFamily="34" charset="0"/>
              </a:rPr>
              <a:t>, уважаемые спикеры! Подскажите, пожалуйста, можно ли подать гражданский иск о выделении своей доли супруге, если все имущество мужа, который сейчас отбывает срок в тюрьме, конфисковано в доход государства, когда на самом деле именно то, на что я претендую, не было добыто преступным путем и вообще о его делах мы не знали? Или интересы супруги и несовершеннолетних детей при конфискации имущества в расчёт не берутся? В состав конфискованного имущества была включена квартира и земля, приобретенные в том числе и на средства супруги.</a:t>
            </a:r>
          </a:p>
          <a:p>
            <a:pPr marL="82296" indent="0">
              <a:buNone/>
            </a:pPr>
            <a:endParaRPr lang="ru-RU" sz="36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61218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6624736"/>
          </a:xfrm>
        </p:spPr>
        <p:txBody>
          <a:bodyPr>
            <a:normAutofit fontScale="25000" lnSpcReduction="20000"/>
          </a:bodyPr>
          <a:lstStyle/>
          <a:p>
            <a:pPr marL="82296" indent="0">
              <a:buNone/>
            </a:pPr>
            <a:endParaRPr lang="ru-RU" sz="2800" b="1" dirty="0" smtClean="0"/>
          </a:p>
          <a:p>
            <a:pPr marL="82550" indent="190500" algn="just">
              <a:buNone/>
            </a:pPr>
            <a:r>
              <a:rPr lang="ru-RU" sz="5600" b="1" dirty="0" smtClean="0">
                <a:latin typeface="Arial" pitchFamily="34" charset="0"/>
                <a:cs typeface="Arial" pitchFamily="34" charset="0"/>
              </a:rPr>
              <a:t>Здравствуйте</a:t>
            </a:r>
            <a:r>
              <a:rPr lang="ru-RU" sz="5600" b="1" dirty="0" smtClean="0">
                <a:latin typeface="Arial" pitchFamily="34" charset="0"/>
                <a:cs typeface="Arial" pitchFamily="34" charset="0"/>
              </a:rPr>
              <a:t>, уважаемая Асем</a:t>
            </a:r>
            <a:r>
              <a:rPr lang="ru-RU" sz="5600" b="1" dirty="0" smtClean="0">
                <a:latin typeface="Arial" pitchFamily="34" charset="0"/>
                <a:cs typeface="Arial" pitchFamily="34" charset="0"/>
              </a:rPr>
              <a:t>! Благодарю за вопрос.</a:t>
            </a:r>
            <a:endParaRPr lang="ru-RU" sz="5600" b="1" dirty="0" smtClean="0">
              <a:latin typeface="Arial" pitchFamily="34" charset="0"/>
              <a:cs typeface="Arial" pitchFamily="34" charset="0"/>
            </a:endParaRPr>
          </a:p>
          <a:p>
            <a:pPr marL="82550" indent="190500" algn="just">
              <a:buNone/>
            </a:pPr>
            <a:r>
              <a:rPr lang="ru-RU" sz="5600" dirty="0" smtClean="0">
                <a:latin typeface="Arial" pitchFamily="34" charset="0"/>
                <a:cs typeface="Arial" pitchFamily="34" charset="0"/>
              </a:rPr>
              <a:t>Хотя </a:t>
            </a:r>
            <a:r>
              <a:rPr lang="ru-RU" sz="5600" dirty="0" smtClean="0">
                <a:latin typeface="Arial" pitchFamily="34" charset="0"/>
                <a:cs typeface="Arial" pitchFamily="34" charset="0"/>
              </a:rPr>
              <a:t>вопрос не относится к теме вебинара, но учитывая, что вопрос для Вас очень важен постараемся на него ответить.</a:t>
            </a:r>
          </a:p>
          <a:p>
            <a:pPr marL="82550" indent="190500" algn="just">
              <a:buNone/>
            </a:pPr>
            <a:r>
              <a:rPr lang="ru-RU" sz="5600" dirty="0" smtClean="0">
                <a:latin typeface="Arial" pitchFamily="34" charset="0"/>
                <a:cs typeface="Arial" pitchFamily="34" charset="0"/>
              </a:rPr>
              <a:t>Ваш муж осужден и его имущество, в том числе нажитое с Вами в совместном браке конфисковано в доход государства. </a:t>
            </a:r>
          </a:p>
          <a:p>
            <a:pPr marL="82550" indent="190500" algn="just">
              <a:buNone/>
            </a:pPr>
            <a:r>
              <a:rPr lang="ru-RU" sz="5600" dirty="0" smtClean="0">
                <a:latin typeface="Arial" pitchFamily="34" charset="0"/>
                <a:cs typeface="Arial" pitchFamily="34" charset="0"/>
              </a:rPr>
              <a:t>1. Во-первых очень внимательно прочитайте приговор суда в отношении вашего супруга, так как необходимо определить основания конфискации того или иного имущества, что имеет принципиальное значение при выработке позиции по вашему делу. </a:t>
            </a:r>
          </a:p>
          <a:p>
            <a:pPr marL="82550" indent="190500" algn="just">
              <a:buNone/>
            </a:pPr>
            <a:r>
              <a:rPr lang="ru-RU" sz="5600" dirty="0" smtClean="0">
                <a:latin typeface="Arial" pitchFamily="34" charset="0"/>
                <a:cs typeface="Arial" pitchFamily="34" charset="0"/>
              </a:rPr>
              <a:t>2. Конфискации имущества предшествует наложение органом, ведущим уголовный процесс (дознание, следствие) ареста на указанное имущество, что и предпринято в вашем случае. В части третьей статьи 113 УПК перечислены обстоятельства, </a:t>
            </a:r>
            <a:r>
              <a:rPr lang="ru-RU" sz="5600" b="1" dirty="0" smtClean="0">
                <a:latin typeface="Arial" pitchFamily="34" charset="0"/>
                <a:cs typeface="Arial" pitchFamily="34" charset="0"/>
              </a:rPr>
              <a:t>подлежащие доказыванию по уголовному делу</a:t>
            </a:r>
            <a:r>
              <a:rPr lang="ru-RU" sz="5600" dirty="0" smtClean="0">
                <a:latin typeface="Arial" pitchFamily="34" charset="0"/>
                <a:cs typeface="Arial" pitchFamily="34" charset="0"/>
              </a:rPr>
              <a:t>. Наряду с другими обстоятельствами по уголовному делу подлежат доказыванию обстоятельства, подтверждающие, что имущество, подлежащее конфискации в соответствии со статьёй 48 УК, получено незаконно, в том числе в результате совершения уголовного правонарушения, или является доходами от этого имущества либо использовалось или предназначалось для использования в качестве орудия правонарушения либо финансирования или иного обеспечения экстремистской или террористической деятельности либо преступной группы.</a:t>
            </a:r>
          </a:p>
          <a:p>
            <a:pPr marL="82550" indent="190500" algn="just">
              <a:buNone/>
            </a:pPr>
            <a:r>
              <a:rPr lang="ru-RU" sz="5600" dirty="0" smtClean="0">
                <a:latin typeface="Arial" pitchFamily="34" charset="0"/>
                <a:cs typeface="Arial" pitchFamily="34" charset="0"/>
              </a:rPr>
              <a:t>3. Обратитесь к статье 58 Уголовно-исполнительного кодекса РК. Там есть перечень имущества, </a:t>
            </a:r>
            <a:r>
              <a:rPr lang="ru-RU" sz="5600" b="1" dirty="0" smtClean="0">
                <a:latin typeface="Arial" pitchFamily="34" charset="0"/>
                <a:cs typeface="Arial" pitchFamily="34" charset="0"/>
              </a:rPr>
              <a:t>не подлежащего конфискации</a:t>
            </a:r>
            <a:r>
              <a:rPr lang="ru-RU" sz="5600" dirty="0" smtClean="0">
                <a:latin typeface="Arial" pitchFamily="34" charset="0"/>
                <a:cs typeface="Arial" pitchFamily="34" charset="0"/>
              </a:rPr>
              <a:t> по приговору суда. Конфискации не подлежат необходимые для осужденного и лиц, находящихся на его иждивении, виды имущества и предметы, принадлежащие ему на праве частной собственности или являющиеся его долей в общей собственности: </a:t>
            </a:r>
          </a:p>
          <a:p>
            <a:pPr marL="82550" indent="190500" algn="just">
              <a:buNone/>
            </a:pPr>
            <a:r>
              <a:rPr lang="ru-RU" sz="5600" dirty="0" smtClean="0">
                <a:latin typeface="Arial" pitchFamily="34" charset="0"/>
                <a:cs typeface="Arial" pitchFamily="34" charset="0"/>
              </a:rPr>
              <a:t>1) единственное жилье осужденного и его семьи, площадь которого не превышает нормативов, установленных жилищным законодательством, на каждого члена семьи </a:t>
            </a:r>
            <a:r>
              <a:rPr lang="ru-RU" sz="5600" b="1" dirty="0" smtClean="0">
                <a:latin typeface="Arial" pitchFamily="34" charset="0"/>
                <a:cs typeface="Arial" pitchFamily="34" charset="0"/>
              </a:rPr>
              <a:t>(Закон о жилищных отношениях. Площадь жилища определяется из расчета восемнадцать квадратных метров полезной площади на каждого члена семьи).</a:t>
            </a:r>
            <a:endParaRPr lang="ru-RU" sz="5600" dirty="0" smtClean="0">
              <a:latin typeface="Arial" pitchFamily="34" charset="0"/>
              <a:cs typeface="Arial" pitchFamily="34" charset="0"/>
            </a:endParaRPr>
          </a:p>
          <a:p>
            <a:pPr marL="82550" indent="190500" algn="just">
              <a:buNone/>
            </a:pPr>
            <a:r>
              <a:rPr lang="ru-RU" sz="5600" dirty="0" smtClean="0">
                <a:latin typeface="Arial" pitchFamily="34" charset="0"/>
                <a:cs typeface="Arial" pitchFamily="34" charset="0"/>
              </a:rPr>
              <a:t>2) земельные участки, на которых расположены дом и хозяйственные постройки, не подлежащие конфискации, а также земельные участки, необходимые для ведения личного подсобного хозяйства; </a:t>
            </a:r>
          </a:p>
        </p:txBody>
      </p:sp>
    </p:spTree>
    <p:extLst>
      <p:ext uri="{BB962C8B-B14F-4D97-AF65-F5344CB8AC3E}">
        <p14:creationId xmlns:p14="http://schemas.microsoft.com/office/powerpoint/2010/main" xmlns="" val="3547531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6624736"/>
          </a:xfrm>
        </p:spPr>
        <p:txBody>
          <a:bodyPr>
            <a:normAutofit fontScale="62500" lnSpcReduction="20000"/>
          </a:bodyPr>
          <a:lstStyle/>
          <a:p>
            <a:pPr marL="82296" indent="0">
              <a:buNone/>
            </a:pPr>
            <a:endParaRPr lang="ru-RU" sz="2800" b="1" dirty="0" smtClean="0"/>
          </a:p>
          <a:p>
            <a:pPr marL="80963" indent="274638" algn="just">
              <a:buNone/>
            </a:pPr>
            <a:r>
              <a:rPr lang="ru-RU" sz="2500" dirty="0" smtClean="0">
                <a:latin typeface="Arial" pitchFamily="34" charset="0"/>
                <a:cs typeface="Arial" pitchFamily="34" charset="0"/>
              </a:rPr>
              <a:t>3</a:t>
            </a:r>
            <a:r>
              <a:rPr lang="ru-RU" sz="2500" dirty="0" smtClean="0">
                <a:latin typeface="Arial" pitchFamily="34" charset="0"/>
                <a:cs typeface="Arial" pitchFamily="34" charset="0"/>
              </a:rPr>
              <a:t>) предметы домашней обстановки, утварь, одежда и т.д. </a:t>
            </a:r>
          </a:p>
          <a:p>
            <a:pPr marL="80963" indent="274638" algn="just">
              <a:buNone/>
            </a:pPr>
            <a:r>
              <a:rPr lang="ru-RU" sz="2500" dirty="0" smtClean="0">
                <a:latin typeface="Arial" pitchFamily="34" charset="0"/>
                <a:cs typeface="Arial" pitchFamily="34" charset="0"/>
              </a:rPr>
              <a:t>В этой же статье указано, что конфискации по приговору суда подлежит имущество осужденного, в том числе его доля в общей или совместной собственности, деньги и ценные бумаги, вклады осужденного в банках и иные вложения в активы любых форм собственности. Также по приговору суда подлежит конфискации имущество, являющееся объектом преступных действий, орудием или средством совершения преступления, предметом, изъятым из обращения.</a:t>
            </a:r>
          </a:p>
          <a:p>
            <a:pPr marL="80963" indent="274638" algn="just">
              <a:buNone/>
            </a:pPr>
            <a:r>
              <a:rPr lang="ru-RU" sz="2500" dirty="0" smtClean="0">
                <a:latin typeface="Arial" pitchFamily="34" charset="0"/>
                <a:cs typeface="Arial" pitchFamily="34" charset="0"/>
              </a:rPr>
              <a:t>За совершение коррупционных преступлений конфискации, кроме собственности осужденного, в порядке, установленном законодательством, подлежит также имущество, добытое преступным путем либо приобретенное на средства, добытые преступным путем, переданное осужденным в собственность других лиц.</a:t>
            </a:r>
          </a:p>
          <a:p>
            <a:pPr marL="80963" indent="274638" algn="just">
              <a:buNone/>
            </a:pPr>
            <a:r>
              <a:rPr lang="ru-RU" sz="2500" dirty="0" smtClean="0">
                <a:latin typeface="Arial" pitchFamily="34" charset="0"/>
                <a:cs typeface="Arial" pitchFamily="34" charset="0"/>
              </a:rPr>
              <a:t>4. В пункте 8 Нормативного постановления Верховного Суда Республики Казахстан «О судебной практике по делам об освобождении имущества от ареста» сказано, что в случае обращения взыскания на долю должника в общей совместной собственности супругов суды при определении доли каждого из супругов руководствуются требованиями статей 32,34,35,37,43 Закона Республики Казахстан «О браке и семье». </a:t>
            </a:r>
          </a:p>
          <a:p>
            <a:pPr marL="80963" indent="274638" algn="just">
              <a:buNone/>
            </a:pPr>
            <a:r>
              <a:rPr lang="ru-RU" sz="2500" dirty="0" smtClean="0">
                <a:latin typeface="Arial" pitchFamily="34" charset="0"/>
                <a:cs typeface="Arial" pitchFamily="34" charset="0"/>
              </a:rPr>
              <a:t>При этом суды должны учитывать все имущество, являющееся их общей совместной собственностью, включая и то, которое не было подвергнуто аресту, в том числе имущество, на которое по закону не может быть обращено взыскание. При этом на долю каждого из супругов должно быть выделено как имущество, на которое может быть наложен арест, так и то имущество, которое не подлежало аресту. </a:t>
            </a:r>
          </a:p>
          <a:p>
            <a:pPr marL="80963" indent="274638" algn="just">
              <a:buNone/>
            </a:pPr>
            <a:r>
              <a:rPr lang="ru-RU" sz="2500" dirty="0" smtClean="0">
                <a:latin typeface="Arial" pitchFamily="34" charset="0"/>
                <a:cs typeface="Arial" pitchFamily="34" charset="0"/>
              </a:rPr>
              <a:t>Исходя </a:t>
            </a:r>
            <a:r>
              <a:rPr lang="ru-RU" sz="2500" dirty="0" smtClean="0">
                <a:latin typeface="Arial" pitchFamily="34" charset="0"/>
                <a:cs typeface="Arial" pitchFamily="34" charset="0"/>
              </a:rPr>
              <a:t>из всех перечисленных обстоятельств необходимо </a:t>
            </a:r>
            <a:r>
              <a:rPr lang="ru-RU" sz="2500" dirty="0" smtClean="0">
                <a:latin typeface="Arial" pitchFamily="34" charset="0"/>
                <a:cs typeface="Arial" pitchFamily="34" charset="0"/>
              </a:rPr>
              <a:t>составить исковое </a:t>
            </a:r>
            <a:r>
              <a:rPr lang="ru-RU" sz="2500" dirty="0" smtClean="0">
                <a:latin typeface="Arial" pitchFamily="34" charset="0"/>
                <a:cs typeface="Arial" pitchFamily="34" charset="0"/>
              </a:rPr>
              <a:t>заявление в суд</a:t>
            </a:r>
            <a:r>
              <a:rPr lang="ru-RU" sz="2500" dirty="0" smtClean="0">
                <a:latin typeface="Arial" pitchFamily="34" charset="0"/>
                <a:cs typeface="Arial" pitchFamily="34" charset="0"/>
              </a:rPr>
              <a:t>.</a:t>
            </a:r>
            <a:endParaRPr lang="ru-RU" sz="2500" dirty="0" smtClean="0">
              <a:latin typeface="Arial" pitchFamily="34" charset="0"/>
              <a:cs typeface="Arial" pitchFamily="34" charset="0"/>
            </a:endParaRPr>
          </a:p>
        </p:txBody>
      </p:sp>
    </p:spTree>
    <p:extLst>
      <p:ext uri="{BB962C8B-B14F-4D97-AF65-F5344CB8AC3E}">
        <p14:creationId xmlns:p14="http://schemas.microsoft.com/office/powerpoint/2010/main" xmlns="" val="3547531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4192" y="2947563"/>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Объект 2"/>
          <p:cNvSpPr txBox="1">
            <a:spLocks/>
          </p:cNvSpPr>
          <p:nvPr/>
        </p:nvSpPr>
        <p:spPr>
          <a:xfrm>
            <a:off x="997053" y="0"/>
            <a:ext cx="8100392" cy="6840296"/>
          </a:xfrm>
          <a:prstGeom prst="rect">
            <a:avLst/>
          </a:prstGeom>
        </p:spPr>
        <p:style>
          <a:lnRef idx="1">
            <a:schemeClr val="accent1"/>
          </a:lnRef>
          <a:fillRef idx="2">
            <a:schemeClr val="accent1"/>
          </a:fillRef>
          <a:effectRef idx="1">
            <a:schemeClr val="accent1"/>
          </a:effectRef>
          <a:fontRef idx="minor">
            <a:schemeClr val="dk1"/>
          </a:fontRef>
        </p:style>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dk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dk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dk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dk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dk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dk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9pPr>
            <a:extLst/>
          </a:lstStyle>
          <a:p>
            <a:pPr marL="82296" indent="0" fontAlgn="base">
              <a:buFont typeface="Wingdings 2"/>
              <a:buNone/>
            </a:pPr>
            <a:endParaRPr lang="ru-RU" b="1" dirty="0" smtClean="0">
              <a:latin typeface="Arial" panose="020B0604020202020204" pitchFamily="34" charset="0"/>
              <a:cs typeface="Arial" panose="020B0604020202020204" pitchFamily="34" charset="0"/>
            </a:endParaRPr>
          </a:p>
          <a:p>
            <a:pPr marL="82296" indent="0" algn="ctr" fontAlgn="base">
              <a:buFont typeface="Wingdings 2"/>
              <a:buNone/>
            </a:pPr>
            <a:r>
              <a:rPr lang="ru-RU" sz="4800" b="1" dirty="0" smtClean="0">
                <a:solidFill>
                  <a:srgbClr val="C00000"/>
                </a:solidFill>
                <a:latin typeface="Arial" panose="020B0604020202020204" pitchFamily="34" charset="0"/>
                <a:cs typeface="Arial" panose="020B0604020202020204" pitchFamily="34" charset="0"/>
              </a:rPr>
              <a:t>Спасибо за внимание!</a:t>
            </a:r>
          </a:p>
        </p:txBody>
      </p:sp>
      <p:sp>
        <p:nvSpPr>
          <p:cNvPr id="10" name="Подзаголовок 2"/>
          <p:cNvSpPr txBox="1">
            <a:spLocks/>
          </p:cNvSpPr>
          <p:nvPr/>
        </p:nvSpPr>
        <p:spPr>
          <a:xfrm>
            <a:off x="997053" y="2780928"/>
            <a:ext cx="8146947" cy="4077072"/>
          </a:xfrm>
          <a:prstGeom prst="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dk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dk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dk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dk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dk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dk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dk1"/>
                </a:solidFill>
                <a:latin typeface="+mn-lt"/>
                <a:ea typeface="+mn-ea"/>
                <a:cs typeface="+mn-cs"/>
              </a:defRPr>
            </a:lvl9pPr>
            <a:extLst/>
          </a:lstStyle>
          <a:p>
            <a:pPr marL="82296" indent="0">
              <a:buNone/>
            </a:pPr>
            <a:endParaRPr lang="ru-RU"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386770" y="3501008"/>
            <a:ext cx="2952328" cy="29523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624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295" y="3284984"/>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7992888" cy="6624736"/>
          </a:xfrm>
        </p:spPr>
        <p:txBody>
          <a:bodyPr>
            <a:normAutofit/>
          </a:bodyPr>
          <a:lstStyle/>
          <a:p>
            <a:pPr marL="82296" indent="0">
              <a:buNone/>
            </a:pPr>
            <a:endParaRPr lang="ru-RU" b="1" dirty="0" smtClean="0">
              <a:latin typeface="Arial" panose="020B0604020202020204" pitchFamily="34" charset="0"/>
              <a:cs typeface="Arial" panose="020B0604020202020204" pitchFamily="34" charset="0"/>
            </a:endParaRPr>
          </a:p>
          <a:p>
            <a:pPr marL="82296" indent="0">
              <a:buNone/>
            </a:pPr>
            <a:r>
              <a:rPr lang="ru-RU" b="1" dirty="0">
                <a:solidFill>
                  <a:srgbClr val="C00000"/>
                </a:solidFill>
                <a:latin typeface="Arial" panose="020B0604020202020204" pitchFamily="34" charset="0"/>
                <a:cs typeface="Arial" panose="020B0604020202020204" pitchFamily="34" charset="0"/>
              </a:rPr>
              <a:t>Тульжанов Бейбут</a:t>
            </a:r>
            <a:endParaRPr lang="ru-RU" dirty="0">
              <a:solidFill>
                <a:srgbClr val="C00000"/>
              </a:solidFill>
              <a:latin typeface="Arial" panose="020B0604020202020204" pitchFamily="34" charset="0"/>
              <a:cs typeface="Arial" panose="020B0604020202020204" pitchFamily="34" charset="0"/>
            </a:endParaRPr>
          </a:p>
          <a:p>
            <a:pPr marL="82296" indent="0">
              <a:buNone/>
            </a:pPr>
            <a:r>
              <a:rPr lang="ru-RU" sz="3600" dirty="0">
                <a:latin typeface="Arial" panose="020B0604020202020204" pitchFamily="34" charset="0"/>
                <a:cs typeface="Arial" panose="020B0604020202020204" pitchFamily="34" charset="0"/>
              </a:rPr>
              <a:t>С какой целью инициированы поправки в УПК?</a:t>
            </a:r>
          </a:p>
          <a:p>
            <a:pPr marL="82296" indent="0">
              <a:buNone/>
            </a:pPr>
            <a:endParaRPr lang="ru-RU" b="1" dirty="0" smtClean="0">
              <a:latin typeface="Arial" panose="020B0604020202020204" pitchFamily="34" charset="0"/>
              <a:cs typeface="Arial" panose="020B0604020202020204" pitchFamily="34" charset="0"/>
            </a:endParaRPr>
          </a:p>
          <a:p>
            <a:pPr marL="82296" indent="0">
              <a:buNone/>
            </a:pPr>
            <a:r>
              <a:rPr lang="ru-RU" b="1" dirty="0" smtClean="0">
                <a:solidFill>
                  <a:srgbClr val="C00000"/>
                </a:solidFill>
                <a:latin typeface="Arial" panose="020B0604020202020204" pitchFamily="34" charset="0"/>
                <a:cs typeface="Arial" panose="020B0604020202020204" pitchFamily="34" charset="0"/>
              </a:rPr>
              <a:t>Рустем</a:t>
            </a:r>
            <a:endParaRPr lang="ru-RU" dirty="0">
              <a:solidFill>
                <a:srgbClr val="C00000"/>
              </a:solidFill>
              <a:latin typeface="Arial" panose="020B0604020202020204" pitchFamily="34" charset="0"/>
              <a:cs typeface="Arial" panose="020B0604020202020204" pitchFamily="34" charset="0"/>
            </a:endParaRPr>
          </a:p>
          <a:p>
            <a:pPr marL="82296" indent="0">
              <a:buNone/>
            </a:pPr>
            <a:r>
              <a:rPr lang="ru-RU" sz="3600" dirty="0">
                <a:latin typeface="Arial" panose="020B0604020202020204" pitchFamily="34" charset="0"/>
                <a:cs typeface="Arial" panose="020B0604020202020204" pitchFamily="34" charset="0"/>
              </a:rPr>
              <a:t>С какой целью инициированы изменения в УПК?</a:t>
            </a:r>
          </a:p>
          <a:p>
            <a:pPr marL="82296" indent="0" algn="ctr">
              <a:buNone/>
            </a:pPr>
            <a:endParaRPr lang="ru-RU"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9276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295" y="3284984"/>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7992888" cy="6624736"/>
          </a:xfrm>
        </p:spPr>
        <p:txBody>
          <a:bodyPr>
            <a:normAutofit fontScale="62500" lnSpcReduction="20000"/>
          </a:bodyPr>
          <a:lstStyle/>
          <a:p>
            <a:pPr marL="82550" indent="273050" algn="just">
              <a:buNone/>
            </a:pPr>
            <a:r>
              <a:rPr lang="ru-RU" b="1" dirty="0" smtClean="0">
                <a:latin typeface="Arial" pitchFamily="34" charset="0"/>
                <a:cs typeface="Arial" pitchFamily="34" charset="0"/>
              </a:rPr>
              <a:t>Здравствуйте</a:t>
            </a:r>
            <a:r>
              <a:rPr lang="ru-RU" b="1" dirty="0" smtClean="0">
                <a:latin typeface="Arial" pitchFamily="34" charset="0"/>
                <a:cs typeface="Arial" pitchFamily="34" charset="0"/>
              </a:rPr>
              <a:t>, уважаемые Бейбут и Рустем! Благодарим за вопросы.</a:t>
            </a:r>
          </a:p>
          <a:p>
            <a:pPr marL="82550" indent="273050" algn="just">
              <a:buNone/>
            </a:pPr>
            <a:r>
              <a:rPr lang="ru-RU" dirty="0" smtClean="0">
                <a:latin typeface="Arial" pitchFamily="34" charset="0"/>
                <a:cs typeface="Arial" pitchFamily="34" charset="0"/>
              </a:rPr>
              <a:t>Поправки, предусмотренные проектом Закона РК «О внесении изменений и дополнений в некоторые законодательные акты по вопросам модернизации процессуальных основ правоохранительной деятельности» </a:t>
            </a:r>
            <a:r>
              <a:rPr lang="ru-RU" i="1" dirty="0" smtClean="0">
                <a:latin typeface="Arial" pitchFamily="34" charset="0"/>
                <a:cs typeface="Arial" pitchFamily="34" charset="0"/>
              </a:rPr>
              <a:t>(сейчас рассматривается в Мажилисе Парламента РК)</a:t>
            </a:r>
            <a:r>
              <a:rPr lang="ru-RU" dirty="0" smtClean="0">
                <a:latin typeface="Arial" pitchFamily="34" charset="0"/>
                <a:cs typeface="Arial" pitchFamily="34" charset="0"/>
              </a:rPr>
              <a:t>, предлагаются в связи с необходимостью приведения национального законодательства в соответствии с лучшими практиками и стандартами стран ОЭСР.</a:t>
            </a:r>
          </a:p>
          <a:p>
            <a:pPr marL="82550" indent="273050" algn="just">
              <a:buNone/>
            </a:pPr>
            <a:r>
              <a:rPr lang="ru-RU" dirty="0" smtClean="0">
                <a:latin typeface="Arial" pitchFamily="34" charset="0"/>
                <a:cs typeface="Arial" pitchFamily="34" charset="0"/>
              </a:rPr>
              <a:t>Поправки направлены на:</a:t>
            </a:r>
          </a:p>
          <a:p>
            <a:pPr marL="82550" indent="273050" algn="just">
              <a:buNone/>
            </a:pPr>
            <a:r>
              <a:rPr lang="ru-RU" dirty="0" smtClean="0">
                <a:latin typeface="Arial" pitchFamily="34" charset="0"/>
                <a:cs typeface="Arial" pitchFamily="34" charset="0"/>
              </a:rPr>
              <a:t>- повышение уровня защиты граждан и снижение репрессивности уголовного процесса;</a:t>
            </a:r>
          </a:p>
          <a:p>
            <a:pPr marL="82550" indent="273050" algn="just">
              <a:buNone/>
            </a:pPr>
            <a:r>
              <a:rPr lang="ru-RU" dirty="0" smtClean="0">
                <a:latin typeface="Arial" pitchFamily="34" charset="0"/>
                <a:cs typeface="Arial" pitchFamily="34" charset="0"/>
              </a:rPr>
              <a:t>- расширение процессуальных возможностей адвокатов и повышение состязательности уголовного процесса;</a:t>
            </a:r>
          </a:p>
          <a:p>
            <a:pPr marL="82550" indent="273050" algn="just">
              <a:buNone/>
            </a:pPr>
            <a:r>
              <a:rPr lang="ru-RU" dirty="0" smtClean="0">
                <a:latin typeface="Arial" pitchFamily="34" charset="0"/>
                <a:cs typeface="Arial" pitchFamily="34" charset="0"/>
              </a:rPr>
              <a:t>- внедрение IT технологий (упрощение процедур, сокращение сроков и экономичность расследования); </a:t>
            </a:r>
          </a:p>
          <a:p>
            <a:pPr marL="82550" indent="273050" algn="just">
              <a:buNone/>
            </a:pPr>
            <a:r>
              <a:rPr lang="ru-RU" dirty="0" smtClean="0">
                <a:latin typeface="Arial" pitchFamily="34" charset="0"/>
                <a:cs typeface="Arial" pitchFamily="34" charset="0"/>
              </a:rPr>
              <a:t>- расширение судебного контроля на досудебной стадии;</a:t>
            </a:r>
          </a:p>
          <a:p>
            <a:pPr marL="82550" indent="273050" algn="just">
              <a:buNone/>
            </a:pPr>
            <a:r>
              <a:rPr lang="ru-RU" dirty="0" smtClean="0">
                <a:latin typeface="Arial" pitchFamily="34" charset="0"/>
                <a:cs typeface="Arial" pitchFamily="34" charset="0"/>
              </a:rPr>
              <a:t>- исключение дублирования и четкое распределение полномочий между органами досудебного расследования, прокуратурой и судом.</a:t>
            </a:r>
          </a:p>
          <a:p>
            <a:pPr marL="82550" indent="273050" algn="just">
              <a:buNone/>
            </a:pPr>
            <a:r>
              <a:rPr lang="ru-RU" dirty="0" smtClean="0">
                <a:latin typeface="Arial" pitchFamily="34" charset="0"/>
                <a:cs typeface="Arial" pitchFamily="34" charset="0"/>
              </a:rPr>
              <a:t>Таким образом, указанные поправки являются новым этапом развития отечественного уголовно-процессуального законодательства в реализации вектора по дальнейшей модернизации страны.</a:t>
            </a:r>
          </a:p>
        </p:txBody>
      </p:sp>
    </p:spTree>
    <p:extLst>
      <p:ext uri="{BB962C8B-B14F-4D97-AF65-F5344CB8AC3E}">
        <p14:creationId xmlns:p14="http://schemas.microsoft.com/office/powerpoint/2010/main" xmlns="" val="3492764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295" y="3284984"/>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7992888" cy="6624736"/>
          </a:xfrm>
        </p:spPr>
        <p:txBody>
          <a:bodyPr>
            <a:normAutofit/>
          </a:bodyPr>
          <a:lstStyle/>
          <a:p>
            <a:pPr marL="82296" indent="0">
              <a:buNone/>
            </a:pPr>
            <a:endParaRPr lang="ru-RU" b="1" dirty="0" smtClean="0">
              <a:solidFill>
                <a:srgbClr val="C00000"/>
              </a:solidFill>
              <a:latin typeface="Arial" panose="020B0604020202020204" pitchFamily="34" charset="0"/>
              <a:cs typeface="Arial" panose="020B0604020202020204" pitchFamily="34" charset="0"/>
            </a:endParaRPr>
          </a:p>
          <a:p>
            <a:pPr marL="82296" indent="0">
              <a:buNone/>
            </a:pPr>
            <a:r>
              <a:rPr lang="ru-RU" b="1" dirty="0" smtClean="0">
                <a:solidFill>
                  <a:srgbClr val="C00000"/>
                </a:solidFill>
                <a:latin typeface="Arial" panose="020B0604020202020204" pitchFamily="34" charset="0"/>
                <a:cs typeface="Arial" panose="020B0604020202020204" pitchFamily="34" charset="0"/>
              </a:rPr>
              <a:t>Набиуллин Ильяс</a:t>
            </a:r>
          </a:p>
          <a:p>
            <a:pPr marL="82296" indent="0">
              <a:buNone/>
            </a:pPr>
            <a:endParaRPr lang="ru-RU" dirty="0">
              <a:latin typeface="Arial" panose="020B0604020202020204" pitchFamily="34" charset="0"/>
              <a:cs typeface="Arial" panose="020B0604020202020204" pitchFamily="34" charset="0"/>
            </a:endParaRPr>
          </a:p>
          <a:p>
            <a:pPr marL="82296" indent="0">
              <a:buNone/>
            </a:pPr>
            <a:r>
              <a:rPr lang="ru-RU" sz="3600" dirty="0">
                <a:latin typeface="Arial" panose="020B0604020202020204" pitchFamily="34" charset="0"/>
                <a:cs typeface="Arial" panose="020B0604020202020204" pitchFamily="34" charset="0"/>
              </a:rPr>
              <a:t>В </a:t>
            </a:r>
            <a:r>
              <a:rPr lang="ru-RU" sz="3600" dirty="0" smtClean="0">
                <a:latin typeface="Arial" panose="020B0604020202020204" pitchFamily="34" charset="0"/>
                <a:cs typeface="Arial" panose="020B0604020202020204" pitchFamily="34" charset="0"/>
              </a:rPr>
              <a:t>чём </a:t>
            </a:r>
            <a:r>
              <a:rPr lang="ru-RU" sz="3600" dirty="0">
                <a:latin typeface="Arial" panose="020B0604020202020204" pitchFamily="34" charset="0"/>
                <a:cs typeface="Arial" panose="020B0604020202020204" pitchFamily="34" charset="0"/>
              </a:rPr>
              <a:t>заключается снижение уровня репрессивности уголовного процесса?</a:t>
            </a:r>
          </a:p>
          <a:p>
            <a:pPr marL="82296" indent="0" algn="just">
              <a:buNone/>
            </a:pPr>
            <a:endParaRPr lang="ru-RU" sz="3600" b="1" dirty="0" smtClean="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80014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295" y="3284984"/>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7992888" cy="6624736"/>
          </a:xfrm>
        </p:spPr>
        <p:txBody>
          <a:bodyPr>
            <a:noAutofit/>
          </a:bodyPr>
          <a:lstStyle/>
          <a:p>
            <a:pPr marL="0" indent="273050" algn="just">
              <a:buNone/>
            </a:pPr>
            <a:r>
              <a:rPr lang="ru-RU" sz="1500" b="1" dirty="0" smtClean="0">
                <a:latin typeface="Arial" pitchFamily="34" charset="0"/>
                <a:cs typeface="Arial" pitchFamily="34" charset="0"/>
              </a:rPr>
              <a:t>Здравствуйте</a:t>
            </a:r>
            <a:r>
              <a:rPr lang="ru-RU" sz="1500" b="1" dirty="0" smtClean="0">
                <a:latin typeface="Arial" pitchFamily="34" charset="0"/>
                <a:cs typeface="Arial" pitchFamily="34" charset="0"/>
              </a:rPr>
              <a:t>, уважаемый Ильяс! Благодарим за вопрос.</a:t>
            </a:r>
          </a:p>
          <a:p>
            <a:pPr marL="0" indent="273050" algn="just">
              <a:buNone/>
            </a:pPr>
            <a:r>
              <a:rPr lang="ru-RU" sz="1500" dirty="0" smtClean="0">
                <a:latin typeface="Arial" pitchFamily="34" charset="0"/>
                <a:cs typeface="Arial" pitchFamily="34" charset="0"/>
              </a:rPr>
              <a:t>Проект Закона РК «О внесении изменений и дополнений в некоторые законодательные акты по вопросам модернизации процессуальных основ правоохранительной деятельности» </a:t>
            </a:r>
            <a:r>
              <a:rPr lang="ru-RU" sz="1500" i="1" dirty="0" smtClean="0">
                <a:latin typeface="Arial" pitchFamily="34" charset="0"/>
                <a:cs typeface="Arial" pitchFamily="34" charset="0"/>
              </a:rPr>
              <a:t>(сейчас рассматривается в Мажилисе Парламента РК) </a:t>
            </a:r>
            <a:r>
              <a:rPr lang="ru-RU" sz="1500" dirty="0" smtClean="0">
                <a:latin typeface="Arial" pitchFamily="34" charset="0"/>
                <a:cs typeface="Arial" pitchFamily="34" charset="0"/>
              </a:rPr>
              <a:t>содержит в себе поправки, направленные, помимо прочего, на снижение уровня репрессивности уголовного процесса.</a:t>
            </a:r>
          </a:p>
          <a:p>
            <a:pPr marL="0" indent="273050" algn="just">
              <a:buNone/>
            </a:pPr>
            <a:r>
              <a:rPr lang="ru-RU" sz="1500" dirty="0" smtClean="0">
                <a:latin typeface="Arial" pitchFamily="34" charset="0"/>
                <a:cs typeface="Arial" pitchFamily="34" charset="0"/>
              </a:rPr>
              <a:t>Снижение уровня репрессивности уголовного процесса в контексте рассматриваемых поправок будет достигаться путем сокращения срока задержания с 72 до 48 часов, а также через введение законодательного запрета на применение меры пресечения в виде содержания под стражей к лицам, подозреваемым в совершении некоторых видов экономических преступлений.  </a:t>
            </a:r>
          </a:p>
          <a:p>
            <a:pPr marL="0" indent="273050" algn="just">
              <a:buNone/>
            </a:pPr>
            <a:r>
              <a:rPr lang="ru-RU" sz="1500" dirty="0" smtClean="0">
                <a:latin typeface="Arial" pitchFamily="34" charset="0"/>
                <a:cs typeface="Arial" pitchFamily="34" charset="0"/>
              </a:rPr>
              <a:t>Вместе с тем к лицам, подозреваемым, обвиняемым в совершении преступлений, предусмотренных статьями 217, 218, 231, 234, 248 и 249 Уголовного Кодекса Республики Казахстан, указанный запрет применяться не будет. Кроме того, запрет не будет действовать и тогда, когда лицо пыталось скрыться от уголовного преследования либо подозревается в совершении преступления в составе организованной группы или преступного сообщества.</a:t>
            </a:r>
          </a:p>
          <a:p>
            <a:pPr marL="0" indent="273050" algn="just">
              <a:buNone/>
            </a:pPr>
            <a:r>
              <a:rPr lang="ru-RU" sz="1500" dirty="0" smtClean="0">
                <a:latin typeface="Arial" pitchFamily="34" charset="0"/>
                <a:cs typeface="Arial" pitchFamily="34" charset="0"/>
              </a:rPr>
              <a:t>Содержание под стражей является наиболее суровой мерой пресечения и должна носить исключительный характер и применяться лишь тогда, когда использовать другие меры пресечения не представляется возможным. Безусловно, сужение сферы ее применения будет способствовать снижению общей репрессивности уголовного процесса.</a:t>
            </a:r>
          </a:p>
          <a:p>
            <a:pPr marL="0" indent="273050" algn="just">
              <a:buNone/>
            </a:pPr>
            <a:r>
              <a:rPr lang="ru-RU" sz="1500" dirty="0" smtClean="0">
                <a:latin typeface="Arial" pitchFamily="34" charset="0"/>
                <a:cs typeface="Arial" pitchFamily="34" charset="0"/>
              </a:rPr>
              <a:t>Предлагаемые меры повысят гарантии защиты от необоснованного ограничения одного из основополагающих конституционных прав человека – права на свободу. Отметим, что предлагаемые новеллы соответствует международным документам в сфере прав человека и находят отражение в законодательствах многих стран ОЭСР. </a:t>
            </a:r>
          </a:p>
        </p:txBody>
      </p:sp>
    </p:spTree>
    <p:extLst>
      <p:ext uri="{BB962C8B-B14F-4D97-AF65-F5344CB8AC3E}">
        <p14:creationId xmlns:p14="http://schemas.microsoft.com/office/powerpoint/2010/main" xmlns="" val="318001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8100392" cy="6624736"/>
          </a:xfrm>
        </p:spPr>
        <p:txBody>
          <a:bodyPr>
            <a:normAutofit/>
          </a:bodyPr>
          <a:lstStyle/>
          <a:p>
            <a:pPr marL="82296" indent="0">
              <a:buNone/>
            </a:pPr>
            <a:endParaRPr lang="ru-RU" sz="2800" b="1" dirty="0" smtClean="0">
              <a:latin typeface="Arial" panose="020B0604020202020204" pitchFamily="34" charset="0"/>
              <a:cs typeface="Arial" panose="020B0604020202020204" pitchFamily="34" charset="0"/>
            </a:endParaRPr>
          </a:p>
          <a:p>
            <a:pPr marL="82296" indent="0">
              <a:buNone/>
            </a:pPr>
            <a:r>
              <a:rPr lang="ru-RU" sz="2800" b="1" dirty="0" smtClean="0">
                <a:solidFill>
                  <a:srgbClr val="C00000"/>
                </a:solidFill>
                <a:latin typeface="Arial" panose="020B0604020202020204" pitchFamily="34" charset="0"/>
                <a:cs typeface="Arial" panose="020B0604020202020204" pitchFamily="34" charset="0"/>
              </a:rPr>
              <a:t>Индира</a:t>
            </a:r>
            <a:endParaRPr lang="ru-RU" sz="2800" dirty="0">
              <a:solidFill>
                <a:srgbClr val="C00000"/>
              </a:solidFill>
              <a:latin typeface="Arial" panose="020B0604020202020204" pitchFamily="34" charset="0"/>
              <a:cs typeface="Arial" panose="020B0604020202020204" pitchFamily="34" charset="0"/>
            </a:endParaRPr>
          </a:p>
          <a:p>
            <a:pPr marL="82296" indent="0">
              <a:buNone/>
            </a:pPr>
            <a:endParaRPr lang="ru-RU" sz="2800" dirty="0" smtClean="0">
              <a:latin typeface="Arial" panose="020B0604020202020204" pitchFamily="34" charset="0"/>
              <a:cs typeface="Arial" panose="020B0604020202020204" pitchFamily="34" charset="0"/>
            </a:endParaRPr>
          </a:p>
          <a:p>
            <a:pPr marL="82296" indent="0">
              <a:buNone/>
            </a:pPr>
            <a:r>
              <a:rPr lang="ru-RU" sz="3600" dirty="0" smtClean="0">
                <a:latin typeface="Arial" panose="020B0604020202020204" pitchFamily="34" charset="0"/>
                <a:cs typeface="Arial" panose="020B0604020202020204" pitchFamily="34" charset="0"/>
              </a:rPr>
              <a:t>Какой </a:t>
            </a:r>
            <a:r>
              <a:rPr lang="ru-RU" sz="3600" dirty="0">
                <a:latin typeface="Arial" panose="020B0604020202020204" pitchFamily="34" charset="0"/>
                <a:cs typeface="Arial" panose="020B0604020202020204" pitchFamily="34" charset="0"/>
              </a:rPr>
              <a:t>международный опыт был изучен и взят за основу?</a:t>
            </a:r>
          </a:p>
          <a:p>
            <a:pPr marL="82296" indent="0" algn="just">
              <a:buNone/>
            </a:pP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3352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116632"/>
            <a:ext cx="7957548" cy="6624736"/>
          </a:xfrm>
        </p:spPr>
        <p:txBody>
          <a:bodyPr>
            <a:noAutofit/>
          </a:bodyPr>
          <a:lstStyle/>
          <a:p>
            <a:pPr marL="80963" indent="274638" algn="just">
              <a:buNone/>
            </a:pPr>
            <a:endParaRPr lang="ru-RU" sz="2000" b="1" dirty="0" smtClean="0">
              <a:latin typeface="Times New Roman" pitchFamily="18" charset="0"/>
              <a:cs typeface="Times New Roman" pitchFamily="18" charset="0"/>
            </a:endParaRPr>
          </a:p>
          <a:p>
            <a:pPr marL="80963" indent="274638" algn="just">
              <a:buNone/>
            </a:pPr>
            <a:r>
              <a:rPr lang="ru-RU" sz="2000" b="1" dirty="0" smtClean="0">
                <a:latin typeface="Arial" pitchFamily="34" charset="0"/>
                <a:cs typeface="Arial" pitchFamily="34" charset="0"/>
              </a:rPr>
              <a:t>Здравствуйте, уважаемая Индира! Благодарим за вопрос.</a:t>
            </a:r>
          </a:p>
          <a:p>
            <a:pPr marL="80963" indent="274638" algn="just">
              <a:buNone/>
            </a:pPr>
            <a:r>
              <a:rPr lang="ru-RU" sz="2000" dirty="0" smtClean="0">
                <a:latin typeface="Arial" pitchFamily="34" charset="0"/>
                <a:cs typeface="Arial" pitchFamily="34" charset="0"/>
              </a:rPr>
              <a:t>В ходе разработки основных направлений проекта Закона РК «О внесении изменений и дополнений в некоторые законодательные акты по вопросам модернизации процессуальных основ правоохранительной деятельности» </a:t>
            </a:r>
            <a:r>
              <a:rPr lang="ru-RU" sz="2000" i="1" dirty="0" smtClean="0">
                <a:latin typeface="Arial" pitchFamily="34" charset="0"/>
                <a:cs typeface="Arial" pitchFamily="34" charset="0"/>
              </a:rPr>
              <a:t>(сейчас рассматривается в Мажилисе Парламента РК)</a:t>
            </a:r>
            <a:r>
              <a:rPr lang="ru-RU" sz="2000" dirty="0" smtClean="0">
                <a:latin typeface="Arial" pitchFamily="34" charset="0"/>
                <a:cs typeface="Arial" pitchFamily="34" charset="0"/>
              </a:rPr>
              <a:t> был детально изучен зарубежный опыт таких стран, как ФРГ, Великобритания, Эстония и Грузия. </a:t>
            </a:r>
          </a:p>
          <a:p>
            <a:pPr marL="80963" indent="274638" algn="just">
              <a:buNone/>
            </a:pPr>
            <a:r>
              <a:rPr lang="ru-RU" sz="2000" dirty="0" smtClean="0">
                <a:latin typeface="Arial" pitchFamily="34" charset="0"/>
                <a:cs typeface="Arial" pitchFamily="34" charset="0"/>
              </a:rPr>
              <a:t>Учитывая то, что новый этап модернизации ориентирован на улучшение рейтинга Казахстана в индексе верховенства права в уголовном правосудии, специально созданной Межведомственной рабочей группой в составе первых руководителей Верховного Суда, Генеральной прокуратуры, Министерства юстиции и финансов, правоохранительных и специальных органов принято решение о необходимости внедрения в отечественный УПК элементов германской модели уголовного процесса.</a:t>
            </a:r>
          </a:p>
        </p:txBody>
      </p:sp>
    </p:spTree>
    <p:extLst>
      <p:ext uri="{BB962C8B-B14F-4D97-AF65-F5344CB8AC3E}">
        <p14:creationId xmlns:p14="http://schemas.microsoft.com/office/powerpoint/2010/main" xmlns="" val="273352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233264"/>
            <a:ext cx="8100392" cy="4910248"/>
          </a:xfrm>
        </p:spPr>
        <p:txBody>
          <a:bodyPr>
            <a:normAutofit/>
          </a:bodyPr>
          <a:lstStyle/>
          <a:p>
            <a:pPr marL="82296" indent="0">
              <a:buNone/>
            </a:pPr>
            <a:endParaRPr lang="ru-RU" sz="2800" b="1" dirty="0" smtClean="0">
              <a:latin typeface="Arial" panose="020B0604020202020204" pitchFamily="34" charset="0"/>
              <a:cs typeface="Arial" panose="020B0604020202020204" pitchFamily="34" charset="0"/>
            </a:endParaRPr>
          </a:p>
          <a:p>
            <a:pPr marL="82296" indent="0">
              <a:buNone/>
            </a:pPr>
            <a:r>
              <a:rPr lang="ru-RU" sz="2800" b="1" dirty="0" smtClean="0">
                <a:solidFill>
                  <a:srgbClr val="C00000"/>
                </a:solidFill>
                <a:latin typeface="Arial" panose="020B0604020202020204" pitchFamily="34" charset="0"/>
                <a:cs typeface="Arial" panose="020B0604020202020204" pitchFamily="34" charset="0"/>
              </a:rPr>
              <a:t>Динара</a:t>
            </a:r>
          </a:p>
          <a:p>
            <a:pPr marL="82296" indent="0">
              <a:buNone/>
            </a:pPr>
            <a:endParaRPr lang="ru-RU" sz="3600" dirty="0">
              <a:latin typeface="Arial" panose="020B0604020202020204" pitchFamily="34" charset="0"/>
              <a:cs typeface="Arial" panose="020B0604020202020204" pitchFamily="34" charset="0"/>
            </a:endParaRPr>
          </a:p>
          <a:p>
            <a:pPr marL="82296" indent="0">
              <a:buNone/>
            </a:pPr>
            <a:r>
              <a:rPr lang="ru-RU" sz="3600" dirty="0">
                <a:latin typeface="Arial" panose="020B0604020202020204" pitchFamily="34" charset="0"/>
                <a:cs typeface="Arial" panose="020B0604020202020204" pitchFamily="34" charset="0"/>
              </a:rPr>
              <a:t>Здравствуйте! Хотела задать вопрос: как изменятся сроки досудебного расследования</a:t>
            </a:r>
            <a:r>
              <a:rPr lang="ru-RU" sz="3600" dirty="0" smtClean="0">
                <a:latin typeface="Arial" panose="020B0604020202020204" pitchFamily="34" charset="0"/>
                <a:cs typeface="Arial" panose="020B0604020202020204" pitchFamily="34" charset="0"/>
              </a:rPr>
              <a:t>?</a:t>
            </a:r>
            <a:endParaRPr lang="ru-RU"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7994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83" y="3140968"/>
            <a:ext cx="857695" cy="18722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Объект 1"/>
          <p:cNvSpPr>
            <a:spLocks noGrp="1"/>
          </p:cNvSpPr>
          <p:nvPr>
            <p:ph idx="1"/>
          </p:nvPr>
        </p:nvSpPr>
        <p:spPr>
          <a:xfrm>
            <a:off x="1043608" y="428604"/>
            <a:ext cx="7814672" cy="5929354"/>
          </a:xfrm>
        </p:spPr>
        <p:txBody>
          <a:bodyPr>
            <a:normAutofit fontScale="92500" lnSpcReduction="20000"/>
          </a:bodyPr>
          <a:lstStyle/>
          <a:p>
            <a:pPr marL="80963" indent="369888" algn="just">
              <a:buNone/>
            </a:pPr>
            <a:r>
              <a:rPr lang="ru-RU" sz="2000" b="1" dirty="0" smtClean="0">
                <a:latin typeface="Arial" pitchFamily="34" charset="0"/>
                <a:cs typeface="Arial" pitchFamily="34" charset="0"/>
              </a:rPr>
              <a:t>Здравствуйте, уважаемая </a:t>
            </a:r>
            <a:r>
              <a:rPr lang="ru-RU" sz="2000" b="1" dirty="0" smtClean="0">
                <a:latin typeface="Arial" pitchFamily="34" charset="0"/>
                <a:cs typeface="Arial" pitchFamily="34" charset="0"/>
              </a:rPr>
              <a:t>Динара! </a:t>
            </a:r>
            <a:r>
              <a:rPr lang="ru-RU" sz="2000" b="1" dirty="0" smtClean="0">
                <a:latin typeface="Arial" pitchFamily="34" charset="0"/>
                <a:cs typeface="Arial" pitchFamily="34" charset="0"/>
              </a:rPr>
              <a:t>Благодарим за вопрос.</a:t>
            </a:r>
          </a:p>
          <a:p>
            <a:pPr marL="80963" indent="369888" algn="just">
              <a:buNone/>
            </a:pPr>
            <a:r>
              <a:rPr lang="ru-RU" sz="2000" dirty="0" smtClean="0">
                <a:latin typeface="Arial" panose="020B0604020202020204" pitchFamily="34" charset="0"/>
                <a:cs typeface="Arial" panose="020B0604020202020204" pitchFamily="34" charset="0"/>
              </a:rPr>
              <a:t>Новые сроки досудебного расследования появятся в УПК в связи с введением приказного производства. </a:t>
            </a:r>
          </a:p>
          <a:p>
            <a:pPr marL="80963" indent="369888" algn="just">
              <a:buNone/>
            </a:pPr>
            <a:r>
              <a:rPr lang="ru-RU" sz="2000" dirty="0" smtClean="0">
                <a:latin typeface="Arial" panose="020B0604020202020204" pitchFamily="34" charset="0"/>
                <a:cs typeface="Arial" panose="020B0604020202020204" pitchFamily="34" charset="0"/>
              </a:rPr>
              <a:t>Приказное производство будет применяться только </a:t>
            </a:r>
            <a:r>
              <a:rPr lang="ru-RU" sz="2000" dirty="0" smtClean="0">
                <a:latin typeface="Arial" panose="020B0604020202020204" pitchFamily="34" charset="0"/>
                <a:cs typeface="Arial" panose="020B0604020202020204" pitchFamily="34" charset="0"/>
              </a:rPr>
              <a:t>по уголовным проступкам и преступлениям небольшой </a:t>
            </a:r>
            <a:r>
              <a:rPr lang="ru-RU" sz="2000" dirty="0" smtClean="0">
                <a:latin typeface="Arial" panose="020B0604020202020204" pitchFamily="34" charset="0"/>
                <a:cs typeface="Arial" panose="020B0604020202020204" pitchFamily="34" charset="0"/>
              </a:rPr>
              <a:t>тяжести.</a:t>
            </a:r>
          </a:p>
          <a:p>
            <a:pPr marL="80963" indent="369888" algn="just">
              <a:buNone/>
            </a:pPr>
            <a:r>
              <a:rPr lang="ru-RU" sz="2000" dirty="0" smtClean="0">
                <a:latin typeface="Arial" panose="020B0604020202020204" pitchFamily="34" charset="0"/>
                <a:cs typeface="Arial" panose="020B0604020202020204" pitchFamily="34" charset="0"/>
              </a:rPr>
              <a:t>По уголовным проступкам общий срок производства составит до 8 суток (в течение 5 суток производство завершает орган расследования, 3-е суток дело единолично рассматривает суд и выносит решение).</a:t>
            </a:r>
          </a:p>
          <a:p>
            <a:pPr marL="80963" indent="369888" algn="just">
              <a:buNone/>
            </a:pPr>
            <a:r>
              <a:rPr lang="ru-RU" sz="2000" dirty="0" smtClean="0">
                <a:latin typeface="Arial" panose="020B0604020202020204" pitchFamily="34" charset="0"/>
                <a:cs typeface="Arial" panose="020B0604020202020204" pitchFamily="34" charset="0"/>
              </a:rPr>
              <a:t>По преступлениям небольшой тяжести общий срок производства составит до 9 суток (в течение 5 суток производство завершает орган расследования, сутки предоставляются прокурору для принятия процессуального решения по делу и 3-е суток дело рассматривается судом единолично). При этом по преступлениям небольшой тяжести прокурор может утвердить постановление, отказать в утверждении постановления и прекратить производство, а также возвратить дело для производства следствия или дознания.</a:t>
            </a:r>
          </a:p>
          <a:p>
            <a:pPr marL="80963" indent="369888" algn="just">
              <a:buNone/>
            </a:pPr>
            <a:r>
              <a:rPr lang="ru-RU" sz="2000" dirty="0" smtClean="0">
                <a:latin typeface="Arial" panose="020B0604020202020204" pitchFamily="34" charset="0"/>
                <a:cs typeface="Arial" panose="020B0604020202020204" pitchFamily="34" charset="0"/>
              </a:rPr>
              <a:t>Также отметим, что в </a:t>
            </a:r>
            <a:r>
              <a:rPr lang="ru-RU" sz="2000" dirty="0" smtClean="0">
                <a:latin typeface="Arial" panose="020B0604020202020204" pitchFamily="34" charset="0"/>
                <a:cs typeface="Arial" panose="020B0604020202020204" pitchFamily="34" charset="0"/>
              </a:rPr>
              <a:t>форме дознания и предварительного следствия сроки останутся прежними. Так, согласно статьи 189 УПК срок досудебного расследования по делам дознания не должен превышать один месяц и два месяца по делам предварительного следствия. </a:t>
            </a:r>
            <a:endParaRPr lang="ru-R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79940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Другая 3">
      <a:dk1>
        <a:srgbClr val="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0070C0"/>
      </a:hlink>
      <a:folHlink>
        <a:srgbClr val="00206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1206</TotalTime>
  <Words>2273</Words>
  <Application>Microsoft Office PowerPoint</Application>
  <PresentationFormat>Экран (4:3)</PresentationFormat>
  <Paragraphs>98</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Солнцестояние</vt:lpstr>
      <vt:lpstr>Вопросы к вебинару  «УГОЛОВНОЕ ПРАВОНАРУШЕНИЕ И ДОСУДЕБНОЕ РАССЛЕДОВАНИЕ:  ПРАВОВЫЕ НОВЕЛЛЫ В ДЕЙСТВИИ И ВЗГЛЯД В БУДУЩЕЕ»</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Исполнительное производство</dc:title>
  <dc:creator>lenovo</dc:creator>
  <cp:lastModifiedBy>User</cp:lastModifiedBy>
  <cp:revision>141</cp:revision>
  <dcterms:created xsi:type="dcterms:W3CDTF">2017-02-13T03:31:43Z</dcterms:created>
  <dcterms:modified xsi:type="dcterms:W3CDTF">2017-10-23T12:26:00Z</dcterms:modified>
</cp:coreProperties>
</file>