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322" r:id="rId2"/>
    <p:sldId id="632" r:id="rId3"/>
    <p:sldId id="655" r:id="rId4"/>
    <p:sldId id="656" r:id="rId5"/>
    <p:sldId id="657" r:id="rId6"/>
    <p:sldId id="658" r:id="rId7"/>
    <p:sldId id="661" r:id="rId8"/>
    <p:sldId id="662" r:id="rId9"/>
    <p:sldId id="664" r:id="rId10"/>
    <p:sldId id="665" r:id="rId11"/>
    <p:sldId id="666" r:id="rId12"/>
    <p:sldId id="672" r:id="rId13"/>
    <p:sldId id="668" r:id="rId14"/>
    <p:sldId id="673" r:id="rId15"/>
    <p:sldId id="674" r:id="rId16"/>
    <p:sldId id="679" r:id="rId17"/>
    <p:sldId id="651" r:id="rId18"/>
    <p:sldId id="650" r:id="rId19"/>
    <p:sldId id="681" r:id="rId20"/>
    <p:sldId id="638" r:id="rId21"/>
    <p:sldId id="634" r:id="rId22"/>
    <p:sldId id="635" r:id="rId23"/>
    <p:sldId id="687" r:id="rId24"/>
    <p:sldId id="639" r:id="rId25"/>
    <p:sldId id="691" r:id="rId26"/>
    <p:sldId id="689" r:id="rId27"/>
    <p:sldId id="682" r:id="rId28"/>
    <p:sldId id="683" r:id="rId29"/>
    <p:sldId id="684" r:id="rId30"/>
    <p:sldId id="685" r:id="rId31"/>
    <p:sldId id="647" r:id="rId32"/>
    <p:sldId id="649" r:id="rId33"/>
    <p:sldId id="428" r:id="rId34"/>
    <p:sldId id="692" r:id="rId35"/>
    <p:sldId id="69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85B749"/>
    <a:srgbClr val="FF6699"/>
    <a:srgbClr val="FF0066"/>
    <a:srgbClr val="0066FF"/>
    <a:srgbClr val="F21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794" autoAdjust="0"/>
    <p:restoredTop sz="76523" autoAdjust="0"/>
  </p:normalViewPr>
  <p:slideViewPr>
    <p:cSldViewPr>
      <p:cViewPr varScale="1">
        <p:scale>
          <a:sx n="88" d="100"/>
          <a:sy n="8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41FED-CA44-4CAF-8501-7DF00BB1B0FA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D82ABBA8-C841-488D-BC27-A0D111CE2E35}" type="pres">
      <dgm:prSet presAssocID="{4A241FED-CA44-4CAF-8501-7DF00BB1B0F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2F02A1-C9E8-4148-A22D-0B92A36FB649}" type="presOf" srcId="{4A241FED-CA44-4CAF-8501-7DF00BB1B0FA}" destId="{D82ABBA8-C841-488D-BC27-A0D111CE2E3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41FED-CA44-4CAF-8501-7DF00BB1B0F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7DC1BC-CCD8-42B2-B076-8B97A03AD1A5}">
      <dgm:prSet phldrT="[Текст]" custT="1"/>
      <dgm:spPr/>
      <dgm:t>
        <a:bodyPr/>
        <a:lstStyle/>
        <a:p>
          <a:pPr algn="ctr"/>
          <a:r>
            <a:rPr lang="ru-RU" sz="1800" b="1" cap="none" spc="0" dirty="0" smtClean="0">
              <a:ln/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Регистрация заявления </a:t>
          </a:r>
        </a:p>
        <a:p>
          <a:pPr algn="ctr"/>
          <a:r>
            <a:rPr lang="ru-RU" sz="1800" b="1" cap="none" spc="0" dirty="0" smtClean="0">
              <a:ln/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и сообщения либо первое </a:t>
          </a:r>
        </a:p>
        <a:p>
          <a:pPr algn="ctr"/>
          <a:r>
            <a:rPr lang="ru-RU" sz="1800" b="1" cap="none" spc="0" dirty="0" smtClean="0">
              <a:ln/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неотложное действие</a:t>
          </a:r>
          <a:endParaRPr lang="ru-RU" sz="1800" b="1" cap="none" spc="0" dirty="0">
            <a:ln/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28DF2A0-FA52-43AA-9A6E-E6F74633553A}" type="parTrans" cxnId="{320B28C6-E955-43C4-BA46-64CE3C449617}">
      <dgm:prSet/>
      <dgm:spPr/>
      <dgm:t>
        <a:bodyPr/>
        <a:lstStyle/>
        <a:p>
          <a:endParaRPr lang="ru-RU" sz="1800" b="1" cap="none" spc="0">
            <a:ln/>
            <a:solidFill>
              <a:schemeClr val="accent3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0A455C2-3AA7-4025-A267-1F762E894418}" type="sibTrans" cxnId="{320B28C6-E955-43C4-BA46-64CE3C449617}">
      <dgm:prSet/>
      <dgm:spPr/>
      <dgm:t>
        <a:bodyPr/>
        <a:lstStyle/>
        <a:p>
          <a:endParaRPr lang="ru-RU" sz="1800" b="1" cap="none" spc="0">
            <a:ln/>
            <a:solidFill>
              <a:schemeClr val="accent3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56D9FDD-BA94-47FC-8233-878B87E51ECC}">
      <dgm:prSet phldrT="[Текст]" custT="1"/>
      <dgm:spPr/>
      <dgm:t>
        <a:bodyPr/>
        <a:lstStyle/>
        <a:p>
          <a:r>
            <a:rPr lang="ru-RU" sz="1800" b="1" cap="none" spc="0" dirty="0" smtClean="0">
              <a:ln/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Досудебное расследование</a:t>
          </a:r>
          <a:endParaRPr lang="ru-RU" sz="1800" b="1" cap="none" spc="0" dirty="0">
            <a:ln/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1EA1B44-83F8-42AA-B684-E101986DCF74}" type="parTrans" cxnId="{2ABEA96E-DEE4-4CFD-A2C3-DA214F1651DC}">
      <dgm:prSet/>
      <dgm:spPr/>
      <dgm:t>
        <a:bodyPr/>
        <a:lstStyle/>
        <a:p>
          <a:endParaRPr lang="ru-RU" sz="1800" b="1" cap="none" spc="0">
            <a:ln/>
            <a:solidFill>
              <a:schemeClr val="accent3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1757682-0E3B-4818-99F7-39F7EC8FFE5B}" type="sibTrans" cxnId="{2ABEA96E-DEE4-4CFD-A2C3-DA214F1651DC}">
      <dgm:prSet/>
      <dgm:spPr/>
      <dgm:t>
        <a:bodyPr/>
        <a:lstStyle/>
        <a:p>
          <a:endParaRPr lang="ru-RU" sz="1800" b="1" cap="none" spc="0">
            <a:ln/>
            <a:solidFill>
              <a:schemeClr val="accent3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1700D50-09FC-4175-913A-99265D352848}" type="pres">
      <dgm:prSet presAssocID="{4A241FED-CA44-4CAF-8501-7DF00BB1B0FA}" presName="Name0" presStyleCnt="0">
        <dgm:presLayoutVars>
          <dgm:dir/>
          <dgm:resizeHandles val="exact"/>
        </dgm:presLayoutVars>
      </dgm:prSet>
      <dgm:spPr/>
    </dgm:pt>
    <dgm:pt modelId="{50B4092A-B4CC-45C7-B8F5-BD79C191DEEB}" type="pres">
      <dgm:prSet presAssocID="{407DC1BC-CCD8-42B2-B076-8B97A03AD1A5}" presName="parTxOnly" presStyleLbl="node1" presStyleIdx="0" presStyleCnt="2" custScaleX="8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A0C22-ACE7-43CB-8647-9D9D786FCE8F}" type="pres">
      <dgm:prSet presAssocID="{F0A455C2-3AA7-4025-A267-1F762E894418}" presName="parSpace" presStyleCnt="0"/>
      <dgm:spPr/>
    </dgm:pt>
    <dgm:pt modelId="{44554B9B-F723-43D5-AC9F-18170C0A70BB}" type="pres">
      <dgm:prSet presAssocID="{856D9FDD-BA94-47FC-8233-878B87E51ECC}" presName="parTxOnly" presStyleLbl="node1" presStyleIdx="1" presStyleCnt="2" custLinFactNeighborX="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0D8F04-9F4F-42D9-AB16-DAC91107C31D}" type="presOf" srcId="{407DC1BC-CCD8-42B2-B076-8B97A03AD1A5}" destId="{50B4092A-B4CC-45C7-B8F5-BD79C191DEEB}" srcOrd="0" destOrd="0" presId="urn:microsoft.com/office/officeart/2005/8/layout/hChevron3"/>
    <dgm:cxn modelId="{07F4E020-D74B-44E0-9A0A-2C9628427E6E}" type="presOf" srcId="{4A241FED-CA44-4CAF-8501-7DF00BB1B0FA}" destId="{61700D50-09FC-4175-913A-99265D352848}" srcOrd="0" destOrd="0" presId="urn:microsoft.com/office/officeart/2005/8/layout/hChevron3"/>
    <dgm:cxn modelId="{320B28C6-E955-43C4-BA46-64CE3C449617}" srcId="{4A241FED-CA44-4CAF-8501-7DF00BB1B0FA}" destId="{407DC1BC-CCD8-42B2-B076-8B97A03AD1A5}" srcOrd="0" destOrd="0" parTransId="{F28DF2A0-FA52-43AA-9A6E-E6F74633553A}" sibTransId="{F0A455C2-3AA7-4025-A267-1F762E894418}"/>
    <dgm:cxn modelId="{2ABEA96E-DEE4-4CFD-A2C3-DA214F1651DC}" srcId="{4A241FED-CA44-4CAF-8501-7DF00BB1B0FA}" destId="{856D9FDD-BA94-47FC-8233-878B87E51ECC}" srcOrd="1" destOrd="0" parTransId="{B1EA1B44-83F8-42AA-B684-E101986DCF74}" sibTransId="{31757682-0E3B-4818-99F7-39F7EC8FFE5B}"/>
    <dgm:cxn modelId="{7FD4B712-61CF-47E1-83DB-92722F58773E}" type="presOf" srcId="{856D9FDD-BA94-47FC-8233-878B87E51ECC}" destId="{44554B9B-F723-43D5-AC9F-18170C0A70BB}" srcOrd="0" destOrd="0" presId="urn:microsoft.com/office/officeart/2005/8/layout/hChevron3"/>
    <dgm:cxn modelId="{06F2E6C6-8EA6-40C4-BB20-D15141FC6382}" type="presParOf" srcId="{61700D50-09FC-4175-913A-99265D352848}" destId="{50B4092A-B4CC-45C7-B8F5-BD79C191DEEB}" srcOrd="0" destOrd="0" presId="urn:microsoft.com/office/officeart/2005/8/layout/hChevron3"/>
    <dgm:cxn modelId="{A9841B86-8623-4299-84AC-7DF31599AD47}" type="presParOf" srcId="{61700D50-09FC-4175-913A-99265D352848}" destId="{7F0A0C22-ACE7-43CB-8647-9D9D786FCE8F}" srcOrd="1" destOrd="0" presId="urn:microsoft.com/office/officeart/2005/8/layout/hChevron3"/>
    <dgm:cxn modelId="{D600AE5E-C4D1-4D74-B0AC-FE80EFA3C4B4}" type="presParOf" srcId="{61700D50-09FC-4175-913A-99265D352848}" destId="{44554B9B-F723-43D5-AC9F-18170C0A70B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27943-6F4B-41A3-A9E2-29BEAAE8862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2D014A-8838-4AB4-8C62-08908ED1C9C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данный </a:t>
          </a:r>
          <a:r>
            <a: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институт </a:t>
          </a:r>
          <a:r>
            <a: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направлен на быстрое проведение процессуальных действий органом ведущим уголовный процесс </a:t>
          </a:r>
          <a:endParaRPr lang="ru-RU" sz="240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F1058870-3BBB-462F-9D77-79C83D53F7FC}" type="parTrans" cxnId="{3DC6749B-0DAE-4CC1-BE15-254D968499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4E07EEE-834B-4D06-9E78-7C68C25B0F34}" type="sibTrans" cxnId="{3DC6749B-0DAE-4CC1-BE15-254D968499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91EB8A7-FD3E-454E-BDDC-C6BCEA36EC8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286078-9826-4544-82C4-6BAB53C6F848}" type="parTrans" cxnId="{0B9E8586-8DEF-4EFD-BE63-76C1CF3BB8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D8C6430-9FED-479A-BF7A-7A9C436317CD}" type="sibTrans" cxnId="{0B9E8586-8DEF-4EFD-BE63-76C1CF3BB8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A45570F-E9D4-4C74-8E33-7B696C02E3B8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у граждан появилась возможность обжалования при затягивании расследования и право требовать завершение дела в конкретные сроки  </a:t>
          </a:r>
          <a:endParaRPr lang="ru-RU" sz="240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gm:t>
    </dgm:pt>
    <dgm:pt modelId="{8B8F661D-FFA9-4EC9-8F63-DAAB895F69F3}" type="parTrans" cxnId="{E5975C4C-085B-4C51-9280-E814E391705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EEC5BB-32F2-42A8-AC1F-A2771FA6DDC0}" type="sibTrans" cxnId="{E5975C4C-085B-4C51-9280-E814E391705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1973AEA-2920-4C3D-A199-5A13B45AEFF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57821C-7467-46C5-A1C0-54B12B19F0CC}" type="sibTrans" cxnId="{AF0D8547-9012-4585-822D-161BC4DE7BF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62BB511-74F7-4BD5-A758-47094B37BA2E}" type="parTrans" cxnId="{AF0D8547-9012-4585-822D-161BC4DE7BF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A0EF1A0-BCBF-4FC5-A524-380B5DA629F8}" type="pres">
      <dgm:prSet presAssocID="{DFD27943-6F4B-41A3-A9E2-29BEAAE88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FD94A8-C8E4-4B50-871C-7D41B6936D7C}" type="pres">
      <dgm:prSet presAssocID="{51973AEA-2920-4C3D-A199-5A13B45AEFF4}" presName="linNode" presStyleCnt="0"/>
      <dgm:spPr/>
    </dgm:pt>
    <dgm:pt modelId="{03557047-D497-48E6-B89B-FBD5753B7DDF}" type="pres">
      <dgm:prSet presAssocID="{51973AEA-2920-4C3D-A199-5A13B45AEFF4}" presName="parentText" presStyleLbl="node1" presStyleIdx="0" presStyleCnt="2" custScaleX="32259" custLinFactNeighborX="-6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4C5A9-E341-454D-BE1E-62677FA73C67}" type="pres">
      <dgm:prSet presAssocID="{51973AEA-2920-4C3D-A199-5A13B45AEFF4}" presName="descendantText" presStyleLbl="alignAccFollowNode1" presStyleIdx="0" presStyleCnt="2" custAng="0" custScaleX="144697" custScaleY="9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7CA8C-C1F4-4C82-B668-B6F5BB9C936E}" type="pres">
      <dgm:prSet presAssocID="{CB57821C-7467-46C5-A1C0-54B12B19F0CC}" presName="sp" presStyleCnt="0"/>
      <dgm:spPr/>
    </dgm:pt>
    <dgm:pt modelId="{43485015-05E3-4722-9D0E-137AC5991920}" type="pres">
      <dgm:prSet presAssocID="{291EB8A7-FD3E-454E-BDDC-C6BCEA36EC8E}" presName="linNode" presStyleCnt="0"/>
      <dgm:spPr/>
    </dgm:pt>
    <dgm:pt modelId="{4FA2A9F8-E67A-49AC-B9CA-99EDDEA054BF}" type="pres">
      <dgm:prSet presAssocID="{291EB8A7-FD3E-454E-BDDC-C6BCEA36EC8E}" presName="parentText" presStyleLbl="node1" presStyleIdx="1" presStyleCnt="2" custScaleX="34346" custScaleY="101630" custLinFactNeighborX="-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B5421-72E3-4DFD-A3B7-A4D8559655D6}" type="pres">
      <dgm:prSet presAssocID="{291EB8A7-FD3E-454E-BDDC-C6BCEA36EC8E}" presName="descendantText" presStyleLbl="alignAccFollowNode1" presStyleIdx="1" presStyleCnt="2" custScaleX="155429" custLinFactNeighborX="-896" custLinFactNeighborY="-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20102-0086-4196-BE71-520BA099D899}" type="presOf" srcId="{2F2D014A-8838-4AB4-8C62-08908ED1C9C9}" destId="{D434C5A9-E341-454D-BE1E-62677FA73C67}" srcOrd="0" destOrd="0" presId="urn:microsoft.com/office/officeart/2005/8/layout/vList5"/>
    <dgm:cxn modelId="{8A9552BD-2C15-471C-9C4A-AB3476FF4E77}" type="presOf" srcId="{51973AEA-2920-4C3D-A199-5A13B45AEFF4}" destId="{03557047-D497-48E6-B89B-FBD5753B7DDF}" srcOrd="0" destOrd="0" presId="urn:microsoft.com/office/officeart/2005/8/layout/vList5"/>
    <dgm:cxn modelId="{E5975C4C-085B-4C51-9280-E814E391705D}" srcId="{291EB8A7-FD3E-454E-BDDC-C6BCEA36EC8E}" destId="{8A45570F-E9D4-4C74-8E33-7B696C02E3B8}" srcOrd="0" destOrd="0" parTransId="{8B8F661D-FFA9-4EC9-8F63-DAAB895F69F3}" sibTransId="{44EEC5BB-32F2-42A8-AC1F-A2771FA6DDC0}"/>
    <dgm:cxn modelId="{DFBAA298-CF87-4C98-8125-1C3373B97139}" type="presOf" srcId="{291EB8A7-FD3E-454E-BDDC-C6BCEA36EC8E}" destId="{4FA2A9F8-E67A-49AC-B9CA-99EDDEA054BF}" srcOrd="0" destOrd="0" presId="urn:microsoft.com/office/officeart/2005/8/layout/vList5"/>
    <dgm:cxn modelId="{9E5B9683-7C9B-4DBC-B337-2C2942F0FE3E}" type="presOf" srcId="{DFD27943-6F4B-41A3-A9E2-29BEAAE88629}" destId="{CA0EF1A0-BCBF-4FC5-A524-380B5DA629F8}" srcOrd="0" destOrd="0" presId="urn:microsoft.com/office/officeart/2005/8/layout/vList5"/>
    <dgm:cxn modelId="{F55869E4-C549-4A2D-AE7F-1C11E7461332}" type="presOf" srcId="{8A45570F-E9D4-4C74-8E33-7B696C02E3B8}" destId="{BE5B5421-72E3-4DFD-A3B7-A4D8559655D6}" srcOrd="0" destOrd="0" presId="urn:microsoft.com/office/officeart/2005/8/layout/vList5"/>
    <dgm:cxn modelId="{0B9E8586-8DEF-4EFD-BE63-76C1CF3BB870}" srcId="{DFD27943-6F4B-41A3-A9E2-29BEAAE88629}" destId="{291EB8A7-FD3E-454E-BDDC-C6BCEA36EC8E}" srcOrd="1" destOrd="0" parTransId="{1E286078-9826-4544-82C4-6BAB53C6F848}" sibTransId="{ED8C6430-9FED-479A-BF7A-7A9C436317CD}"/>
    <dgm:cxn modelId="{3DC6749B-0DAE-4CC1-BE15-254D968499AB}" srcId="{51973AEA-2920-4C3D-A199-5A13B45AEFF4}" destId="{2F2D014A-8838-4AB4-8C62-08908ED1C9C9}" srcOrd="0" destOrd="0" parTransId="{F1058870-3BBB-462F-9D77-79C83D53F7FC}" sibTransId="{64E07EEE-834B-4D06-9E78-7C68C25B0F34}"/>
    <dgm:cxn modelId="{AF0D8547-9012-4585-822D-161BC4DE7BFB}" srcId="{DFD27943-6F4B-41A3-A9E2-29BEAAE88629}" destId="{51973AEA-2920-4C3D-A199-5A13B45AEFF4}" srcOrd="0" destOrd="0" parTransId="{B62BB511-74F7-4BD5-A758-47094B37BA2E}" sibTransId="{CB57821C-7467-46C5-A1C0-54B12B19F0CC}"/>
    <dgm:cxn modelId="{DDAE716B-7DDF-4631-8B84-F9F90679848B}" type="presParOf" srcId="{CA0EF1A0-BCBF-4FC5-A524-380B5DA629F8}" destId="{99FD94A8-C8E4-4B50-871C-7D41B6936D7C}" srcOrd="0" destOrd="0" presId="urn:microsoft.com/office/officeart/2005/8/layout/vList5"/>
    <dgm:cxn modelId="{E34DB2D8-4D52-493E-BE34-4C7BF23DAA54}" type="presParOf" srcId="{99FD94A8-C8E4-4B50-871C-7D41B6936D7C}" destId="{03557047-D497-48E6-B89B-FBD5753B7DDF}" srcOrd="0" destOrd="0" presId="urn:microsoft.com/office/officeart/2005/8/layout/vList5"/>
    <dgm:cxn modelId="{13A48B89-1B8B-4887-A845-FC85AA1141E1}" type="presParOf" srcId="{99FD94A8-C8E4-4B50-871C-7D41B6936D7C}" destId="{D434C5A9-E341-454D-BE1E-62677FA73C67}" srcOrd="1" destOrd="0" presId="urn:microsoft.com/office/officeart/2005/8/layout/vList5"/>
    <dgm:cxn modelId="{406BFC1F-2D68-4559-A55F-25895B5DEA04}" type="presParOf" srcId="{CA0EF1A0-BCBF-4FC5-A524-380B5DA629F8}" destId="{1927CA8C-C1F4-4C82-B668-B6F5BB9C936E}" srcOrd="1" destOrd="0" presId="urn:microsoft.com/office/officeart/2005/8/layout/vList5"/>
    <dgm:cxn modelId="{E7EBA5E8-2220-4B2B-8FE4-049794BFF7FB}" type="presParOf" srcId="{CA0EF1A0-BCBF-4FC5-A524-380B5DA629F8}" destId="{43485015-05E3-4722-9D0E-137AC5991920}" srcOrd="2" destOrd="0" presId="urn:microsoft.com/office/officeart/2005/8/layout/vList5"/>
    <dgm:cxn modelId="{2CE25576-7CF5-419D-9D5D-B39121F9D354}" type="presParOf" srcId="{43485015-05E3-4722-9D0E-137AC5991920}" destId="{4FA2A9F8-E67A-49AC-B9CA-99EDDEA054BF}" srcOrd="0" destOrd="0" presId="urn:microsoft.com/office/officeart/2005/8/layout/vList5"/>
    <dgm:cxn modelId="{1B254700-B268-44BD-A64A-10C377D834EC}" type="presParOf" srcId="{43485015-05E3-4722-9D0E-137AC5991920}" destId="{BE5B5421-72E3-4DFD-A3B7-A4D8559655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4092A-B4CC-45C7-B8F5-BD79C191DEEB}">
      <dsp:nvSpPr>
        <dsp:cNvPr id="0" name=""/>
        <dsp:cNvSpPr/>
      </dsp:nvSpPr>
      <dsp:spPr>
        <a:xfrm>
          <a:off x="2601" y="0"/>
          <a:ext cx="4468575" cy="10789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/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Регистрация заявления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/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и сообщения либо первое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/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неотложное действие</a:t>
          </a:r>
          <a:endParaRPr lang="ru-RU" sz="1800" b="1" kern="1200" cap="none" spc="0" dirty="0">
            <a:ln/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601" y="0"/>
        <a:ext cx="4198830" cy="1078980"/>
      </dsp:txXfrm>
    </dsp:sp>
    <dsp:sp modelId="{44554B9B-F723-43D5-AC9F-18170C0A70BB}">
      <dsp:nvSpPr>
        <dsp:cNvPr id="0" name=""/>
        <dsp:cNvSpPr/>
      </dsp:nvSpPr>
      <dsp:spPr>
        <a:xfrm>
          <a:off x="3458674" y="0"/>
          <a:ext cx="5075504" cy="10789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/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Досудебное расследование</a:t>
          </a:r>
          <a:endParaRPr lang="ru-RU" sz="1800" b="1" kern="1200" cap="none" spc="0" dirty="0">
            <a:ln/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998164" y="0"/>
        <a:ext cx="3996524" cy="1078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4C5A9-E341-454D-BE1E-62677FA73C67}">
      <dsp:nvSpPr>
        <dsp:cNvPr id="0" name=""/>
        <dsp:cNvSpPr/>
      </dsp:nvSpPr>
      <dsp:spPr>
        <a:xfrm rot="5400000">
          <a:off x="4168388" y="-2991104"/>
          <a:ext cx="1269896" cy="7676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данный института на быстрое проведение процессуальных действий органом ведущим уголовный процесс </a:t>
          </a:r>
          <a:endParaRPr lang="ru-RU" sz="2400" kern="120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 rot="-5400000">
        <a:off x="965065" y="274210"/>
        <a:ext cx="7614552" cy="1145914"/>
      </dsp:txXfrm>
    </dsp:sp>
    <dsp:sp modelId="{03557047-D497-48E6-B89B-FBD5753B7DDF}">
      <dsp:nvSpPr>
        <dsp:cNvPr id="0" name=""/>
        <dsp:cNvSpPr/>
      </dsp:nvSpPr>
      <dsp:spPr>
        <a:xfrm>
          <a:off x="0" y="253"/>
          <a:ext cx="962674" cy="16938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94" y="47247"/>
        <a:ext cx="868686" cy="1599839"/>
      </dsp:txXfrm>
    </dsp:sp>
    <dsp:sp modelId="{BE5B5421-72E3-4DFD-A3B7-A4D8559655D6}">
      <dsp:nvSpPr>
        <dsp:cNvPr id="0" name=""/>
        <dsp:cNvSpPr/>
      </dsp:nvSpPr>
      <dsp:spPr>
        <a:xfrm rot="5400000">
          <a:off x="4096619" y="-1221849"/>
          <a:ext cx="1355061" cy="76833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у граждан появилась возможность обжалования при затягивании расследования и право требовать завершение дела в конкретные сроки  </a:t>
          </a:r>
          <a:endParaRPr lang="ru-RU" sz="2400" kern="1200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dsp:txBody>
      <dsp:txXfrm rot="-5400000">
        <a:off x="932500" y="2008419"/>
        <a:ext cx="7617151" cy="1222763"/>
      </dsp:txXfrm>
    </dsp:sp>
    <dsp:sp modelId="{4FA2A9F8-E67A-49AC-B9CA-99EDDEA054BF}">
      <dsp:nvSpPr>
        <dsp:cNvPr id="0" name=""/>
        <dsp:cNvSpPr/>
      </dsp:nvSpPr>
      <dsp:spPr>
        <a:xfrm>
          <a:off x="0" y="1778771"/>
          <a:ext cx="955024" cy="17214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620" y="1825391"/>
        <a:ext cx="861784" cy="1628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5D0559-8530-4066-BD7A-20009842E12E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318EDE-8343-4F84-8251-AA03496B1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685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C2FE45-28F1-416B-A7A5-408133638593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71CA53-7660-40DC-9E89-11F1D01D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407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075967-B3EA-4FE3-9951-CD0ED201F3B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1CA53-7660-40DC-9E89-11F1D01DDC8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D37FE-D48F-4D1C-BB4B-E2CDFF29A8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18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1CA53-7660-40DC-9E89-11F1D01DDC8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ED248-A082-4767-89E0-AF0863D75AA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E5037-0DA6-4D48-8770-F645EA62A7D9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CE1F7-D07C-48BF-9B1B-3C33518D7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03147-115D-4E4D-9E7F-9B6D5B55F1EC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A874-DF8B-4CF8-8B04-EEBA753671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7851F-F8B7-49C9-8D17-AD48DFF89147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3C11-C6EF-4A3E-961D-F4298EE6B3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4499-09FF-4E70-9F5B-36A0E1EF6092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8E08A-DF77-42C9-BC5E-F017DB644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919A7-D11B-414A-9246-880A414B3650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3AE6-2A06-4964-8A5D-1D9D882C35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1FE94-AE79-4BF2-A58C-49DEDB691D81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5366-4531-4AD5-A756-F71CDF7EA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E4F8E-0995-4C99-B243-3817B85205CC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FBA40-3840-43A8-B6FD-6FC5921750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D3F51-8FD9-443A-87A7-D091A0475BFD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91255-E154-40F6-BC21-B184495C1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46FAD-D804-487C-A752-3D7CE7C0F1B1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8A3E1-A80B-410D-8DFC-A6A47583E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39ACB-D373-4EFA-BD0C-F5E0E9A674A1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30EAE-559D-48A4-B433-DF1438DEC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ED476-913A-4D16-9EE6-CD4227EFB68B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AF19-6958-4FB4-9557-0A1E12BDA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197946-DF28-4296-A027-3319381A142B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908B-AF82-49BD-BB19-0E883592D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133B6B-DCD9-465A-A9D3-C6FB565FF83C}" type="datetime1">
              <a:rPr lang="ru-RU" smtClean="0"/>
              <a:pPr/>
              <a:t>23.10.2017</a:t>
            </a:fld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86D770-4054-408C-842B-604DC3CAB4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428625" y="1928802"/>
            <a:ext cx="82153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УГОЛОВНОЕ ПРАВОНАРУШЕНИЕ И ДОСУДЕБНОЕ РАССЛЕДОВАНИЕ: ПРАВОВЫЕ НОВЕЛЛЫ В ДЕЙСТВИИ И ВЗГЛЯД В БУДУЩЕЕ</a:t>
            </a:r>
          </a:p>
          <a:p>
            <a:pPr algn="ctr"/>
            <a:endParaRPr lang="kk-KZ" sz="3600" b="1" dirty="0" smtClean="0">
              <a:solidFill>
                <a:srgbClr val="FF0000"/>
              </a:solidFill>
            </a:endParaRPr>
          </a:p>
          <a:p>
            <a:pPr algn="ctr"/>
            <a:endParaRPr lang="kk-KZ" sz="3600" b="1" dirty="0" smtClean="0">
              <a:solidFill>
                <a:srgbClr val="FF0000"/>
              </a:solidFill>
            </a:endParaRPr>
          </a:p>
          <a:p>
            <a:pPr algn="ctr"/>
            <a:endParaRPr lang="kk-KZ" sz="3600" b="1" dirty="0">
              <a:solidFill>
                <a:srgbClr val="FF0000"/>
              </a:solidFill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714375" y="500063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Министерство юстиции Республики Казахстан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Институт законодательства </a:t>
            </a:r>
            <a:r>
              <a:rPr lang="kk-KZ" sz="1600" b="1" dirty="0" smtClean="0">
                <a:solidFill>
                  <a:srgbClr val="0000FF"/>
                </a:solidFill>
              </a:rPr>
              <a:t>Республики </a:t>
            </a:r>
            <a:r>
              <a:rPr lang="kk-KZ" sz="1600" b="1" dirty="0">
                <a:solidFill>
                  <a:srgbClr val="0000FF"/>
                </a:solidFill>
              </a:rPr>
              <a:t>Казахстан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5429264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solidFill>
                  <a:srgbClr val="0000FF"/>
                </a:solidFill>
              </a:rPr>
              <a:t>Нургазинов Б.К., кандидат юридических наук</a:t>
            </a:r>
          </a:p>
          <a:p>
            <a:r>
              <a:rPr lang="kk-KZ" sz="2000" b="1" i="1" dirty="0" smtClean="0">
                <a:solidFill>
                  <a:srgbClr val="0000FF"/>
                </a:solidFill>
              </a:rPr>
              <a:t>Ахмеджанов Ф.Р.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85728"/>
            <a:ext cx="989657" cy="10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1214446" cy="10727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12359" y="6357958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№1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857232"/>
            <a:ext cx="8001056" cy="25699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усиления защиты прав граждан в досудебной стадии и расширения судебного контроля в УПК введена 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процессуальная фигура –</a:t>
            </a:r>
          </a:p>
          <a:p>
            <a:pPr algn="ctr"/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Следственный судья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86" y="5000636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Следственный судья избирается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собранием судей суда первой инстанции из числа судей этого суда, а при численности судей менее пяти – назначается председателем этого суда. При необходимости замены следственного судьи он может быть переизбран или переназначен.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№10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143008" cy="10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8" cy="928646"/>
          </a:xfrm>
          <a:prstGeom prst="rect">
            <a:avLst/>
          </a:prstGeom>
          <a:noFill/>
        </p:spPr>
      </p:pic>
      <p:pic>
        <p:nvPicPr>
          <p:cNvPr id="1026" name="Picture 2" descr="&amp;Kcy;&amp;acy;&amp;rcy;&amp;tcy;&amp;icy;&amp;ncy;&amp;kcy;&amp;icy; &amp;pcy;&amp;ocy; &amp;zcy;&amp;acy;&amp;pcy;&amp;rcy;&amp;ocy;&amp;scy;&amp;ucy; &amp;kcy;&amp;acy;&amp;zcy;&amp;acy;&amp;khcy;&amp;scy;&amp;tcy;&amp;acy;&amp;ncy;&amp;scy;&amp;kcy;&amp;icy;&amp;jcy; &amp;scy;&amp;ucy;&amp;dcy;&amp;softcy;&amp;yacy; &amp;fcy;&amp;ocy;&amp;t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429000"/>
            <a:ext cx="2786082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14480" y="357166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Следственный судья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имеет право на: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074" y="2071678"/>
            <a:ext cx="8747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Санкционирование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экстрадиционного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ареста, содержания под стражей, домашнего ареста и продление их сроков;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Санкционирование применения залога, ареста имущества, эксгумации трупа и международного розыска;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Утверждение сделки о сотрудничестве с органом уголовного преследования;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Принудительное помещение не содержащегося под стражей лица в медицинскую организацию для производства судебных экспертиз, а также в специальные медицинские организации;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Рассмотрение жалобы на действия следователя 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прокурора,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 также вопросов взыскания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процессуальных издержек по уголовному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делу, истребование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любых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сведений, принудительный привод лица и назначение экспертизы по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мотивированному ходатайству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адвоката;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Депонирование  показаний участников процесса;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№11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357166"/>
            <a:ext cx="1061095" cy="10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  <p:sp>
        <p:nvSpPr>
          <p:cNvPr id="52226" name="AutoShape 2" descr="&amp;Kcy;&amp;acy;&amp;rcy;&amp;tcy;&amp;icy;&amp;ncy;&amp;kcy;&amp;icy; &amp;pcy;&amp;ocy; &amp;zcy;&amp;acy;&amp;pcy;&amp;rcy;&amp;ocy;&amp;scy;&amp;ucy; &amp;zcy;&amp;ncy;&amp;acy;&amp;kcy; &amp;vcy;&amp;iecy;&amp;rcy;&amp;khcy;&amp;ocy;&amp;vcy;&amp;ncy;&amp;ocy;&amp;gcy;&amp;ocy; &amp;scy;&amp;ucy;&amp;dcy;&amp;a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&amp;Kcy;&amp;acy;&amp;rcy;&amp;tcy;&amp;icy;&amp;ncy;&amp;kcy;&amp;icy; &amp;pcy;&amp;ocy; &amp;zcy;&amp;acy;&amp;pcy;&amp;rcy;&amp;ocy;&amp;scy;&amp;ucy; &amp;zcy;&amp;ncy;&amp;acy;&amp;kcy; &amp;vcy;&amp;iecy;&amp;rcy;&amp;khcy;&amp;ocy;&amp;vcy;&amp;ncy;&amp;ocy;&amp;gcy;&amp;ocy; &amp;scy;&amp;ucy;&amp;dcy;&amp;a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47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57290" y="1000108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повышения эффективности уголовного процесса введены процессуальные действия: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241" y="2857496"/>
            <a:ext cx="85358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епонирование показаний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механизм позволяющий допросить следственным судьей лица, являющегося потерпевшим, свидетелем, если имеются основания полагать, что более поздний их допрос может оказаться невозможным в силу объективных причин (постоянное проживание за пределами Республики Казахстан, выезд за границу, тяжелое состояние здоровья, применение мер безопасности);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Дистанционный </a:t>
            </a:r>
            <a:r>
              <a:rPr lang="ru-RU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видеодопрос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допрос  с использованием технических средств в режиме видеосвязи, с вызовом его в органы того района либо области, где он находится.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№12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0"/>
            <a:ext cx="107157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159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357166"/>
            <a:ext cx="806489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полномочий и гарантий деятельности адвокатов</a:t>
            </a:r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000372"/>
            <a:ext cx="853399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Адвокат может напрямую ходатайствовать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перед следственным судьей:</a:t>
            </a: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депонировании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показаний свидетеля и потерпевшего;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истребовании любых сведений, документов, предметов, необходимых для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интересов подозреваемого, обвиняемого,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свидетеля,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имеющего право на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защиту,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случае отказа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должностного лица 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запроса;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назначении 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производстве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экспертизы, если органом уголовного преследования в удовлетворении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ходатайства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было необоснованно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отказано;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принудительном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приводе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ранее опрошенного им свидетеля, обеспечение явки которого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адвокату для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дачи показаний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орган, ведущий уголовный процесс, затруднительно.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№13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2" y="0"/>
            <a:ext cx="1143008" cy="10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43008" cy="928646"/>
          </a:xfrm>
          <a:prstGeom prst="rect">
            <a:avLst/>
          </a:prstGeom>
          <a:noFill/>
        </p:spPr>
      </p:pic>
      <p:pic>
        <p:nvPicPr>
          <p:cNvPr id="53250" name="Picture 2" descr="&amp;Kcy;&amp;acy;&amp;rcy;&amp;tcy;&amp;icy;&amp;ncy;&amp;kcy;&amp;icy; &amp;pcy;&amp;ocy; &amp;zcy;&amp;acy;&amp;pcy;&amp;rcy;&amp;ocy;&amp;scy;&amp;ucy; &amp;fcy;&amp;ocy;&amp;tcy;&amp;ocy; &amp;acy;&amp;dcy;&amp;vcy;&amp;ocy;&amp;kcy;&amp;acy;&amp;t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285860"/>
            <a:ext cx="2486025" cy="1643074"/>
          </a:xfrm>
          <a:prstGeom prst="rect">
            <a:avLst/>
          </a:prstGeom>
          <a:noFill/>
        </p:spPr>
      </p:pic>
      <p:sp>
        <p:nvSpPr>
          <p:cNvPr id="53252" name="AutoShape 4" descr="&amp;Kcy;&amp;acy;&amp;rcy;&amp;tcy;&amp;icy;&amp;ncy;&amp;kcy;&amp;icy; &amp;pcy;&amp;ocy; &amp;zcy;&amp;acy;&amp;pcy;&amp;rcy;&amp;ocy;&amp;scy;&amp;ucy; &amp;fcy;&amp;ocy;&amp;tcy;&amp;ocy; &amp;acy;&amp;dcy;&amp;vcy;&amp;ocy;&amp;kcy;&amp;a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&amp;Kcy;&amp;acy;&amp;rcy;&amp;tcy;&amp;icy;&amp;ncy;&amp;kcy;&amp;icy; &amp;pcy;&amp;ocy; &amp;zcy;&amp;acy;&amp;pcy;&amp;rcy;&amp;ocy;&amp;scy;&amp;ucy; &amp;fcy;&amp;ocy;&amp;tcy;&amp;ocy; &amp;acy;&amp;dcy;&amp;vcy;&amp;ocy;&amp;kcy;&amp;a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&amp;Kcy;&amp;acy;&amp;rcy;&amp;tcy;&amp;icy;&amp;ncy;&amp;kcy;&amp;icy; &amp;pcy;&amp;ocy; &amp;zcy;&amp;acy;&amp;pcy;&amp;rcy;&amp;ocy;&amp;scy;&amp;ucy; &amp;fcy;&amp;ocy;&amp;tcy;&amp;ocy; &amp;acy;&amp;dcy;&amp;vcy;&amp;ocy;&amp;kcy;&amp;a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8" name="AutoShape 10" descr="&amp;Kcy;&amp;acy;&amp;rcy;&amp;tcy;&amp;icy;&amp;ncy;&amp;kcy;&amp;icy; &amp;pcy;&amp;ocy; &amp;zcy;&amp;acy;&amp;pcy;&amp;rcy;&amp;ocy;&amp;scy;&amp;ucy; &amp;fcy;&amp;ocy;&amp;tcy;&amp;ocy; &amp;acy;&amp;dcy;&amp;vcy;&amp;ocy;&amp;kcy;&amp;a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0" name="AutoShape 12" descr="&amp;Kcy;&amp;acy;&amp;rcy;&amp;tcy;&amp;icy;&amp;ncy;&amp;kcy;&amp;icy; &amp;pcy;&amp;ocy; &amp;zcy;&amp;acy;&amp;pcy;&amp;rcy;&amp;ocy;&amp;scy;&amp;ucy; &amp;fcy;&amp;ocy;&amp;tcy;&amp;ocy; &amp;acy;&amp;dcy;&amp;vcy;&amp;ocy;&amp;kcy;&amp;a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2" name="AutoShape 14" descr="&amp;Kcy;&amp;acy;&amp;rcy;&amp;tcy;&amp;icy;&amp;ncy;&amp;kcy;&amp;icy; &amp;pcy;&amp;ocy; &amp;zcy;&amp;acy;&amp;pcy;&amp;rcy;&amp;ocy;&amp;scy;&amp;ucy; &amp;ucy;&amp;gcy;&amp;ocy;&amp;lcy;&amp;ocy;&amp;vcy;&amp;ncy;&amp;ocy;&amp;iecy; &amp;dcy;&amp;iecy;&amp;lcy;&amp;ocy; &amp;kcy;&amp;acy;&amp;zcy;&amp;acy;&amp;khcy;&amp;scy;&amp;tcy;&amp;acy;&amp;n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5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5264" y="5517232"/>
            <a:ext cx="84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введение понятия «Разумный срок» - согласуется с положениями Международного пакта о гражданских политических правах	</a:t>
            </a:r>
            <a:endParaRPr lang="ru-RU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14291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Разумный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срок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287358255"/>
              </p:ext>
            </p:extLst>
          </p:nvPr>
        </p:nvGraphicFramePr>
        <p:xfrm>
          <a:off x="285720" y="1643050"/>
          <a:ext cx="864399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№14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85728"/>
            <a:ext cx="918219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290"/>
            <a:ext cx="1143008" cy="928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7647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Уголовные проступки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260" y="1484784"/>
            <a:ext cx="8595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Досудебное расследование по делам об уголовных проступках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проводится упрощенно как в административном законодательстве по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протокольной форме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3356992"/>
            <a:ext cx="83895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Порядок производства по делам об уголовных проступках:</a:t>
            </a:r>
          </a:p>
          <a:p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1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Орган </a:t>
            </a:r>
            <a:r>
              <a:rPr lang="ru-RU" sz="17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дознания </a:t>
            </a:r>
            <a:r>
              <a:rPr lang="ru-RU" sz="17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немедленно</a:t>
            </a:r>
            <a:r>
              <a:rPr lang="ru-RU" sz="17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составляет </a:t>
            </a:r>
            <a:r>
              <a:rPr lang="ru-RU" sz="17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протокол об уголовном проступке, где описывает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событие уголовного </a:t>
            </a:r>
            <a:r>
              <a:rPr lang="ru-RU" sz="17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проступка,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последствия </a:t>
            </a:r>
            <a:r>
              <a:rPr lang="ru-RU" sz="17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другие существенные обстоятельства,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доказательства вины </a:t>
            </a:r>
            <a:r>
              <a:rPr lang="ru-RU" sz="17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правонарушителя,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17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потерпевшем и </a:t>
            </a:r>
            <a:r>
              <a:rPr lang="ru-RU" sz="17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размер причиненного ему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ущерба.</a:t>
            </a:r>
          </a:p>
          <a:p>
            <a:r>
              <a:rPr lang="ru-RU" sz="17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Направляет протокол прокурору для утверждения, который в течении </a:t>
            </a:r>
            <a:r>
              <a:rPr lang="ru-RU" sz="17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8-ми часов после изучения дела 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либо утверждает его и передает в суд либо прекращает либо направляет для производства дознания либо предварительного следствия.</a:t>
            </a:r>
          </a:p>
          <a:p>
            <a:r>
              <a:rPr lang="ru-RU" sz="17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Судья рассматривает дело об уголовном проступке в течении </a:t>
            </a:r>
            <a:r>
              <a:rPr lang="ru-RU" sz="17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15-ти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суток</a:t>
            </a:r>
            <a:r>
              <a:rPr lang="ru-RU" sz="17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7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кроме тех, по которым лица задержаны и ожидают ареста либо выдворения -  рассматриваются </a:t>
            </a:r>
            <a:r>
              <a:rPr lang="ru-RU" sz="17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день поступления в суд</a:t>
            </a:r>
            <a:r>
              <a:rPr lang="ru-RU" sz="17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7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№15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85728"/>
            <a:ext cx="918219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1143008" cy="928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59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1785926"/>
            <a:ext cx="6429420" cy="392909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    Планом Нации </a:t>
            </a:r>
            <a:r>
              <a:rPr lang="ru-RU" sz="2800" dirty="0" smtClean="0">
                <a:solidFill>
                  <a:srgbClr val="FF0000"/>
                </a:solidFill>
              </a:rPr>
              <a:t>«100 конкретных шагов» </a:t>
            </a:r>
            <a:r>
              <a:rPr lang="ru-RU" sz="2800" dirty="0" smtClean="0">
                <a:solidFill>
                  <a:srgbClr val="0000CC"/>
                </a:solidFill>
              </a:rPr>
              <a:t>по реализации пяти институциональных реформ </a:t>
            </a:r>
            <a:r>
              <a:rPr lang="ru-RU" sz="2800" dirty="0" smtClean="0">
                <a:solidFill>
                  <a:srgbClr val="FF0000"/>
                </a:solidFill>
              </a:rPr>
              <a:t>определена цель </a:t>
            </a:r>
            <a:r>
              <a:rPr lang="ru-RU" sz="2800" dirty="0" smtClean="0">
                <a:solidFill>
                  <a:srgbClr val="0000CC"/>
                </a:solidFill>
              </a:rPr>
              <a:t>по вхождению Казахстана </a:t>
            </a:r>
            <a:r>
              <a:rPr lang="ru-RU" sz="2800" dirty="0" smtClean="0">
                <a:solidFill>
                  <a:srgbClr val="FF0000"/>
                </a:solidFill>
              </a:rPr>
              <a:t>в 30-ку </a:t>
            </a:r>
            <a:r>
              <a:rPr lang="ru-RU" sz="2800" dirty="0" smtClean="0">
                <a:solidFill>
                  <a:srgbClr val="0000CC"/>
                </a:solidFill>
              </a:rPr>
              <a:t>развитых государств мира. 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 marL="0" indent="12700" algn="just">
              <a:buFont typeface="Wingdings" pitchFamily="2" charset="2"/>
              <a:buChar char="ü"/>
            </a:pPr>
            <a:endParaRPr lang="ru-RU" sz="2800" dirty="0" smtClean="0">
              <a:solidFill>
                <a:srgbClr val="0000FF"/>
              </a:solidFill>
            </a:endParaRPr>
          </a:p>
          <a:p>
            <a:pPr marL="0" indent="12700" algn="just">
              <a:buNone/>
            </a:pPr>
            <a:endParaRPr lang="ru-RU" sz="800" dirty="0" smtClean="0"/>
          </a:p>
          <a:p>
            <a:pPr marL="0" indent="12700" algn="just">
              <a:buFont typeface="Wingdings" pitchFamily="2" charset="2"/>
              <a:buChar char="ü"/>
            </a:pPr>
            <a:endParaRPr lang="ru-RU" sz="800" dirty="0" smtClean="0"/>
          </a:p>
          <a:p>
            <a:pPr marL="0" indent="12700" algn="just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785794"/>
            <a:ext cx="67151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По второму вопросу</a:t>
            </a:r>
          </a:p>
          <a:p>
            <a:pPr algn="ctr"/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9"/>
            <a:ext cx="918219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№16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AutoShape 3" descr="&amp;Kcy;&amp;acy;&amp;rcy;&amp;tcy;&amp;icy;&amp;ncy;&amp;kcy;&amp;icy; &amp;pcy;&amp;ocy; &amp;zcy;&amp;acy;&amp;pcy;&amp;rcy;&amp;ocy;&amp;scy;&amp;ucy; 100 &amp;shcy;&amp;acy;&amp;gcy;&amp;ocy;&amp;vcy; &amp;lcy;&amp;ocy;&amp;gcy;&amp;ocy;&amp;tcy;&amp;icy;&amp;p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&amp;Kcy;&amp;acy;&amp;rcy;&amp;tcy;&amp;icy;&amp;ncy;&amp;kcy;&amp;icy; &amp;pcy;&amp;ocy; &amp;zcy;&amp;acy;&amp;pcy;&amp;rcy;&amp;ocy;&amp;scy;&amp;ucy; 100 &amp;shcy;&amp;acy;&amp;gcy;&amp;ocy;&amp;vcy; &amp;lcy;&amp;ocy;&amp;gcy;&amp;ocy;&amp;tcy;&amp;icy;&amp;p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429132"/>
            <a:ext cx="57864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785794"/>
            <a:ext cx="67151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kk-KZ" sz="3200" b="1" dirty="0" smtClean="0">
              <a:solidFill>
                <a:srgbClr val="FF0000"/>
              </a:solidFill>
            </a:endParaRPr>
          </a:p>
          <a:p>
            <a:pPr algn="ctr"/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9"/>
            <a:ext cx="918219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14414" y="500042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Главой государства в Мажилис Парламента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внесён проект Закона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«О внесении изменений и дополнений в некоторые законодательные акты Республики Казахстан по вопросам модернизации процессуальных основ правоохранительной деятельности».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5572140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Предусмотрены поправки в УПК, Законы «Об ОРД» и «О прокуратуре»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7416" name="AutoShape 8" descr="&amp;Kcy;&amp;acy;&amp;rcy;&amp;tcy;&amp;icy;&amp;ncy;&amp;kcy;&amp;icy; &amp;pcy;&amp;ocy; &amp;zcy;&amp;acy;&amp;pcy;&amp;rcy;&amp;ocy;&amp;scy;&amp;ucy; &amp;ucy;&amp;gcy;&amp;ocy;&amp;lcy;&amp;ocy;&amp;vcy;&amp;ncy;&amp;ycy;&amp;jcy; &amp;pcy;&amp;rcy;&amp;ocy;&amp;tscy;&amp;iecy;&amp;scy;&amp;scy;&amp;ucy;&amp;acy;&amp;lcy;&amp;softcy;&amp;ncy;&amp;ycy;&amp;jcy; &amp;kcy;&amp;ocy;&amp;dcy;&amp;iecy;&amp;kcy;&amp;s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&amp;Kcy;&amp;acy;&amp;rcy;&amp;tcy;&amp;icy;&amp;ncy;&amp;kcy;&amp;icy; &amp;pcy;&amp;ocy; &amp;zcy;&amp;acy;&amp;pcy;&amp;rcy;&amp;ocy;&amp;scy;&amp;ucy; &amp;ucy;&amp;gcy;&amp;ocy;&amp;lcy;&amp;ocy;&amp;vcy;&amp;ncy;&amp;ycy;&amp;jcy; &amp;pcy;&amp;rcy;&amp;ocy;&amp;tscy;&amp;iecy;&amp;scy;&amp;scy;&amp;ucy;&amp;acy;&amp;lcy;&amp;softcy;&amp;ncy;&amp;ycy;&amp;jcy; &amp;kcy;&amp;ocy;&amp;dcy;&amp;iecy;&amp;kcy;&amp;s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&amp;Kcy;&amp;acy;&amp;rcy;&amp;tcy;&amp;icy;&amp;ncy;&amp;kcy;&amp;icy; &amp;pcy;&amp;ocy; &amp;zcy;&amp;acy;&amp;pcy;&amp;rcy;&amp;ocy;&amp;scy;&amp;ucy; &amp;ucy;&amp;gcy;&amp;ocy;&amp;lcy;&amp;ocy;&amp;vcy;&amp;ncy;&amp;ycy;&amp;jcy; &amp;pcy;&amp;rcy;&amp;ocy;&amp;tscy;&amp;iecy;&amp;scy;&amp;scy;&amp;ucy;&amp;acy;&amp;lcy;&amp;softcy;&amp;ncy;&amp;ycy;&amp;jcy; &amp;kcy;&amp;ocy;&amp;dcy;&amp;iecy;&amp;kcy;&amp;s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12359" y="6357958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 17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&amp;Kcy;&amp;acy;&amp;rcy;&amp;tcy;&amp;icy;&amp;ncy;&amp;kcy;&amp;icy; &amp;pcy;&amp;ocy; &amp;zcy;&amp;acy;&amp;pcy;&amp;rcy;&amp;ocy;&amp;scy;&amp;ucy; &amp;acy;&amp;kcy; &amp;ocy;&amp;rcy;&amp;dcy;&amp;acy; &amp;acy;&amp;scy;&amp;tcy;&amp;acy;&amp;n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500307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1428736"/>
            <a:ext cx="6929486" cy="4429156"/>
          </a:xfrm>
        </p:spPr>
        <p:txBody>
          <a:bodyPr/>
          <a:lstStyle/>
          <a:p>
            <a:pPr marL="0" indent="1270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укрепление защиты прав граждан; </a:t>
            </a:r>
          </a:p>
          <a:p>
            <a:pPr marL="0" indent="127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 расширения </a:t>
            </a:r>
            <a:r>
              <a:rPr lang="ru-RU" sz="2400" dirty="0" smtClean="0">
                <a:solidFill>
                  <a:srgbClr val="0000FF"/>
                </a:solidFill>
              </a:rPr>
              <a:t>полномочий адвокатов и повышение состязательности; </a:t>
            </a:r>
          </a:p>
          <a:p>
            <a:pPr marL="0" indent="127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расширение судебного контроля на досудебной стадии; </a:t>
            </a:r>
          </a:p>
          <a:p>
            <a:pPr marL="0" indent="127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 исключение дублирования и четкое распределение полномочий между органами досудебного расследования, прокуратурой и судом;</a:t>
            </a:r>
          </a:p>
          <a:p>
            <a:pPr marL="0" indent="127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</a:rPr>
              <a:t> внедрение </a:t>
            </a:r>
            <a:r>
              <a:rPr lang="en-US" sz="2400" dirty="0" smtClean="0">
                <a:solidFill>
                  <a:srgbClr val="0000FF"/>
                </a:solidFill>
              </a:rPr>
              <a:t>IT</a:t>
            </a:r>
            <a:r>
              <a:rPr lang="ru-RU" sz="2400" dirty="0" smtClean="0">
                <a:solidFill>
                  <a:srgbClr val="0000FF"/>
                </a:solidFill>
              </a:rPr>
              <a:t> технологий (упрощение процедур, сокращение сроков и экономичность расследования).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500042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проект Закона направлен на: </a:t>
            </a:r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9"/>
            <a:ext cx="918219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2359" y="6357958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 18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5500694" y="3429000"/>
            <a:ext cx="3929090" cy="2286016"/>
          </a:xfrm>
        </p:spPr>
        <p:txBody>
          <a:bodyPr/>
          <a:lstStyle/>
          <a:p>
            <a:pPr marL="0" indent="1270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 ДОЛГИМ</a:t>
            </a:r>
          </a:p>
          <a:p>
            <a:pPr marL="0" indent="12700" algn="just">
              <a:buNone/>
            </a:pPr>
            <a:endParaRPr lang="ru-RU" sz="800" dirty="0" smtClean="0"/>
          </a:p>
          <a:p>
            <a:pPr marL="0" indent="1270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 СЛОЖНЫМ</a:t>
            </a:r>
          </a:p>
          <a:p>
            <a:pPr marL="0" indent="12700" algn="just">
              <a:buNone/>
            </a:pPr>
            <a:endParaRPr lang="ru-RU" sz="800" dirty="0" smtClean="0"/>
          </a:p>
          <a:p>
            <a:pPr marL="0" indent="1270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FF"/>
                </a:solidFill>
              </a:rPr>
              <a:t> ЗАТРАТНЫМ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785794"/>
            <a:ext cx="67151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ДОСУДЕБНОЕ РАССЛЕДОВАНИЕ СЕГОДНЯ ВСЁ ЕЩЁ ОСТАЁТСЯ </a:t>
            </a:r>
          </a:p>
          <a:p>
            <a:pPr algn="ctr"/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1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3714776" cy="278608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9"/>
            <a:ext cx="918219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№19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785794"/>
            <a:ext cx="67151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kk-KZ" sz="3200" b="1" dirty="0" smtClean="0">
              <a:solidFill>
                <a:srgbClr val="FF0000"/>
              </a:solidFill>
            </a:endParaRPr>
          </a:p>
          <a:p>
            <a:pPr algn="ctr"/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9"/>
            <a:ext cx="918219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14414" y="1071546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</a:rPr>
              <a:t>1. Правовые новеллы уголовно-процессуального законодательства при  </a:t>
            </a:r>
            <a:r>
              <a:rPr lang="ru-RU" sz="2400" b="1" smtClean="0">
                <a:solidFill>
                  <a:srgbClr val="0000FF"/>
                </a:solidFill>
              </a:rPr>
              <a:t>досудебном расследовании уголовных </a:t>
            </a:r>
            <a:r>
              <a:rPr lang="ru-RU" sz="2400" b="1" dirty="0" smtClean="0">
                <a:solidFill>
                  <a:srgbClr val="0000FF"/>
                </a:solidFill>
              </a:rPr>
              <a:t>дел в действии.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786058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</a:rPr>
              <a:t>2. Укрепление прав граждан в уголовном процессе и снижение уровня его репрессивности. Взгляд в будущее.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7416" name="AutoShape 8" descr="&amp;Kcy;&amp;acy;&amp;rcy;&amp;tcy;&amp;icy;&amp;ncy;&amp;kcy;&amp;icy; &amp;pcy;&amp;ocy; &amp;zcy;&amp;acy;&amp;pcy;&amp;rcy;&amp;ocy;&amp;scy;&amp;ucy; &amp;ucy;&amp;gcy;&amp;ocy;&amp;lcy;&amp;ocy;&amp;vcy;&amp;ncy;&amp;ycy;&amp;jcy; &amp;pcy;&amp;rcy;&amp;ocy;&amp;tscy;&amp;iecy;&amp;scy;&amp;scy;&amp;ucy;&amp;acy;&amp;lcy;&amp;softcy;&amp;ncy;&amp;ycy;&amp;jcy; &amp;kcy;&amp;ocy;&amp;dcy;&amp;iecy;&amp;kcy;&amp;s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&amp;Kcy;&amp;acy;&amp;rcy;&amp;tcy;&amp;icy;&amp;ncy;&amp;kcy;&amp;icy; &amp;pcy;&amp;ocy; &amp;zcy;&amp;acy;&amp;pcy;&amp;rcy;&amp;ocy;&amp;scy;&amp;ucy; &amp;ucy;&amp;gcy;&amp;ocy;&amp;lcy;&amp;ocy;&amp;vcy;&amp;ncy;&amp;ycy;&amp;jcy; &amp;pcy;&amp;rcy;&amp;ocy;&amp;tscy;&amp;iecy;&amp;scy;&amp;scy;&amp;ucy;&amp;acy;&amp;lcy;&amp;softcy;&amp;ncy;&amp;ycy;&amp;jcy; &amp;kcy;&amp;ocy;&amp;dcy;&amp;iecy;&amp;kcy;&amp;s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&amp;Kcy;&amp;acy;&amp;rcy;&amp;tcy;&amp;icy;&amp;ncy;&amp;kcy;&amp;icy; &amp;pcy;&amp;ocy; &amp;zcy;&amp;acy;&amp;pcy;&amp;rcy;&amp;ocy;&amp;scy;&amp;ucy; &amp;ucy;&amp;gcy;&amp;ocy;&amp;lcy;&amp;ocy;&amp;vcy;&amp;ncy;&amp;ycy;&amp;jcy; &amp;pcy;&amp;rcy;&amp;ocy;&amp;tscy;&amp;iecy;&amp;scy;&amp;scy;&amp;ucy;&amp;acy;&amp;lcy;&amp;softcy;&amp;ncy;&amp;ycy;&amp;jcy; &amp;kcy;&amp;ocy;&amp;dcy;&amp;iecy;&amp;kcy;&amp;s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&amp;Kcy;&amp;acy;&amp;rcy;&amp;tcy;&amp;icy;&amp;ncy;&amp;kcy;&amp;icy; &amp;pcy;&amp;ocy; &amp;zcy;&amp;acy;&amp;pcy;&amp;rcy;&amp;ocy;&amp;scy;&amp;ucy; &amp;ucy;&amp;gcy;&amp;ocy;&amp;lcy;&amp;ocy;&amp;vcy;&amp;ncy;&amp;ycy;&amp;jcy; &amp;pcy;&amp;rcy;&amp;ocy;&amp;tscy;&amp;iecy;&amp;scy;&amp;scy;&amp;ucy;&amp;acy;&amp;lcy;&amp;softcy;&amp;ncy;&amp;ycy;&amp;jcy; &amp;kcy;&amp;ocy;&amp;dcy;&amp;iecy;&amp;kcy;&amp;scy; &amp;r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143380"/>
            <a:ext cx="3714776" cy="242889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812359" y="6357958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1357290" y="2928934"/>
            <a:ext cx="6572250" cy="785818"/>
          </a:xfrm>
        </p:spPr>
        <p:txBody>
          <a:bodyPr/>
          <a:lstStyle/>
          <a:p>
            <a:pPr marL="0" indent="12700" algn="ctr"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В первую очередь это касается экономических преступлений, за исключением тех, которые совершены преступными группами.</a:t>
            </a:r>
          </a:p>
          <a:p>
            <a:pPr marL="0" indent="12700" algn="ctr">
              <a:buFontTx/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57290" y="1000108"/>
            <a:ext cx="64293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Сокращению преступлений, по которым применяется мера пресечения в виде содержания</a:t>
            </a:r>
            <a:endParaRPr lang="ru-RU" sz="3200" dirty="0" smtClean="0"/>
          </a:p>
          <a:p>
            <a:pPr algn="ctr"/>
            <a:endParaRPr lang="kk-KZ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№20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642918"/>
            <a:ext cx="918219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1000132" cy="857256"/>
          </a:xfrm>
          <a:prstGeom prst="rect">
            <a:avLst/>
          </a:prstGeom>
          <a:noFill/>
        </p:spPr>
      </p:pic>
      <p:pic>
        <p:nvPicPr>
          <p:cNvPr id="11266" name="Picture 2" descr="&amp;Kcy;&amp;acy;&amp;rcy;&amp;tcy;&amp;icy;&amp;ncy;&amp;kcy;&amp;icy; &amp;pcy;&amp;ocy; &amp;zcy;&amp;acy;&amp;pcy;&amp;rcy;&amp;ocy;&amp;scy;&amp;ucy; &amp;ecy;&amp;kcy;&amp;ocy;&amp;ncy;&amp;ocy;&amp;mcy;&amp;icy;&amp;chcy;&amp;iecy;&amp;scy;&amp;kcy;&amp;icy;&amp;iecy; &amp;pcy;&amp;rcy;&amp;iecy;&amp;scy;&amp;tcy;&amp;ucy;&amp;pcy;&amp;lcy;&amp;iecy;&amp;ncy;&amp;i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643446"/>
            <a:ext cx="4457700" cy="2214554"/>
          </a:xfrm>
          <a:prstGeom prst="rect">
            <a:avLst/>
          </a:prstGeom>
          <a:noFill/>
        </p:spPr>
      </p:pic>
      <p:sp>
        <p:nvSpPr>
          <p:cNvPr id="11268" name="AutoShape 4" descr="&amp;Kcy;&amp;acy;&amp;rcy;&amp;tcy;&amp;icy;&amp;ncy;&amp;kcy;&amp;icy; &amp;pcy;&amp;ocy; &amp;zcy;&amp;acy;&amp;pcy;&amp;rcy;&amp;ocy;&amp;scy;&amp;ucy; &amp;ecy;&amp;kcy;&amp;ocy;&amp;ncy;&amp;ocy;&amp;mcy;&amp;icy;&amp;chcy;&amp;iecy;&amp;scy;&amp;kcy;&amp;icy;&amp;iecy; &amp;pcy;&amp;rcy;&amp;iecy;&amp;scy;&amp;tcy;&amp;ucy;&amp;pcy;&amp;lcy;&amp;iecy;&amp;n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&amp;Kcy;&amp;acy;&amp;rcy;&amp;tcy;&amp;icy;&amp;ncy;&amp;kcy;&amp;icy; &amp;pcy;&amp;ocy; &amp;zcy;&amp;acy;&amp;pcy;&amp;rcy;&amp;ocy;&amp;scy;&amp;ucy; &amp;ecy;&amp;kcy;&amp;ocy;&amp;ncy;&amp;ocy;&amp;mcy;&amp;icy;&amp;chcy;&amp;iecy;&amp;scy;&amp;kcy;&amp;icy;&amp;iecy; &amp;pcy;&amp;rcy;&amp;iecy;&amp;scy;&amp;tcy;&amp;ucy;&amp;pcy;&amp;lcy;&amp;iecy;&amp;n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&amp;Kcy;&amp;acy;&amp;rcy;&amp;tcy;&amp;icy;&amp;ncy;&amp;kcy;&amp;icy; &amp;pcy;&amp;ocy; &amp;zcy;&amp;acy;&amp;pcy;&amp;rcy;&amp;ocy;&amp;scy;&amp;ucy; &amp;ecy;&amp;kcy;&amp;ocy;&amp;ncy;&amp;ocy;&amp;mcy;&amp;icy;&amp;chcy;&amp;iecy;&amp;scy;&amp;kcy;&amp;icy;&amp;iecy; &amp;pcy;&amp;rcy;&amp;iecy;&amp;scy;&amp;tcy;&amp;ucy;&amp;pcy;&amp;lcy;&amp;iecy;&amp;n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2285984" y="3643314"/>
            <a:ext cx="4429156" cy="1785950"/>
          </a:xfrm>
        </p:spPr>
        <p:txBody>
          <a:bodyPr/>
          <a:lstStyle/>
          <a:p>
            <a:pPr marL="0" indent="12700">
              <a:buFontTx/>
              <a:buNone/>
            </a:pPr>
            <a:r>
              <a:rPr lang="kk-KZ" sz="2800" dirty="0" smtClean="0">
                <a:solidFill>
                  <a:srgbClr val="0000FF"/>
                </a:solidFill>
              </a:rPr>
              <a:t>    ОДИН – ДВА МЕСЯЦА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1000109"/>
            <a:ext cx="6929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СЕЙЧАС СРОКИ РАССЛЕДОВАНИЙ 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УГОЛОВНЫХ ДЕЛ 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СОСТАВЛЯЮТ</a:t>
            </a:r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000132" cy="883449"/>
          </a:xfrm>
          <a:prstGeom prst="rect">
            <a:avLst/>
          </a:prstGeom>
          <a:noFill/>
        </p:spPr>
      </p:pic>
      <p:pic>
        <p:nvPicPr>
          <p:cNvPr id="6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775343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№21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1285852" y="3929066"/>
            <a:ext cx="5429288" cy="2214578"/>
          </a:xfrm>
        </p:spPr>
        <p:txBody>
          <a:bodyPr/>
          <a:lstStyle/>
          <a:p>
            <a:pPr marL="0" indent="12700">
              <a:buFontTx/>
              <a:buNone/>
            </a:pPr>
            <a:r>
              <a:rPr lang="kk-KZ" sz="2800" dirty="0" smtClean="0">
                <a:solidFill>
                  <a:srgbClr val="0000FF"/>
                </a:solidFill>
              </a:rPr>
              <a:t>                               ОТ    </a:t>
            </a:r>
          </a:p>
          <a:p>
            <a:pPr marL="0" indent="12700">
              <a:buFontTx/>
              <a:buNone/>
            </a:pPr>
            <a:r>
              <a:rPr lang="kk-KZ" sz="2800" dirty="0" smtClean="0">
                <a:solidFill>
                  <a:srgbClr val="0000FF"/>
                </a:solidFill>
              </a:rPr>
              <a:t>                    </a:t>
            </a:r>
            <a:r>
              <a:rPr lang="kk-KZ" sz="2800" dirty="0" smtClean="0">
                <a:solidFill>
                  <a:srgbClr val="FF0000"/>
                </a:solidFill>
              </a:rPr>
              <a:t>ТРЕХ МЕСЯЦЕВ </a:t>
            </a:r>
          </a:p>
          <a:p>
            <a:pPr marL="0" indent="12700">
              <a:buFontTx/>
              <a:buNone/>
            </a:pPr>
            <a:r>
              <a:rPr lang="kk-KZ" sz="2800" dirty="0" smtClean="0">
                <a:solidFill>
                  <a:srgbClr val="0000FF"/>
                </a:solidFill>
              </a:rPr>
              <a:t>                               ДО </a:t>
            </a:r>
          </a:p>
          <a:p>
            <a:pPr marL="0" indent="12700">
              <a:buFontTx/>
              <a:buNone/>
            </a:pPr>
            <a:r>
              <a:rPr lang="kk-KZ" sz="2800" dirty="0" smtClean="0">
                <a:solidFill>
                  <a:srgbClr val="FF0000"/>
                </a:solidFill>
              </a:rPr>
              <a:t>                     ОДНОГО ГОДА </a:t>
            </a:r>
            <a:endParaRPr lang="kk-KZ" sz="2800" b="1" dirty="0" smtClean="0">
              <a:solidFill>
                <a:srgbClr val="FF0000"/>
              </a:solidFill>
            </a:endParaRPr>
          </a:p>
          <a:p>
            <a:pPr marL="0" indent="12700">
              <a:buFontTx/>
              <a:buNone/>
            </a:pPr>
            <a:endParaRPr lang="kk-KZ" sz="800" b="1" dirty="0" smtClean="0"/>
          </a:p>
          <a:p>
            <a:pPr marL="0" indent="12700">
              <a:buFontTx/>
              <a:buNone/>
            </a:pPr>
            <a:endParaRPr lang="ru-RU" sz="2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785918" y="571480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В СРЕДНЕМ ОТ РЕГИСТРАЦИИ В ЕРДР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ДО ПРИГОВОРА СУДА</a:t>
            </a:r>
            <a:endParaRPr lang="kk-KZ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244334"/>
            <a:ext cx="482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0000FF"/>
                </a:solidFill>
              </a:rPr>
              <a:t>СРОК СОСТАВЛЯЕТ </a:t>
            </a:r>
            <a:endParaRPr lang="ru-RU" sz="3200" dirty="0"/>
          </a:p>
        </p:txBody>
      </p:sp>
      <p:pic>
        <p:nvPicPr>
          <p:cNvPr id="7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57166"/>
            <a:ext cx="775343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1000132" cy="857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№22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1571604" y="357166"/>
            <a:ext cx="6215106" cy="1500198"/>
          </a:xfrm>
        </p:spPr>
        <p:txBody>
          <a:bodyPr/>
          <a:lstStyle/>
          <a:p>
            <a:pPr marL="0" indent="12700" algn="ctr">
              <a:buFontTx/>
              <a:buNone/>
            </a:pPr>
            <a:r>
              <a:rPr lang="kk-KZ" b="1" dirty="0" smtClean="0">
                <a:solidFill>
                  <a:srgbClr val="0000FF"/>
                </a:solidFill>
              </a:rPr>
              <a:t>ПРИКАЗНОЕ ПРОИЗВОДСТВО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86058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270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УПРОЩАЕТ </a:t>
            </a:r>
            <a:r>
              <a:rPr lang="ru-RU" sz="3200" dirty="0" smtClean="0">
                <a:solidFill>
                  <a:srgbClr val="FF0000"/>
                </a:solidFill>
              </a:rPr>
              <a:t>ПРОЦЕДУРЫ</a:t>
            </a:r>
          </a:p>
          <a:p>
            <a:pPr marL="0" indent="12700" algn="just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indent="12700" algn="just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0000"/>
                </a:solidFill>
              </a:rPr>
              <a:t> СОКРАЩАЕТ СРОКИ</a:t>
            </a:r>
          </a:p>
        </p:txBody>
      </p:sp>
      <p:pic>
        <p:nvPicPr>
          <p:cNvPr id="6" name="Рисунок 5" descr="прика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857628"/>
            <a:ext cx="2071702" cy="171282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000240"/>
            <a:ext cx="1714512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№23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642918"/>
            <a:ext cx="918219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04"/>
            <a:ext cx="100013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00166" y="1000108"/>
            <a:ext cx="62864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00FF"/>
                </a:solidFill>
              </a:rPr>
              <a:t>ПРИКАЗНОЕ ПРОИЗВОДСТВО</a:t>
            </a:r>
            <a:endParaRPr lang="kk-KZ" sz="32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857628"/>
            <a:ext cx="615319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270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ПО УГОЛОВНЫМ ПРОСТУПКАМ </a:t>
            </a:r>
          </a:p>
          <a:p>
            <a:pPr marL="0" indent="12700" algn="just">
              <a:buNone/>
            </a:pPr>
            <a:endParaRPr lang="ru-RU" sz="500" b="1" dirty="0" smtClean="0"/>
          </a:p>
          <a:p>
            <a:pPr marL="0" indent="127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</a:rPr>
              <a:t> ПРЕСТУПЛЕНИЯ НЕБОЛЬШОЙ ТЯЖЕСТИ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643182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ПРИМЕНЯЕТСЯ ПО: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№24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000132" cy="857256"/>
          </a:xfrm>
          <a:prstGeom prst="rect">
            <a:avLst/>
          </a:prstGeom>
          <a:noFill/>
        </p:spPr>
      </p:pic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642918"/>
            <a:ext cx="918219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71604" y="142852"/>
            <a:ext cx="62150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СРОКИ 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РАССЛЕДОВАНИЯ И РАССМОТРЕНИЯ В СУДЕ </a:t>
            </a:r>
            <a:endParaRPr lang="kk-KZ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214950"/>
            <a:ext cx="221457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от  ЕРДР до ПРИГОВОРА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до 8 суток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5286388"/>
            <a:ext cx="207170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от  ЕРДР до ПРИГОВОРА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до 9 суток</a:t>
            </a:r>
          </a:p>
        </p:txBody>
      </p:sp>
      <p:pic>
        <p:nvPicPr>
          <p:cNvPr id="7" name="Рисунок 6" descr="рее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214686"/>
            <a:ext cx="1928826" cy="1785950"/>
          </a:xfrm>
          <a:prstGeom prst="rect">
            <a:avLst/>
          </a:prstGeom>
        </p:spPr>
      </p:pic>
      <p:pic>
        <p:nvPicPr>
          <p:cNvPr id="8" name="Рисунок 7" descr="рее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143248"/>
            <a:ext cx="1928826" cy="20002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3938" y="1928802"/>
            <a:ext cx="227649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по уголовным проступкам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6036" y="1928802"/>
            <a:ext cx="207170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по делам небольшой тяжести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№25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1000132" cy="857256"/>
          </a:xfrm>
          <a:prstGeom prst="rect">
            <a:avLst/>
          </a:prstGeom>
          <a:noFill/>
        </p:spPr>
      </p:pic>
      <p:pic>
        <p:nvPicPr>
          <p:cNvPr id="16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00042"/>
            <a:ext cx="918219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1357290" y="2071678"/>
            <a:ext cx="6572250" cy="1003304"/>
          </a:xfrm>
        </p:spPr>
        <p:txBody>
          <a:bodyPr/>
          <a:lstStyle/>
          <a:p>
            <a:pPr marL="0" indent="12700"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Предлагается запретить собирать доказательства, не имеющие отношение к расследуемому преступлению, а условия для такой практики  исключить. </a:t>
            </a:r>
          </a:p>
          <a:p>
            <a:pPr marL="0" indent="12700" algn="ctr">
              <a:buFontTx/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№26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642918"/>
            <a:ext cx="918219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1000132" cy="8572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43042" y="500042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Исключение практики сбора доказательств, выходящих за рамки расследуемого уголовного дела.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6322" name="AutoShape 2" descr="&amp;Kcy;&amp;acy;&amp;rcy;&amp;tcy;&amp;icy;&amp;ncy;&amp;kcy;&amp;icy; &amp;pcy;&amp;ocy; &amp;zcy;&amp;acy;&amp;pcy;&amp;rcy;&amp;ocy;&amp;scy;&amp;ucy; &amp;scy;&amp;ocy;&amp;bcy;&amp;icy;&amp;rcy;&amp;acy;&amp;ncy;&amp;icy;&amp;iecy; &amp;dcy;&amp;ocy;&amp;kcy;&amp;acy;&amp;zcy;&amp;acy;&amp;tcy;&amp;iecy;&amp;lcy;&amp;softcy;&amp;scy;&amp;t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&amp;Kcy;&amp;acy;&amp;rcy;&amp;tcy;&amp;icy;&amp;ncy;&amp;kcy;&amp;icy; &amp;pcy;&amp;ocy; &amp;zcy;&amp;acy;&amp;pcy;&amp;rcy;&amp;ocy;&amp;scy;&amp;ucy; &amp;scy;&amp;ocy;&amp;bcy;&amp;icy;&amp;rcy;&amp;acy;&amp;ncy;&amp;icy;&amp;iecy; &amp;dcy;&amp;ocy;&amp;kcy;&amp;acy;&amp;zcy;&amp;acy;&amp;tcy;&amp;iecy;&amp;lcy;&amp;softcy;&amp;scy;&amp;t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6" name="Picture 6" descr="&amp;Kcy;&amp;acy;&amp;rcy;&amp;tcy;&amp;icy;&amp;ncy;&amp;kcy;&amp;icy; &amp;pcy;&amp;ocy; &amp;zcy;&amp;acy;&amp;pcy;&amp;rcy;&amp;ocy;&amp;scy;&amp;ucy; &amp;scy;&amp;ocy;&amp;bcy;&amp;icy;&amp;rcy;&amp;acy;&amp;ncy;&amp;icy;&amp;iecy; &amp;dcy;&amp;ocy;&amp;kcy;&amp;acy;&amp;zcy;&amp;acy;&amp;tcy;&amp;iecy;&amp;lcy;&amp;softcy;&amp;scy;&amp;t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143512"/>
            <a:ext cx="457203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4071934" y="4500570"/>
            <a:ext cx="4429156" cy="1785950"/>
          </a:xfrm>
        </p:spPr>
        <p:txBody>
          <a:bodyPr/>
          <a:lstStyle/>
          <a:p>
            <a:pPr marL="0" indent="12700" algn="ctr">
              <a:buFontTx/>
              <a:buNone/>
            </a:pPr>
            <a:r>
              <a:rPr lang="kk-KZ" sz="2800" dirty="0" smtClean="0">
                <a:solidFill>
                  <a:srgbClr val="0000FF"/>
                </a:solidFill>
              </a:rPr>
              <a:t>БУДЕТ</a:t>
            </a:r>
          </a:p>
          <a:p>
            <a:pPr marL="0" indent="12700" algn="ctr">
              <a:buFontTx/>
              <a:buNone/>
            </a:pPr>
            <a:r>
              <a:rPr lang="kk-KZ" sz="2800" dirty="0" smtClean="0">
                <a:solidFill>
                  <a:srgbClr val="FF0000"/>
                </a:solidFill>
              </a:rPr>
              <a:t>БУМАЖНЫЙ И (ИЛИ) ЭЛЕКТРОННЫЙ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2976" y="428604"/>
            <a:ext cx="6929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ФОРМАТ УГОЛОВНОГО ПРОЦЕССА</a:t>
            </a:r>
            <a:endParaRPr lang="kk-KZ" sz="32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071934" y="2143116"/>
            <a:ext cx="44291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2800" kern="0" dirty="0" smtClean="0">
                <a:solidFill>
                  <a:srgbClr val="0000FF"/>
                </a:solidFill>
                <a:latin typeface="+mn-lt"/>
                <a:cs typeface="+mn-cs"/>
              </a:rPr>
              <a:t>СЕГОДНЯ</a:t>
            </a: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БУМАЖНЫЙ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Картинки по запросу ЭЛЕКТРОННОЕ УГОЛОВНОЕ ДЕ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3714776" cy="2096196"/>
          </a:xfrm>
          <a:prstGeom prst="rect">
            <a:avLst/>
          </a:prstGeom>
          <a:noFill/>
        </p:spPr>
      </p:pic>
      <p:pic>
        <p:nvPicPr>
          <p:cNvPr id="8" name="Рисунок 7" descr="дел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3071834" cy="2406707"/>
          </a:xfrm>
          <a:prstGeom prst="rect">
            <a:avLst/>
          </a:prstGeom>
        </p:spPr>
      </p:pic>
      <p:pic>
        <p:nvPicPr>
          <p:cNvPr id="9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889606" cy="785818"/>
          </a:xfrm>
          <a:prstGeom prst="rect">
            <a:avLst/>
          </a:prstGeom>
          <a:noFill/>
        </p:spPr>
      </p:pic>
      <p:pic>
        <p:nvPicPr>
          <p:cNvPr id="10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769120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№27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3857620" y="3786190"/>
            <a:ext cx="4929222" cy="3357586"/>
          </a:xfrm>
        </p:spPr>
        <p:txBody>
          <a:bodyPr/>
          <a:lstStyle/>
          <a:p>
            <a:pPr marL="0" indent="12700" algn="ctr">
              <a:buFontTx/>
              <a:buNone/>
            </a:pPr>
            <a:r>
              <a:rPr lang="kk-KZ" sz="2800" dirty="0" smtClean="0">
                <a:solidFill>
                  <a:srgbClr val="0000FF"/>
                </a:solidFill>
              </a:rPr>
              <a:t>БУДЕТ </a:t>
            </a:r>
          </a:p>
          <a:p>
            <a:pPr marL="0" indent="12700" algn="ctr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ДО </a:t>
            </a:r>
            <a:r>
              <a:rPr lang="ru-RU" sz="2800" dirty="0" smtClean="0">
                <a:solidFill>
                  <a:srgbClr val="FF0000"/>
                </a:solidFill>
              </a:rPr>
              <a:t>48-Х</a:t>
            </a:r>
            <a:r>
              <a:rPr lang="ru-RU" sz="2800" dirty="0" smtClean="0">
                <a:solidFill>
                  <a:srgbClr val="0000FF"/>
                </a:solidFill>
              </a:rPr>
              <a:t> ЧАСОВ</a:t>
            </a:r>
          </a:p>
          <a:p>
            <a:pPr marL="0" indent="12700" algn="ctr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(НЕСОВЕРШЕННОЛЕТНИХ – ДО </a:t>
            </a:r>
            <a:r>
              <a:rPr lang="ru-RU" sz="2800" dirty="0" smtClean="0">
                <a:solidFill>
                  <a:srgbClr val="FF0000"/>
                </a:solidFill>
              </a:rPr>
              <a:t>24-Х</a:t>
            </a:r>
            <a:r>
              <a:rPr lang="ru-RU" sz="2800" dirty="0" smtClean="0">
                <a:solidFill>
                  <a:srgbClr val="0000FF"/>
                </a:solidFill>
              </a:rPr>
              <a:t> ЧАСОВ)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71538" y="571480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СРОК ЗАДЕРЖАНИЯ</a:t>
            </a:r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Картинки по запросу задержание подозреваем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3533775" cy="2286001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3786190"/>
            <a:ext cx="38576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</a:t>
            </a: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</a:t>
            </a:r>
            <a:r>
              <a:rPr kumimoji="0" lang="kk-K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72-Х</a:t>
            </a:r>
            <a:r>
              <a:rPr kumimoji="0" lang="kk-KZ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ЧАСОВ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89606" cy="785818"/>
          </a:xfrm>
          <a:prstGeom prst="rect">
            <a:avLst/>
          </a:prstGeom>
          <a:noFill/>
        </p:spPr>
      </p:pic>
      <p:pic>
        <p:nvPicPr>
          <p:cNvPr id="8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214290"/>
            <a:ext cx="775343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AutoShape 2" descr="&amp;Kcy;&amp;acy;&amp;rcy;&amp;tcy;&amp;icy;&amp;ncy;&amp;kcy;&amp;icy; &amp;pcy;&amp;ocy; &amp;zcy;&amp;acy;&amp;pcy;&amp;rcy;&amp;ocy;&amp;scy;&amp;ucy; &amp;ucy;&amp;gcy;&amp;ocy;&amp;lcy;&amp;ocy;&amp;vcy;&amp;ncy;&amp;ocy;&amp;iecy; &amp;dcy;&amp;iecy;&amp;lcy;&amp;ocy; &amp;kcy;&amp;acy;&amp;zcy;&amp;acy;&amp;khcy;&amp;scy;&amp;tcy;&amp;acy;&amp;n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№28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1285852" y="1428736"/>
            <a:ext cx="5857884" cy="2286016"/>
          </a:xfrm>
        </p:spPr>
        <p:txBody>
          <a:bodyPr/>
          <a:lstStyle/>
          <a:p>
            <a:pPr marL="0" indent="12700" algn="just">
              <a:buFont typeface="Wingdings" pitchFamily="2" charset="2"/>
              <a:buChar char="ü"/>
            </a:pPr>
            <a:r>
              <a:rPr lang="kk-KZ" sz="2800" b="1" dirty="0" smtClean="0">
                <a:solidFill>
                  <a:srgbClr val="0000CC"/>
                </a:solidFill>
              </a:rPr>
              <a:t>НСД</a:t>
            </a:r>
          </a:p>
          <a:p>
            <a:pPr marL="0" indent="12700" algn="just">
              <a:buFont typeface="Wingdings" pitchFamily="2" charset="2"/>
              <a:buChar char="ü"/>
            </a:pPr>
            <a:r>
              <a:rPr lang="kk-KZ" sz="2800" b="1" dirty="0" smtClean="0">
                <a:solidFill>
                  <a:srgbClr val="0000CC"/>
                </a:solidFill>
              </a:rPr>
              <a:t>П</a:t>
            </a:r>
            <a:r>
              <a:rPr lang="ru-RU" sz="2800" b="1" dirty="0" smtClean="0">
                <a:solidFill>
                  <a:srgbClr val="0000CC"/>
                </a:solidFill>
              </a:rPr>
              <a:t>ОЛУЧЕНИЕ ОБРАЗЦОВ</a:t>
            </a:r>
          </a:p>
          <a:p>
            <a:pPr marL="0" indent="127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CC"/>
                </a:solidFill>
              </a:rPr>
              <a:t>ОСВИДЕТЕЛЬСТВОВАНИЕ</a:t>
            </a:r>
          </a:p>
          <a:p>
            <a:pPr marL="0" indent="127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CC"/>
                </a:solidFill>
              </a:rPr>
              <a:t>ЗАЛОГ</a:t>
            </a:r>
            <a:endParaRPr lang="kk-KZ" sz="2800" b="1" dirty="0" smtClean="0">
              <a:solidFill>
                <a:srgbClr val="0000CC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00100" y="214290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САНКЦИОНИРОВАНИЕ ПРАВООГРАНИЧИТЕЛЬНЫХ МЕР</a:t>
            </a:r>
          </a:p>
          <a:p>
            <a:pPr algn="ctr"/>
            <a:endParaRPr lang="kk-KZ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214414" y="5357826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kk-KZ" sz="2800" b="1" kern="0" dirty="0" smtClean="0">
                <a:solidFill>
                  <a:srgbClr val="0000FF"/>
                </a:solidFill>
                <a:latin typeface="+mn-lt"/>
                <a:cs typeface="+mn-cs"/>
              </a:rPr>
              <a:t>СЕГОДНЯ</a:t>
            </a: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kk-K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ПРОКУРОР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643306" y="5357826"/>
            <a:ext cx="5286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kk-K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БУДЕТ</a:t>
            </a: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kk-K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СЛЕДСТВЕННЫЙ СУДЬЯ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857628"/>
            <a:ext cx="1714512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70479" cy="857256"/>
          </a:xfrm>
          <a:prstGeom prst="rect">
            <a:avLst/>
          </a:prstGeom>
          <a:noFill/>
        </p:spPr>
      </p:pic>
      <p:pic>
        <p:nvPicPr>
          <p:cNvPr id="12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900" y="214290"/>
            <a:ext cx="769120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929066"/>
            <a:ext cx="2071702" cy="1357321"/>
          </a:xfrm>
          <a:prstGeom prst="rect">
            <a:avLst/>
          </a:prstGeom>
          <a:noFill/>
        </p:spPr>
      </p:pic>
      <p:pic>
        <p:nvPicPr>
          <p:cNvPr id="13" name="Рисунок 12" descr="ограничени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0" y="1428736"/>
            <a:ext cx="2381250" cy="20717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№29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857224" y="3786190"/>
            <a:ext cx="7215238" cy="2571768"/>
          </a:xfrm>
        </p:spPr>
        <p:txBody>
          <a:bodyPr/>
          <a:lstStyle/>
          <a:p>
            <a:pPr marL="0" indent="12700" algn="just"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Концепцией правовой политики на период с 2010 по 2020 годы, утвержденной Указом Президента Республики Казахстан от 24 августа 2009 года № 858 </a:t>
            </a:r>
            <a:endParaRPr lang="ru-RU" sz="2400" dirty="0" smtClean="0"/>
          </a:p>
          <a:p>
            <a:pPr marL="0" indent="1270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предусмотрен кардинальный пересмотр институтов уголовного процесса </a:t>
            </a:r>
          </a:p>
          <a:p>
            <a:pPr marL="0" indent="12700" algn="just">
              <a:buFont typeface="Wingdings" pitchFamily="2" charset="2"/>
              <a:buChar char="ü"/>
            </a:pPr>
            <a:endParaRPr lang="ru-RU" sz="2800" dirty="0" smtClean="0">
              <a:solidFill>
                <a:srgbClr val="0000FF"/>
              </a:solidFill>
            </a:endParaRPr>
          </a:p>
          <a:p>
            <a:pPr marL="0" indent="12700" algn="just">
              <a:buNone/>
            </a:pPr>
            <a:endParaRPr lang="ru-RU" sz="800" dirty="0" smtClean="0"/>
          </a:p>
          <a:p>
            <a:pPr marL="0" indent="12700" algn="just">
              <a:buNone/>
            </a:pPr>
            <a:endParaRPr lang="ru-RU" sz="2800" dirty="0" smtClean="0">
              <a:solidFill>
                <a:srgbClr val="0000FF"/>
              </a:solidFill>
            </a:endParaRPr>
          </a:p>
          <a:p>
            <a:pPr marL="0" indent="12700" algn="just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285728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По первому вопросу </a:t>
            </a:r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  <p:pic>
        <p:nvPicPr>
          <p:cNvPr id="9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9"/>
            <a:ext cx="918219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12359" y="6357958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 3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&amp;Kcy;&amp;acy;&amp;rcy;&amp;tcy;&amp;icy;&amp;ncy;&amp;kcy;&amp;icy; &amp;pcy;&amp;ocy; &amp;zcy;&amp;acy;&amp;pcy;&amp;rcy;&amp;ocy;&amp;scy;&amp;ucy; &amp;pcy;&amp;rcy;&amp;iecy;&amp;zcy;&amp;icy;&amp;dcy;&amp;iecy;&amp;ncy;&amp;tcy; &amp;r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&amp;Kcy;&amp;acy;&amp;rcy;&amp;tcy;&amp;icy;&amp;ncy;&amp;kcy;&amp;icy; &amp;pcy;&amp;ocy; &amp;zcy;&amp;acy;&amp;pcy;&amp;rcy;&amp;ocy;&amp;scy;&amp;ucy; &amp;pcy;&amp;rcy;&amp;iecy;&amp;zcy;&amp;icy;&amp;dcy;&amp;iecy;&amp;ncy;&amp;tcy; &amp;rcy;&amp;k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928670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4429124" y="4500570"/>
            <a:ext cx="4429156" cy="1785950"/>
          </a:xfrm>
        </p:spPr>
        <p:txBody>
          <a:bodyPr/>
          <a:lstStyle/>
          <a:p>
            <a:pPr marL="0" indent="12700" algn="ctr">
              <a:buFontTx/>
              <a:buNone/>
            </a:pPr>
            <a:r>
              <a:rPr lang="kk-KZ" sz="2800" dirty="0" smtClean="0">
                <a:solidFill>
                  <a:srgbClr val="0000FF"/>
                </a:solidFill>
              </a:rPr>
              <a:t>ПРЕДЛАГАЕТСЯ</a:t>
            </a:r>
          </a:p>
          <a:p>
            <a:pPr marL="0" indent="12700" algn="ctr">
              <a:buFontTx/>
              <a:buNone/>
            </a:pPr>
            <a:r>
              <a:rPr lang="kk-KZ" sz="2800" dirty="0" smtClean="0">
                <a:solidFill>
                  <a:srgbClr val="FF0000"/>
                </a:solidFill>
              </a:rPr>
              <a:t>УВЕДОМЛЕН В ТЕЧЕНИЕ 6-ТИ МЕСЯЦЕВ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2976" y="500042"/>
            <a:ext cx="69294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УВЕДОМЛЕНИЕ О ПРОВЕДЁННЫХ НЕГЛАСНЫХ СЛЕДСТВЕННЫХ ДЕЙСТВИЯХ</a:t>
            </a:r>
            <a:endParaRPr lang="kk-KZ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282" y="4500570"/>
            <a:ext cx="44291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</a:t>
            </a: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ЗАКОНОМ</a:t>
            </a:r>
            <a:r>
              <a:rPr kumimoji="0" lang="kk-K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ПРЕДУСМОТРЕНО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Картинки по запросу СЛЕЖКА ЗА ПОДОЗРЕВАЕМЫ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3786214" cy="201426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89606" cy="785818"/>
          </a:xfrm>
          <a:prstGeom prst="rect">
            <a:avLst/>
          </a:prstGeom>
          <a:noFill/>
        </p:spPr>
      </p:pic>
      <p:pic>
        <p:nvPicPr>
          <p:cNvPr id="8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944" y="214290"/>
            <a:ext cx="769120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№30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142844" y="4143380"/>
            <a:ext cx="3786246" cy="1785950"/>
          </a:xfrm>
        </p:spPr>
        <p:txBody>
          <a:bodyPr/>
          <a:lstStyle/>
          <a:p>
            <a:pPr marL="0" indent="12700" algn="ctr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СЕГОДНЯ</a:t>
            </a:r>
          </a:p>
          <a:p>
            <a:pPr marL="0" indent="12700" algn="ctr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ЗАКОНОМ НЕ ПРЕДУСМОТРЕНО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428604"/>
            <a:ext cx="6929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ОБМЕН ДОКАЗАТЕЛЬСТВАМИ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ПО УГОЛОВНОМУ ДЕЛУ</a:t>
            </a:r>
            <a:endParaRPr lang="kk-KZ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000132" cy="883449"/>
          </a:xfrm>
          <a:prstGeom prst="rect">
            <a:avLst/>
          </a:prstGeom>
          <a:noFill/>
        </p:spPr>
      </p:pic>
      <p:pic>
        <p:nvPicPr>
          <p:cNvPr id="6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775343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857364"/>
            <a:ext cx="2880320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857752" y="4143380"/>
            <a:ext cx="3286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ПРЕДЛАГАЕТСЯ</a:t>
            </a:r>
          </a:p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ОЗНАКОМЛЕНИИ С ДЕЛОМ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&amp;Kcy;&amp;acy;&amp;rcy;&amp;tcy;&amp;icy;&amp;ncy;&amp;kcy;&amp;icy; &amp;pcy;&amp;ocy; &amp;zcy;&amp;acy;&amp;pcy;&amp;rcy;&amp;ocy;&amp;scy;&amp;ucy; &amp;pcy;&amp;rcy;&amp;ocy;&amp;kcy;&amp;ucy;&amp;rcy;&amp;ocy;&amp;rcy; &amp;icy; &amp;acy;&amp;dcy;&amp;vcy;&amp;ocy;&amp;kcy;&amp;acy;&amp;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785926"/>
            <a:ext cx="2571768" cy="19669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№31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24" y="357166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Взаимное ознакомление сторон с собранными материалами по делу</a:t>
            </a:r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37" y="1571612"/>
            <a:ext cx="8747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+mj-lt"/>
                <a:cs typeface="Times New Roman" pitchFamily="18" charset="0"/>
              </a:rPr>
              <a:t>По завершении производства по делу, стороны </a:t>
            </a:r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обязаны</a:t>
            </a:r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+mj-lt"/>
                <a:cs typeface="Times New Roman" pitchFamily="18" charset="0"/>
              </a:rPr>
              <a:t>предоставить возможность ознакомиться с материалами, предметами, документами, которые они намерены использовать в суде в качестве доказательств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450" y="3000372"/>
            <a:ext cx="8487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Если стороны не предоставляют возможность друг другу ознакомиться с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материалами,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суд не вправе допустить эти сведения в качестве доказательств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4357695"/>
            <a:ext cx="8393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Н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аличие представления об имеющихся у сторон доказательствах, сделает судебный процесс максимально быстрым, сократив время необходимое на подготовку своей позиции по делу и обеспечивает равенство сторон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№32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071570" cy="9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00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372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Содержимое 2"/>
          <p:cNvSpPr>
            <a:spLocks noGrp="1"/>
          </p:cNvSpPr>
          <p:nvPr>
            <p:ph idx="4294967295"/>
          </p:nvPr>
        </p:nvSpPr>
        <p:spPr>
          <a:xfrm>
            <a:off x="1357313" y="1714488"/>
            <a:ext cx="6500812" cy="35004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 свою очередь, в рамках разработки поправок в УПК Институтом законодательства РК была предложена модель полицейского дознания на основе деформализации процесса доказывания на досудебной стадии.</a:t>
            </a:r>
          </a:p>
        </p:txBody>
      </p:sp>
      <p:pic>
        <p:nvPicPr>
          <p:cNvPr id="6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000132" cy="857256"/>
          </a:xfrm>
          <a:prstGeom prst="rect">
            <a:avLst/>
          </a:prstGeom>
          <a:noFill/>
        </p:spPr>
      </p:pic>
      <p:pic>
        <p:nvPicPr>
          <p:cNvPr id="7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642918"/>
            <a:ext cx="918219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910" y="273519"/>
            <a:ext cx="8072462" cy="8572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Институтом законодательства Республики Казахстан предложена модель досудебного расследования на основе деформализации доказывания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735217" y="2660777"/>
            <a:ext cx="0" cy="19067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05533" y="4839236"/>
            <a:ext cx="8635877" cy="1902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</a:rPr>
              <a:t>Отказ </a:t>
            </a:r>
            <a:r>
              <a:rPr lang="ru-RU" sz="950" dirty="0">
                <a:solidFill>
                  <a:schemeClr val="tx1"/>
                </a:solidFill>
              </a:rPr>
              <a:t>от института квалификации деяния </a:t>
            </a:r>
            <a:r>
              <a:rPr lang="ru-RU" sz="950" dirty="0" smtClean="0">
                <a:solidFill>
                  <a:schemeClr val="tx1"/>
                </a:solidFill>
              </a:rPr>
              <a:t>подозреваемого, а также процессуальной фигуры - подсудимый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</a:rPr>
              <a:t>Досудебное расследование осуществляется в форме  дознания (полицейского дознания), упраздняется  </a:t>
            </a:r>
            <a:r>
              <a:rPr lang="ru-RU" sz="950" dirty="0">
                <a:solidFill>
                  <a:schemeClr val="tx1"/>
                </a:solidFill>
              </a:rPr>
              <a:t>процессуальная фигура </a:t>
            </a:r>
            <a:r>
              <a:rPr lang="ru-RU" sz="950" dirty="0" smtClean="0">
                <a:solidFill>
                  <a:schemeClr val="tx1"/>
                </a:solidFill>
              </a:rPr>
              <a:t>следователя; 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</a:rPr>
              <a:t>На этапе проверки информации  обеспечивается  защита  прав и законных интересов лиц и организаций,  нуждающихся в  получении юридической помощи;</a:t>
            </a:r>
          </a:p>
          <a:p>
            <a:pPr algn="ctr"/>
            <a:r>
              <a:rPr lang="ru-RU" sz="950" b="1" u="sng" dirty="0" smtClean="0">
                <a:solidFill>
                  <a:schemeClr val="tx1"/>
                </a:solidFill>
              </a:rPr>
              <a:t>наиболее полно обеспечивается принцип равноправия и состязательности сторон: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</a:rPr>
              <a:t>Стороны собирают фактические данные , их оценка в качестве доказательств проводится только судом;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</a:rPr>
              <a:t>Результаты адвокатского </a:t>
            </a:r>
            <a:r>
              <a:rPr lang="ru-RU" sz="950" dirty="0">
                <a:solidFill>
                  <a:schemeClr val="tx1"/>
                </a:solidFill>
              </a:rPr>
              <a:t>расследования </a:t>
            </a:r>
            <a:r>
              <a:rPr lang="ru-RU" sz="950" dirty="0" smtClean="0">
                <a:solidFill>
                  <a:schemeClr val="tx1"/>
                </a:solidFill>
              </a:rPr>
              <a:t>имеют равную  юридическую силу с материалами органов уголовного преследования;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</a:rPr>
              <a:t>Вводится обязательный взаимный обмен  до суда  обвинительными и оправдательными материалами ДР и АР.</a:t>
            </a:r>
          </a:p>
          <a:p>
            <a:pPr algn="ctr"/>
            <a:r>
              <a:rPr lang="ru-RU" sz="950" b="1" u="sng" dirty="0" smtClean="0">
                <a:solidFill>
                  <a:schemeClr val="tx1"/>
                </a:solidFill>
              </a:rPr>
              <a:t>прокурор: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</a:rPr>
              <a:t>Осуществляет  только надзор за законностью  уголовного судопроизводства, о наиболее важных решениях и действиях по делу уведомляется органом ДР; 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</a:rPr>
              <a:t>Реагирует на  процессуальные нарушения и принимает меры по их устранению;  </a:t>
            </a:r>
          </a:p>
          <a:p>
            <a:pPr marL="171450" indent="-171450" algn="ctr">
              <a:buFont typeface="Wingdings" pitchFamily="2" charset="2"/>
              <a:buChar char="ü"/>
            </a:pPr>
            <a:r>
              <a:rPr lang="ru-RU" sz="1050" dirty="0" smtClean="0">
                <a:solidFill>
                  <a:schemeClr val="tx1"/>
                </a:solidFill>
              </a:rPr>
              <a:t>Отсутствует дублирование полномочий суда  при санкционировании СД, НСД и мер пресечения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1450129" y="2539679"/>
            <a:ext cx="41418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endCxn id="140" idx="2"/>
          </p:cNvCxnSpPr>
          <p:nvPr/>
        </p:nvCxnSpPr>
        <p:spPr>
          <a:xfrm flipV="1">
            <a:off x="3811046" y="3121001"/>
            <a:ext cx="1223606" cy="422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34095" y="3565540"/>
            <a:ext cx="8501122" cy="15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774" y="3223587"/>
            <a:ext cx="44031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400" b="1" dirty="0" smtClean="0"/>
              <a:t>УИ</a:t>
            </a:r>
            <a:endParaRPr lang="ru-RU" sz="1400" b="1" dirty="0"/>
          </a:p>
        </p:txBody>
      </p:sp>
      <p:sp>
        <p:nvSpPr>
          <p:cNvPr id="27" name="Овал 26"/>
          <p:cNvSpPr/>
          <p:nvPr/>
        </p:nvSpPr>
        <p:spPr>
          <a:xfrm>
            <a:off x="1377103" y="3497150"/>
            <a:ext cx="142876" cy="136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423064" y="2918003"/>
            <a:ext cx="1208985" cy="44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ЕРДР и </a:t>
            </a:r>
          </a:p>
          <a:p>
            <a:r>
              <a:rPr lang="ru-RU" sz="1200" b="1" dirty="0" smtClean="0"/>
              <a:t>начало ДР и АР</a:t>
            </a:r>
          </a:p>
        </p:txBody>
      </p:sp>
      <p:sp>
        <p:nvSpPr>
          <p:cNvPr id="43" name="Правая фигурная скобка 42"/>
          <p:cNvSpPr/>
          <p:nvPr/>
        </p:nvSpPr>
        <p:spPr>
          <a:xfrm rot="16200000">
            <a:off x="713340" y="2582083"/>
            <a:ext cx="205002" cy="1214446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284609" y="3613900"/>
            <a:ext cx="1092494" cy="24388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7" idx="2"/>
          </p:cNvCxnSpPr>
          <p:nvPr/>
        </p:nvCxnSpPr>
        <p:spPr>
          <a:xfrm>
            <a:off x="305533" y="3565540"/>
            <a:ext cx="1071570" cy="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727989">
            <a:off x="-56511" y="3742310"/>
            <a:ext cx="174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Отсутствие  оснований </a:t>
            </a:r>
          </a:p>
          <a:p>
            <a:pPr algn="ctr"/>
            <a:r>
              <a:rPr lang="ru-RU" sz="1200" dirty="0" smtClean="0"/>
              <a:t>для регистрации </a:t>
            </a:r>
          </a:p>
          <a:p>
            <a:pPr algn="ctr"/>
            <a:r>
              <a:rPr lang="ru-RU" sz="1200" dirty="0" smtClean="0"/>
              <a:t>в ЕРДР</a:t>
            </a:r>
          </a:p>
          <a:p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902589" y="2948850"/>
            <a:ext cx="10934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4370" y="1840786"/>
            <a:ext cx="2000264" cy="61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Признание</a:t>
            </a:r>
          </a:p>
          <a:p>
            <a:pPr algn="ctr"/>
            <a:r>
              <a:rPr lang="ru-RU" sz="1200" dirty="0" smtClean="0"/>
              <a:t> подозреваемым и участие защитника</a:t>
            </a:r>
            <a:endParaRPr lang="ru-RU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2802399" y="2124986"/>
            <a:ext cx="1765227" cy="44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ДР</a:t>
            </a:r>
          </a:p>
          <a:p>
            <a:pPr algn="ctr"/>
            <a:r>
              <a:rPr lang="ru-RU" sz="1200" dirty="0" smtClean="0"/>
              <a:t>в  упрощенном порядке</a:t>
            </a:r>
            <a:endParaRPr lang="ru-RU" sz="1200" dirty="0"/>
          </a:p>
        </p:txBody>
      </p:sp>
      <p:sp>
        <p:nvSpPr>
          <p:cNvPr id="79" name="Овал 78"/>
          <p:cNvSpPr/>
          <p:nvPr/>
        </p:nvSpPr>
        <p:spPr>
          <a:xfrm>
            <a:off x="6449201" y="3497150"/>
            <a:ext cx="142876" cy="1367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 стрелкой 80"/>
          <p:cNvCxnSpPr>
            <a:stCxn id="79" idx="6"/>
          </p:cNvCxnSpPr>
          <p:nvPr/>
        </p:nvCxnSpPr>
        <p:spPr>
          <a:xfrm flipV="1">
            <a:off x="6592077" y="2676461"/>
            <a:ext cx="2143140" cy="889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281438" y="3170985"/>
            <a:ext cx="483915" cy="294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СУД</a:t>
            </a:r>
            <a:endParaRPr lang="ru-RU" sz="1400" b="1" dirty="0"/>
          </a:p>
        </p:txBody>
      </p:sp>
      <p:sp>
        <p:nvSpPr>
          <p:cNvPr id="83" name="Прямоугольник 82"/>
          <p:cNvSpPr/>
          <p:nvPr/>
        </p:nvSpPr>
        <p:spPr>
          <a:xfrm rot="20134795">
            <a:off x="6637465" y="2744379"/>
            <a:ext cx="2290114" cy="26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Согласительное  производство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118492" y="3318309"/>
            <a:ext cx="1616725" cy="26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ГСР в общем порядке </a:t>
            </a:r>
            <a:endParaRPr lang="ru-RU" sz="1200" dirty="0"/>
          </a:p>
        </p:txBody>
      </p:sp>
      <p:sp>
        <p:nvSpPr>
          <p:cNvPr id="92" name="Прямоугольник 91"/>
          <p:cNvSpPr/>
          <p:nvPr/>
        </p:nvSpPr>
        <p:spPr>
          <a:xfrm rot="16200000">
            <a:off x="8257502" y="3251786"/>
            <a:ext cx="13678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ПРИГОВОР</a:t>
            </a:r>
            <a:endParaRPr lang="ru-RU" sz="1700" dirty="0"/>
          </a:p>
        </p:txBody>
      </p:sp>
      <p:sp>
        <p:nvSpPr>
          <p:cNvPr id="93" name="Овал 92"/>
          <p:cNvSpPr/>
          <p:nvPr/>
        </p:nvSpPr>
        <p:spPr>
          <a:xfrm>
            <a:off x="8663779" y="3497150"/>
            <a:ext cx="142876" cy="13678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790586" y="4109596"/>
            <a:ext cx="1319015" cy="471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С</a:t>
            </a:r>
            <a:r>
              <a:rPr lang="ru-RU" sz="1200" i="1" dirty="0" smtClean="0"/>
              <a:t>удебный приказ</a:t>
            </a:r>
          </a:p>
          <a:p>
            <a:r>
              <a:rPr lang="ru-RU" sz="1400" i="1" dirty="0" smtClean="0"/>
              <a:t> </a:t>
            </a:r>
            <a:r>
              <a:rPr lang="ru-RU" sz="1000" i="1" dirty="0" smtClean="0"/>
              <a:t>(проступки)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5520507" y="3497150"/>
            <a:ext cx="142876" cy="136781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5218267" y="3874851"/>
            <a:ext cx="19002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ПРОКУРОР:</a:t>
            </a:r>
          </a:p>
          <a:p>
            <a:r>
              <a:rPr lang="ru-RU" sz="900" dirty="0"/>
              <a:t>-Утверждение </a:t>
            </a:r>
            <a:r>
              <a:rPr lang="ru-RU" sz="900" dirty="0" smtClean="0"/>
              <a:t>обвинительного </a:t>
            </a:r>
            <a:r>
              <a:rPr lang="ru-RU" sz="900" dirty="0"/>
              <a:t>акта, </a:t>
            </a:r>
            <a:r>
              <a:rPr lang="ru-RU" sz="900" dirty="0" smtClean="0"/>
              <a:t>признание обвиняемым и направление </a:t>
            </a:r>
            <a:r>
              <a:rPr lang="ru-RU" sz="900" dirty="0"/>
              <a:t>в суд</a:t>
            </a:r>
          </a:p>
          <a:p>
            <a:pPr>
              <a:buFontTx/>
              <a:buChar char="-"/>
            </a:pPr>
            <a:r>
              <a:rPr lang="ru-RU" sz="900" dirty="0"/>
              <a:t>возврат на Доп. ДР </a:t>
            </a:r>
          </a:p>
          <a:p>
            <a:pPr>
              <a:buFontTx/>
              <a:buChar char="-"/>
            </a:pPr>
            <a:r>
              <a:rPr lang="ru-RU" sz="900" dirty="0"/>
              <a:t>прекращение </a:t>
            </a:r>
            <a:r>
              <a:rPr lang="ru-RU" sz="900" dirty="0" smtClean="0"/>
              <a:t>УД</a:t>
            </a:r>
            <a:endParaRPr lang="ru-RU" sz="900" dirty="0"/>
          </a:p>
        </p:txBody>
      </p:sp>
      <p:cxnSp>
        <p:nvCxnSpPr>
          <p:cNvPr id="50" name="Прямая со стрелкой 49"/>
          <p:cNvCxnSpPr>
            <a:stCxn id="16" idx="1"/>
          </p:cNvCxnSpPr>
          <p:nvPr/>
        </p:nvCxnSpPr>
        <p:spPr>
          <a:xfrm flipH="1" flipV="1">
            <a:off x="6059144" y="2367842"/>
            <a:ext cx="4466" cy="7852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Блок-схема: альтернативный процесс 51"/>
          <p:cNvSpPr/>
          <p:nvPr/>
        </p:nvSpPr>
        <p:spPr>
          <a:xfrm>
            <a:off x="5270475" y="1892240"/>
            <a:ext cx="1643074" cy="478735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Обмен материалов обвинения и защиты</a:t>
            </a:r>
            <a:endParaRPr lang="ru-RU" sz="1200" dirty="0"/>
          </a:p>
        </p:txBody>
      </p:sp>
      <p:sp>
        <p:nvSpPr>
          <p:cNvPr id="63" name="Стрелка вправо 62"/>
          <p:cNvSpPr/>
          <p:nvPr/>
        </p:nvSpPr>
        <p:spPr>
          <a:xfrm>
            <a:off x="1448541" y="3633931"/>
            <a:ext cx="4643470" cy="239368"/>
          </a:xfrm>
          <a:prstGeom prst="rightArrow">
            <a:avLst>
              <a:gd name="adj1" fmla="val 64222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Адвокатское расследование</a:t>
            </a:r>
            <a:endParaRPr lang="ru-RU" dirty="0"/>
          </a:p>
        </p:txBody>
      </p:sp>
      <p:sp>
        <p:nvSpPr>
          <p:cNvPr id="65" name="Стрелка вправо 64"/>
          <p:cNvSpPr/>
          <p:nvPr/>
        </p:nvSpPr>
        <p:spPr>
          <a:xfrm>
            <a:off x="1448541" y="3291808"/>
            <a:ext cx="4143404" cy="205342"/>
          </a:xfrm>
          <a:prstGeom prst="rightArrow">
            <a:avLst>
              <a:gd name="adj1" fmla="val 64222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Дознание</a:t>
            </a:r>
            <a:endParaRPr lang="ru-RU" dirty="0"/>
          </a:p>
        </p:txBody>
      </p:sp>
      <p:sp>
        <p:nvSpPr>
          <p:cNvPr id="140" name="TextBox 139"/>
          <p:cNvSpPr txBox="1"/>
          <p:nvPr/>
        </p:nvSpPr>
        <p:spPr>
          <a:xfrm>
            <a:off x="4137227" y="2679028"/>
            <a:ext cx="1794850" cy="44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Право прекращения  УД </a:t>
            </a:r>
          </a:p>
          <a:p>
            <a:pPr algn="ctr"/>
            <a:r>
              <a:rPr lang="ru-RU" sz="1200" dirty="0" smtClean="0"/>
              <a:t>дознавателем</a:t>
            </a:r>
          </a:p>
        </p:txBody>
      </p:sp>
      <p:sp>
        <p:nvSpPr>
          <p:cNvPr id="142" name="Левая фигурная скобка 141"/>
          <p:cNvSpPr/>
          <p:nvPr/>
        </p:nvSpPr>
        <p:spPr>
          <a:xfrm rot="5400000">
            <a:off x="3791184" y="-1248356"/>
            <a:ext cx="478735" cy="5072098"/>
          </a:xfrm>
          <a:prstGeom prst="leftBrace">
            <a:avLst>
              <a:gd name="adj1" fmla="val 15818"/>
              <a:gd name="adj2" fmla="val 49881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TextBox 159"/>
          <p:cNvSpPr txBox="1"/>
          <p:nvPr/>
        </p:nvSpPr>
        <p:spPr>
          <a:xfrm>
            <a:off x="6643038" y="1390301"/>
            <a:ext cx="1877437" cy="294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Прокурорский надзор</a:t>
            </a:r>
            <a:endParaRPr lang="ru-RU" sz="1400" dirty="0"/>
          </a:p>
        </p:txBody>
      </p:sp>
      <p:sp>
        <p:nvSpPr>
          <p:cNvPr id="161" name="Левая фигурная скобка 160"/>
          <p:cNvSpPr/>
          <p:nvPr/>
        </p:nvSpPr>
        <p:spPr>
          <a:xfrm rot="5400000">
            <a:off x="4476321" y="-2593806"/>
            <a:ext cx="341954" cy="8572560"/>
          </a:xfrm>
          <a:prstGeom prst="leftBrace">
            <a:avLst>
              <a:gd name="adj1" fmla="val 15818"/>
              <a:gd name="adj2" fmla="val 49881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" name="TextBox 162"/>
          <p:cNvSpPr txBox="1"/>
          <p:nvPr/>
        </p:nvSpPr>
        <p:spPr>
          <a:xfrm>
            <a:off x="1948067" y="1048325"/>
            <a:ext cx="1697837" cy="294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Судебный контроль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5774" y="2676461"/>
            <a:ext cx="1703672" cy="44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Проверка информации</a:t>
            </a:r>
          </a:p>
          <a:p>
            <a:r>
              <a:rPr lang="ru-RU" sz="1200" dirty="0" smtClean="0"/>
              <a:t>(участие адвоката)</a:t>
            </a:r>
            <a:endParaRPr lang="ru-RU" sz="1200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423064" y="4112666"/>
            <a:ext cx="18527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520639" y="1625522"/>
            <a:ext cx="0" cy="170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5737" y="1625522"/>
            <a:ext cx="1132041" cy="250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/>
              <a:t>Высший надзор</a:t>
            </a:r>
            <a:endParaRPr lang="ru-RU" sz="11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82927" y="1625522"/>
            <a:ext cx="2028119" cy="250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Надзор на досудебной стадии</a:t>
            </a:r>
          </a:p>
        </p:txBody>
      </p:sp>
      <p:cxnSp>
        <p:nvCxnSpPr>
          <p:cNvPr id="94" name="Прямая со стрелкой 93"/>
          <p:cNvCxnSpPr>
            <a:stCxn id="79" idx="6"/>
          </p:cNvCxnSpPr>
          <p:nvPr/>
        </p:nvCxnSpPr>
        <p:spPr>
          <a:xfrm>
            <a:off x="6592077" y="3565540"/>
            <a:ext cx="2172361" cy="1002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 rot="1494328">
            <a:off x="7022218" y="4220980"/>
            <a:ext cx="182344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/>
              <a:t>В</a:t>
            </a:r>
            <a:r>
              <a:rPr lang="ru-RU" sz="1200" i="1" dirty="0" smtClean="0"/>
              <a:t> сокращенном порядке </a:t>
            </a:r>
          </a:p>
          <a:p>
            <a:pPr algn="ctr"/>
            <a:r>
              <a:rPr lang="ru-RU" sz="1100" i="1" dirty="0" smtClean="0"/>
              <a:t>(по ДРУП)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5400000">
            <a:off x="5902351" y="2865713"/>
            <a:ext cx="322517" cy="897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54822" y="349562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95" y="276550"/>
            <a:ext cx="989657" cy="10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Содержимое 2"/>
          <p:cNvSpPr>
            <a:spLocks noGrp="1"/>
          </p:cNvSpPr>
          <p:nvPr>
            <p:ph idx="4294967295"/>
          </p:nvPr>
        </p:nvSpPr>
        <p:spPr>
          <a:xfrm>
            <a:off x="1357313" y="3000375"/>
            <a:ext cx="6500812" cy="5715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3600" b="1" dirty="0">
                <a:solidFill>
                  <a:srgbClr val="FF0000"/>
                </a:solidFill>
              </a:rPr>
              <a:t>Спасибо за внимание!</a:t>
            </a:r>
            <a:endParaRPr lang="ru-RU" sz="3600" dirty="0"/>
          </a:p>
        </p:txBody>
      </p:sp>
      <p:pic>
        <p:nvPicPr>
          <p:cNvPr id="6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000132" cy="857256"/>
          </a:xfrm>
          <a:prstGeom prst="rect">
            <a:avLst/>
          </a:prstGeom>
          <a:noFill/>
        </p:spPr>
      </p:pic>
      <p:pic>
        <p:nvPicPr>
          <p:cNvPr id="7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642918"/>
            <a:ext cx="918219" cy="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00298" y="50004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Определены  Цели 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4348" y="1785927"/>
            <a:ext cx="7890670" cy="2575120"/>
            <a:chOff x="785786" y="1590858"/>
            <a:chExt cx="7890670" cy="2575120"/>
          </a:xfrm>
        </p:grpSpPr>
        <p:sp>
          <p:nvSpPr>
            <p:cNvPr id="6" name="Полилиния 5"/>
            <p:cNvSpPr/>
            <p:nvPr/>
          </p:nvSpPr>
          <p:spPr>
            <a:xfrm>
              <a:off x="785786" y="1590858"/>
              <a:ext cx="7890670" cy="1000132"/>
            </a:xfrm>
            <a:custGeom>
              <a:avLst/>
              <a:gdLst>
                <a:gd name="connsiteX0" fmla="*/ 204339 w 1226010"/>
                <a:gd name="connsiteY0" fmla="*/ 0 h 3800513"/>
                <a:gd name="connsiteX1" fmla="*/ 1021671 w 1226010"/>
                <a:gd name="connsiteY1" fmla="*/ 0 h 3800513"/>
                <a:gd name="connsiteX2" fmla="*/ 1226010 w 1226010"/>
                <a:gd name="connsiteY2" fmla="*/ 204339 h 3800513"/>
                <a:gd name="connsiteX3" fmla="*/ 1226010 w 1226010"/>
                <a:gd name="connsiteY3" fmla="*/ 3800513 h 3800513"/>
                <a:gd name="connsiteX4" fmla="*/ 1226010 w 1226010"/>
                <a:gd name="connsiteY4" fmla="*/ 3800513 h 3800513"/>
                <a:gd name="connsiteX5" fmla="*/ 0 w 1226010"/>
                <a:gd name="connsiteY5" fmla="*/ 3800513 h 3800513"/>
                <a:gd name="connsiteX6" fmla="*/ 0 w 1226010"/>
                <a:gd name="connsiteY6" fmla="*/ 3800513 h 3800513"/>
                <a:gd name="connsiteX7" fmla="*/ 0 w 1226010"/>
                <a:gd name="connsiteY7" fmla="*/ 204339 h 3800513"/>
                <a:gd name="connsiteX8" fmla="*/ 204339 w 1226010"/>
                <a:gd name="connsiteY8" fmla="*/ 0 h 380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010" h="3800513">
                  <a:moveTo>
                    <a:pt x="1226010" y="633432"/>
                  </a:moveTo>
                  <a:lnTo>
                    <a:pt x="1226010" y="3167081"/>
                  </a:lnTo>
                  <a:cubicBezTo>
                    <a:pt x="1226010" y="3516914"/>
                    <a:pt x="1196497" y="3800511"/>
                    <a:pt x="1160092" y="3800511"/>
                  </a:cubicBezTo>
                  <a:lnTo>
                    <a:pt x="0" y="3800511"/>
                  </a:lnTo>
                  <a:lnTo>
                    <a:pt x="0" y="38005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60092" y="2"/>
                  </a:lnTo>
                  <a:cubicBezTo>
                    <a:pt x="1196497" y="2"/>
                    <a:pt x="1226010" y="283599"/>
                    <a:pt x="1226010" y="63343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75089" rIns="75089" bIns="75090" numCol="1" spcCol="1270" anchor="ctr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Защита конституционных прав и свобод граждан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85786" y="2662427"/>
              <a:ext cx="7870832" cy="1503551"/>
            </a:xfrm>
            <a:custGeom>
              <a:avLst/>
              <a:gdLst>
                <a:gd name="connsiteX0" fmla="*/ 197703 w 1186192"/>
                <a:gd name="connsiteY0" fmla="*/ 0 h 5677033"/>
                <a:gd name="connsiteX1" fmla="*/ 988489 w 1186192"/>
                <a:gd name="connsiteY1" fmla="*/ 0 h 5677033"/>
                <a:gd name="connsiteX2" fmla="*/ 1186192 w 1186192"/>
                <a:gd name="connsiteY2" fmla="*/ 197703 h 5677033"/>
                <a:gd name="connsiteX3" fmla="*/ 1186192 w 1186192"/>
                <a:gd name="connsiteY3" fmla="*/ 5677033 h 5677033"/>
                <a:gd name="connsiteX4" fmla="*/ 1186192 w 1186192"/>
                <a:gd name="connsiteY4" fmla="*/ 5677033 h 5677033"/>
                <a:gd name="connsiteX5" fmla="*/ 0 w 1186192"/>
                <a:gd name="connsiteY5" fmla="*/ 5677033 h 5677033"/>
                <a:gd name="connsiteX6" fmla="*/ 0 w 1186192"/>
                <a:gd name="connsiteY6" fmla="*/ 5677033 h 5677033"/>
                <a:gd name="connsiteX7" fmla="*/ 0 w 1186192"/>
                <a:gd name="connsiteY7" fmla="*/ 197703 h 5677033"/>
                <a:gd name="connsiteX8" fmla="*/ 197703 w 1186192"/>
                <a:gd name="connsiteY8" fmla="*/ 0 h 567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192" h="5677033">
                  <a:moveTo>
                    <a:pt x="1186192" y="946195"/>
                  </a:moveTo>
                  <a:lnTo>
                    <a:pt x="1186192" y="4730838"/>
                  </a:lnTo>
                  <a:cubicBezTo>
                    <a:pt x="1186192" y="5253404"/>
                    <a:pt x="1167697" y="5677031"/>
                    <a:pt x="1144883" y="5677031"/>
                  </a:cubicBezTo>
                  <a:lnTo>
                    <a:pt x="0" y="5677031"/>
                  </a:lnTo>
                  <a:lnTo>
                    <a:pt x="0" y="567703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44883" y="2"/>
                  </a:lnTo>
                  <a:cubicBezTo>
                    <a:pt x="1167697" y="2"/>
                    <a:pt x="1186192" y="423629"/>
                    <a:pt x="1186192" y="946195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75685" rIns="75685" bIns="75686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Упрощение и повышение эффективности уголовного процесса и приведение в соответствие с международными стандартами, процессуальная экономия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536" y="4643446"/>
            <a:ext cx="8424936" cy="16312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проекта одобрена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ходе двух заседаний Межведомственных комиссий по законопроектной деятельности при Правительстве Республики Казахстан 2011-2012 годов, положения проекта УПК поддержаны на заседании Совета по правовой политике при Президенте Республики Казахстан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 марта 2013 года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359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№4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1214446" cy="1072760"/>
          </a:xfrm>
          <a:prstGeom prst="rect">
            <a:avLst/>
          </a:prstGeom>
          <a:noFill/>
        </p:spPr>
      </p:pic>
      <p:pic>
        <p:nvPicPr>
          <p:cNvPr id="16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500042"/>
            <a:ext cx="1071570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5720" y="4429132"/>
            <a:ext cx="8640960" cy="1066205"/>
          </a:xfrm>
          <a:prstGeom prst="roundRect">
            <a:avLst>
              <a:gd name="adj" fmla="val 238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изменилось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решена проблема укрытия уголовных правонарушений от 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регистрации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- реформирована досудебная стадия уголовного процесса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169830876"/>
              </p:ext>
            </p:extLst>
          </p:nvPr>
        </p:nvGraphicFramePr>
        <p:xfrm>
          <a:off x="247912" y="1643050"/>
          <a:ext cx="857256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263216423"/>
              </p:ext>
            </p:extLst>
          </p:nvPr>
        </p:nvGraphicFramePr>
        <p:xfrm>
          <a:off x="609818" y="3000372"/>
          <a:ext cx="8534182" cy="107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43042" y="500042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Действующий порядок с момента регистрации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заявления и сообщения: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214311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порядок досудебного производства:</a:t>
            </a:r>
            <a:endParaRPr lang="ru-RU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59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№5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357166"/>
            <a:ext cx="1214446" cy="1072760"/>
          </a:xfrm>
          <a:prstGeom prst="rect">
            <a:avLst/>
          </a:prstGeom>
          <a:noFill/>
        </p:spPr>
      </p:pic>
      <p:pic>
        <p:nvPicPr>
          <p:cNvPr id="25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28604"/>
            <a:ext cx="107157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14480" y="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действующем УПК предусмотрено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«Правило Миранды»</a:t>
            </a:r>
            <a:endParaRPr lang="ru-RU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29000"/>
            <a:ext cx="57864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Правило 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Миранды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–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Georgia" pitchFamily="18" charset="0"/>
              </a:rPr>
              <a:t>юридическое требование  в  </a:t>
            </a:r>
            <a:r>
              <a:rPr lang="ru-RU" sz="1600" b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Georgia" pitchFamily="18" charset="0"/>
              </a:rPr>
              <a:t>США  во </a:t>
            </a:r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Georgia" pitchFamily="18" charset="0"/>
              </a:rPr>
              <a:t>время задержания</a:t>
            </a:r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№6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214446" cy="1072760"/>
          </a:xfrm>
          <a:prstGeom prst="rect">
            <a:avLst/>
          </a:prstGeom>
          <a:noFill/>
        </p:spPr>
      </p:pic>
      <p:pic>
        <p:nvPicPr>
          <p:cNvPr id="20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00042"/>
            <a:ext cx="1071570" cy="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лилиния 20"/>
          <p:cNvSpPr/>
          <p:nvPr/>
        </p:nvSpPr>
        <p:spPr>
          <a:xfrm>
            <a:off x="285720" y="1571612"/>
            <a:ext cx="8390736" cy="1714512"/>
          </a:xfrm>
          <a:custGeom>
            <a:avLst/>
            <a:gdLst>
              <a:gd name="connsiteX0" fmla="*/ 204339 w 1226010"/>
              <a:gd name="connsiteY0" fmla="*/ 0 h 3800513"/>
              <a:gd name="connsiteX1" fmla="*/ 1021671 w 1226010"/>
              <a:gd name="connsiteY1" fmla="*/ 0 h 3800513"/>
              <a:gd name="connsiteX2" fmla="*/ 1226010 w 1226010"/>
              <a:gd name="connsiteY2" fmla="*/ 204339 h 3800513"/>
              <a:gd name="connsiteX3" fmla="*/ 1226010 w 1226010"/>
              <a:gd name="connsiteY3" fmla="*/ 3800513 h 3800513"/>
              <a:gd name="connsiteX4" fmla="*/ 1226010 w 1226010"/>
              <a:gd name="connsiteY4" fmla="*/ 3800513 h 3800513"/>
              <a:gd name="connsiteX5" fmla="*/ 0 w 1226010"/>
              <a:gd name="connsiteY5" fmla="*/ 3800513 h 3800513"/>
              <a:gd name="connsiteX6" fmla="*/ 0 w 1226010"/>
              <a:gd name="connsiteY6" fmla="*/ 3800513 h 3800513"/>
              <a:gd name="connsiteX7" fmla="*/ 0 w 1226010"/>
              <a:gd name="connsiteY7" fmla="*/ 204339 h 3800513"/>
              <a:gd name="connsiteX8" fmla="*/ 204339 w 1226010"/>
              <a:gd name="connsiteY8" fmla="*/ 0 h 38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010" h="3800513">
                <a:moveTo>
                  <a:pt x="1226010" y="633432"/>
                </a:moveTo>
                <a:lnTo>
                  <a:pt x="1226010" y="3167081"/>
                </a:lnTo>
                <a:cubicBezTo>
                  <a:pt x="1226010" y="3516914"/>
                  <a:pt x="1196497" y="3800511"/>
                  <a:pt x="1160092" y="3800511"/>
                </a:cubicBezTo>
                <a:lnTo>
                  <a:pt x="0" y="3800511"/>
                </a:lnTo>
                <a:lnTo>
                  <a:pt x="0" y="3800511"/>
                </a:lnTo>
                <a:lnTo>
                  <a:pt x="0" y="2"/>
                </a:lnTo>
                <a:lnTo>
                  <a:pt x="0" y="2"/>
                </a:lnTo>
                <a:lnTo>
                  <a:pt x="1160092" y="2"/>
                </a:lnTo>
                <a:cubicBezTo>
                  <a:pt x="1196497" y="2"/>
                  <a:pt x="1226010" y="283599"/>
                  <a:pt x="1226010" y="63343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75089" rIns="75089" bIns="75090" numCol="1" spcCol="1270" anchor="ctr" anchorCtr="0">
            <a:noAutofit/>
          </a:bodyPr>
          <a:lstStyle/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400" b="1" i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задержании лица по подозрению в совершении преступления должностное лицо органа уголовного преследования устно объявляет лицу по подозрению в совершении какого преступления </a:t>
            </a:r>
            <a:r>
              <a:rPr lang="ru-RU" sz="2000" b="1" i="1" kern="1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 задержано, </a:t>
            </a:r>
            <a:r>
              <a:rPr lang="ru-RU" sz="2000" b="1" i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разъясняет ему право на приглашение защитника, право хранить молчание и то, что сказанное им может быть использовано против него в суде  </a:t>
            </a:r>
            <a:endParaRPr lang="ru-RU" sz="20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&amp;Kcy;&amp;acy;&amp;rcy;&amp;tcy;&amp;icy;&amp;ncy;&amp;kcy;&amp;icy; &amp;pcy;&amp;ocy; &amp;zcy;&amp;acy;&amp;pcy;&amp;rcy;&amp;ocy;&amp;scy;&amp;ucy; &amp;pcy;&amp;rcy;&amp;acy;&amp;vcy;&amp;icy;&amp;lcy;&amp;ocy; &amp;mcy;&amp;icy;&amp;rcy;&amp;acy;&amp;ncy;&amp;d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357562"/>
            <a:ext cx="3714744" cy="3214710"/>
          </a:xfrm>
          <a:prstGeom prst="rect">
            <a:avLst/>
          </a:prstGeom>
          <a:noFill/>
        </p:spPr>
      </p:pic>
      <p:sp>
        <p:nvSpPr>
          <p:cNvPr id="37892" name="AutoShape 4" descr="&amp;Kcy;&amp;acy;&amp;rcy;&amp;tcy;&amp;icy;&amp;ncy;&amp;kcy;&amp;icy; &amp;pcy;&amp;ocy; &amp;zcy;&amp;acy;&amp;pcy;&amp;rcy;&amp;ocy;&amp;scy;&amp;ucy; &amp;scy;&amp;shcy;&amp;acy;"/>
          <p:cNvSpPr>
            <a:spLocks noChangeAspect="1" noChangeArrowheads="1"/>
          </p:cNvSpPr>
          <p:nvPr/>
        </p:nvSpPr>
        <p:spPr bwMode="auto">
          <a:xfrm>
            <a:off x="155575" y="-1211263"/>
            <a:ext cx="3590925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&amp;Kcy;&amp;acy;&amp;rcy;&amp;tcy;&amp;icy;&amp;ncy;&amp;kcy;&amp;icy; &amp;pcy;&amp;ocy; &amp;zcy;&amp;acy;&amp;pcy;&amp;rcy;&amp;ocy;&amp;scy;&amp;ucy; &amp;scy;&amp;sh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&amp;Kcy;&amp;acy;&amp;rcy;&amp;tcy;&amp;icy;&amp;ncy;&amp;kcy;&amp;icy; &amp;pcy;&amp;ocy; &amp;zcy;&amp;acy;&amp;pcy;&amp;rcy;&amp;ocy;&amp;scy;&amp;ucy; &amp;scy;&amp;sh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8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2786082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8596" y="692696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Процессуальное соглашение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402" y="6067322"/>
            <a:ext cx="867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Внимание:  В США и Грузии около 90% дел оканчиваются сделкой.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26876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 признании вины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786058"/>
            <a:ext cx="4429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добровольность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согласие с подозрением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обвинением) и суммой гражданского иска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согласие потерпевшего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74" y="1700808"/>
            <a:ext cx="878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Заключается на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стадии досудебного расследования и в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суде первой инстанции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(до ухода судьи в совещательную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комнату) по всем категориям преступлений, кроме особо тяжких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696" y="5143512"/>
            <a:ext cx="8717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Процессуальное соглашение не может быть заключено с несовершеннолетними и лицами, совершившими запрещенное уголовным законом деяние в состоянии невменяемости или заболевшими после совершения преступления психическим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расстройством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9287" y="2492896"/>
            <a:ext cx="4485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упрощение порядка расследования и судебного рассмотрения дела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наказание не превышает половины максимального наказания, предусмотренного за это преступление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возмещение ущерба потерпевшему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снижение нагрузки на следственный аппарат и судебный корпус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№7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28604"/>
            <a:ext cx="107157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214446" cy="1072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00166" y="21429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Процессуальное соглашение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382" y="5143512"/>
            <a:ext cx="8322336" cy="142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Направлено на:</a:t>
            </a:r>
          </a:p>
          <a:p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раскрытие особо тяжких 	преступлений, максимальное                     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             сокращение сроков расследования, процессуальная экономия, 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             снижение наказания и индекса тюремного населения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134076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 сотрудничестве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596" y="2500306"/>
            <a:ext cx="8391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Заключается при одном условии:</a:t>
            </a:r>
          </a:p>
          <a:p>
            <a:pPr marL="285750" indent="-285750"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способствовании раскрытия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расследования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преступлений, совершенных преступной группой, особо тяжких преступлений, совершенных иными лицами, а также экстремистских и террористических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преступлений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552" y="1846565"/>
            <a:ext cx="812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Заключается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всем категориям преступлений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на любой стадии уголовного процесса, в том числе в стадии исполнения наказания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4143380"/>
            <a:ext cx="8717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Процессуальное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соглашение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 может быть заключено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несовершеннолетними и лицами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совершившими запрещенное уголовным законом деяние в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состоянии невменяемости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или заболевшими после совершения преступления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психическим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расстройством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№8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28604"/>
            <a:ext cx="107157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1214446" cy="1072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5918" y="571480"/>
            <a:ext cx="571504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Негласные следственные действия</a:t>
            </a:r>
            <a:endParaRPr lang="ru-RU" sz="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024" y="2928934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УПК введено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видов негласных следственных действий, проводимых: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делам о преступлениях, санкция за совершение которых предусматривает наказание от одного года и выше лишения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свободы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преступлениям, подготавливаемым 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совершаемым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преступной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группой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6546830"/>
            <a:ext cx="13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Слайд №9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&amp;Kcy;&amp;acy;&amp;rcy;&amp;tcy;&amp;icy;&amp;ncy;&amp;kcy;&amp;icy; &amp;pcy;&amp;ocy; &amp;zcy;&amp;acy;&amp;pcy;&amp;rcy;&amp;ocy;&amp;scy;&amp;ucy; &amp;icy;&amp;ncy;&amp;scy;&amp;tcy;&amp;icy;&amp;tcy;&amp;ucy;&amp;tcy; &amp;zcy;&amp;acy;&amp;kcy;&amp;ocy;&amp;ncy;&amp;ocy;&amp;dcy;&amp;acy;&amp;tcy;&amp;iecy;&amp;lcy;&amp;softcy;&amp;scy;&amp;tcy;&amp;vcy;&amp;acy; &amp;r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357166"/>
            <a:ext cx="107157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тинки по запросу эмблема министерства юстиции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143008" cy="1071546"/>
          </a:xfrm>
          <a:prstGeom prst="rect">
            <a:avLst/>
          </a:prstGeom>
          <a:noFill/>
        </p:spPr>
      </p:pic>
      <p:sp>
        <p:nvSpPr>
          <p:cNvPr id="29698" name="AutoShape 2" descr="&amp;Kcy;&amp;acy;&amp;rcy;&amp;tcy;&amp;icy;&amp;ncy;&amp;kcy;&amp;icy; &amp;pcy;&amp;ocy; &amp;zcy;&amp;acy;&amp;pcy;&amp;rcy;&amp;ocy;&amp;scy;&amp;ucy; &amp;scy;&amp;sh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&amp;Kcy;&amp;acy;&amp;rcy;&amp;tcy;&amp;icy;&amp;ncy;&amp;kcy;&amp;icy; &amp;pcy;&amp;ocy; &amp;zcy;&amp;acy;&amp;pcy;&amp;rcy;&amp;ocy;&amp;scy;&amp;ucy; &amp;fcy;&amp;lcy;&amp;acy;&amp;gcy; &amp;fcy;&amp;r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&amp;Kcy;&amp;acy;&amp;rcy;&amp;tcy;&amp;icy;&amp;ncy;&amp;kcy;&amp;icy; &amp;pcy;&amp;ocy; &amp;zcy;&amp;acy;&amp;pcy;&amp;rcy;&amp;ocy;&amp;scy;&amp;ucy; &amp;fcy;&amp;lcy;&amp;acy;&amp;gcy; &amp;fcy;&amp;r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7793</TotalTime>
  <Words>1825</Words>
  <Application>Microsoft Office PowerPoint</Application>
  <PresentationFormat>Экран (4:3)</PresentationFormat>
  <Paragraphs>275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Институтом законодательства Республики Казахстан предложена модель досудебного расследования на основе деформализации доказывания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7170004</dc:creator>
  <cp:lastModifiedBy>User</cp:lastModifiedBy>
  <cp:revision>870</cp:revision>
  <dcterms:created xsi:type="dcterms:W3CDTF">2012-10-16T05:13:56Z</dcterms:created>
  <dcterms:modified xsi:type="dcterms:W3CDTF">2017-10-23T13:48:15Z</dcterms:modified>
</cp:coreProperties>
</file>