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8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280" r:id="rId26"/>
    <p:sldId id="270" r:id="rId27"/>
    <p:sldId id="271" r:id="rId28"/>
    <p:sldId id="272" r:id="rId29"/>
    <p:sldId id="273" r:id="rId30"/>
    <p:sldId id="277" r:id="rId31"/>
    <p:sldId id="278" r:id="rId32"/>
    <p:sldId id="276" r:id="rId33"/>
    <p:sldId id="279" r:id="rId34"/>
    <p:sldId id="274" r:id="rId35"/>
    <p:sldId id="275" r:id="rId36"/>
    <p:sldId id="26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30E2-22D7-45F3-80D1-2CC2CCC5B1CE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9AC85-EBD4-490B-BC59-24C4433B0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72EE-2094-4249-B053-E6506118AF18}" type="datetime1">
              <a:rPr lang="ru-RU" smtClean="0"/>
              <a:t>23.01.2018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48A62-2C19-478A-8DDA-A0D3A890592D}" type="datetime1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302-6B5C-4512-AA85-CEBDF3DE1F8D}" type="datetime1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1AB8B-A515-4D97-94C5-A7BD51364BBD}" type="datetime1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A1B8E-3A95-429C-9573-C8A8A01CCB93}" type="datetime1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07036-BBBE-45E3-B7F7-BDCD57E61FD6}" type="datetime1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8BEE56-EF94-42DD-8228-A1C4B7A860C1}" type="datetime1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17C57-B5FE-456C-9371-436E41AD43C0}" type="datetime1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0543-6E51-45CD-A4CE-B35D03F1EFC2}" type="datetime1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BF7EC-7F46-4252-8C97-259E029D585A}" type="datetime1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EFEA0-B523-4FF7-B8C4-91CF76094A0A}" type="datetime1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D04079-9E4E-47F3-AF41-582EF7188593}" type="datetime1">
              <a:rPr lang="ru-RU" smtClean="0"/>
              <a:t>23.01.2018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604986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371703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Обзор нового Кодекса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«О недрах и недропользовании»</a:t>
            </a:r>
            <a:br>
              <a:rPr lang="ru-RU" sz="44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</a:br>
            <a:endParaRPr lang="ru-RU" sz="4400" b="1" dirty="0">
              <a:solidFill>
                <a:srgbClr val="C0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95728"/>
            <a:ext cx="8172400" cy="3162271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b="1" dirty="0" smtClean="0">
              <a:latin typeface="Arial Black" panose="020B0A04020102020204" pitchFamily="34" charset="0"/>
            </a:endParaRPr>
          </a:p>
          <a:p>
            <a:r>
              <a:rPr lang="ru-RU" sz="3600" b="1" dirty="0" err="1" smtClean="0">
                <a:latin typeface="Arial Black" panose="020B0A04020102020204" pitchFamily="34" charset="0"/>
              </a:rPr>
              <a:t>Казиева</a:t>
            </a:r>
            <a:r>
              <a:rPr lang="ru-RU" sz="3600" b="1" dirty="0" smtClean="0">
                <a:latin typeface="Arial Black" panose="020B0A04020102020204" pitchFamily="34" charset="0"/>
              </a:rPr>
              <a:t> </a:t>
            </a:r>
            <a:r>
              <a:rPr lang="ru-RU" sz="3600" b="1" dirty="0" err="1" smtClean="0">
                <a:latin typeface="Arial Black" panose="020B0A04020102020204" pitchFamily="34" charset="0"/>
              </a:rPr>
              <a:t>Гульжаухар</a:t>
            </a:r>
            <a:endParaRPr lang="ru-RU" sz="3600" b="1" dirty="0" smtClean="0">
              <a:latin typeface="Arial Black" panose="020B0A04020102020204" pitchFamily="34" charset="0"/>
            </a:endParaRPr>
          </a:p>
          <a:p>
            <a:endParaRPr lang="ru-RU" sz="1400" b="1" dirty="0" smtClean="0">
              <a:latin typeface="Arial Black" panose="020B0A04020102020204" pitchFamily="34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</a:rPr>
              <a:t>Кандидат юридических наук,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Ассоциированный профессор Каспийского Университета,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Бизнес-тренер</a:t>
            </a:r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326" y="422108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86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Основания возникновения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права </a:t>
            </a:r>
            <a:r>
              <a:rPr lang="ru-RU" dirty="0"/>
              <a:t>недропользования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125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Право </a:t>
            </a:r>
            <a:r>
              <a:rPr lang="ru-RU" dirty="0" err="1"/>
              <a:t>недропользования</a:t>
            </a:r>
            <a:r>
              <a:rPr lang="ru-RU" dirty="0"/>
              <a:t> возникает на основании: </a:t>
            </a:r>
          </a:p>
          <a:p>
            <a:pPr>
              <a:buNone/>
            </a:pPr>
            <a:r>
              <a:rPr lang="ru-RU" dirty="0"/>
              <a:t>1) лицензии на </a:t>
            </a:r>
            <a:r>
              <a:rPr lang="ru-RU" dirty="0" err="1"/>
              <a:t>недропользование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контракта на </a:t>
            </a:r>
            <a:r>
              <a:rPr lang="ru-RU" dirty="0" err="1"/>
              <a:t>недропользование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Право </a:t>
            </a:r>
            <a:r>
              <a:rPr lang="ru-RU" dirty="0" err="1"/>
              <a:t>недропользования</a:t>
            </a:r>
            <a:r>
              <a:rPr lang="ru-RU" dirty="0"/>
              <a:t> приобретается в случаях:</a:t>
            </a:r>
          </a:p>
          <a:p>
            <a:pPr>
              <a:buNone/>
            </a:pPr>
            <a:r>
              <a:rPr lang="ru-RU" dirty="0"/>
              <a:t>1) предоставления права </a:t>
            </a:r>
            <a:r>
              <a:rPr lang="ru-RU" dirty="0" err="1"/>
              <a:t>недропользования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перехода права </a:t>
            </a:r>
            <a:r>
              <a:rPr lang="ru-RU" dirty="0" err="1"/>
              <a:t>недропользования</a:t>
            </a:r>
            <a:r>
              <a:rPr lang="ru-RU" dirty="0"/>
              <a:t> (доли в праве </a:t>
            </a:r>
            <a:r>
              <a:rPr lang="ru-RU" dirty="0" err="1"/>
              <a:t>недропользования</a:t>
            </a:r>
            <a:r>
              <a:rPr lang="ru-RU" dirty="0"/>
              <a:t>) на основании гражданско-правовых сделок;</a:t>
            </a:r>
          </a:p>
          <a:p>
            <a:pPr>
              <a:buNone/>
            </a:pPr>
            <a:r>
              <a:rPr lang="ru-RU" dirty="0"/>
              <a:t>3) перехода права </a:t>
            </a:r>
            <a:r>
              <a:rPr lang="ru-RU" dirty="0" err="1"/>
              <a:t>недропользования</a:t>
            </a:r>
            <a:r>
              <a:rPr lang="ru-RU" dirty="0"/>
              <a:t> в порядке правопреемства при реорганизации юридического лица, за исключением преобразования либо наследования.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20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874"/>
            <a:ext cx="8100392" cy="12438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Обязательства </a:t>
            </a:r>
            <a:r>
              <a:rPr lang="ru-RU" sz="2800" dirty="0"/>
              <a:t>по расходам на социально-экономическое развитие региона и развитие его инфраструктуры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8100392" cy="560495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В </a:t>
            </a:r>
            <a:r>
              <a:rPr lang="ru-RU" dirty="0"/>
              <a:t>течение периода добычи, начиная со второго года, </a:t>
            </a:r>
            <a:r>
              <a:rPr lang="ru-RU" dirty="0" err="1"/>
              <a:t>недропользователь</a:t>
            </a:r>
            <a:r>
              <a:rPr lang="ru-RU" dirty="0"/>
              <a:t> обязан </a:t>
            </a:r>
            <a:r>
              <a:rPr lang="ru-RU" dirty="0" smtClean="0"/>
              <a:t>ежегодно осуществлять </a:t>
            </a:r>
            <a:r>
              <a:rPr lang="ru-RU" dirty="0"/>
              <a:t>финансирование социально-экономического развития региона и развития его инфраструктуры в размере одного процента от инвестиций по контракту на </a:t>
            </a:r>
            <a:r>
              <a:rPr lang="ru-RU" dirty="0" err="1"/>
              <a:t>недропользование</a:t>
            </a:r>
            <a:r>
              <a:rPr lang="ru-RU" dirty="0"/>
              <a:t> в период добычи углеводородов по итогам предыдущего года.</a:t>
            </a:r>
          </a:p>
          <a:p>
            <a:pPr>
              <a:buNone/>
            </a:pPr>
            <a:r>
              <a:rPr lang="ru-RU" dirty="0"/>
              <a:t>2. К финансированию расходов на социально-экономическое развитие региона и развитие его инфраструктуры относятся расходы </a:t>
            </a:r>
            <a:r>
              <a:rPr lang="ru-RU" dirty="0" err="1"/>
              <a:t>недропользователя</a:t>
            </a:r>
            <a:r>
              <a:rPr lang="ru-RU" dirty="0"/>
              <a:t> на развитие и поддержание объектов социальной инфраструктуры региона, а также средства, перечисляемые им на эти цели в государственный бюджет.</a:t>
            </a:r>
          </a:p>
          <a:p>
            <a:pPr>
              <a:buNone/>
            </a:pPr>
            <a:r>
              <a:rPr lang="ru-RU" dirty="0"/>
              <a:t>3. Объем </a:t>
            </a:r>
            <a:r>
              <a:rPr lang="ru-RU" dirty="0" smtClean="0"/>
              <a:t>осуществленного финансирования, </a:t>
            </a:r>
            <a:r>
              <a:rPr lang="ru-RU" dirty="0"/>
              <a:t>превышающий установленный минимум, учитывается в счет исполнения соответствующих обязательств </a:t>
            </a:r>
            <a:r>
              <a:rPr lang="ru-RU" dirty="0" err="1"/>
              <a:t>недропользователя</a:t>
            </a:r>
            <a:r>
              <a:rPr lang="ru-RU" dirty="0"/>
              <a:t> в следующем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4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244"/>
            <a:ext cx="8229600" cy="14005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Приобретение </a:t>
            </a:r>
            <a:r>
              <a:rPr lang="ru-RU" sz="3200" dirty="0"/>
              <a:t>товаров, работ и услуг при проведении операций по </a:t>
            </a:r>
            <a:r>
              <a:rPr lang="ru-RU" sz="3200" dirty="0" smtClean="0"/>
              <a:t>углеводородам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8229600" cy="548468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/>
              <a:t>Приобретение товаров, работ и услуг при проведении операций по разведке или добыче углеводородов, в том числе подрядчиками, осуществляется одним из следующих способов:</a:t>
            </a:r>
          </a:p>
          <a:p>
            <a:pPr>
              <a:buNone/>
            </a:pPr>
            <a:r>
              <a:rPr lang="ru-RU" sz="3400" dirty="0"/>
              <a:t>1) открытый конкурс;</a:t>
            </a:r>
          </a:p>
          <a:p>
            <a:pPr>
              <a:buNone/>
            </a:pPr>
            <a:r>
              <a:rPr lang="ru-RU" sz="3400" dirty="0"/>
              <a:t>2) из одного источника;</a:t>
            </a:r>
          </a:p>
          <a:p>
            <a:pPr>
              <a:buNone/>
            </a:pPr>
            <a:r>
              <a:rPr lang="ru-RU" sz="3400" dirty="0"/>
              <a:t>3) открытый конкурс на понижение (электронные торги);</a:t>
            </a:r>
          </a:p>
          <a:p>
            <a:pPr>
              <a:buNone/>
            </a:pPr>
            <a:r>
              <a:rPr lang="ru-RU" sz="3400" dirty="0"/>
              <a:t>4) на товарных биржах;</a:t>
            </a:r>
          </a:p>
          <a:p>
            <a:pPr>
              <a:buNone/>
            </a:pPr>
            <a:r>
              <a:rPr lang="ru-RU" sz="3400" dirty="0"/>
              <a:t>5) закуп товаров, работ и услуг без применения способов, указанных в настоящем пункте.</a:t>
            </a:r>
          </a:p>
          <a:p>
            <a:pPr>
              <a:buNone/>
            </a:pPr>
            <a:r>
              <a:rPr lang="ru-RU" sz="3400" dirty="0"/>
              <a:t>Порядок приобретения </a:t>
            </a:r>
            <a:r>
              <a:rPr lang="ru-RU" sz="3400" dirty="0" err="1"/>
              <a:t>недропользователями</a:t>
            </a:r>
            <a:r>
              <a:rPr lang="ru-RU" sz="3400" dirty="0"/>
              <a:t> и их подрядчиками товаров, работ и услуг, используемых при проведении операций по разведке или добыче углеводородов, определяется уполномоченным органом в области углеводородов.</a:t>
            </a:r>
          </a:p>
          <a:p>
            <a:pPr>
              <a:buNone/>
            </a:pPr>
            <a:r>
              <a:rPr lang="ru-RU" sz="3400" dirty="0" err="1"/>
              <a:t>Недропользователи</a:t>
            </a:r>
            <a:r>
              <a:rPr lang="ru-RU" sz="3400" dirty="0"/>
              <a:t> за нарушение ими и (или) их подрядчиками установленного порядка приобретения товаров, работ и услуг, используемых при проведении операций по разведке или добыче углеводородов, несут ответственность, предусмотренную контрактами на </a:t>
            </a:r>
            <a:r>
              <a:rPr lang="ru-RU" sz="3400" dirty="0" err="1"/>
              <a:t>недропользование</a:t>
            </a:r>
            <a:r>
              <a:rPr lang="ru-RU" sz="3400" dirty="0" smtClean="0"/>
              <a:t>.</a:t>
            </a:r>
          </a:p>
          <a:p>
            <a:pPr>
              <a:buNone/>
            </a:pPr>
            <a:r>
              <a:rPr lang="ru-RU" sz="3400" dirty="0"/>
              <a:t>Порядок приобретения товаров, работ и услуг </a:t>
            </a:r>
            <a:r>
              <a:rPr lang="ru-RU" sz="3400" dirty="0" err="1"/>
              <a:t>недропользователями</a:t>
            </a:r>
            <a:r>
              <a:rPr lang="ru-RU" sz="3400" dirty="0"/>
              <a:t> и их подрядчиками, осуществляющими свою деятельность в рамках соглашений (контрактов) о разделе продукции, утвержденных Правительством Республики Казахстан, либо в рамках контракта на </a:t>
            </a:r>
            <a:r>
              <a:rPr lang="ru-RU" sz="3400" dirty="0" err="1"/>
              <a:t>недропользование</a:t>
            </a:r>
            <a:r>
              <a:rPr lang="ru-RU" sz="3400" dirty="0"/>
              <a:t>, утвержденного Президентом Республики Казахстан, определяется процедурами, установленными в соответствии с такими соглашениями (контрактами).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82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244"/>
            <a:ext cx="8100392" cy="11845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Приобретение товаров, работ и </a:t>
            </a:r>
            <a:br>
              <a:rPr lang="ru-RU" sz="2800" dirty="0" smtClean="0"/>
            </a:br>
            <a:r>
              <a:rPr lang="ru-RU" sz="2800" dirty="0" smtClean="0"/>
              <a:t>услуг при проведении операций по добыче</a:t>
            </a:r>
            <a:br>
              <a:rPr lang="ru-RU" sz="2800" dirty="0" smtClean="0"/>
            </a:br>
            <a:r>
              <a:rPr lang="ru-RU" sz="2800" dirty="0" smtClean="0"/>
              <a:t>твердых полезных ископаемых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35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Приобретение товаров, работ и услуг при проведении операций по добыче твердых полезных ископаемых, в том числе подрядчиками, осуществляется одним из следующих способов:</a:t>
            </a:r>
          </a:p>
          <a:p>
            <a:pPr>
              <a:buNone/>
            </a:pPr>
            <a:r>
              <a:rPr lang="ru-RU" dirty="0"/>
              <a:t>1) открытый конкурс;</a:t>
            </a:r>
          </a:p>
          <a:p>
            <a:pPr>
              <a:buNone/>
            </a:pPr>
            <a:r>
              <a:rPr lang="ru-RU" dirty="0"/>
              <a:t>2) из одного источника;</a:t>
            </a:r>
          </a:p>
          <a:p>
            <a:pPr>
              <a:buNone/>
            </a:pPr>
            <a:r>
              <a:rPr lang="ru-RU" dirty="0"/>
              <a:t>3) открытый конкурс на понижение (электронные торги);</a:t>
            </a:r>
          </a:p>
          <a:p>
            <a:pPr>
              <a:buNone/>
            </a:pPr>
            <a:r>
              <a:rPr lang="ru-RU" dirty="0"/>
              <a:t>4) закуп товаров, работ и услуг без применения </a:t>
            </a:r>
            <a:r>
              <a:rPr lang="ru-RU" dirty="0" smtClean="0"/>
              <a:t>настоящих норм Кодекса;</a:t>
            </a:r>
            <a:endParaRPr lang="ru-RU" dirty="0"/>
          </a:p>
          <a:p>
            <a:pPr>
              <a:buNone/>
            </a:pPr>
            <a:r>
              <a:rPr lang="ru-RU" dirty="0"/>
              <a:t>5) на </a:t>
            </a:r>
            <a:r>
              <a:rPr lang="ru-RU" dirty="0" smtClean="0"/>
              <a:t>товарных </a:t>
            </a:r>
            <a:r>
              <a:rPr lang="ru-RU" dirty="0"/>
              <a:t>биржах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Порядок приобретения </a:t>
            </a:r>
            <a:r>
              <a:rPr lang="ru-RU" dirty="0" err="1"/>
              <a:t>недропользователями</a:t>
            </a:r>
            <a:r>
              <a:rPr lang="ru-RU" dirty="0"/>
              <a:t> и их подрядчиками товаров, работ и услуг, используемых при проведении операций по добыче твердых полезных ископаемых, определяется уполномоченным органом в области твердых полезных ископаемых.</a:t>
            </a:r>
          </a:p>
          <a:p>
            <a:pPr>
              <a:buNone/>
            </a:pPr>
            <a:r>
              <a:rPr lang="ru-RU" dirty="0"/>
              <a:t>Расходы по приобретению товаров, работ и услуг, используемых при проведении операций по добыче твердых полезных ископаемых, по результатам конкурса, состоявшегося за пределами Республики Казахстан, или приобретенных в нарушение установленного порядка, исключаются из расходов, учитываемых компетентным органом в качестве исполнения </a:t>
            </a:r>
            <a:r>
              <a:rPr lang="ru-RU" dirty="0" err="1"/>
              <a:t>недропользователем</a:t>
            </a:r>
            <a:r>
              <a:rPr lang="ru-RU" dirty="0"/>
              <a:t> лицензионных обязательств.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2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5567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Обязательства по </a:t>
            </a:r>
            <a:r>
              <a:rPr lang="ru-RU" sz="2800" dirty="0"/>
              <a:t>расходам, направляемым на обучение, повышение квалификации и переподготовку казахстанских работников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2326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течение периода добычи, начиная со второго года, </a:t>
            </a:r>
            <a:r>
              <a:rPr lang="ru-RU" dirty="0" err="1" smtClean="0"/>
              <a:t>недропользователь</a:t>
            </a:r>
            <a:r>
              <a:rPr lang="ru-RU" dirty="0" smtClean="0"/>
              <a:t> обязан ежегодно осуществлять финансирование обучения казахстанских кадров в размере одного процента от затрат на добычу, понесенных </a:t>
            </a:r>
            <a:r>
              <a:rPr lang="ru-RU" dirty="0" err="1" smtClean="0"/>
              <a:t>недропользователем</a:t>
            </a:r>
            <a:r>
              <a:rPr lang="ru-RU" dirty="0" smtClean="0"/>
              <a:t> в период добычи углеводородов по итогам предыдущего года, в порядке, утверждаемом уполномоченным органом в области углеводородов совместно с уполномоченным органом в области образования.</a:t>
            </a:r>
          </a:p>
          <a:p>
            <a:pPr>
              <a:buNone/>
            </a:pPr>
            <a:r>
              <a:rPr lang="ru-RU" dirty="0" smtClean="0"/>
              <a:t>Объем осуществленного финансирования, превышающий установленный минимум, учитывается в счет исполнения соответствующих обязательств </a:t>
            </a:r>
            <a:r>
              <a:rPr lang="ru-RU" dirty="0" err="1" smtClean="0"/>
              <a:t>недропользователя</a:t>
            </a:r>
            <a:r>
              <a:rPr lang="ru-RU" dirty="0" smtClean="0"/>
              <a:t> в следующем году.</a:t>
            </a:r>
          </a:p>
          <a:p>
            <a:pPr>
              <a:buNone/>
            </a:pPr>
            <a:r>
              <a:rPr lang="ru-RU" dirty="0" smtClean="0"/>
              <a:t>Аналогичные требования предусмотрены для </a:t>
            </a:r>
            <a:r>
              <a:rPr lang="ru-RU" dirty="0" err="1" smtClean="0"/>
              <a:t>недропользователей</a:t>
            </a:r>
            <a:r>
              <a:rPr lang="ru-RU" dirty="0" smtClean="0"/>
              <a:t>, осуществляющих добычу твердых полезных ископаемых.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711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3363"/>
            <a:ext cx="81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Обязательства по </a:t>
            </a:r>
            <a:r>
              <a:rPr lang="ru-RU" sz="2400" dirty="0"/>
              <a:t>расходам на научно-исследовательские, научно-технические и опытно-конструкторские работы на территории Республики Казахстан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75933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течение периода добычи, начиная со второго года, </a:t>
            </a:r>
            <a:r>
              <a:rPr lang="ru-RU" dirty="0" err="1" smtClean="0"/>
              <a:t>недропользователь</a:t>
            </a:r>
            <a:r>
              <a:rPr lang="ru-RU" dirty="0" smtClean="0"/>
              <a:t> обязан ежегодно осуществлять финансирование научно-исследовательских, научно-технических и (или) опытно-конструкторских работ в размере одного процента от затрат на добычу, понесенных </a:t>
            </a:r>
            <a:r>
              <a:rPr lang="ru-RU" dirty="0" err="1" smtClean="0"/>
              <a:t>недропользователем</a:t>
            </a:r>
            <a:r>
              <a:rPr lang="ru-RU" dirty="0" smtClean="0"/>
              <a:t> в период добычи углеводородов по итогам предыдущего года, в порядке, утверждаемом уполномоченным органом в области углеводородов совместно с уполномоченным органом в области науки.</a:t>
            </a:r>
          </a:p>
          <a:p>
            <a:pPr>
              <a:buNone/>
            </a:pPr>
            <a:r>
              <a:rPr lang="ru-RU" dirty="0" smtClean="0"/>
              <a:t> Объем осуществленного финансирования, превышающий установленный минимум, учитывается в счет исполнения соответствующих обязательств </a:t>
            </a:r>
            <a:r>
              <a:rPr lang="ru-RU" dirty="0" err="1" smtClean="0"/>
              <a:t>недропользователя</a:t>
            </a:r>
            <a:r>
              <a:rPr lang="ru-RU" dirty="0" smtClean="0"/>
              <a:t> в следующем году.</a:t>
            </a:r>
          </a:p>
          <a:p>
            <a:pPr>
              <a:buNone/>
            </a:pPr>
            <a:r>
              <a:rPr lang="ru-RU" dirty="0" smtClean="0"/>
              <a:t>Аналогичные требования предусмотрены для </a:t>
            </a:r>
            <a:r>
              <a:rPr lang="ru-RU" dirty="0" err="1" smtClean="0"/>
              <a:t>недропользователей</a:t>
            </a:r>
            <a:r>
              <a:rPr lang="ru-RU" dirty="0" smtClean="0"/>
              <a:t>, осуществляющих добычу твердых полезных ископаемых.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67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000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Обязательства по </a:t>
            </a:r>
            <a:r>
              <a:rPr lang="ru-RU" sz="3200" dirty="0"/>
              <a:t>ликвидации последствий операций по </a:t>
            </a:r>
            <a:r>
              <a:rPr lang="ru-RU" sz="3200" dirty="0" err="1"/>
              <a:t>недропользованию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Ликвидацией последствий </a:t>
            </a:r>
            <a:r>
              <a:rPr lang="ru-RU" dirty="0" err="1"/>
              <a:t>недропользования</a:t>
            </a:r>
            <a:r>
              <a:rPr lang="ru-RU" dirty="0"/>
              <a:t> является комплекс мероприятий, проводимых с целью приведения производственных объектов и земельных участков в состояние, обеспечивающее безопасность жизни и здоровья населения, охраны окружающей среды в порядке, предусмотренном законодательством Республики Казахстан.</a:t>
            </a:r>
          </a:p>
          <a:p>
            <a:pPr>
              <a:buNone/>
            </a:pPr>
            <a:r>
              <a:rPr lang="ru-RU" dirty="0" smtClean="0"/>
              <a:t>Ликвидация </a:t>
            </a:r>
            <a:r>
              <a:rPr lang="ru-RU" dirty="0"/>
              <a:t>проводится на участке недр, права </a:t>
            </a:r>
            <a:r>
              <a:rPr lang="ru-RU" dirty="0" err="1"/>
              <a:t>недропользования</a:t>
            </a:r>
            <a:r>
              <a:rPr lang="ru-RU" dirty="0"/>
              <a:t> по которому прекращены, за исключением случаев, установленных </a:t>
            </a:r>
            <a:r>
              <a:rPr lang="ru-RU" dirty="0" smtClean="0"/>
              <a:t>Кодексом.</a:t>
            </a:r>
          </a:p>
          <a:p>
            <a:pPr>
              <a:buNone/>
            </a:pPr>
            <a:r>
              <a:rPr lang="ru-RU" dirty="0"/>
              <a:t>В случаях, предусмотренных </a:t>
            </a:r>
            <a:r>
              <a:rPr lang="ru-RU" dirty="0" smtClean="0"/>
              <a:t>Кодексом</a:t>
            </a:r>
            <a:r>
              <a:rPr lang="ru-RU" dirty="0"/>
              <a:t>, </a:t>
            </a:r>
            <a:r>
              <a:rPr lang="ru-RU" dirty="0" err="1"/>
              <a:t>недропользователь</a:t>
            </a:r>
            <a:r>
              <a:rPr lang="ru-RU" dirty="0"/>
              <a:t> обязан предоставить обеспечение исполнения своих обязательств по </a:t>
            </a:r>
            <a:r>
              <a:rPr lang="ru-RU" dirty="0" smtClean="0"/>
              <a:t>ликвидации:  гарантией</a:t>
            </a:r>
            <a:r>
              <a:rPr lang="ru-RU" dirty="0"/>
              <a:t>, залогом банковского вклада и (или) страхованием</a:t>
            </a:r>
            <a:r>
              <a:rPr lang="ru-RU" dirty="0" smtClean="0"/>
              <a:t>. </a:t>
            </a:r>
            <a:r>
              <a:rPr lang="ru-RU" dirty="0"/>
              <a:t>Предоставление такого обеспечения не освобождает от исполнения обязательства по ликвидации последствий </a:t>
            </a:r>
            <a:r>
              <a:rPr lang="ru-RU" dirty="0" err="1"/>
              <a:t>недропользования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079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Обязательства по </a:t>
            </a:r>
            <a:r>
              <a:rPr lang="ru-RU" sz="3200" dirty="0"/>
              <a:t>поставкам сырой нефти на внутренний рынок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33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 течение подготовительного периода </a:t>
            </a:r>
            <a:r>
              <a:rPr lang="ru-RU" dirty="0" err="1" smtClean="0"/>
              <a:t>недропользователь</a:t>
            </a:r>
            <a:r>
              <a:rPr lang="ru-RU" dirty="0" smtClean="0"/>
              <a:t> </a:t>
            </a:r>
            <a:r>
              <a:rPr lang="ru-RU" dirty="0"/>
              <a:t>обязан поставлять принадлежащие ему углеводороды в полном объеме на внутренний рынок Республики Казахстан, за исключением углеводородов, потребляемых на собственные технологические нужды или сжигаемых в соответствии с положениями </a:t>
            </a:r>
            <a:r>
              <a:rPr lang="ru-RU" dirty="0" smtClean="0"/>
              <a:t>Кодекса.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err="1"/>
              <a:t>Недропользователь</a:t>
            </a:r>
            <a:r>
              <a:rPr lang="ru-RU" dirty="0"/>
              <a:t> обязан поставлять принадлежащие ему углеводороды, добытые в период разведки, в полном объеме на внутренний рынок Республики Казахстан, за исключением углеводородов, потребляемых на собственные технологические нужды или сжигаемых в соответствии с требованиями </a:t>
            </a:r>
            <a:r>
              <a:rPr lang="ru-RU" dirty="0" smtClean="0"/>
              <a:t>Кодекса.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/>
              <a:t>В целях обеспечения потребностей внутреннего рынка нефтепродуктами </a:t>
            </a:r>
            <a:r>
              <a:rPr lang="ru-RU" dirty="0" err="1"/>
              <a:t>недропользователи</a:t>
            </a:r>
            <a:r>
              <a:rPr lang="ru-RU" dirty="0"/>
              <a:t> обязаны в соответствии с графиками поставки осуществлять поставку нефти для переработки на территории Республики Казахстан, а в случае остановки нефтеперерабатывающего завода из-за аварийной ситуации - и за ее пределами.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70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Прекращение права </a:t>
            </a:r>
            <a:r>
              <a:rPr lang="ru-RU" dirty="0" err="1"/>
              <a:t>недропользования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733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Право </a:t>
            </a:r>
            <a:r>
              <a:rPr lang="ru-RU" dirty="0" err="1"/>
              <a:t>недропользования</a:t>
            </a:r>
            <a:r>
              <a:rPr lang="ru-RU" dirty="0"/>
              <a:t> прекращается с прекращением действия лицензии или </a:t>
            </a:r>
            <a:r>
              <a:rPr lang="ru-RU" dirty="0" smtClean="0"/>
              <a:t>контракта </a:t>
            </a:r>
            <a:r>
              <a:rPr lang="ru-RU" dirty="0"/>
              <a:t>на </a:t>
            </a:r>
            <a:r>
              <a:rPr lang="ru-RU" dirty="0" err="1"/>
              <a:t>недропользование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Действие лицензии на </a:t>
            </a:r>
            <a:r>
              <a:rPr lang="ru-RU" dirty="0" err="1"/>
              <a:t>недропользование</a:t>
            </a:r>
            <a:r>
              <a:rPr lang="ru-RU" dirty="0"/>
              <a:t> прекращается в случаях:</a:t>
            </a:r>
          </a:p>
          <a:p>
            <a:pPr>
              <a:buNone/>
            </a:pPr>
            <a:r>
              <a:rPr lang="ru-RU" dirty="0"/>
              <a:t>1) истечения срока, на который она была выдана, если иное не предусмотрено настоящим Кодексом;</a:t>
            </a:r>
          </a:p>
          <a:p>
            <a:pPr>
              <a:buNone/>
            </a:pPr>
            <a:r>
              <a:rPr lang="ru-RU" dirty="0"/>
              <a:t>2) смерти ее единственного обладателя (в том числе объявления его умершим), если право </a:t>
            </a:r>
            <a:r>
              <a:rPr lang="ru-RU" dirty="0" err="1"/>
              <a:t>недропользования</a:t>
            </a:r>
            <a:r>
              <a:rPr lang="ru-RU" dirty="0"/>
              <a:t>, возникшее на основании лицензии, в соответствии с гражданским законодательством Республики Казахстан признано выморочным имуществом;</a:t>
            </a:r>
          </a:p>
          <a:p>
            <a:pPr>
              <a:buNone/>
            </a:pPr>
            <a:r>
              <a:rPr lang="ru-RU" dirty="0"/>
              <a:t>3) отзыва лицензии или признания ее недействительной;</a:t>
            </a:r>
          </a:p>
          <a:p>
            <a:pPr>
              <a:buNone/>
            </a:pPr>
            <a:r>
              <a:rPr lang="ru-RU" dirty="0"/>
              <a:t>4) отказа </a:t>
            </a:r>
            <a:r>
              <a:rPr lang="ru-RU" dirty="0" err="1"/>
              <a:t>недропользователя</a:t>
            </a:r>
            <a:r>
              <a:rPr lang="ru-RU" dirty="0"/>
              <a:t> от участка недр, на который была выдана лицензия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339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Прекращение действия контракта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7" y="1124744"/>
            <a:ext cx="8092167" cy="571182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600" dirty="0"/>
              <a:t>Действие контракта на </a:t>
            </a:r>
            <a:r>
              <a:rPr lang="ru-RU" sz="1600" dirty="0" err="1"/>
              <a:t>недропользование</a:t>
            </a:r>
            <a:r>
              <a:rPr lang="ru-RU" sz="1600" dirty="0"/>
              <a:t> прекращается в случаях: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1) истечения срока, на который он был заключен, в том числе если: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до окончания периода разведки не было заключено дополнение к контракту, предусматривающее закрепление подготовительного периода либо периода добычи;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до окончания подготовительного периода не было заключено дополнение к контракту, предусматривающее закрепление периода добычи;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2) смерти лица, являющегося единственным обладателем права </a:t>
            </a:r>
            <a:r>
              <a:rPr lang="ru-RU" sz="1600" dirty="0" err="1"/>
              <a:t>недропользования</a:t>
            </a:r>
            <a:r>
              <a:rPr lang="ru-RU" sz="1600" dirty="0"/>
              <a:t> по контракту (в том числе объявления его умершим), если такое право </a:t>
            </a:r>
            <a:r>
              <a:rPr lang="ru-RU" sz="1600" dirty="0" err="1"/>
              <a:t>недропользования</a:t>
            </a:r>
            <a:r>
              <a:rPr lang="ru-RU" sz="1600" dirty="0"/>
              <a:t> в соответствии с гражданским законодательством Республики Казахстан признано выморочным имуществом;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3) ликвидации юридического лица, являющегося </a:t>
            </a:r>
            <a:r>
              <a:rPr lang="ru-RU" sz="1600" dirty="0" err="1"/>
              <a:t>недропользователем</a:t>
            </a:r>
            <a:r>
              <a:rPr lang="ru-RU" sz="1600" dirty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4) досрочного прекращения действия контракта или признания его недействительным;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5) расторжения контракта по соглашению сторон;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6) принятия Правительством Республики Казахстан решения о запрете пользования участком недр в соответствии с настоящим Кодексом;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7) отказа (возврата) </a:t>
            </a:r>
            <a:r>
              <a:rPr lang="ru-RU" sz="1600" dirty="0" err="1"/>
              <a:t>недропользователя</a:t>
            </a:r>
            <a:r>
              <a:rPr lang="ru-RU" sz="1600" dirty="0"/>
              <a:t> (</a:t>
            </a:r>
            <a:r>
              <a:rPr lang="ru-RU" sz="1600" dirty="0" err="1"/>
              <a:t>недропользователем</a:t>
            </a:r>
            <a:r>
              <a:rPr lang="ru-RU" sz="1600" dirty="0"/>
              <a:t>) от всего участка (всех участков) недр, по которому (которым) был заключен контракт.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405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-8483"/>
            <a:ext cx="8100392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0" indent="0" fontAlgn="base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8172399" cy="1844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законодательства Республики Казахстан о недрах и недропользовании. Новый Кодекс РК о недрах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71600" y="1844824"/>
            <a:ext cx="8172399" cy="50131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Первый этап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ознаменован принятием Кодекса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«О недрах» от 4 августа 1976 г. после принятии Основ законодательства Союза СССР и союзных республик о недрах от 9 июля 1975 г.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Второй этап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принятием Кодекса Республики Казахстан «О недрах и переработке минерального сырья» от 30 мая 1992 г.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Третьим этапом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развитии законодательства о недрах и недропользовании можно признать принятие Указа Президента РК от 28 июня 1995 г. «О нефти», который урегулировал отношения по предоставлению недр земли для разведки и добычи углеводородного сырья, а также Указа Президента РК, имеющего силу Закона, от 27 января 1996 г. «О недрах».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Четвертый этап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ознаменован принятием специального законодательного акта в области недропользования – Закона РК от 24 июня 2010 г. «О недрах и недропользовании». 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Пятый этап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– принятие Кодекса  Республики Казахстан  «О недрах и недропользовании» 27 декабря 2017 года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2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732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О</a:t>
            </a:r>
            <a:r>
              <a:rPr lang="ru-RU" dirty="0" smtClean="0"/>
              <a:t>тветственность </a:t>
            </a:r>
            <a:r>
              <a:rPr lang="ru-RU" dirty="0" err="1"/>
              <a:t>недропользователей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6999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1. Нарушение законодательства Республики Казахстан о недрах и </a:t>
            </a:r>
            <a:r>
              <a:rPr lang="ru-RU" dirty="0" err="1"/>
              <a:t>недропользовании</a:t>
            </a:r>
            <a:r>
              <a:rPr lang="ru-RU" dirty="0"/>
              <a:t> влечет ответственность, установленную законами Республики Казахстан.</a:t>
            </a:r>
          </a:p>
          <a:p>
            <a:pPr>
              <a:buNone/>
            </a:pPr>
            <a:r>
              <a:rPr lang="ru-RU" dirty="0"/>
              <a:t>2. Привлечение к административной или уголовной ответственности не освобождает виновных лиц от обязанности устранить допущенные нарушения.</a:t>
            </a:r>
          </a:p>
          <a:p>
            <a:pPr>
              <a:buNone/>
            </a:pPr>
            <a:r>
              <a:rPr lang="ru-RU" dirty="0"/>
              <a:t>3. Лица, причинившие вред ресурсам недр вследствие нарушения требований законодательства Республики Казахстан о недрах и </a:t>
            </a:r>
            <a:r>
              <a:rPr lang="ru-RU" dirty="0" err="1"/>
              <a:t>недропользовании</a:t>
            </a:r>
            <a:r>
              <a:rPr lang="ru-RU" dirty="0"/>
              <a:t>, обязаны возместить причиненный вред (ущерб) в размерах и порядке, установленных настоящим Кодексом и иными законами Республики Казахстан.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735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</a:t>
            </a:r>
            <a:br>
              <a:rPr lang="ru-RU" dirty="0" smtClean="0"/>
            </a:br>
            <a:r>
              <a:rPr lang="ru-RU" dirty="0" smtClean="0"/>
              <a:t>за нарушение обязательств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0071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1. Нарушение обязательств, предусмотренных контрактом или лицензией на </a:t>
            </a:r>
            <a:r>
              <a:rPr lang="ru-RU" dirty="0" err="1"/>
              <a:t>недропользование</a:t>
            </a:r>
            <a:r>
              <a:rPr lang="ru-RU" dirty="0"/>
              <a:t>, влечет ответственность </a:t>
            </a:r>
            <a:r>
              <a:rPr lang="ru-RU" dirty="0" err="1"/>
              <a:t>недропользователя</a:t>
            </a:r>
            <a:r>
              <a:rPr lang="ru-RU" dirty="0"/>
              <a:t> в соответствии с положениями </a:t>
            </a:r>
            <a:r>
              <a:rPr lang="ru-RU" u="sng" dirty="0">
                <a:hlinkClick r:id="" action="ppaction://hlinkfile"/>
              </a:rPr>
              <a:t>Особенной части</a:t>
            </a:r>
            <a:r>
              <a:rPr lang="ru-RU" dirty="0"/>
              <a:t> </a:t>
            </a:r>
            <a:r>
              <a:rPr lang="ru-RU" dirty="0" smtClean="0"/>
              <a:t>Кодекса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2. За нарушение обязательств по контрактам или лицензиям на </a:t>
            </a:r>
            <a:r>
              <a:rPr lang="ru-RU" dirty="0" err="1"/>
              <a:t>недропользование</a:t>
            </a:r>
            <a:r>
              <a:rPr lang="ru-RU" dirty="0"/>
              <a:t> </a:t>
            </a:r>
            <a:r>
              <a:rPr lang="ru-RU" dirty="0" err="1"/>
              <a:t>недропользователь</a:t>
            </a:r>
            <a:r>
              <a:rPr lang="ru-RU" dirty="0"/>
              <a:t> может быть привлечен к ответственности в течение трех лет со дня, когда государственный орган, осуществляющий контроль за соблюдением </a:t>
            </a:r>
            <a:r>
              <a:rPr lang="ru-RU" dirty="0" err="1"/>
              <a:t>недропользователями</a:t>
            </a:r>
            <a:r>
              <a:rPr lang="ru-RU" dirty="0"/>
              <a:t> условий контрактов и лицензий, узнал или должен был узнать о нарушении данных условий. Переход права </a:t>
            </a:r>
            <a:r>
              <a:rPr lang="ru-RU" dirty="0" err="1"/>
              <a:t>недропользования</a:t>
            </a:r>
            <a:r>
              <a:rPr lang="ru-RU" dirty="0"/>
              <a:t> не влечет изменения срока и порядка его исчисления.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482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нарушение обязательств по контракту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33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За нарушение </a:t>
            </a:r>
            <a:r>
              <a:rPr lang="ru-RU" dirty="0" err="1"/>
              <a:t>недропользователем</a:t>
            </a:r>
            <a:r>
              <a:rPr lang="ru-RU" dirty="0"/>
              <a:t> обязательств, предусмотренных контрактом на </a:t>
            </a:r>
            <a:r>
              <a:rPr lang="ru-RU" dirty="0" err="1"/>
              <a:t>недропользование</a:t>
            </a:r>
            <a:r>
              <a:rPr lang="ru-RU" dirty="0"/>
              <a:t>, предусматриваются следующие виды ответственности:</a:t>
            </a:r>
          </a:p>
          <a:p>
            <a:pPr>
              <a:buNone/>
            </a:pPr>
            <a:r>
              <a:rPr lang="ru-RU" dirty="0"/>
              <a:t>1) неустойка, уплачиваемая </a:t>
            </a:r>
            <a:r>
              <a:rPr lang="ru-RU" dirty="0" err="1"/>
              <a:t>недропользователем</a:t>
            </a:r>
            <a:r>
              <a:rPr lang="ru-RU" dirty="0"/>
              <a:t> в случаях, порядке и размере, установленных контрактом на </a:t>
            </a:r>
            <a:r>
              <a:rPr lang="ru-RU" dirty="0" err="1"/>
              <a:t>недропользование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досрочное прекращение действия контракта на </a:t>
            </a:r>
            <a:r>
              <a:rPr lang="ru-RU" dirty="0" err="1"/>
              <a:t>недропользование</a:t>
            </a:r>
            <a:r>
              <a:rPr lang="ru-RU" dirty="0"/>
              <a:t> компетентным органом в одностороннем порядке, осуществляемое в случаях и порядке, предусмотренных </a:t>
            </a:r>
            <a:r>
              <a:rPr lang="ru-RU" u="sng" dirty="0">
                <a:hlinkClick r:id="" action="ppaction://hlinkfile"/>
              </a:rPr>
              <a:t>статьей 106</a:t>
            </a:r>
            <a:r>
              <a:rPr lang="ru-RU" dirty="0"/>
              <a:t> </a:t>
            </a:r>
            <a:r>
              <a:rPr lang="ru-RU" dirty="0" smtClean="0"/>
              <a:t>Кодекса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При этом уплата неустойки не освобождает </a:t>
            </a:r>
            <a:r>
              <a:rPr lang="ru-RU" dirty="0" err="1"/>
              <a:t>недропользователя</a:t>
            </a:r>
            <a:r>
              <a:rPr lang="ru-RU" dirty="0"/>
              <a:t> от исполнения соответствующего обязательства.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704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нарушение обязательств по лицензии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733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Нарушение обязательств, предусмотренных лицензией на добычу твердых полезных ископаемых, влечет ответственность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недропользователя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в виде неустойки или отзыва лицензии.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2. Неустойка взыскивается за нарушение обязательства по обеспечению минимальной доли местного содержания в работах и услугах, используемых при проведении операций по добыче, а также за нарушение обязательства по финансированию обучения казахстанских кадров и (или) обязательства по финансированию научно-исследовательских, научно-технических и (или) опытно-конструкторских работ.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Уплата неустойки за нарушение обязательства прекращает основное обязательство, исполнение которого предусмотрено в соответствующем календарном году.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Неустойка за нарушение обязательства по обеспечению минимальной доли местного содержания в работах и услугах, используемых при проведении операций по добыче, взыскивается в размере тридцати процентов от стоимости работ и услуг, относящихся к неисполненному объему обязательств.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Неустойка за неисполнение обязательств по финансированию обучения казахстанских кадров и финансированию научно-исследовательских, научно-технических и (или) опытно-конструкторских работ взыскивается в размере суммы неисполненного обязательства.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2259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607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Разрешение </a:t>
            </a:r>
            <a:r>
              <a:rPr lang="ru-RU" dirty="0"/>
              <a:t>споров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Споры, связанные с осуществлением, изменением или прекращением права </a:t>
            </a:r>
            <a:r>
              <a:rPr lang="ru-RU" dirty="0" err="1"/>
              <a:t>недропользования</a:t>
            </a:r>
            <a:r>
              <a:rPr lang="ru-RU" dirty="0"/>
              <a:t>, подлежат урегулированию в соответствии с законами Республики Казахстан и международными договорами, ратифицированными Республикой Казахстан.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640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Пётр</a:t>
            </a:r>
          </a:p>
          <a:p>
            <a:pPr marL="82296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1. </a:t>
            </a:r>
            <a:r>
              <a:rPr lang="ru-RU" dirty="0" smtClean="0">
                <a:latin typeface="Arial Black" panose="020B0A04020102020204" pitchFamily="34" charset="0"/>
              </a:rPr>
              <a:t>Что </a:t>
            </a:r>
            <a:r>
              <a:rPr lang="ru-RU" dirty="0">
                <a:latin typeface="Arial Black" panose="020B0A04020102020204" pitchFamily="34" charset="0"/>
              </a:rPr>
              <a:t>такое "объект недропользования"? </a:t>
            </a:r>
            <a:endParaRPr lang="ru-RU" dirty="0" smtClean="0">
              <a:latin typeface="Arial Black" panose="020B0A040201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2.</a:t>
            </a:r>
            <a:r>
              <a:rPr lang="ru-RU" dirty="0" smtClean="0">
                <a:latin typeface="Arial Black" panose="020B0A04020102020204" pitchFamily="34" charset="0"/>
              </a:rPr>
              <a:t> Необходимо </a:t>
            </a:r>
            <a:r>
              <a:rPr lang="ru-RU" dirty="0">
                <a:latin typeface="Arial Black" panose="020B0A04020102020204" pitchFamily="34" charset="0"/>
              </a:rPr>
              <a:t>ли получение разрешения на сжигание на факеле переработанного (не "сырого" газа)?</a:t>
            </a:r>
          </a:p>
          <a:p>
            <a:pPr marL="0" indent="0" fontAlgn="base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596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Пётр</a:t>
            </a:r>
          </a:p>
          <a:p>
            <a:pPr marL="82296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0" indent="0" fontAlgn="base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Ввод в действие некоторых статей отложен на годы. Учитывая, что последний закон о недрах прожил 8 лет, возникает вопрос о стабильности законодательства в ближайшие годы.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150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Айнур</a:t>
            </a:r>
            <a:endParaRPr lang="ru-RU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82296" indent="0">
              <a:buNone/>
            </a:pPr>
            <a:endParaRPr lang="ru-RU" sz="1900" dirty="0">
              <a:latin typeface="Arial Black" panose="020B0A040201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смене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т.е. после заключения дополнительного соглашения к контракту недропользования на нового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нужно ли отменять постановления о предоставлении права временного возмездного землепользования на ранее выданные земельные участки (целевое назначение: для обслуживания месторождения)?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Здесь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речь идет не о земельных участках, которые арендовались для добычи, а именно для обслуживания месторождения (например, для породного отвала, ЛЭП и т.п.). Такой вопрос возник при регистрации в органах юстиции соглашения о расторжении договора аренды земельного участка.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органах юстиции объяснили: если сдаем на регистрацию соглашение о расторжении договора аренды, то юстиция регистрирует соглашение о расторжении договора аренды, а постановления на земельные участки остаются в базе, и тем самым у них нет оснований для снятия с регистрации постановлений. Поэтому нужно отменять предыдущие постановления.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это? Ведь, согласно п.3 ст.40, Прекращение права недропользования является безусловным основанием прекращения права землепользования на земельный участок, предоставленный для целей недропользования.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608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Елжан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Здравствуйте! У меня есть некоторые вопросы относительно недропользования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вопрос о критериях, по которым можно определять, когда деятельность может рассматриваться в качестве «основной»/«не основной» (пп.7 п.1 ст.36). К примеру, может ли рассматриваться в качестве основной - наличие 50 и более процентов активов в сфере недропользования в Казахстане?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узнает компетентный орган об изменении состава участников материнской компании после подписания дополнения к контракту, если материнская компания не находится на территории РК?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последствия могут возникнуть для дочерней компании-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если отчуждение доли произведено без разрешения компетентного органа?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Заранее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586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82296" indent="0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Нестай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Шергалиевна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Добрый день, уважаемая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Гульжаухар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Турсунхановна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разрешение компетентного органа Казахстана на отчуждение доли участия участниками юридического лица, которая имеет возможность прямо и (или) косвенно определять решения и (или) оказывать влияние на принимаемые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решения, если у данного юридического лица основная деятельность связана с недропользованием в Республике Казахстан после подписания дополнения к контракту на разведку и добычу углеводородного сырья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месторождении? 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п.10 ст.37 Закона "О недрах и недропользовании" право недропользования на углеводородное сырье не может быть передано в течение двух лет с момента вступления контракта в силу. Данное ограничение касается только первичного контракта с момента вступления контракта в силу? В случае если произойдет передача права недропользования, двухлетнее ограничение начинается каждый раз заново после регистрации каждого дополнения к контракту?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Заранее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благодарю за ответ.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75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-8483"/>
            <a:ext cx="8100392" cy="6858000"/>
          </a:xfrm>
          <a:noFill/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/>
          </a:p>
          <a:p>
            <a:pPr marL="0" indent="0" fontAlgn="base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8172400" cy="1916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Цели принятия Кодекса о недрах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971601" y="1916833"/>
            <a:ext cx="8172400" cy="49411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принятия законопроекта является систематизация законодательства в области использования и охраны недр путем его кодификации для выведения сферы недропользования на качественно новый уровень и соответствующего повышения ее инвестиционной привлекательности.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законопроекта преследует цель и будет означать совершенствование и развитие законодательства Республики Казахстан в области использования и охраны недр, устранение в нем пробелов и противоречий, формирование и внедрение новых правовых институтов, успешно реализуемых на практике в зарубежных странах, а также определение правовых, экономических и социальных условий и гарантий, обеспечивающих эффективное использование недр в Республике Казахстан.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727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Саят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Здравствуйте. В 2007 году уполномоченный орган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управление природных ресурсов) дал разрешение на передачу права недропользования в залог в соответствии с пп.3 п.1 ст.24 Закона РК "О недрах и недропользовании", договор залога был надлежащим образом зарегистрирован. На сегодняшний день залогодержатель/кредитор уступил права требования по договору залога и договору займа другому кредитору путем заключения договора цессии. Однако, новый кредитор не может зарегистрировать договор цессии в уполномоченном органе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для перехода прав залогодержателя на него.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мотивирует отсутствием разрешения на переход прав залогодержателя новому залогодержателю/кредитору. В проекте Кодекса РК "О недрах и недропользовании" данное разрешение не прописано.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связи со вступлением нового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Кодекса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требуется ли разрешение уполномоченного органа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на переход прав залогодержателя от одного к другому?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97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Александр</a:t>
            </a:r>
          </a:p>
          <a:p>
            <a:pPr marL="82296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Осветите, пожалуйста, переход от контрактного режима недропользования к лицензионному режиму недропользования. Механизм перехода. В каком документе форма заявления о выдаче лицензии.</a:t>
            </a:r>
          </a:p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970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Арыстанбаев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Гидрогеологические исследования по разведке подземных вод для целей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хозпитьевого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водоснабжения города-спутника Алматы проводились согласно в 2012 году на выделенном геологическом отводе. Разведка завершена, составлен отчет с подсчетом запасов и передан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геолфонды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эксплуатационные запасы утверждены ГКЗ РК по участку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Коянкус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области.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требуется ли возврат территории геологического отвода при неизменности площади и соответствующих сооружений под горный отвод на той же территории при подаче Заявки на прямые переговоры по добыче подземных вод?</a:t>
            </a:r>
          </a:p>
          <a:p>
            <a:pPr marL="82296" indent="0">
              <a:buNone/>
            </a:pPr>
            <a:endParaRPr lang="ru-RU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645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имеет контракт на добычу щебня (общераспространённое полезное ископаемое). В связи с отсутствием рынка сбыта, работы по добыче и завод были приостановлены. Мы хотим перенести сроки и, соответственно, объёмы добычи, на 2 года.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механизм такого переноса (сроков и объёмов добычи на 2 года) согласно новому Кодексу о недрах?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Достаточно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будет просто внести изменения в Контракт о недропользовании в части переноса (изменения графика) сроков добычи путём подписания изменений и дополнений к Контракту на недропользование?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Надо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разрабатывать, согласовывать и подписывать новую рабочую программу, или можно обойтись подписанием с уполномоченным органом изменений и дополнений в Контракт на недропользование?</a:t>
            </a:r>
          </a:p>
          <a:p>
            <a:pPr marL="82296" indent="0">
              <a:buNone/>
            </a:pPr>
            <a:endParaRPr lang="ru-RU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488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Лилия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марте 2017 года получило разрешение на добычу гидротехнических глин для наращивания собственной дамбы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золоотвала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т.е. не для реализации. Контракта на недропользование не будет, т.к. разрешение выдано по итогам прямых переговоров. Подписной бонус уплачен.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ещё налоговые обязательства возникнут у предприятия до начала добычи глин, во время добычи и после завершения добычи общераспространенных полезных ископаемых? Спасибо.</a:t>
            </a:r>
          </a:p>
          <a:p>
            <a:pPr marL="82296" indent="0">
              <a:buNone/>
            </a:pPr>
            <a:endParaRPr lang="ru-RU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254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Айнагуль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Предприятием заключен контракт на добычу угля. Накоплены расходы по подготовительным и вскрышным работам, оплачен подписной бонус. В какой период пойдут на вычеты расходы по подготовительным и вскрышным работам предприятия, если статья 111 Налогового Кодекса от 10 декабря 2008 года распространяется на контракты на разведку, и контракты на совмещенную разведку и добычу?</a:t>
            </a:r>
          </a:p>
          <a:p>
            <a:pPr marL="82296" indent="0">
              <a:buNone/>
            </a:pPr>
            <a:endParaRPr lang="ru-RU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1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25649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2"/>
            <a:ext cx="8172400" cy="458112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Гульжаухар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Казиева</a:t>
            </a:r>
            <a:endParaRPr lang="ru-RU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Кандидат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юридических наук,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Ассоциированный профессор Каспийского Университета,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Бизнес-тренер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294756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82099" cy="1628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Гарантия стабильности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условий </a:t>
            </a:r>
            <a:r>
              <a:rPr lang="ru-RU" dirty="0"/>
              <a:t>недропользования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8172400" cy="5229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/>
              <a:t>Если после выдачи лицензии на </a:t>
            </a:r>
            <a:r>
              <a:rPr lang="ru-RU" dirty="0" err="1"/>
              <a:t>недропользование</a:t>
            </a:r>
            <a:r>
              <a:rPr lang="ru-RU" dirty="0"/>
              <a:t> законодательством Республики Казахстан, регулирующим отношения в сфере </a:t>
            </a:r>
            <a:r>
              <a:rPr lang="ru-RU" dirty="0" err="1"/>
              <a:t>недропользования</a:t>
            </a:r>
            <a:r>
              <a:rPr lang="ru-RU" dirty="0"/>
              <a:t>, устанавливаются иные условия лицензии на </a:t>
            </a:r>
            <a:r>
              <a:rPr lang="ru-RU" dirty="0" err="1"/>
              <a:t>недропользование</a:t>
            </a:r>
            <a:r>
              <a:rPr lang="ru-RU" dirty="0"/>
              <a:t>, данные условия к ранее выданной лицензии не </a:t>
            </a:r>
            <a:r>
              <a:rPr lang="ru-RU" dirty="0" smtClean="0"/>
              <a:t>применяются, за исключением изменений </a:t>
            </a:r>
            <a:r>
              <a:rPr lang="ru-RU" dirty="0"/>
              <a:t>законодательства Республики Казахстан в области обеспечения национальной безопасности, обороноспособности, экологической безопасности, здравоохранения, налогообложения, таможенного регулирования и защиты </a:t>
            </a:r>
            <a:r>
              <a:rPr lang="ru-RU" dirty="0" smtClean="0"/>
              <a:t>конкуренции (ст. 31 Кодекса).</a:t>
            </a:r>
          </a:p>
          <a:p>
            <a:r>
              <a:rPr lang="ru-RU" dirty="0"/>
              <a:t>Изменения и дополнения в законодательстве Республики Казахстан, ухудшающие результаты предпринимательской деятельности </a:t>
            </a:r>
            <a:r>
              <a:rPr lang="ru-RU" dirty="0" err="1"/>
              <a:t>недропользователя</a:t>
            </a:r>
            <a:r>
              <a:rPr lang="ru-RU" dirty="0"/>
              <a:t> по контрактам на </a:t>
            </a:r>
            <a:r>
              <a:rPr lang="ru-RU" dirty="0" err="1"/>
              <a:t>недропользование</a:t>
            </a:r>
            <a:r>
              <a:rPr lang="ru-RU" dirty="0"/>
              <a:t>, не применяются к контрактам, заключенным до внесения таких изменений и </a:t>
            </a:r>
            <a:r>
              <a:rPr lang="ru-RU" dirty="0" smtClean="0"/>
              <a:t>дополнений. Гарантии</a:t>
            </a:r>
            <a:r>
              <a:rPr lang="ru-RU" dirty="0"/>
              <a:t>, установленные частью первой настоящего пункта, не распространяются на изменения в законодательстве Республики Казахстан в области обеспечения национальной безопасности, обороноспособности, экологической безопасности, здравоохранения, налогообложения, таможенного регулирования и защиты </a:t>
            </a:r>
            <a:r>
              <a:rPr lang="ru-RU" dirty="0" smtClean="0"/>
              <a:t>конкуренции (ст. 37 Кодекса)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28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301608" cy="24814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dirty="0" smtClean="0"/>
              <a:t>Применение Кодекса о недрах к </a:t>
            </a:r>
            <a:r>
              <a:rPr lang="ru-RU" sz="3100" dirty="0" err="1" smtClean="0"/>
              <a:t>недропользователям</a:t>
            </a:r>
            <a:r>
              <a:rPr lang="ru-RU" sz="3100" dirty="0" smtClean="0"/>
              <a:t> по ранее заключенным контрактам на </a:t>
            </a:r>
            <a:r>
              <a:rPr lang="ru-RU" sz="3100" dirty="0" err="1" smtClean="0"/>
              <a:t>недропользование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92896"/>
            <a:ext cx="8159104" cy="43651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Кодекс вводится в действие по истечении шести месяцев после дня его первого официального </a:t>
            </a:r>
            <a:r>
              <a:rPr lang="ru-RU" u="sng" dirty="0" smtClean="0">
                <a:hlinkClick r:id="rId2"/>
              </a:rPr>
              <a:t>опубликования</a:t>
            </a:r>
            <a:r>
              <a:rPr lang="ru-RU" u="sng" dirty="0" smtClean="0"/>
              <a:t>.</a:t>
            </a:r>
          </a:p>
          <a:p>
            <a:r>
              <a:rPr lang="ru-RU" dirty="0"/>
              <a:t>Кодекс применяется к отношениям по </a:t>
            </a:r>
            <a:r>
              <a:rPr lang="ru-RU" dirty="0" err="1"/>
              <a:t>недропользованию</a:t>
            </a:r>
            <a:r>
              <a:rPr lang="ru-RU" dirty="0"/>
              <a:t>, возникшим после введения его в </a:t>
            </a:r>
            <a:r>
              <a:rPr lang="ru-RU" dirty="0" smtClean="0"/>
              <a:t>действие.</a:t>
            </a:r>
          </a:p>
          <a:p>
            <a:r>
              <a:rPr lang="ru-RU" dirty="0" smtClean="0"/>
              <a:t>К ранее выданным и заключенным лицензиям и контрактам </a:t>
            </a:r>
            <a:r>
              <a:rPr lang="ru-RU" dirty="0" err="1" smtClean="0"/>
              <a:t>применяютя</a:t>
            </a:r>
            <a:r>
              <a:rPr lang="ru-RU" dirty="0" smtClean="0"/>
              <a:t> положения, указанные в п. 3 ст. 277 Кодекса.</a:t>
            </a:r>
          </a:p>
          <a:p>
            <a:r>
              <a:rPr lang="ru-RU" dirty="0" smtClean="0"/>
              <a:t>Установлены переходные редакции отдельных положений Кодекса.</a:t>
            </a:r>
          </a:p>
          <a:p>
            <a:r>
              <a:rPr lang="ru-RU" dirty="0" smtClean="0"/>
              <a:t>Установлены положения  Закона о недрах 2010 г., которые применяются к ранее выданным и заключенным лицензиям и контрактам после утраты Законом силы.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51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6196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Объекты вещных прав на недра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3012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Недрами</a:t>
            </a:r>
            <a:r>
              <a:rPr lang="ru-RU" dirty="0"/>
              <a:t> признается часть земной коры, расположенная ниже почвенного слоя, а при его отсутствии - ниже земной </a:t>
            </a:r>
            <a:r>
              <a:rPr lang="ru-RU" dirty="0" smtClean="0"/>
              <a:t>поверхности</a:t>
            </a:r>
            <a:r>
              <a:rPr lang="ru-RU" dirty="0"/>
              <a:t>, дна водоемов и водотоков</a:t>
            </a:r>
            <a:r>
              <a:rPr lang="ru-RU" dirty="0" smtClean="0"/>
              <a:t>.</a:t>
            </a:r>
          </a:p>
          <a:p>
            <a:r>
              <a:rPr lang="ru-RU" b="1" dirty="0"/>
              <a:t>Полезными ископаемыми </a:t>
            </a:r>
            <a:r>
              <a:rPr lang="ru-RU" dirty="0"/>
              <a:t>признаются содержащие полезные компоненты природные минеральные образования и органические вещества, химический состав и физические свойства которых позволяют использовать их в области материального производства и потребления непосредственно или после переработки</a:t>
            </a:r>
            <a:r>
              <a:rPr lang="ru-RU" dirty="0" smtClean="0"/>
              <a:t>.</a:t>
            </a:r>
          </a:p>
          <a:p>
            <a:r>
              <a:rPr lang="ru-RU" b="1" dirty="0"/>
              <a:t>Техногенными минеральными образованиями </a:t>
            </a:r>
            <a:r>
              <a:rPr lang="ru-RU" dirty="0"/>
              <a:t>признаются скопления отходов горнодобывающих, горно-перерабатывающих и энергетических производств, содержащих полезные компоненты и (или) полезные ископаемые.</a:t>
            </a:r>
          </a:p>
          <a:p>
            <a:r>
              <a:rPr lang="ru-RU" b="1" dirty="0"/>
              <a:t>Пространством недр </a:t>
            </a:r>
            <a:r>
              <a:rPr lang="ru-RU" dirty="0"/>
              <a:t>является трехмерное пространственное свойство недр, которое с учетом геотехнических, геологических, экономических и экологических факторов может быть использовано в качестве среды для размещения объектов производственной, научной или иной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1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2687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Вещные права на недра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Недра </a:t>
            </a:r>
            <a:r>
              <a:rPr lang="ru-RU" dirty="0"/>
              <a:t>находятся в государственной собственности</a:t>
            </a:r>
            <a:r>
              <a:rPr lang="ru-RU" dirty="0" smtClean="0"/>
              <a:t>.</a:t>
            </a:r>
          </a:p>
          <a:p>
            <a:r>
              <a:rPr lang="ru-RU" dirty="0"/>
              <a:t>Право </a:t>
            </a:r>
            <a:r>
              <a:rPr lang="ru-RU" dirty="0" err="1"/>
              <a:t>недропользования</a:t>
            </a:r>
            <a:r>
              <a:rPr lang="ru-RU" dirty="0"/>
              <a:t> представляет собой обеспеченную настоящим Кодексом возможность на возмездной основе пользоваться недрами в пределах выделенного участка в предпринимательских целях в течение определенного срока.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20517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Виды операций по </a:t>
            </a:r>
            <a:r>
              <a:rPr lang="ru-RU" dirty="0" err="1" smtClean="0"/>
              <a:t>недропользованию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57400"/>
            <a:ext cx="8100392" cy="4800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геологическое </a:t>
            </a:r>
            <a:r>
              <a:rPr lang="ru-RU" dirty="0"/>
              <a:t>изучение недр;</a:t>
            </a:r>
          </a:p>
          <a:p>
            <a:r>
              <a:rPr lang="ru-RU" dirty="0" smtClean="0"/>
              <a:t>разведка </a:t>
            </a:r>
            <a:r>
              <a:rPr lang="ru-RU" dirty="0"/>
              <a:t>полезных ископаемых;</a:t>
            </a:r>
          </a:p>
          <a:p>
            <a:r>
              <a:rPr lang="ru-RU" dirty="0" smtClean="0"/>
              <a:t>добыча </a:t>
            </a:r>
            <a:r>
              <a:rPr lang="ru-RU" dirty="0"/>
              <a:t>полезных ископаемых;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пространства недр; </a:t>
            </a:r>
          </a:p>
          <a:p>
            <a:r>
              <a:rPr lang="ru-RU" dirty="0" smtClean="0"/>
              <a:t>старательство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46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Субъекты права </a:t>
            </a:r>
            <a:r>
              <a:rPr lang="ru-RU" dirty="0" err="1"/>
              <a:t>недропользования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244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Субъектами права </a:t>
            </a:r>
            <a:r>
              <a:rPr lang="ru-RU" dirty="0" err="1"/>
              <a:t>недропользования</a:t>
            </a:r>
            <a:r>
              <a:rPr lang="ru-RU" dirty="0"/>
              <a:t> могут быть физические и юридические лица, если иное не предусмотрено настоящим </a:t>
            </a:r>
            <a:r>
              <a:rPr lang="ru-RU" dirty="0" smtClean="0"/>
              <a:t>Кодексом</a:t>
            </a:r>
          </a:p>
          <a:p>
            <a:r>
              <a:rPr lang="ru-RU" dirty="0"/>
              <a:t>Обладателями права </a:t>
            </a:r>
            <a:r>
              <a:rPr lang="ru-RU" dirty="0" err="1"/>
              <a:t>недропользования</a:t>
            </a:r>
            <a:r>
              <a:rPr lang="ru-RU" dirty="0"/>
              <a:t> могут быть одновременно несколько лиц. В этом случае владение правом </a:t>
            </a:r>
            <a:r>
              <a:rPr lang="ru-RU" dirty="0" err="1"/>
              <a:t>недропользования</a:t>
            </a:r>
            <a:r>
              <a:rPr lang="ru-RU" dirty="0"/>
              <a:t> является общим. Общее владение правом </a:t>
            </a:r>
            <a:r>
              <a:rPr lang="ru-RU" dirty="0" err="1"/>
              <a:t>недропользования</a:t>
            </a:r>
            <a:r>
              <a:rPr lang="ru-RU" dirty="0"/>
              <a:t> возникает в случае предоставления права </a:t>
            </a:r>
            <a:r>
              <a:rPr lang="ru-RU" dirty="0" err="1"/>
              <a:t>недропользования</a:t>
            </a:r>
            <a:r>
              <a:rPr lang="ru-RU" dirty="0"/>
              <a:t> двум и более лицам одновременно или в результате перехода доли в праве </a:t>
            </a:r>
            <a:r>
              <a:rPr lang="ru-RU" dirty="0" err="1"/>
              <a:t>недропользования</a:t>
            </a:r>
            <a:r>
              <a:rPr lang="ru-RU" dirty="0"/>
              <a:t> от одного лица к другому лицу</a:t>
            </a:r>
          </a:p>
        </p:txBody>
      </p:sp>
    </p:spTree>
    <p:extLst>
      <p:ext uri="{BB962C8B-B14F-4D97-AF65-F5344CB8AC3E}">
        <p14:creationId xmlns:p14="http://schemas.microsoft.com/office/powerpoint/2010/main" val="388803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rgbClr val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1276</TotalTime>
  <Words>3398</Words>
  <Application>Microsoft Office PowerPoint</Application>
  <PresentationFormat>Экран (4:3)</PresentationFormat>
  <Paragraphs>206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Обзор нового Кодекса  «О недрах и недропользовании» </vt:lpstr>
      <vt:lpstr>Презентация PowerPoint</vt:lpstr>
      <vt:lpstr>Презентация PowerPoint</vt:lpstr>
      <vt:lpstr>Гарантия стабильности  условий недропользования</vt:lpstr>
      <vt:lpstr>Применение Кодекса о недрах к недропользователям по ранее заключенным контрактам на недропользование </vt:lpstr>
      <vt:lpstr>Объекты вещных прав на недра</vt:lpstr>
      <vt:lpstr>Вещные права на недра</vt:lpstr>
      <vt:lpstr>Виды операций по недропользованию</vt:lpstr>
      <vt:lpstr>Субъекты права недропользования </vt:lpstr>
      <vt:lpstr>Основания возникновения  права недропользования </vt:lpstr>
      <vt:lpstr>Обязательства по расходам на социально-экономическое развитие региона и развитие его инфраструктуры</vt:lpstr>
      <vt:lpstr>Приобретение товаров, работ и услуг при проведении операций по углеводородам</vt:lpstr>
      <vt:lpstr>Приобретение товаров, работ и  услуг при проведении операций по добыче твердых полезных ископаемых</vt:lpstr>
      <vt:lpstr>Обязательства по расходам, направляемым на обучение, повышение квалификации и переподготовку казахстанских работников</vt:lpstr>
      <vt:lpstr>Обязательства по расходам на научно-исследовательские, научно-технические и опытно-конструкторские работы на территории Республики Казахстан</vt:lpstr>
      <vt:lpstr>Обязательства по ликвидации последствий операций по недропользованию</vt:lpstr>
      <vt:lpstr>Обязательства по поставкам сырой нефти на внутренний рынок</vt:lpstr>
      <vt:lpstr>Прекращение права недропользования</vt:lpstr>
      <vt:lpstr>Прекращение действия контракта</vt:lpstr>
      <vt:lpstr>Ответственность недропользователей</vt:lpstr>
      <vt:lpstr>Ответственность за нарушение обязательств</vt:lpstr>
      <vt:lpstr>Ответственность за нарушение обязательств по контракту</vt:lpstr>
      <vt:lpstr>Ответственность за нарушение обязательств по лицензии</vt:lpstr>
      <vt:lpstr>Разрешение споров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Исполнительное производство</dc:title>
  <dc:creator>lenovo</dc:creator>
  <cp:lastModifiedBy>Элина Черногрицкая</cp:lastModifiedBy>
  <cp:revision>78</cp:revision>
  <dcterms:created xsi:type="dcterms:W3CDTF">2017-02-13T03:31:43Z</dcterms:created>
  <dcterms:modified xsi:type="dcterms:W3CDTF">2018-01-23T07:25:33Z</dcterms:modified>
</cp:coreProperties>
</file>