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81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DF8-371D-462B-9C48-045C62A71580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Обзор Кодекса о недрах (часть 2)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История правового регулирования отношений по передаче права недропользования в </a:t>
            </a: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Республике Казахстан</a:t>
            </a:r>
          </a:p>
          <a:p>
            <a:pPr algn="l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9492" y="2564904"/>
            <a:ext cx="8856984" cy="428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Закон о недрах 1996 г. 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– отношения регулировались </a:t>
            </a:r>
            <a:r>
              <a:rPr lang="ru-RU" sz="2400" dirty="0" err="1" smtClean="0">
                <a:solidFill>
                  <a:schemeClr val="tx1"/>
                </a:solidFill>
                <a:cs typeface="Times New Roman" pitchFamily="18" charset="0"/>
              </a:rPr>
              <a:t>ст.ст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. 12, 14, 15, 71. Основные изменения были внесены в 1999, 2004, 2005, 2007 г.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2.    Закон о недрах 2010 г. 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– отношения регулируются </a:t>
            </a:r>
            <a:r>
              <a:rPr lang="ru-RU" sz="2400" dirty="0" err="1" smtClean="0">
                <a:solidFill>
                  <a:schemeClr val="tx1"/>
                </a:solidFill>
                <a:cs typeface="Times New Roman" pitchFamily="18" charset="0"/>
              </a:rPr>
              <a:t>ст.ст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. 12, 13,  36, 37. Основные изменения имели место в 2014, 2015, 2017 г.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3. Кодекс о недрах 2017 г. 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– отношения регулируются положениями общей части (глава 5) и положениями особенной части 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72008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Правовое регулирование отношений по добыче урана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9492" y="2564904"/>
            <a:ext cx="8856984" cy="428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В соответствии с </a:t>
            </a:r>
            <a:r>
              <a:rPr lang="ru-RU" dirty="0" smtClean="0">
                <a:solidFill>
                  <a:schemeClr val="tx1"/>
                </a:solidFill>
              </a:rPr>
              <a:t>п.4 ст.12 </a:t>
            </a:r>
            <a:r>
              <a:rPr lang="ru-RU" dirty="0">
                <a:solidFill>
                  <a:schemeClr val="tx1"/>
                </a:solidFill>
              </a:rPr>
              <a:t>Кодекса </a:t>
            </a:r>
            <a:r>
              <a:rPr lang="ru-RU" dirty="0">
                <a:solidFill>
                  <a:srgbClr val="C00000"/>
                </a:solidFill>
              </a:rPr>
              <a:t>твердыми полезными ископаемыми</a:t>
            </a:r>
            <a:r>
              <a:rPr lang="ru-RU" dirty="0">
                <a:solidFill>
                  <a:schemeClr val="tx1"/>
                </a:solidFill>
              </a:rPr>
              <a:t> признаются природные минеральные образования, органические вещества и их смеси, находящиеся в твердом состоянии в недрах или на земной поверхности.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Твердые полезные ископаемые подразделяются на </a:t>
            </a:r>
            <a:r>
              <a:rPr lang="ru-RU" dirty="0">
                <a:solidFill>
                  <a:srgbClr val="C00000"/>
                </a:solidFill>
              </a:rPr>
              <a:t>рудные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>
                <a:solidFill>
                  <a:srgbClr val="C00000"/>
                </a:solidFill>
              </a:rPr>
              <a:t>нерудные</a:t>
            </a:r>
            <a:r>
              <a:rPr lang="ru-RU" dirty="0">
                <a:solidFill>
                  <a:schemeClr val="tx1"/>
                </a:solidFill>
              </a:rPr>
              <a:t>. Рудными твердыми полезными ископаемыми признаются самородные металлы, руды черных, цветных, редких, радиоактивных металлов и редкоземельных элементов. Остальные твердые полезные ископаемые признаются нерудными. Исходя из того, что уран это радиоактивный металл, можно утверждать, что </a:t>
            </a:r>
            <a:r>
              <a:rPr lang="ru-RU" dirty="0">
                <a:solidFill>
                  <a:srgbClr val="C00000"/>
                </a:solidFill>
              </a:rPr>
              <a:t>уран относится к ТПИ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Вопросам добычи урана посвящен </a:t>
            </a:r>
            <a:r>
              <a:rPr lang="ru-RU" dirty="0">
                <a:solidFill>
                  <a:srgbClr val="C00000"/>
                </a:solidFill>
              </a:rPr>
              <a:t>раздел VII </a:t>
            </a:r>
            <a:r>
              <a:rPr lang="ru-RU" dirty="0">
                <a:solidFill>
                  <a:schemeClr val="tx1"/>
                </a:solidFill>
              </a:rPr>
              <a:t>Кодекса.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57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ВОПРОСЫ чата от 23.01.18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pPr algn="l"/>
            <a:r>
              <a:rPr lang="ru-RU" sz="4000" b="1" dirty="0">
                <a:solidFill>
                  <a:schemeClr val="tx1"/>
                </a:solidFill>
              </a:rPr>
              <a:t>Ляпунов </a:t>
            </a:r>
            <a:r>
              <a:rPr lang="ru-RU" sz="4000" b="1" dirty="0" smtClean="0">
                <a:solidFill>
                  <a:schemeClr val="tx1"/>
                </a:solidFill>
              </a:rPr>
              <a:t>Петр</a:t>
            </a: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Какими </a:t>
            </a:r>
            <a:r>
              <a:rPr lang="ru-RU" b="1" dirty="0">
                <a:solidFill>
                  <a:schemeClr val="tx1"/>
                </a:solidFill>
              </a:rPr>
              <a:t>положениями будут руководствоваться </a:t>
            </a:r>
            <a:r>
              <a:rPr lang="ru-RU" b="1" dirty="0" smtClean="0">
                <a:solidFill>
                  <a:schemeClr val="tx1"/>
                </a:solidFill>
              </a:rPr>
              <a:t>контролирующие органы?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27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ВОПРОСЫ чата от 23.01.18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pPr algn="l"/>
            <a:r>
              <a:rPr lang="ru-RU" sz="4000" b="1" dirty="0" err="1">
                <a:solidFill>
                  <a:schemeClr val="tx1"/>
                </a:solidFill>
              </a:rPr>
              <a:t>Макаев</a:t>
            </a:r>
            <a:r>
              <a:rPr lang="ru-RU" sz="4000" b="1" dirty="0">
                <a:solidFill>
                  <a:schemeClr val="tx1"/>
                </a:solidFill>
              </a:rPr>
              <a:t> Мурат 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Согласно </a:t>
            </a:r>
            <a:r>
              <a:rPr lang="ru-RU" b="1" dirty="0">
                <a:solidFill>
                  <a:schemeClr val="tx1"/>
                </a:solidFill>
              </a:rPr>
              <a:t>статьи 49-51  не ясен статус и функции "Оператора" 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49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ВОПРОСЫ чата от 23.01.18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4000" b="1" dirty="0" err="1">
                <a:solidFill>
                  <a:schemeClr val="tx1"/>
                </a:solidFill>
              </a:rPr>
              <a:t>Кучанов</a:t>
            </a:r>
            <a:r>
              <a:rPr lang="ru-RU" sz="4000" b="1" dirty="0">
                <a:solidFill>
                  <a:schemeClr val="tx1"/>
                </a:solidFill>
              </a:rPr>
              <a:t> Руслан 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После ГКЗ мы должны сделать Заявление о коммерческом обнаружении и заплатить Бонус коммерческого обнаружения. Это большие деньги.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Это по действующему закону. А в новом Кодексе этого Бонуса нет. Будем мы его платить или нет, если сделаем Заявление в апреле? Или нам это сделать в июле?</a:t>
            </a:r>
          </a:p>
        </p:txBody>
      </p:sp>
    </p:spTree>
    <p:extLst>
      <p:ext uri="{BB962C8B-B14F-4D97-AF65-F5344CB8AC3E}">
        <p14:creationId xmlns:p14="http://schemas.microsoft.com/office/powerpoint/2010/main" val="172815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ВОПРОСЫ чата от 23.01.18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err="1">
                <a:solidFill>
                  <a:schemeClr val="tx1"/>
                </a:solidFill>
              </a:rPr>
              <a:t>Жаркимбекова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Карлыгаш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Требуется </a:t>
            </a:r>
            <a:r>
              <a:rPr lang="ru-RU" b="1" dirty="0">
                <a:solidFill>
                  <a:schemeClr val="tx1"/>
                </a:solidFill>
              </a:rPr>
              <a:t>ли получение разрешения на отчуждение объекта, связанного с правом недропользования (доли участия в ТОО) от уполномоченного органа для субъекта </a:t>
            </a:r>
            <a:r>
              <a:rPr lang="ru-RU" b="1" dirty="0" err="1">
                <a:solidFill>
                  <a:schemeClr val="tx1"/>
                </a:solidFill>
              </a:rPr>
              <a:t>квазигосударственного</a:t>
            </a:r>
            <a:r>
              <a:rPr lang="ru-RU" b="1" dirty="0">
                <a:solidFill>
                  <a:schemeClr val="tx1"/>
                </a:solidFill>
              </a:rPr>
              <a:t> сектора?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67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ВОПРОСЫ чата от 23.01.18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err="1">
                <a:solidFill>
                  <a:schemeClr val="tx1"/>
                </a:solidFill>
              </a:rPr>
              <a:t>Исмагулова</a:t>
            </a:r>
            <a:r>
              <a:rPr lang="ru-RU" sz="4000" b="1" dirty="0">
                <a:solidFill>
                  <a:schemeClr val="tx1"/>
                </a:solidFill>
              </a:rPr>
              <a:t>  </a:t>
            </a:r>
            <a:r>
              <a:rPr lang="ru-RU" sz="4000" b="1" dirty="0" err="1" smtClean="0">
                <a:solidFill>
                  <a:schemeClr val="tx1"/>
                </a:solidFill>
              </a:rPr>
              <a:t>Амангуль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Есть </a:t>
            </a:r>
            <a:r>
              <a:rPr lang="ru-RU" b="1" dirty="0">
                <a:solidFill>
                  <a:schemeClr val="tx1"/>
                </a:solidFill>
              </a:rPr>
              <a:t>определение по урану? Уран не входит в Полезные ископаемые, и, следовательно, не является недропользованием. ст. 10 и ст.12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78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ВОПРОСЫ чата от 23.01.18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err="1">
                <a:solidFill>
                  <a:schemeClr val="tx1"/>
                </a:solidFill>
              </a:rPr>
              <a:t>Кубышкина</a:t>
            </a:r>
            <a:r>
              <a:rPr lang="ru-RU" sz="4000" b="1" dirty="0">
                <a:solidFill>
                  <a:schemeClr val="tx1"/>
                </a:solidFill>
              </a:rPr>
              <a:t> Наталья 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Нужно </a:t>
            </a:r>
            <a:r>
              <a:rPr lang="ru-RU" b="1" dirty="0">
                <a:solidFill>
                  <a:schemeClr val="tx1"/>
                </a:solidFill>
              </a:rPr>
              <a:t>ли получение разрешения уполномоченного органа при передаче контракта на недропользование (общераспространенные </a:t>
            </a:r>
            <a:r>
              <a:rPr lang="ru-RU" b="1" dirty="0" smtClean="0">
                <a:solidFill>
                  <a:schemeClr val="tx1"/>
                </a:solidFill>
              </a:rPr>
              <a:t>ПИ) </a:t>
            </a:r>
            <a:r>
              <a:rPr lang="ru-RU" b="1" dirty="0">
                <a:solidFill>
                  <a:schemeClr val="tx1"/>
                </a:solidFill>
              </a:rPr>
              <a:t>головной фирмой своему филиалу (100% учредитель головная фирма)?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7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ВОПРОСЫ чата от 23.01.18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err="1">
                <a:solidFill>
                  <a:schemeClr val="tx1"/>
                </a:solidFill>
              </a:rPr>
              <a:t>Исмагулова</a:t>
            </a:r>
            <a:r>
              <a:rPr lang="ru-RU" sz="4000" b="1" dirty="0">
                <a:solidFill>
                  <a:schemeClr val="tx1"/>
                </a:solidFill>
              </a:rPr>
              <a:t>  </a:t>
            </a:r>
            <a:r>
              <a:rPr lang="ru-RU" sz="4000" b="1" dirty="0" err="1" smtClean="0">
                <a:solidFill>
                  <a:schemeClr val="tx1"/>
                </a:solidFill>
              </a:rPr>
              <a:t>Амангуль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Кодексе по ТПИ требуют закуп в период добычи, однако отчетность предусматривает, чтобы и в период Разведки и в период Добычи предоставляли отчет о закупках ТРУ? 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0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ВОПРОСЫ чата от 23.01.18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err="1">
                <a:solidFill>
                  <a:schemeClr val="tx1"/>
                </a:solidFill>
              </a:rPr>
              <a:t>Исмагулова</a:t>
            </a:r>
            <a:r>
              <a:rPr lang="ru-RU" sz="4000" b="1" dirty="0">
                <a:solidFill>
                  <a:schemeClr val="tx1"/>
                </a:solidFill>
              </a:rPr>
              <a:t>  </a:t>
            </a:r>
            <a:r>
              <a:rPr lang="ru-RU" sz="4000" b="1" dirty="0" err="1" smtClean="0">
                <a:solidFill>
                  <a:schemeClr val="tx1"/>
                </a:solidFill>
              </a:rPr>
              <a:t>Амангуль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Если </a:t>
            </a:r>
            <a:r>
              <a:rPr lang="ru-RU" b="1" dirty="0">
                <a:solidFill>
                  <a:schemeClr val="tx1"/>
                </a:solidFill>
              </a:rPr>
              <a:t>нет обязательств по закупу ТРУ в </a:t>
            </a:r>
            <a:r>
              <a:rPr lang="ru-RU" b="1" dirty="0" smtClean="0">
                <a:solidFill>
                  <a:schemeClr val="tx1"/>
                </a:solidFill>
              </a:rPr>
              <a:t>разведке </a:t>
            </a:r>
            <a:r>
              <a:rPr lang="ru-RU" b="1" dirty="0">
                <a:solidFill>
                  <a:schemeClr val="tx1"/>
                </a:solidFill>
              </a:rPr>
              <a:t>ТПИ, к чему ответственность о закупках ТРУ в период разведки?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9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ВОПРОСЫ чата от 23.01.18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err="1">
                <a:solidFill>
                  <a:schemeClr val="tx1"/>
                </a:solidFill>
              </a:rPr>
              <a:t>Кучанов</a:t>
            </a:r>
            <a:r>
              <a:rPr lang="ru-RU" sz="4000" b="1" dirty="0">
                <a:solidFill>
                  <a:schemeClr val="tx1"/>
                </a:solidFill>
              </a:rPr>
              <a:t> Руслан 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По лицензии: </a:t>
            </a:r>
            <a:r>
              <a:rPr lang="ru-RU" b="1" dirty="0">
                <a:solidFill>
                  <a:schemeClr val="tx1"/>
                </a:solidFill>
              </a:rPr>
              <a:t>какие запасы утверждаются КГЗ или </a:t>
            </a:r>
            <a:r>
              <a:rPr lang="ru-RU" b="1" dirty="0" err="1">
                <a:solidFill>
                  <a:schemeClr val="tx1"/>
                </a:solidFill>
              </a:rPr>
              <a:t>джорк</a:t>
            </a:r>
            <a:r>
              <a:rPr lang="ru-RU" b="1" dirty="0">
                <a:solidFill>
                  <a:schemeClr val="tx1"/>
                </a:solidFill>
              </a:rPr>
              <a:t>?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Объекты передачи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9492" y="2564904"/>
            <a:ext cx="8856984" cy="428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Объекты, связанные с правом недропользования, по Закону о недрах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algn="l"/>
            <a:endParaRPr lang="ru-RU" dirty="0">
              <a:solidFill>
                <a:srgbClr val="C00000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доли </a:t>
            </a:r>
            <a:r>
              <a:rPr lang="ru-RU" dirty="0">
                <a:solidFill>
                  <a:schemeClr val="tx1"/>
                </a:solidFill>
              </a:rPr>
              <a:t>участия (пакеты акций) в юридическом лице, обладающем правом недропользования, а также в юридическом лице, которое имеет возможность прямо и (или) косвенно определять решения и (или) оказывать влияние на принимаемые таким </a:t>
            </a:r>
            <a:r>
              <a:rPr lang="ru-RU" dirty="0" err="1">
                <a:solidFill>
                  <a:schemeClr val="tx1"/>
                </a:solidFill>
              </a:rPr>
              <a:t>недропользователем</a:t>
            </a:r>
            <a:r>
              <a:rPr lang="ru-RU" dirty="0">
                <a:solidFill>
                  <a:schemeClr val="tx1"/>
                </a:solidFill>
              </a:rPr>
              <a:t> решения, если у данного юридического лица основная деятельность связана с недропользованием в Республике Казахстан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К объектам, связанным с правом недропользования, также относятся ценные бумаги, подтверждающие право собственности на акции либо конвертируемые в акции юридического лица, обладающего правом недропользования, а также юридического лица, которое имеет возможность прямо и (или) косвенно определять решения и (или) оказывать влияние на принимаемые таким </a:t>
            </a:r>
            <a:r>
              <a:rPr lang="ru-RU" dirty="0" err="1">
                <a:solidFill>
                  <a:schemeClr val="tx1"/>
                </a:solidFill>
              </a:rPr>
              <a:t>недропользователем</a:t>
            </a:r>
            <a:r>
              <a:rPr lang="ru-RU" dirty="0">
                <a:solidFill>
                  <a:schemeClr val="tx1"/>
                </a:solidFill>
              </a:rPr>
              <a:t> решения, если у данного юридического лица основная деятельность связана с недропользованием в Республике Казахстан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rgbClr val="C00000"/>
                </a:solidFill>
              </a:rPr>
              <a:t>Объекты, связанные с правом недропользования, по Кодексу о недрах: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доли </a:t>
            </a:r>
            <a:r>
              <a:rPr lang="ru-RU" dirty="0">
                <a:solidFill>
                  <a:schemeClr val="tx1"/>
                </a:solidFill>
              </a:rPr>
              <a:t>участия, паи, акции и другие формы долевого участия, а также ценные бумаги, подтверждающие право собственности либо конвертируемые в акции, доли участия, паи и другие формы долевого участия в юридическом лице, обладающем правом недропользования по контракту на разведку и добычу или добычу углеводородов, по контракту на добычу урана, по лицензии на разведку или добычу твердых полезных ископаемых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Объектами, связанными с правом недропользования, также признаются доли участия, паи, акции и другие формы долевого участия, а также ценные бумаги, подтверждающие право собственности либо конвертируемые в акции, доли, паи и другие формы долевого участия в юридическом лице или иной организации, которые имеют возможность прямо и (или) косвенно определять решения, принимаемые лицом, обладающим правом недропользования, указанным в части первой настоящего пункта.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95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ВОПРОСЫ чата от 23.01.18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err="1">
                <a:solidFill>
                  <a:schemeClr val="tx1"/>
                </a:solidFill>
              </a:rPr>
              <a:t>Кумарова</a:t>
            </a:r>
            <a:r>
              <a:rPr lang="ru-RU" sz="4000" b="1" dirty="0">
                <a:solidFill>
                  <a:schemeClr val="tx1"/>
                </a:solidFill>
              </a:rPr>
              <a:t> Алтынай 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Есть </a:t>
            </a:r>
            <a:r>
              <a:rPr lang="ru-RU" b="1" dirty="0">
                <a:solidFill>
                  <a:schemeClr val="tx1"/>
                </a:solidFill>
              </a:rPr>
              <a:t>ли какие-либо изменения по НДПИ?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30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ВОПРОСЫ чата от 23.01.18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solidFill>
                  <a:schemeClr val="tx1"/>
                </a:solidFill>
              </a:rPr>
              <a:t>Пивкина Светлана 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Кодексе: при уплате неустойки освобождается ли </a:t>
            </a:r>
            <a:r>
              <a:rPr lang="ru-RU" b="1" dirty="0" err="1">
                <a:solidFill>
                  <a:schemeClr val="tx1"/>
                </a:solidFill>
              </a:rPr>
              <a:t>недропользователь</a:t>
            </a:r>
            <a:r>
              <a:rPr lang="ru-RU" b="1" dirty="0">
                <a:solidFill>
                  <a:schemeClr val="tx1"/>
                </a:solidFill>
              </a:rPr>
              <a:t>  от исполнения обязательств при закупе ТРУ?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86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ВОПРОСЫ чата от 23.01.18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Авдеев </a:t>
            </a:r>
            <a:r>
              <a:rPr lang="ru-RU" sz="4000" b="1" dirty="0">
                <a:solidFill>
                  <a:schemeClr val="tx1"/>
                </a:solidFill>
              </a:rPr>
              <a:t>Александр 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Каков </a:t>
            </a:r>
            <a:r>
              <a:rPr lang="ru-RU" b="1" dirty="0">
                <a:solidFill>
                  <a:schemeClr val="tx1"/>
                </a:solidFill>
              </a:rPr>
              <a:t>порядок исполнения обязательств по затратам на НИР, обучение и соц. сферы в случае различия в действующем контракте и вводимом </a:t>
            </a:r>
            <a:r>
              <a:rPr lang="ru-RU" b="1" dirty="0" smtClean="0">
                <a:solidFill>
                  <a:schemeClr val="tx1"/>
                </a:solidFill>
              </a:rPr>
              <a:t>Кодексе?</a:t>
            </a:r>
          </a:p>
        </p:txBody>
      </p:sp>
    </p:spTree>
    <p:extLst>
      <p:ext uri="{BB962C8B-B14F-4D97-AF65-F5344CB8AC3E}">
        <p14:creationId xmlns:p14="http://schemas.microsoft.com/office/powerpoint/2010/main" val="2755240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ВОПРОСЫ чата от 23.01.18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err="1">
                <a:solidFill>
                  <a:schemeClr val="tx1"/>
                </a:solidFill>
              </a:rPr>
              <a:t>Исмагулова</a:t>
            </a:r>
            <a:r>
              <a:rPr lang="ru-RU" sz="4000" b="1" dirty="0">
                <a:solidFill>
                  <a:schemeClr val="tx1"/>
                </a:solidFill>
              </a:rPr>
              <a:t>  </a:t>
            </a:r>
            <a:r>
              <a:rPr lang="ru-RU" sz="4000" b="1" dirty="0" err="1" smtClean="0">
                <a:solidFill>
                  <a:schemeClr val="tx1"/>
                </a:solidFill>
              </a:rPr>
              <a:t>Амангуль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Нужно </a:t>
            </a:r>
            <a:r>
              <a:rPr lang="ru-RU" b="1" dirty="0">
                <a:solidFill>
                  <a:schemeClr val="tx1"/>
                </a:solidFill>
              </a:rPr>
              <a:t>ли получать разрешение на залог права недропользования по новому </a:t>
            </a:r>
            <a:r>
              <a:rPr lang="ru-RU" b="1" dirty="0" smtClean="0">
                <a:solidFill>
                  <a:schemeClr val="tx1"/>
                </a:solidFill>
              </a:rPr>
              <a:t>Кодексу</a:t>
            </a:r>
            <a:r>
              <a:rPr lang="ru-RU" b="1" dirty="0">
                <a:solidFill>
                  <a:schemeClr val="tx1"/>
                </a:solidFill>
              </a:rPr>
              <a:t>?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67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ВОПРОСЫ чата от 23.01.18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err="1">
                <a:solidFill>
                  <a:schemeClr val="tx1"/>
                </a:solidFill>
              </a:rPr>
              <a:t>Исмагулова</a:t>
            </a:r>
            <a:r>
              <a:rPr lang="ru-RU" sz="4000" b="1" dirty="0">
                <a:solidFill>
                  <a:schemeClr val="tx1"/>
                </a:solidFill>
              </a:rPr>
              <a:t>  </a:t>
            </a:r>
            <a:r>
              <a:rPr lang="ru-RU" sz="4000" b="1" dirty="0" err="1" smtClean="0">
                <a:solidFill>
                  <a:schemeClr val="tx1"/>
                </a:solidFill>
              </a:rPr>
              <a:t>Амангуль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В Законе и в Кодексе о недрах нет точного и исчерпывающего определения понятию концентрации прав на недропользование. Как можно определить?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3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ВОПРОСЫ чата от 23.01.18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err="1">
                <a:solidFill>
                  <a:schemeClr val="tx1"/>
                </a:solidFill>
              </a:rPr>
              <a:t>Бекишев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Бахытбек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Распространяется </a:t>
            </a:r>
            <a:r>
              <a:rPr lang="ru-RU" b="1" dirty="0">
                <a:solidFill>
                  <a:schemeClr val="tx1"/>
                </a:solidFill>
              </a:rPr>
              <a:t>ли действие Кодекса на действующие Соглашения о разделе продукции? 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21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ВОПРОСЫ чата от 23.01.18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err="1">
                <a:solidFill>
                  <a:schemeClr val="tx1"/>
                </a:solidFill>
              </a:rPr>
              <a:t>Макаев</a:t>
            </a:r>
            <a:r>
              <a:rPr lang="ru-RU" sz="4000" b="1" dirty="0">
                <a:solidFill>
                  <a:schemeClr val="tx1"/>
                </a:solidFill>
              </a:rPr>
              <a:t> Мурат 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Прокомментируйте</a:t>
            </a:r>
            <a:r>
              <a:rPr lang="ru-RU" b="1" dirty="0">
                <a:solidFill>
                  <a:schemeClr val="tx1"/>
                </a:solidFill>
              </a:rPr>
              <a:t>, пожалуйста, часть 3 пункта 4 статьи 278 Кодекса </a:t>
            </a:r>
            <a:r>
              <a:rPr lang="ru-RU" b="1" dirty="0" smtClean="0">
                <a:solidFill>
                  <a:schemeClr val="tx1"/>
                </a:solidFill>
              </a:rPr>
              <a:t>«О </a:t>
            </a:r>
            <a:r>
              <a:rPr lang="ru-RU" b="1" dirty="0">
                <a:solidFill>
                  <a:schemeClr val="tx1"/>
                </a:solidFill>
              </a:rPr>
              <a:t>недрах и </a:t>
            </a:r>
            <a:r>
              <a:rPr lang="ru-RU" b="1" dirty="0" smtClean="0">
                <a:solidFill>
                  <a:schemeClr val="tx1"/>
                </a:solidFill>
              </a:rPr>
              <a:t>недропользовании». </a:t>
            </a:r>
          </a:p>
        </p:txBody>
      </p:sp>
    </p:spTree>
    <p:extLst>
      <p:ext uri="{BB962C8B-B14F-4D97-AF65-F5344CB8AC3E}">
        <p14:creationId xmlns:p14="http://schemas.microsoft.com/office/powerpoint/2010/main" val="2805975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ВОПРОСЫ чата от 23.01.18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err="1">
                <a:solidFill>
                  <a:schemeClr val="tx1"/>
                </a:solidFill>
              </a:rPr>
              <a:t>Алимханов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Нуржан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Что </a:t>
            </a:r>
            <a:r>
              <a:rPr lang="ru-RU" b="1" dirty="0">
                <a:solidFill>
                  <a:schemeClr val="tx1"/>
                </a:solidFill>
              </a:rPr>
              <a:t>дает переход от контрактного  на  лицензионный режим недропользования?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3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ВОПРОСЫ до мероприятия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Лариса Викторовна</a:t>
            </a:r>
          </a:p>
          <a:p>
            <a:pPr algn="l"/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Хочется узнать про новый лицензионный способ предоставления права недропользования. Кому предоставляется? На какие виды деятельности в недропользовании?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05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ВОПРОСЫ до мероприятия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Имя: </a:t>
            </a:r>
            <a:r>
              <a:rPr lang="ru-RU" b="1" dirty="0" err="1">
                <a:solidFill>
                  <a:schemeClr val="tx1"/>
                </a:solidFill>
              </a:rPr>
              <a:t>Амангуль</a:t>
            </a:r>
            <a:endParaRPr lang="ru-RU" b="1" dirty="0">
              <a:solidFill>
                <a:schemeClr val="tx1"/>
              </a:solidFill>
            </a:endParaRPr>
          </a:p>
          <a:p>
            <a:pPr algn="l"/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Мы </a:t>
            </a:r>
            <a:r>
              <a:rPr lang="ru-RU" b="1" dirty="0">
                <a:solidFill>
                  <a:schemeClr val="tx1"/>
                </a:solidFill>
              </a:rPr>
              <a:t>являемся </a:t>
            </a:r>
            <a:r>
              <a:rPr lang="ru-RU" b="1" dirty="0" err="1">
                <a:solidFill>
                  <a:schemeClr val="tx1"/>
                </a:solidFill>
              </a:rPr>
              <a:t>недропользователями</a:t>
            </a:r>
            <a:r>
              <a:rPr lang="ru-RU" b="1" dirty="0">
                <a:solidFill>
                  <a:schemeClr val="tx1"/>
                </a:solidFill>
              </a:rPr>
              <a:t> по контракту на разведку ТПИ. Общий срок контракта составляет 4 года согласно проекту поисковых работ. До истечения срока контракта остается 1 год и 8 месяцев. Сейчас нами пробурено 50% от проектного плана бурения и на этих данных мы проводим лабораторные исследования. По результатам лабораторного исследования мы можем принять решение о целесообразности дальнейших буровых работ, или же провести уже подсчет запасов.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ВОПРОС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b="1" dirty="0">
                <a:solidFill>
                  <a:schemeClr val="tx1"/>
                </a:solidFill>
              </a:rPr>
              <a:t>Обязаны ли мы бурить оставшиеся 50% плановых, даже если нам было достаточно пробуренного объема и мы уже определились писать отчет по подсчету запасов?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1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Порядок передачи по Закону и по Кодексу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9492" y="2564904"/>
            <a:ext cx="8856984" cy="428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Право недропользования и объекты, связанные с правом недропользования, передаются </a:t>
            </a:r>
            <a:r>
              <a:rPr lang="ru-RU" dirty="0">
                <a:solidFill>
                  <a:srgbClr val="C00000"/>
                </a:solidFill>
              </a:rPr>
              <a:t>с разрешения компетентного органа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Передача права недропользования в залог по Закону о недрах осуществляется </a:t>
            </a:r>
            <a:r>
              <a:rPr lang="ru-RU" dirty="0">
                <a:solidFill>
                  <a:srgbClr val="C00000"/>
                </a:solidFill>
              </a:rPr>
              <a:t>с разрешения компетентного органа</a:t>
            </a:r>
            <a:r>
              <a:rPr lang="ru-RU" dirty="0">
                <a:solidFill>
                  <a:schemeClr val="tx1"/>
                </a:solidFill>
              </a:rPr>
              <a:t>, а по Кодексу – по общему правилу </a:t>
            </a:r>
            <a:r>
              <a:rPr lang="ru-RU" dirty="0">
                <a:solidFill>
                  <a:srgbClr val="C00000"/>
                </a:solidFill>
              </a:rPr>
              <a:t>разрешение не требуется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696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ВОПРОСЫ до мероприятия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algn="l"/>
            <a:r>
              <a:rPr lang="ru-RU" b="1" dirty="0" err="1">
                <a:solidFill>
                  <a:schemeClr val="tx1"/>
                </a:solidFill>
              </a:rPr>
              <a:t>Ермек</a:t>
            </a:r>
            <a:endParaRPr lang="ru-RU" b="1" dirty="0">
              <a:solidFill>
                <a:schemeClr val="tx1"/>
              </a:solidFill>
            </a:endParaRPr>
          </a:p>
          <a:p>
            <a:pPr algn="l"/>
            <a:endParaRPr lang="ru-RU" sz="1400" b="1" dirty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Разъясните</a:t>
            </a:r>
            <a:r>
              <a:rPr lang="ru-RU" b="1" dirty="0">
                <a:solidFill>
                  <a:schemeClr val="tx1"/>
                </a:solidFill>
              </a:rPr>
              <a:t>, пожалуйста, вопрос такой: хотим взять участок для добычи балласта (это речной песок так называемый) и отгрузки на стройплощадки.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Какие </a:t>
            </a:r>
            <a:r>
              <a:rPr lang="ru-RU" b="1" dirty="0">
                <a:solidFill>
                  <a:schemeClr val="tx1"/>
                </a:solidFill>
              </a:rPr>
              <a:t>процедуры и препятствия могут возникнуть по оформлению </a:t>
            </a:r>
            <a:r>
              <a:rPr lang="ru-RU" b="1" dirty="0" smtClean="0">
                <a:solidFill>
                  <a:schemeClr val="tx1"/>
                </a:solidFill>
              </a:rPr>
              <a:t>документов? Куда </a:t>
            </a:r>
            <a:r>
              <a:rPr lang="ru-RU" b="1" dirty="0">
                <a:solidFill>
                  <a:schemeClr val="tx1"/>
                </a:solidFill>
              </a:rPr>
              <a:t>обращаться? Могут мне отказать? Заранее </a:t>
            </a:r>
            <a:r>
              <a:rPr lang="ru-RU" b="1" dirty="0" err="1">
                <a:solidFill>
                  <a:schemeClr val="tx1"/>
                </a:solidFill>
              </a:rPr>
              <a:t>рахмет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0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ВОПРОСЫ до мероприятия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Петр</a:t>
            </a:r>
          </a:p>
          <a:p>
            <a:pPr algn="l"/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Ст. 126 </a:t>
            </a:r>
            <a:r>
              <a:rPr lang="ru-RU" b="1" dirty="0">
                <a:solidFill>
                  <a:schemeClr val="tx1"/>
                </a:solidFill>
              </a:rPr>
              <a:t>Ликвидационный фонд. В соответствии с этой статьей, как мы поняли, в проекте на добычу должен быть указан объем ликвидационного фонда. Правильно мы поняли или нет?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90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36004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ВОПРОСЫ до мероприятия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3400" b="1" dirty="0" err="1">
                <a:solidFill>
                  <a:schemeClr val="tx1"/>
                </a:solidFill>
              </a:rPr>
              <a:t>Бакыт</a:t>
            </a:r>
            <a:r>
              <a:rPr lang="ru-RU" sz="3400" b="1" dirty="0">
                <a:solidFill>
                  <a:schemeClr val="tx1"/>
                </a:solidFill>
              </a:rPr>
              <a:t> </a:t>
            </a:r>
            <a:r>
              <a:rPr lang="ru-RU" sz="3400" b="1" dirty="0" smtClean="0">
                <a:solidFill>
                  <a:schemeClr val="tx1"/>
                </a:solidFill>
              </a:rPr>
              <a:t>Муратов</a:t>
            </a:r>
          </a:p>
          <a:p>
            <a:pPr algn="l"/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ru-RU" sz="3700" b="1" dirty="0">
                <a:solidFill>
                  <a:schemeClr val="tx1"/>
                </a:solidFill>
              </a:rPr>
              <a:t>Здравствуйте! Отрадно, что проводится такая разъяснительная работа. Вместе с тем, за два с лишним </a:t>
            </a:r>
            <a:r>
              <a:rPr lang="ru-RU" sz="3700" b="1" dirty="0" smtClean="0">
                <a:solidFill>
                  <a:schemeClr val="tx1"/>
                </a:solidFill>
              </a:rPr>
              <a:t>года </a:t>
            </a:r>
            <a:r>
              <a:rPr lang="ru-RU" sz="3700" b="1" dirty="0">
                <a:solidFill>
                  <a:schemeClr val="tx1"/>
                </a:solidFill>
              </a:rPr>
              <a:t>Кодекс редактировался шесть-семь раз. Все это замечательно. Проведена трудная, вместе с тем необходимая работа. Однако, последний утвержденный вариант Кодекса слишком и значительно отличается от идеи, положений которые были заложены в Концепцию 2015 года. На финальной стадии, мы увидели весьма спорные, и более того, не приемлемые статьи для законодательного документа. До настоящего времени никто из компетентных лиц, экспертов и других владеющих вопросами, не может четко, профессионально, не оглядываясь по сторонам, что будет наказан, разъяснить и обосновать. Возможно, я в чем–то ошибаюсь, но как гражданина и специалиста, меня очень беспокоят нижеследующие вопросы. </a:t>
            </a:r>
            <a:endParaRPr lang="ru-RU" sz="3700" b="1" dirty="0" smtClean="0">
              <a:solidFill>
                <a:schemeClr val="tx1"/>
              </a:solidFill>
            </a:endParaRPr>
          </a:p>
          <a:p>
            <a:pPr algn="l"/>
            <a:r>
              <a:rPr lang="ru-RU" sz="3700" b="1" dirty="0" smtClean="0">
                <a:solidFill>
                  <a:schemeClr val="tx1"/>
                </a:solidFill>
              </a:rPr>
              <a:t>П.2 </a:t>
            </a:r>
            <a:r>
              <a:rPr lang="ru-RU" sz="3700" b="1" dirty="0">
                <a:solidFill>
                  <a:schemeClr val="tx1"/>
                </a:solidFill>
              </a:rPr>
              <a:t>ст. 1 Кодекса установлено: "Если международным договором, ратифицированным Республикой Казахстан, установлены иные правила, чем те, которые содержатся в настоящем Кодексе, то применяются правила международного договора." </a:t>
            </a:r>
            <a:endParaRPr lang="ru-RU" sz="3700" b="1" dirty="0" smtClean="0">
              <a:solidFill>
                <a:schemeClr val="tx1"/>
              </a:solidFill>
            </a:endParaRPr>
          </a:p>
          <a:p>
            <a:pPr algn="l"/>
            <a:r>
              <a:rPr lang="ru-RU" sz="3700" b="1" dirty="0" smtClean="0">
                <a:solidFill>
                  <a:srgbClr val="C00000"/>
                </a:solidFill>
              </a:rPr>
              <a:t>Вопрос </a:t>
            </a:r>
            <a:r>
              <a:rPr lang="ru-RU" sz="3700" b="1" dirty="0">
                <a:solidFill>
                  <a:srgbClr val="C00000"/>
                </a:solidFill>
              </a:rPr>
              <a:t>1: </a:t>
            </a:r>
            <a:r>
              <a:rPr lang="ru-RU" sz="3700" b="1" dirty="0">
                <a:solidFill>
                  <a:schemeClr val="tx1"/>
                </a:solidFill>
              </a:rPr>
              <a:t>В условиях межгосударственных конфликтов, связанных с минеральными ресурсами и земельными отношениями, данный пункт дает приоритетное право международным Договорам, т.е. может отменить статьи Кодекса, Постановления, Указы и другие НПА РК. Не несет ли пункт 2 ст.1. в долгосрочной перспективе угрозу суверенитету и национальной безопасности Республики Казахстан? </a:t>
            </a:r>
            <a:endParaRPr lang="ru-RU" sz="3700" b="1" dirty="0" smtClean="0">
              <a:solidFill>
                <a:schemeClr val="tx1"/>
              </a:solidFill>
            </a:endParaRPr>
          </a:p>
          <a:p>
            <a:pPr algn="l"/>
            <a:r>
              <a:rPr lang="ru-RU" sz="3700" b="1" dirty="0" smtClean="0">
                <a:solidFill>
                  <a:schemeClr val="tx1"/>
                </a:solidFill>
              </a:rPr>
              <a:t>2</a:t>
            </a:r>
            <a:r>
              <a:rPr lang="ru-RU" sz="3700" b="1" dirty="0">
                <a:solidFill>
                  <a:schemeClr val="tx1"/>
                </a:solidFill>
              </a:rPr>
              <a:t>. П.7 ст. 201 установлено: "Потенциальному </a:t>
            </a:r>
            <a:r>
              <a:rPr lang="ru-RU" sz="3700" b="1" dirty="0" err="1">
                <a:solidFill>
                  <a:schemeClr val="tx1"/>
                </a:solidFill>
              </a:rPr>
              <a:t>недропользователю</a:t>
            </a:r>
            <a:r>
              <a:rPr lang="ru-RU" sz="3700" b="1" dirty="0">
                <a:solidFill>
                  <a:schemeClr val="tx1"/>
                </a:solidFill>
              </a:rPr>
              <a:t> к Заявлению на получение Лицензии необходимо приложить «Отчет об оценке ресурсов твердых полезных ископаемых», который должен быть подготовлен компетентным лицом в соответствии с Казахстанским кодексом публичной отчетности о результатах геологоразведочных работ, минеральных ресурсах и минеральных запасах (Кодекс KAZRC), утвержденным организацией, определенной уполномоченным органом по изучению недр». С точки зрения новых Контрактов на разведку и разведанных запасов по Кодексу KAZRC – такие требования обоснованы. Однако, в п.7 возникает большая проблема: Что делать с разведанными, утвержденными и оцененными запасами в соответствии стандартов ГКЗ РК? В результате, у Заявителя по Лицензии на добычу получается: </a:t>
            </a:r>
            <a:endParaRPr lang="ru-RU" sz="3700" b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ru-RU" sz="3700" b="1" dirty="0" smtClean="0">
                <a:solidFill>
                  <a:schemeClr val="tx1"/>
                </a:solidFill>
              </a:rPr>
              <a:t>Разработает </a:t>
            </a:r>
            <a:r>
              <a:rPr lang="ru-RU" sz="3700" b="1" dirty="0">
                <a:solidFill>
                  <a:schemeClr val="tx1"/>
                </a:solidFill>
              </a:rPr>
              <a:t>дорогостоящий «Проект плана горных работ», в соответствии статьи 213; </a:t>
            </a:r>
            <a:endParaRPr lang="ru-RU" sz="3700" b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ru-RU" sz="3700" b="1" dirty="0" smtClean="0">
                <a:solidFill>
                  <a:schemeClr val="tx1"/>
                </a:solidFill>
              </a:rPr>
              <a:t>Разработает </a:t>
            </a:r>
            <a:r>
              <a:rPr lang="ru-RU" sz="3700" b="1" dirty="0">
                <a:solidFill>
                  <a:schemeClr val="tx1"/>
                </a:solidFill>
              </a:rPr>
              <a:t>и оплатит «Проект плана ликвидации» в соответствии статьи 214; </a:t>
            </a:r>
            <a:endParaRPr lang="ru-RU" sz="3700" b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ru-RU" sz="3700" b="1" dirty="0" smtClean="0">
                <a:solidFill>
                  <a:schemeClr val="tx1"/>
                </a:solidFill>
              </a:rPr>
              <a:t>Обязан </a:t>
            </a:r>
            <a:r>
              <a:rPr lang="ru-RU" sz="3700" b="1" dirty="0">
                <a:solidFill>
                  <a:schemeClr val="tx1"/>
                </a:solidFill>
              </a:rPr>
              <a:t>будет оплатить подписной бонус за выдачу лицензии на добычу; </a:t>
            </a:r>
            <a:endParaRPr lang="ru-RU" sz="3700" b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ru-RU" sz="3700" b="1" dirty="0" smtClean="0">
                <a:solidFill>
                  <a:schemeClr val="tx1"/>
                </a:solidFill>
              </a:rPr>
              <a:t>В </a:t>
            </a:r>
            <a:r>
              <a:rPr lang="ru-RU" sz="3700" b="1" dirty="0">
                <a:solidFill>
                  <a:schemeClr val="tx1"/>
                </a:solidFill>
              </a:rPr>
              <a:t>соответствии со ст. 57. Залог банковского вклада как обеспечение ликвидации последствий - на долгие годы положит денежные средства на депозит в банк второго уровня без права получать дивиденды</a:t>
            </a:r>
            <a:r>
              <a:rPr lang="ru-RU" sz="3700" b="1" dirty="0" smtClean="0">
                <a:solidFill>
                  <a:schemeClr val="tx1"/>
                </a:solidFill>
              </a:rPr>
              <a:t>;</a:t>
            </a:r>
          </a:p>
          <a:p>
            <a:pPr marL="514350" indent="-514350" algn="l">
              <a:buAutoNum type="arabicPeriod"/>
            </a:pPr>
            <a:r>
              <a:rPr lang="ru-RU" sz="3700" b="1" dirty="0" smtClean="0">
                <a:solidFill>
                  <a:schemeClr val="tx1"/>
                </a:solidFill>
              </a:rPr>
              <a:t>По </a:t>
            </a:r>
            <a:r>
              <a:rPr lang="ru-RU" sz="3700" b="1" dirty="0">
                <a:solidFill>
                  <a:schemeClr val="tx1"/>
                </a:solidFill>
              </a:rPr>
              <a:t>причине того, что Заявитель руководствуется Протоколом ГКЗ РК приложенного к Заявке, а не перевел запасы в стандарты KAZRC – даже при условии выполнения всех требований, в том числе финансовых - рискует получить отказ Компетентного органа в выдаче Лицензии на добычу?! </a:t>
            </a:r>
            <a:endParaRPr lang="ru-RU" sz="37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26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36004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ВОПРОСЫ до мероприятия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400" b="1" dirty="0" err="1">
                <a:solidFill>
                  <a:schemeClr val="tx1"/>
                </a:solidFill>
              </a:rPr>
              <a:t>Бакыт</a:t>
            </a:r>
            <a:r>
              <a:rPr lang="ru-RU" sz="3400" b="1" dirty="0">
                <a:solidFill>
                  <a:schemeClr val="tx1"/>
                </a:solidFill>
              </a:rPr>
              <a:t> </a:t>
            </a:r>
            <a:r>
              <a:rPr lang="ru-RU" sz="3400" b="1" dirty="0" smtClean="0">
                <a:solidFill>
                  <a:schemeClr val="tx1"/>
                </a:solidFill>
              </a:rPr>
              <a:t>Муратов</a:t>
            </a:r>
          </a:p>
          <a:p>
            <a:pPr algn="l"/>
            <a:r>
              <a:rPr lang="ru-RU" b="1" dirty="0">
                <a:solidFill>
                  <a:srgbClr val="C00000"/>
                </a:solidFill>
              </a:rPr>
              <a:t>Вопрос </a:t>
            </a:r>
            <a:r>
              <a:rPr lang="ru-RU" b="1" dirty="0" smtClean="0">
                <a:solidFill>
                  <a:srgbClr val="C00000"/>
                </a:solidFill>
              </a:rPr>
              <a:t>2. </a:t>
            </a:r>
            <a:r>
              <a:rPr lang="ru-RU" b="1" dirty="0">
                <a:solidFill>
                  <a:schemeClr val="tx1"/>
                </a:solidFill>
              </a:rPr>
              <a:t>Чем обоснованы требования </a:t>
            </a:r>
            <a:r>
              <a:rPr lang="ru-RU" b="1" dirty="0" smtClean="0">
                <a:solidFill>
                  <a:schemeClr val="tx1"/>
                </a:solidFill>
              </a:rPr>
              <a:t>Кодекса </a:t>
            </a:r>
            <a:r>
              <a:rPr lang="ru-RU" b="1" dirty="0">
                <a:solidFill>
                  <a:schemeClr val="tx1"/>
                </a:solidFill>
              </a:rPr>
              <a:t>в части перевода утвержденных запасов ГКЗ </a:t>
            </a:r>
            <a:r>
              <a:rPr lang="ru-RU" b="1" dirty="0" smtClean="0">
                <a:solidFill>
                  <a:schemeClr val="tx1"/>
                </a:solidFill>
              </a:rPr>
              <a:t>РК </a:t>
            </a:r>
            <a:r>
              <a:rPr lang="ru-RU" b="1" dirty="0">
                <a:solidFill>
                  <a:schemeClr val="tx1"/>
                </a:solidFill>
              </a:rPr>
              <a:t>в стандарты KAZRC, создающие дополнительные: объемные труды, длительные сроки и большие финансовые средства, необходимые на разработку Отчетов об </a:t>
            </a:r>
            <a:r>
              <a:rPr lang="ru-RU" b="1" dirty="0" smtClean="0">
                <a:solidFill>
                  <a:schemeClr val="tx1"/>
                </a:solidFill>
              </a:rPr>
              <a:t>оценке </a:t>
            </a:r>
            <a:r>
              <a:rPr lang="ru-RU" b="1" dirty="0">
                <a:solidFill>
                  <a:schemeClr val="tx1"/>
                </a:solidFill>
              </a:rPr>
              <a:t>ресурсов, которые ложатся на плечи потенциальных </a:t>
            </a:r>
            <a:r>
              <a:rPr lang="ru-RU" b="1" dirty="0" err="1">
                <a:solidFill>
                  <a:schemeClr val="tx1"/>
                </a:solidFill>
              </a:rPr>
              <a:t>недропользователей</a:t>
            </a:r>
            <a:r>
              <a:rPr lang="ru-RU" b="1" dirty="0">
                <a:solidFill>
                  <a:schemeClr val="tx1"/>
                </a:solidFill>
              </a:rPr>
              <a:t>?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Вопрос 3. </a:t>
            </a:r>
            <a:r>
              <a:rPr lang="ru-RU" b="1" dirty="0">
                <a:solidFill>
                  <a:schemeClr val="tx1"/>
                </a:solidFill>
              </a:rPr>
              <a:t>Справедливым ли является требование Залог банковского вклада как обеспечение ликвидации последствий разведки или добычи - без права начисления процентов на депозите в БВУ? В том числе, при разведке недр. 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41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36004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ВОПРОСЫ до мероприятия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b="1" dirty="0" err="1">
                <a:solidFill>
                  <a:schemeClr val="tx1"/>
                </a:solidFill>
              </a:rPr>
              <a:t>Бакыт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Муратов</a:t>
            </a:r>
          </a:p>
          <a:p>
            <a:pPr algn="l"/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ru-RU" sz="3800" b="1" dirty="0">
                <a:solidFill>
                  <a:schemeClr val="tx1"/>
                </a:solidFill>
              </a:rPr>
              <a:t>На стадии разработки Налогового Кодекса Министр национальной экономики Тимур Сулейменов, заявлял: что НК станет легким, а недропользование получит стимулирование. Речь была о возможном введении понижающих коэффициентов либо 0,5%, либо 0,7% по НДПИ и налога на финансовый результат в сфере нефтедобычи и недропользования. Вместе с тем, в новом Налоговом Кодексе статьей 746 Ставки налога на добычу полезных ископаемых, минерального сырья, в том числе прошедшего только первичную переработку - изменился только порядковый номер самой статьи и дополнены виды металлов, добыча которых не развита и/или не представляется в промышленных масштабах. И только по олову, ставка изменилась с 6% до 3%. Вместе с тем, анализ изменения стоимости добываемых в республике базовых металлов за 2011-2017 годы, показывает необходимость пересмотреть по многим металлам налоговые ставки, в сторону снижения. Рынок и плачевное положение месторождений минерального сырья в РК, содержащие редкие, рассеянные и редкоземельные металлы, весьма давно диктуют о необходимости не только снижения налоговых ставок, но полной их отмены!</a:t>
            </a:r>
          </a:p>
          <a:p>
            <a:pPr algn="l"/>
            <a:endParaRPr lang="ru-RU" sz="38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3800" b="1" dirty="0" smtClean="0">
                <a:solidFill>
                  <a:srgbClr val="C00000"/>
                </a:solidFill>
              </a:rPr>
              <a:t>Вопрос </a:t>
            </a:r>
            <a:r>
              <a:rPr lang="ru-RU" sz="3800" b="1" dirty="0">
                <a:solidFill>
                  <a:srgbClr val="C00000"/>
                </a:solidFill>
              </a:rPr>
              <a:t>4. </a:t>
            </a:r>
            <a:r>
              <a:rPr lang="ru-RU" sz="3800" b="1" dirty="0">
                <a:solidFill>
                  <a:schemeClr val="tx1"/>
                </a:solidFill>
              </a:rPr>
              <a:t>Поскольку в новом Налоговом Кодексе, к нашему сожалению, в части недропользования не наблюдается </a:t>
            </a:r>
            <a:r>
              <a:rPr lang="ru-RU" sz="3800" b="1" dirty="0" smtClean="0">
                <a:solidFill>
                  <a:schemeClr val="tx1"/>
                </a:solidFill>
              </a:rPr>
              <a:t>каких-либо </a:t>
            </a:r>
            <a:r>
              <a:rPr lang="ru-RU" sz="3800" b="1" dirty="0">
                <a:solidFill>
                  <a:schemeClr val="tx1"/>
                </a:solidFill>
              </a:rPr>
              <a:t>эффективных результатов, зачем необходимо было отнимать столько времени, проводить бесполезные встречи, работы, и расходовать финансовые средства? </a:t>
            </a:r>
            <a:endParaRPr lang="ru-RU" sz="3800" b="1" dirty="0" smtClean="0">
              <a:solidFill>
                <a:schemeClr val="tx1"/>
              </a:solidFill>
            </a:endParaRPr>
          </a:p>
          <a:p>
            <a:pPr algn="l"/>
            <a:endParaRPr lang="ru-RU" sz="3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3800" b="1" dirty="0" smtClean="0">
                <a:solidFill>
                  <a:srgbClr val="C00000"/>
                </a:solidFill>
              </a:rPr>
              <a:t>Вопрос </a:t>
            </a:r>
            <a:r>
              <a:rPr lang="ru-RU" sz="3800" b="1" dirty="0">
                <a:solidFill>
                  <a:srgbClr val="C00000"/>
                </a:solidFill>
              </a:rPr>
              <a:t>5. </a:t>
            </a:r>
            <a:r>
              <a:rPr lang="ru-RU" sz="3800" b="1" dirty="0">
                <a:solidFill>
                  <a:schemeClr val="tx1"/>
                </a:solidFill>
              </a:rPr>
              <a:t>Прошу разъяснить обществу целесообразность нижеуказанных положений казахстанского содержания в кадрах. В соответствии с законодательством Республики Казахстан о занятости населения и миграции населения, иностранных менеджеров и специалистов по каждой соответствующей категории, на предприятии из общей численности административно-управленческого персонала, относящихся к 1 и 2 категориям должно быть не более 50%. Арифметические расчеты показывают: 1. Руководство – 50%; 2. Специалисты – 50%; 3. Работники – сами разбирайтесь! Хотите 50%, но не более. </a:t>
            </a:r>
            <a:endParaRPr lang="ru-RU" sz="3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57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36004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ВОПРОСЫ до мероприятия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 err="1">
                <a:solidFill>
                  <a:schemeClr val="tx1"/>
                </a:solidFill>
              </a:rPr>
              <a:t>Бакыт</a:t>
            </a:r>
            <a:r>
              <a:rPr lang="ru-RU" b="1" dirty="0">
                <a:solidFill>
                  <a:schemeClr val="tx1"/>
                </a:solidFill>
              </a:rPr>
              <a:t> Муратов</a:t>
            </a:r>
          </a:p>
          <a:p>
            <a:pPr algn="l"/>
            <a:endParaRPr lang="ru-RU" b="1" dirty="0" smtClean="0">
              <a:solidFill>
                <a:srgbClr val="C00000"/>
              </a:solidFill>
            </a:endParaRP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Вопрос </a:t>
            </a:r>
            <a:r>
              <a:rPr lang="ru-RU" b="1" dirty="0">
                <a:solidFill>
                  <a:srgbClr val="C00000"/>
                </a:solidFill>
              </a:rPr>
              <a:t>6. </a:t>
            </a:r>
            <a:r>
              <a:rPr lang="ru-RU" b="1" dirty="0">
                <a:solidFill>
                  <a:schemeClr val="tx1"/>
                </a:solidFill>
              </a:rPr>
              <a:t>Каким представляется Вам эффект развития </a:t>
            </a:r>
            <a:r>
              <a:rPr lang="ru-RU" b="1" dirty="0" smtClean="0">
                <a:solidFill>
                  <a:schemeClr val="tx1"/>
                </a:solidFill>
              </a:rPr>
              <a:t>индустриально-инновационной </a:t>
            </a:r>
            <a:r>
              <a:rPr lang="ru-RU" b="1" dirty="0">
                <a:solidFill>
                  <a:schemeClr val="tx1"/>
                </a:solidFill>
              </a:rPr>
              <a:t>деятельности в соответствии статьи 28 Кодекса «О недрах и недропользовании» ? В статье 28. Обеспечение поддержки казахстанских кадров, производителей товаров, поставщиков работ и услуг при проведении операций по разведке и (или) добыче полезных ископаемых установлено: </a:t>
            </a:r>
          </a:p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Закуп товаров у иностранных компаний - 50%, </a:t>
            </a:r>
          </a:p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Проводить иностранными компаниями работы - 50%; </a:t>
            </a:r>
          </a:p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Оказывать иностранными компаниями услуги - 50%. </a:t>
            </a: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Приоритетное право государства по Закону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9492" y="2564904"/>
            <a:ext cx="8856984" cy="428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Для сохранения и укрепления ресурсно-энергетической основы экономики страны во вновь заключаемых, а также ранее заключенных контрактах на недропользование на участках недр, месторождений, имеющих стратегическое значение, </a:t>
            </a:r>
            <a:r>
              <a:rPr lang="ru-RU" dirty="0">
                <a:solidFill>
                  <a:srgbClr val="C00000"/>
                </a:solidFill>
              </a:rPr>
              <a:t>государство имеет приоритетное право </a:t>
            </a:r>
            <a:r>
              <a:rPr lang="ru-RU" dirty="0">
                <a:solidFill>
                  <a:schemeClr val="tx1"/>
                </a:solidFill>
              </a:rPr>
              <a:t>перед другой стороной контракта или участниками юридического лица, обладающего правом недропользования, и другими лицами на приобретение отчуждаемого по возмездным и безвозмездным основаниям права недропользования (его части) и (или) объектов, связанных с правом недропользования.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66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Приоритетное право государства по Закону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9492" y="2564904"/>
            <a:ext cx="8856984" cy="428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Во вновь заключаемых и ранее заключенных контрактах на недропользование </a:t>
            </a:r>
            <a:r>
              <a:rPr lang="ru-RU" dirty="0">
                <a:solidFill>
                  <a:srgbClr val="C00000"/>
                </a:solidFill>
              </a:rPr>
              <a:t>государство имеет приоритетное право </a:t>
            </a:r>
            <a:r>
              <a:rPr lang="ru-RU" dirty="0">
                <a:solidFill>
                  <a:schemeClr val="tx1"/>
                </a:solidFill>
              </a:rPr>
              <a:t>перед любыми лицами и организациями, включая лиц и организации, которые обладают преимущественными правами на основании законов Республики Казахстан или договора, на приобретение отчуждаемого права недропользования (доли в праве недропользования) по стратегическому участку недр, а также выпускаемых в обращение на организованном рынке ценных бумаг акций и других ценных бумаг, являющихся объектами, связанными с правом недропользования, по стратегическому участку недр.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Стратегическим является участок недр: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1) </a:t>
            </a:r>
            <a:r>
              <a:rPr lang="ru-RU" dirty="0">
                <a:solidFill>
                  <a:schemeClr val="tx1"/>
                </a:solidFill>
              </a:rPr>
              <a:t>содержащий геологические запасы нефти в объеме более пятидесяти миллионов тонн или природного газа более пятнадцати миллиардов кубических метров;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2) </a:t>
            </a:r>
            <a:r>
              <a:rPr lang="ru-RU" dirty="0">
                <a:solidFill>
                  <a:schemeClr val="tx1"/>
                </a:solidFill>
              </a:rPr>
              <a:t>расположенный в казахстанском секторе Каспийского моря;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3) </a:t>
            </a:r>
            <a:r>
              <a:rPr lang="ru-RU" dirty="0">
                <a:solidFill>
                  <a:schemeClr val="tx1"/>
                </a:solidFill>
              </a:rPr>
              <a:t>содержащий месторождение урана.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Перечень стратегических участков недр утверждается Правительством Республики Казахстан.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87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720080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bg1"/>
                </a:solidFill>
              </a:rPr>
              <a:t>Основания для отказа в выдаче разрешения на передачу права недропользования по Закону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9492" y="2564904"/>
            <a:ext cx="8856984" cy="428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1) </a:t>
            </a:r>
            <a:r>
              <a:rPr lang="ru-RU" dirty="0" smtClean="0">
                <a:solidFill>
                  <a:schemeClr val="tx1"/>
                </a:solidFill>
              </a:rPr>
              <a:t>если </a:t>
            </a:r>
            <a:r>
              <a:rPr lang="ru-RU" dirty="0">
                <a:solidFill>
                  <a:srgbClr val="C00000"/>
                </a:solidFill>
              </a:rPr>
              <a:t>приобретатель</a:t>
            </a:r>
            <a:r>
              <a:rPr lang="ru-RU" dirty="0">
                <a:solidFill>
                  <a:schemeClr val="tx1"/>
                </a:solidFill>
              </a:rPr>
              <a:t> права недропользования (его части)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rgbClr val="C00000"/>
                </a:solidFill>
              </a:rPr>
              <a:t>не </a:t>
            </a:r>
            <a:r>
              <a:rPr lang="ru-RU" dirty="0">
                <a:solidFill>
                  <a:srgbClr val="C00000"/>
                </a:solidFill>
              </a:rPr>
              <a:t>соответствует требованиям</a:t>
            </a:r>
            <a:r>
              <a:rPr lang="ru-RU" dirty="0">
                <a:solidFill>
                  <a:schemeClr val="tx1"/>
                </a:solidFill>
              </a:rPr>
              <a:t>, предъявляемым Законом к </a:t>
            </a:r>
            <a:r>
              <a:rPr lang="ru-RU" dirty="0" err="1">
                <a:solidFill>
                  <a:schemeClr val="tx1"/>
                </a:solidFill>
              </a:rPr>
              <a:t>недропользователям</a:t>
            </a:r>
            <a:r>
              <a:rPr lang="ru-RU" dirty="0">
                <a:solidFill>
                  <a:schemeClr val="tx1"/>
                </a:solidFill>
              </a:rPr>
              <a:t> и лицам, претендующим на предоставление права недропользования;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2) </a:t>
            </a:r>
            <a:r>
              <a:rPr lang="ru-RU" dirty="0">
                <a:solidFill>
                  <a:schemeClr val="tx1"/>
                </a:solidFill>
              </a:rPr>
              <a:t>если такая передача </a:t>
            </a:r>
            <a:r>
              <a:rPr lang="ru-RU" dirty="0">
                <a:solidFill>
                  <a:srgbClr val="C00000"/>
                </a:solidFill>
              </a:rPr>
              <a:t>повлечет</a:t>
            </a:r>
            <a:r>
              <a:rPr lang="ru-RU" dirty="0">
                <a:solidFill>
                  <a:schemeClr val="tx1"/>
                </a:solidFill>
              </a:rPr>
              <a:t> за собой </a:t>
            </a:r>
            <a:r>
              <a:rPr lang="ru-RU" dirty="0">
                <a:solidFill>
                  <a:srgbClr val="C00000"/>
                </a:solidFill>
              </a:rPr>
              <a:t>несоблюдение требований законодательства</a:t>
            </a:r>
            <a:r>
              <a:rPr lang="ru-RU" dirty="0">
                <a:solidFill>
                  <a:schemeClr val="tx1"/>
                </a:solidFill>
              </a:rPr>
              <a:t> Республики Казахстан, в том числе требований по обеспечению национальной безопасности страны, концентрации прав в рамках контракта и (или) концентрации прав на проведение операций в области недропользования, а также международных соглашений, заключенных Республикой Казахстан;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3) </a:t>
            </a:r>
            <a:r>
              <a:rPr lang="ru-RU" dirty="0">
                <a:solidFill>
                  <a:schemeClr val="tx1"/>
                </a:solidFill>
              </a:rPr>
              <a:t>если </a:t>
            </a:r>
            <a:r>
              <a:rPr lang="ru-RU" dirty="0">
                <a:solidFill>
                  <a:srgbClr val="C00000"/>
                </a:solidFill>
              </a:rPr>
              <a:t>заявление</a:t>
            </a:r>
            <a:r>
              <a:rPr lang="ru-RU" dirty="0">
                <a:solidFill>
                  <a:schemeClr val="tx1"/>
                </a:solidFill>
              </a:rPr>
              <a:t> о предоставлении разрешения на передачу права недропользования, объектов, связанных с правом недропользования, </a:t>
            </a:r>
            <a:r>
              <a:rPr lang="ru-RU" dirty="0">
                <a:solidFill>
                  <a:srgbClr val="C00000"/>
                </a:solidFill>
              </a:rPr>
              <a:t>не соответствует требованиям </a:t>
            </a:r>
            <a:r>
              <a:rPr lang="ru-RU" dirty="0">
                <a:solidFill>
                  <a:schemeClr val="tx1"/>
                </a:solidFill>
              </a:rPr>
              <a:t>пункта 2 статьи 37.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57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720080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bg1"/>
                </a:solidFill>
              </a:rPr>
              <a:t>Основания для отказа в выдаче разрешения на передачу права недропользования по Кодексу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9492" y="2564904"/>
            <a:ext cx="8856984" cy="428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>
                <a:solidFill>
                  <a:srgbClr val="C00000"/>
                </a:solidFill>
              </a:rPr>
              <a:t>1) </a:t>
            </a:r>
            <a:r>
              <a:rPr lang="ru-RU" dirty="0">
                <a:solidFill>
                  <a:schemeClr val="tx1"/>
                </a:solidFill>
              </a:rPr>
              <a:t>если переход права недропользования (доли в праве недропользования) и (или) объектов, связанных с правом недропользования, повлечет несоблюдение требований по обеспечению национальной безопасности страны, в том числе концентрацию прав недропользования;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2) </a:t>
            </a:r>
            <a:r>
              <a:rPr lang="ru-RU" dirty="0">
                <a:solidFill>
                  <a:schemeClr val="tx1"/>
                </a:solidFill>
              </a:rPr>
              <a:t>если переход права недропользования (доли в праве недропользования) и (или) объектов, связанных с правом недропользования, повлечет концентрацию прав в рамках контракта на недропользование;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3) </a:t>
            </a:r>
            <a:r>
              <a:rPr lang="ru-RU" dirty="0">
                <a:solidFill>
                  <a:schemeClr val="tx1"/>
                </a:solidFill>
              </a:rPr>
              <a:t>если заявление о выдаче разрешения не соответствует требованиям Кодекса;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4) </a:t>
            </a:r>
            <a:r>
              <a:rPr lang="ru-RU" dirty="0">
                <a:solidFill>
                  <a:schemeClr val="tx1"/>
                </a:solidFill>
              </a:rPr>
              <a:t>если переход права недропользования (доли в праве недропользования) и (или) объектов, связанных с правом недропользования, запрещен Кодексом;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5) </a:t>
            </a:r>
            <a:r>
              <a:rPr lang="ru-RU" dirty="0">
                <a:solidFill>
                  <a:schemeClr val="tx1"/>
                </a:solidFill>
              </a:rPr>
              <a:t>если переход права недропользования (доли в праве недропользования) осуществляется по участку недр, на котором </a:t>
            </a:r>
            <a:r>
              <a:rPr lang="ru-RU" dirty="0" err="1">
                <a:solidFill>
                  <a:schemeClr val="tx1"/>
                </a:solidFill>
              </a:rPr>
              <a:t>недропользователю</a:t>
            </a:r>
            <a:r>
              <a:rPr lang="ru-RU" dirty="0">
                <a:solidFill>
                  <a:schemeClr val="tx1"/>
                </a:solidFill>
              </a:rPr>
              <a:t> запрещено проводить операции по недропользованию или отдельные виды работ в соответствии с наложенным административным взысканием;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6) </a:t>
            </a:r>
            <a:r>
              <a:rPr lang="ru-RU" dirty="0">
                <a:solidFill>
                  <a:schemeClr val="tx1"/>
                </a:solidFill>
              </a:rPr>
              <a:t>реализации государством приоритетного права;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7) </a:t>
            </a:r>
            <a:r>
              <a:rPr lang="ru-RU" dirty="0">
                <a:solidFill>
                  <a:schemeClr val="tx1"/>
                </a:solidFill>
              </a:rPr>
              <a:t>если переход права недропользования (доли в праве недропользования) и (или) объектов, связанных с правом недропользования, не соответствует положениям международных соглашений, заключенных Республикой Казахстан.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00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72008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Оператор в сфере недропользования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9492" y="2564904"/>
            <a:ext cx="8856984" cy="428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Оператором по контракту на недропользование, лицензиям на разведку или добычу твердых полезных ископаемых является </a:t>
            </a:r>
            <a:r>
              <a:rPr lang="ru-RU" dirty="0">
                <a:solidFill>
                  <a:srgbClr val="C00000"/>
                </a:solidFill>
              </a:rPr>
              <a:t>юридическое лицо, создаваемое или определяемое </a:t>
            </a:r>
            <a:r>
              <a:rPr lang="ru-RU" dirty="0" err="1">
                <a:solidFill>
                  <a:srgbClr val="C00000"/>
                </a:solidFill>
              </a:rPr>
              <a:t>недропользователем</a:t>
            </a:r>
            <a:r>
              <a:rPr lang="ru-RU" dirty="0">
                <a:solidFill>
                  <a:schemeClr val="tx1"/>
                </a:solidFill>
              </a:rPr>
              <a:t>, действующее в качестве представителя </a:t>
            </a:r>
            <a:r>
              <a:rPr lang="ru-RU" dirty="0" err="1">
                <a:solidFill>
                  <a:schemeClr val="tx1"/>
                </a:solidFill>
              </a:rPr>
              <a:t>недропользователя</a:t>
            </a:r>
            <a:r>
              <a:rPr lang="ru-RU" dirty="0">
                <a:solidFill>
                  <a:schemeClr val="tx1"/>
                </a:solidFill>
              </a:rPr>
              <a:t> при проведении операций по недропользованию (ст. 49).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Оператором не может быть </a:t>
            </a:r>
            <a:r>
              <a:rPr lang="ru-RU" dirty="0">
                <a:solidFill>
                  <a:schemeClr val="tx1"/>
                </a:solidFill>
              </a:rPr>
              <a:t>назначено лицо, являющееся </a:t>
            </a:r>
            <a:r>
              <a:rPr lang="ru-RU" dirty="0" err="1">
                <a:solidFill>
                  <a:schemeClr val="tx1"/>
                </a:solidFill>
              </a:rPr>
              <a:t>недропользователем</a:t>
            </a:r>
            <a:r>
              <a:rPr lang="ru-RU" dirty="0">
                <a:solidFill>
                  <a:schemeClr val="tx1"/>
                </a:solidFill>
              </a:rPr>
              <a:t> по соответствующему контракту.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Отношения между оператором и </a:t>
            </a:r>
            <a:r>
              <a:rPr lang="ru-RU" dirty="0" err="1">
                <a:solidFill>
                  <a:schemeClr val="tx1"/>
                </a:solidFill>
              </a:rPr>
              <a:t>недропользователем</a:t>
            </a:r>
            <a:r>
              <a:rPr lang="ru-RU" dirty="0">
                <a:solidFill>
                  <a:schemeClr val="tx1"/>
                </a:solidFill>
              </a:rPr>
              <a:t> регулируются соглашением между ними, заключаемым в простой письменной форме на срок, не превышающий срок контракта или лицензии на недропользование.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Следует отличать </a:t>
            </a:r>
            <a:r>
              <a:rPr lang="ru-RU" dirty="0">
                <a:solidFill>
                  <a:schemeClr val="tx1"/>
                </a:solidFill>
              </a:rPr>
              <a:t>от оператора в области поддержки казахстанских кадров и производителей в отношении углеводородов, оператора независимой экспертизы, оператора учета сырой нефти. 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0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720080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bg1"/>
                </a:solidFill>
              </a:rPr>
              <a:t>Порядок уплаты бонуса коммерческого обнаружения по действующему законодательству </a:t>
            </a: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и </a:t>
            </a:r>
            <a:r>
              <a:rPr lang="ru-RU" sz="1600" b="1" dirty="0">
                <a:solidFill>
                  <a:schemeClr val="bg1"/>
                </a:solidFill>
              </a:rPr>
              <a:t>по новому Кодексу о недрах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9492" y="2564904"/>
            <a:ext cx="8856984" cy="428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Законодательство о недрах этот вопрос </a:t>
            </a:r>
            <a:r>
              <a:rPr lang="ru-RU" dirty="0">
                <a:solidFill>
                  <a:srgbClr val="C00000"/>
                </a:solidFill>
              </a:rPr>
              <a:t>не регулирует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Новый НК РК не предусматривает такого платежа.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Однако в соответствии с Законом Республики Казахстан от 25 декабря 2017 года № 121-VI «О введении в действие Кодекса Республики Казахстан «О налогах и других обязательных платежах в бюджет» (Налоговый кодекс)»  статьи 317-324 Кодекса  Республики Казахстан от 10 декабря 2008 года «О налогах и других обязательных платежах в бюджет» действуют до 31 декабря 2018 года.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628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2802</Words>
  <Application>Microsoft Office PowerPoint</Application>
  <PresentationFormat>Экран (4:3)</PresentationFormat>
  <Paragraphs>175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Обзор Кодекса о недрах (часть 2)</vt:lpstr>
      <vt:lpstr>Объекты передачи</vt:lpstr>
      <vt:lpstr>Порядок передачи по Закону и по Кодексу</vt:lpstr>
      <vt:lpstr>Приоритетное право государства по Закону</vt:lpstr>
      <vt:lpstr>Приоритетное право государства по Закону</vt:lpstr>
      <vt:lpstr>Основания для отказа в выдаче разрешения на передачу права недропользования по Закону</vt:lpstr>
      <vt:lpstr>Основания для отказа в выдаче разрешения на передачу права недропользования по Кодексу</vt:lpstr>
      <vt:lpstr>Оператор в сфере недропользования</vt:lpstr>
      <vt:lpstr>Порядок уплаты бонуса коммерческого обнаружения по действующему законодательству  и по новому Кодексу о недрах</vt:lpstr>
      <vt:lpstr>Правовое регулирование отношений по добыче урана</vt:lpstr>
      <vt:lpstr>ВОПРОСЫ чата от 23.01.18</vt:lpstr>
      <vt:lpstr>ВОПРОСЫ чата от 23.01.18</vt:lpstr>
      <vt:lpstr>ВОПРОСЫ чата от 23.01.18</vt:lpstr>
      <vt:lpstr>ВОПРОСЫ чата от 23.01.18</vt:lpstr>
      <vt:lpstr>ВОПРОСЫ чата от 23.01.18</vt:lpstr>
      <vt:lpstr>ВОПРОСЫ чата от 23.01.18</vt:lpstr>
      <vt:lpstr>ВОПРОСЫ чата от 23.01.18</vt:lpstr>
      <vt:lpstr>ВОПРОСЫ чата от 23.01.18</vt:lpstr>
      <vt:lpstr>ВОПРОСЫ чата от 23.01.18</vt:lpstr>
      <vt:lpstr>ВОПРОСЫ чата от 23.01.18</vt:lpstr>
      <vt:lpstr>ВОПРОСЫ чата от 23.01.18</vt:lpstr>
      <vt:lpstr>ВОПРОСЫ чата от 23.01.18</vt:lpstr>
      <vt:lpstr>ВОПРОСЫ чата от 23.01.18</vt:lpstr>
      <vt:lpstr>ВОПРОСЫ чата от 23.01.18</vt:lpstr>
      <vt:lpstr>ВОПРОСЫ чата от 23.01.18</vt:lpstr>
      <vt:lpstr>ВОПРОСЫ чата от 23.01.18</vt:lpstr>
      <vt:lpstr>ВОПРОСЫ чата от 23.01.18</vt:lpstr>
      <vt:lpstr>ВОПРОСЫ до мероприятия</vt:lpstr>
      <vt:lpstr>ВОПРОСЫ до мероприятия</vt:lpstr>
      <vt:lpstr>ВОПРОСЫ до мероприятия</vt:lpstr>
      <vt:lpstr>ВОПРОСЫ до мероприятия</vt:lpstr>
      <vt:lpstr>ВОПРОСЫ до мероприятия</vt:lpstr>
      <vt:lpstr>ВОПРОСЫ до мероприятия</vt:lpstr>
      <vt:lpstr>ВОПРОСЫ до мероприятия</vt:lpstr>
      <vt:lpstr>ВОПРОСЫ до мероприятия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Элина Черногрицкая</cp:lastModifiedBy>
  <cp:revision>47</cp:revision>
  <dcterms:created xsi:type="dcterms:W3CDTF">2018-01-30T04:51:50Z</dcterms:created>
  <dcterms:modified xsi:type="dcterms:W3CDTF">2018-02-13T03:05:08Z</dcterms:modified>
</cp:coreProperties>
</file>