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80" r:id="rId4"/>
    <p:sldId id="281" r:id="rId5"/>
    <p:sldId id="282" r:id="rId6"/>
    <p:sldId id="304" r:id="rId7"/>
    <p:sldId id="286" r:id="rId8"/>
    <p:sldId id="283" r:id="rId9"/>
    <p:sldId id="284" r:id="rId10"/>
    <p:sldId id="285" r:id="rId11"/>
    <p:sldId id="287" r:id="rId12"/>
    <p:sldId id="288" r:id="rId13"/>
    <p:sldId id="292" r:id="rId14"/>
    <p:sldId id="30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91" r:id="rId23"/>
    <p:sldId id="289" r:id="rId24"/>
    <p:sldId id="305" r:id="rId25"/>
    <p:sldId id="290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5810A-161B-49D7-92A3-087FB6A3C2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8D328-1B8B-4864-84EA-7EEB0B989591}">
      <dgm:prSet phldrT="[Текст]"/>
      <dgm:spPr/>
      <dgm:t>
        <a:bodyPr/>
        <a:lstStyle/>
        <a:p>
          <a:r>
            <a:rPr lang="ru-RU" dirty="0" smtClean="0"/>
            <a:t>Санкция - разрешение суда на совершение в ходе досудебного производства органом уголовного преследования процессуального действия;</a:t>
          </a:r>
          <a:endParaRPr lang="ru-RU" dirty="0"/>
        </a:p>
      </dgm:t>
    </dgm:pt>
    <dgm:pt modelId="{FDE08F74-9BE9-412B-A567-6EB713752811}" type="parTrans" cxnId="{D74B786F-9029-4E48-A93D-B44464CFE505}">
      <dgm:prSet/>
      <dgm:spPr/>
      <dgm:t>
        <a:bodyPr/>
        <a:lstStyle/>
        <a:p>
          <a:endParaRPr lang="ru-RU"/>
        </a:p>
      </dgm:t>
    </dgm:pt>
    <dgm:pt modelId="{553EA8A7-0D27-4097-9211-6E9EE0C4CB15}" type="sibTrans" cxnId="{D74B786F-9029-4E48-A93D-B44464CFE505}">
      <dgm:prSet/>
      <dgm:spPr/>
      <dgm:t>
        <a:bodyPr/>
        <a:lstStyle/>
        <a:p>
          <a:endParaRPr lang="ru-RU"/>
        </a:p>
      </dgm:t>
    </dgm:pt>
    <dgm:pt modelId="{E3312E90-5441-4406-950C-A562C3D52EB6}">
      <dgm:prSet phldrT="[Текст]"/>
      <dgm:spPr/>
      <dgm:t>
        <a:bodyPr/>
        <a:lstStyle/>
        <a:p>
          <a:r>
            <a:rPr lang="ru-RU" b="0" i="0" dirty="0" smtClean="0"/>
            <a:t>Следственный судья – это судья суда первой инстанции, наделенный полномочиями по осуществлению судебного контроля за соблюдением прав, свобод и законных интересов лиц в уголовном судопроизводстве на досудебных стадиях;</a:t>
          </a:r>
          <a:endParaRPr lang="ru-RU" dirty="0"/>
        </a:p>
      </dgm:t>
    </dgm:pt>
    <dgm:pt modelId="{E2B77746-5D52-4481-B4D7-3C48A510B5FB}" type="parTrans" cxnId="{746A432A-C8BE-4908-9B43-5D4782A151A6}">
      <dgm:prSet/>
      <dgm:spPr/>
      <dgm:t>
        <a:bodyPr/>
        <a:lstStyle/>
        <a:p>
          <a:endParaRPr lang="ru-RU"/>
        </a:p>
      </dgm:t>
    </dgm:pt>
    <dgm:pt modelId="{F37097A4-F186-4284-BD86-9C8071E29E04}" type="sibTrans" cxnId="{746A432A-C8BE-4908-9B43-5D4782A151A6}">
      <dgm:prSet/>
      <dgm:spPr/>
      <dgm:t>
        <a:bodyPr/>
        <a:lstStyle/>
        <a:p>
          <a:endParaRPr lang="ru-RU"/>
        </a:p>
      </dgm:t>
    </dgm:pt>
    <dgm:pt modelId="{CAEF469A-43D6-4D65-A6F5-56DB8954E4C3}" type="pres">
      <dgm:prSet presAssocID="{E7D5810A-161B-49D7-92A3-087FB6A3C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8845C1-A830-45CF-82F9-75D5A203247D}" type="pres">
      <dgm:prSet presAssocID="{EE08D328-1B8B-4864-84EA-7EEB0B9895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F178E-BE7E-47EF-B7E7-37A3D478E60C}" type="pres">
      <dgm:prSet presAssocID="{553EA8A7-0D27-4097-9211-6E9EE0C4CB15}" presName="spacer" presStyleCnt="0"/>
      <dgm:spPr/>
    </dgm:pt>
    <dgm:pt modelId="{64F1413C-70A3-4F36-AB48-E5347357FC67}" type="pres">
      <dgm:prSet presAssocID="{E3312E90-5441-4406-950C-A562C3D52E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9790D-6153-4D68-A149-57E28F5E8243}" type="presOf" srcId="{E3312E90-5441-4406-950C-A562C3D52EB6}" destId="{64F1413C-70A3-4F36-AB48-E5347357FC67}" srcOrd="0" destOrd="0" presId="urn:microsoft.com/office/officeart/2005/8/layout/vList2"/>
    <dgm:cxn modelId="{C7380C1A-735A-4ED5-A166-1C7607EE70B0}" type="presOf" srcId="{E7D5810A-161B-49D7-92A3-087FB6A3C24F}" destId="{CAEF469A-43D6-4D65-A6F5-56DB8954E4C3}" srcOrd="0" destOrd="0" presId="urn:microsoft.com/office/officeart/2005/8/layout/vList2"/>
    <dgm:cxn modelId="{746A432A-C8BE-4908-9B43-5D4782A151A6}" srcId="{E7D5810A-161B-49D7-92A3-087FB6A3C24F}" destId="{E3312E90-5441-4406-950C-A562C3D52EB6}" srcOrd="1" destOrd="0" parTransId="{E2B77746-5D52-4481-B4D7-3C48A510B5FB}" sibTransId="{F37097A4-F186-4284-BD86-9C8071E29E04}"/>
    <dgm:cxn modelId="{D74B786F-9029-4E48-A93D-B44464CFE505}" srcId="{E7D5810A-161B-49D7-92A3-087FB6A3C24F}" destId="{EE08D328-1B8B-4864-84EA-7EEB0B989591}" srcOrd="0" destOrd="0" parTransId="{FDE08F74-9BE9-412B-A567-6EB713752811}" sibTransId="{553EA8A7-0D27-4097-9211-6E9EE0C4CB15}"/>
    <dgm:cxn modelId="{0DE73352-63A3-4080-A2F5-D19B82862982}" type="presOf" srcId="{EE08D328-1B8B-4864-84EA-7EEB0B989591}" destId="{A48845C1-A830-45CF-82F9-75D5A203247D}" srcOrd="0" destOrd="0" presId="urn:microsoft.com/office/officeart/2005/8/layout/vList2"/>
    <dgm:cxn modelId="{9B2DA348-B320-447C-9C0A-C957F88C7E49}" type="presParOf" srcId="{CAEF469A-43D6-4D65-A6F5-56DB8954E4C3}" destId="{A48845C1-A830-45CF-82F9-75D5A203247D}" srcOrd="0" destOrd="0" presId="urn:microsoft.com/office/officeart/2005/8/layout/vList2"/>
    <dgm:cxn modelId="{CCBDFBCA-6427-46B3-8FFC-B541D1AB9C9E}" type="presParOf" srcId="{CAEF469A-43D6-4D65-A6F5-56DB8954E4C3}" destId="{774F178E-BE7E-47EF-B7E7-37A3D478E60C}" srcOrd="1" destOrd="0" presId="urn:microsoft.com/office/officeart/2005/8/layout/vList2"/>
    <dgm:cxn modelId="{B3B76678-754F-4DD7-A888-03B7FC54998A}" type="presParOf" srcId="{CAEF469A-43D6-4D65-A6F5-56DB8954E4C3}" destId="{64F1413C-70A3-4F36-AB48-E5347357FC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36C00-BA41-4B3F-86C7-30453E6F61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79A79-9902-4B10-AC5C-886AC7ABD769}">
      <dgm:prSet phldrT="[Текст]"/>
      <dgm:spPr/>
      <dgm:t>
        <a:bodyPr/>
        <a:lstStyle/>
        <a:p>
          <a:r>
            <a:rPr lang="ru-RU" dirty="0" smtClean="0"/>
            <a:t>48 часов</a:t>
          </a:r>
          <a:endParaRPr lang="ru-RU" dirty="0"/>
        </a:p>
      </dgm:t>
    </dgm:pt>
    <dgm:pt modelId="{4FFD7244-8428-44E3-AE45-1A1924ACD6C1}" type="parTrans" cxnId="{C3C0954A-EA99-4EDE-A80A-6C55D790351D}">
      <dgm:prSet/>
      <dgm:spPr/>
      <dgm:t>
        <a:bodyPr/>
        <a:lstStyle/>
        <a:p>
          <a:endParaRPr lang="ru-RU"/>
        </a:p>
      </dgm:t>
    </dgm:pt>
    <dgm:pt modelId="{01B07DE1-8FBA-4D9D-BC66-5624C6369BC0}" type="sibTrans" cxnId="{C3C0954A-EA99-4EDE-A80A-6C55D790351D}">
      <dgm:prSet/>
      <dgm:spPr/>
      <dgm:t>
        <a:bodyPr/>
        <a:lstStyle/>
        <a:p>
          <a:endParaRPr lang="ru-RU"/>
        </a:p>
      </dgm:t>
    </dgm:pt>
    <dgm:pt modelId="{67DC320C-5DB6-4E44-B956-8FAC2124BB1A}">
      <dgm:prSet phldrT="[Текст]" custT="1"/>
      <dgm:spPr/>
      <dgm:t>
        <a:bodyPr/>
        <a:lstStyle/>
        <a:p>
          <a:r>
            <a:rPr lang="ru-RU" sz="2000" b="1" dirty="0" smtClean="0"/>
            <a:t>Лицо может быть подвергнуто задержанию на срок до</a:t>
          </a:r>
          <a:endParaRPr lang="ru-RU" sz="2000" b="1" dirty="0"/>
        </a:p>
      </dgm:t>
    </dgm:pt>
    <dgm:pt modelId="{CCD566C7-A8C8-4CEC-B838-0691B47E7261}" type="parTrans" cxnId="{FB8AF17D-FCF6-4621-9AF1-D9D10AFB84DE}">
      <dgm:prSet/>
      <dgm:spPr/>
      <dgm:t>
        <a:bodyPr/>
        <a:lstStyle/>
        <a:p>
          <a:endParaRPr lang="ru-RU"/>
        </a:p>
      </dgm:t>
    </dgm:pt>
    <dgm:pt modelId="{0A7FC06F-B305-47B8-BFE6-3712BDBD3AE3}" type="sibTrans" cxnId="{FB8AF17D-FCF6-4621-9AF1-D9D10AFB84DE}">
      <dgm:prSet/>
      <dgm:spPr/>
      <dgm:t>
        <a:bodyPr/>
        <a:lstStyle/>
        <a:p>
          <a:endParaRPr lang="ru-RU"/>
        </a:p>
      </dgm:t>
    </dgm:pt>
    <dgm:pt modelId="{3C846360-93E8-4CE5-9014-E1E8B2F6B160}">
      <dgm:prSet phldrT="[Текст]"/>
      <dgm:spPr/>
      <dgm:t>
        <a:bodyPr/>
        <a:lstStyle/>
        <a:p>
          <a:r>
            <a:rPr lang="ru-RU" dirty="0" smtClean="0"/>
            <a:t>24 часов</a:t>
          </a:r>
          <a:endParaRPr lang="ru-RU" dirty="0"/>
        </a:p>
      </dgm:t>
    </dgm:pt>
    <dgm:pt modelId="{1DC6AAF8-29AA-45E2-9EA6-0B20EA772B2F}" type="parTrans" cxnId="{96A63F6B-E85A-4A7C-BBC9-315B940BA63D}">
      <dgm:prSet/>
      <dgm:spPr/>
      <dgm:t>
        <a:bodyPr/>
        <a:lstStyle/>
        <a:p>
          <a:endParaRPr lang="ru-RU"/>
        </a:p>
      </dgm:t>
    </dgm:pt>
    <dgm:pt modelId="{C81E1369-D591-410B-82C5-4D65CD944C8A}" type="sibTrans" cxnId="{96A63F6B-E85A-4A7C-BBC9-315B940BA63D}">
      <dgm:prSet/>
      <dgm:spPr/>
      <dgm:t>
        <a:bodyPr/>
        <a:lstStyle/>
        <a:p>
          <a:endParaRPr lang="ru-RU"/>
        </a:p>
      </dgm:t>
    </dgm:pt>
    <dgm:pt modelId="{583AE929-BD81-4F2E-BAF8-5A288FCB4124}">
      <dgm:prSet phldrT="[Текст]" custT="1"/>
      <dgm:spPr/>
      <dgm:t>
        <a:bodyPr/>
        <a:lstStyle/>
        <a:p>
          <a:r>
            <a:rPr lang="ru-RU" sz="2000" b="1" dirty="0" smtClean="0"/>
            <a:t>а несовершеннолетний на срок не более</a:t>
          </a:r>
          <a:endParaRPr lang="ru-RU" sz="2000" b="1" dirty="0"/>
        </a:p>
      </dgm:t>
    </dgm:pt>
    <dgm:pt modelId="{500FCA4D-7D7F-4D68-A994-8FB0FEB0BAF7}" type="parTrans" cxnId="{9C279E2B-470F-4F30-A72C-AE041677334F}">
      <dgm:prSet/>
      <dgm:spPr/>
      <dgm:t>
        <a:bodyPr/>
        <a:lstStyle/>
        <a:p>
          <a:endParaRPr lang="ru-RU"/>
        </a:p>
      </dgm:t>
    </dgm:pt>
    <dgm:pt modelId="{72DF04AA-F576-47C3-A692-1D954C0022D3}" type="sibTrans" cxnId="{9C279E2B-470F-4F30-A72C-AE041677334F}">
      <dgm:prSet/>
      <dgm:spPr/>
      <dgm:t>
        <a:bodyPr/>
        <a:lstStyle/>
        <a:p>
          <a:endParaRPr lang="ru-RU"/>
        </a:p>
      </dgm:t>
    </dgm:pt>
    <dgm:pt modelId="{FDC1FE50-539C-4B88-8973-CC7CB4B0FE52}">
      <dgm:prSet phldrT="[Текст]"/>
      <dgm:spPr/>
      <dgm:t>
        <a:bodyPr/>
        <a:lstStyle/>
        <a:p>
          <a:r>
            <a:rPr lang="ru-RU" dirty="0" smtClean="0"/>
            <a:t>72 часа</a:t>
          </a:r>
          <a:endParaRPr lang="ru-RU" dirty="0"/>
        </a:p>
      </dgm:t>
    </dgm:pt>
    <dgm:pt modelId="{F330E601-2146-4957-BA0F-05F181DA5EF8}" type="parTrans" cxnId="{117890D6-E92E-4992-A0F4-17CC78FCDA88}">
      <dgm:prSet/>
      <dgm:spPr/>
      <dgm:t>
        <a:bodyPr/>
        <a:lstStyle/>
        <a:p>
          <a:endParaRPr lang="ru-RU"/>
        </a:p>
      </dgm:t>
    </dgm:pt>
    <dgm:pt modelId="{490A1419-CE1C-462B-867F-6B1ECEAA4BD3}" type="sibTrans" cxnId="{117890D6-E92E-4992-A0F4-17CC78FCDA88}">
      <dgm:prSet/>
      <dgm:spPr/>
      <dgm:t>
        <a:bodyPr/>
        <a:lstStyle/>
        <a:p>
          <a:endParaRPr lang="ru-RU"/>
        </a:p>
      </dgm:t>
    </dgm:pt>
    <dgm:pt modelId="{938B7AA6-CBC1-4C90-8C6F-EFBE1E84AA88}">
      <dgm:prSet phldrT="[Текст]"/>
      <dgm:spPr/>
      <dgm:t>
        <a:bodyPr/>
        <a:lstStyle/>
        <a:p>
          <a:r>
            <a:rPr lang="ru-RU" b="1" dirty="0" smtClean="0"/>
            <a:t>1) задержании по подозрению в совершении особо тяжкого преступления;</a:t>
          </a:r>
          <a:endParaRPr lang="ru-RU" b="1" dirty="0"/>
        </a:p>
      </dgm:t>
    </dgm:pt>
    <dgm:pt modelId="{56835BE1-4F11-46B4-9DAD-B9C45234AFA6}" type="parTrans" cxnId="{3D635AB3-DE98-4AD3-BD6B-6FBEE2F242D4}">
      <dgm:prSet/>
      <dgm:spPr/>
      <dgm:t>
        <a:bodyPr/>
        <a:lstStyle/>
        <a:p>
          <a:endParaRPr lang="ru-RU"/>
        </a:p>
      </dgm:t>
    </dgm:pt>
    <dgm:pt modelId="{1022F65A-9E67-4FC3-99AF-B9FC11D0AB71}" type="sibTrans" cxnId="{3D635AB3-DE98-4AD3-BD6B-6FBEE2F242D4}">
      <dgm:prSet/>
      <dgm:spPr/>
      <dgm:t>
        <a:bodyPr/>
        <a:lstStyle/>
        <a:p>
          <a:endParaRPr lang="ru-RU"/>
        </a:p>
      </dgm:t>
    </dgm:pt>
    <dgm:pt modelId="{91A1A71C-EC1B-4191-9953-BC917D1E3F66}">
      <dgm:prSet/>
      <dgm:spPr/>
      <dgm:t>
        <a:bodyPr/>
        <a:lstStyle/>
        <a:p>
          <a:r>
            <a:rPr lang="ru-RU" b="1" dirty="0" smtClean="0"/>
            <a:t>2) задержании по подозрению в совершении террористического или экстремистского преступления;</a:t>
          </a:r>
          <a:endParaRPr lang="ru-RU" b="1" dirty="0"/>
        </a:p>
      </dgm:t>
    </dgm:pt>
    <dgm:pt modelId="{CE38080F-5282-4A07-A12A-32788BD837D6}" type="parTrans" cxnId="{294CF3BE-4804-4942-9D86-4448B716B643}">
      <dgm:prSet/>
      <dgm:spPr/>
      <dgm:t>
        <a:bodyPr/>
        <a:lstStyle/>
        <a:p>
          <a:endParaRPr lang="ru-RU"/>
        </a:p>
      </dgm:t>
    </dgm:pt>
    <dgm:pt modelId="{1E402AA5-E325-4F33-A205-08B4C065D815}" type="sibTrans" cxnId="{294CF3BE-4804-4942-9D86-4448B716B643}">
      <dgm:prSet/>
      <dgm:spPr/>
      <dgm:t>
        <a:bodyPr/>
        <a:lstStyle/>
        <a:p>
          <a:endParaRPr lang="ru-RU"/>
        </a:p>
      </dgm:t>
    </dgm:pt>
    <dgm:pt modelId="{E0A6979B-7CFC-4525-B714-38C67DB65992}">
      <dgm:prSet/>
      <dgm:spPr/>
      <dgm:t>
        <a:bodyPr/>
        <a:lstStyle/>
        <a:p>
          <a:r>
            <a:rPr lang="ru-RU" b="1" dirty="0" smtClean="0"/>
            <a:t>3) задержании по подозрению в совершении преступления в ходе массовых беспорядков;</a:t>
          </a:r>
          <a:endParaRPr lang="ru-RU" b="1" dirty="0"/>
        </a:p>
      </dgm:t>
    </dgm:pt>
    <dgm:pt modelId="{A9376868-D6C5-4F74-9866-321B4EF0E1A6}" type="parTrans" cxnId="{681351F9-C5F4-47CA-90EF-FBF334DD5F59}">
      <dgm:prSet/>
      <dgm:spPr/>
      <dgm:t>
        <a:bodyPr/>
        <a:lstStyle/>
        <a:p>
          <a:endParaRPr lang="ru-RU"/>
        </a:p>
      </dgm:t>
    </dgm:pt>
    <dgm:pt modelId="{A778B676-FE5F-40CF-8D86-D9546196AE65}" type="sibTrans" cxnId="{681351F9-C5F4-47CA-90EF-FBF334DD5F59}">
      <dgm:prSet/>
      <dgm:spPr/>
      <dgm:t>
        <a:bodyPr/>
        <a:lstStyle/>
        <a:p>
          <a:endParaRPr lang="ru-RU"/>
        </a:p>
      </dgm:t>
    </dgm:pt>
    <dgm:pt modelId="{5280BC94-FF7B-4362-A216-50861F590873}">
      <dgm:prSet/>
      <dgm:spPr/>
      <dgm:t>
        <a:bodyPr/>
        <a:lstStyle/>
        <a:p>
          <a:r>
            <a:rPr lang="ru-RU" b="1" dirty="0" smtClean="0"/>
            <a:t>4) задержании по подозрению в совершении преступления в составе преступной группы;</a:t>
          </a:r>
          <a:endParaRPr lang="ru-RU" b="1" dirty="0"/>
        </a:p>
      </dgm:t>
    </dgm:pt>
    <dgm:pt modelId="{262A7667-0E53-4F97-9CAE-E314CC1F382A}" type="parTrans" cxnId="{8D72EFB7-F0E8-4117-82AE-22A17C5F3F95}">
      <dgm:prSet/>
      <dgm:spPr/>
      <dgm:t>
        <a:bodyPr/>
        <a:lstStyle/>
        <a:p>
          <a:endParaRPr lang="ru-RU"/>
        </a:p>
      </dgm:t>
    </dgm:pt>
    <dgm:pt modelId="{CCDCD9F5-DACD-4D36-B0FE-83AC6AA41AAE}" type="sibTrans" cxnId="{8D72EFB7-F0E8-4117-82AE-22A17C5F3F95}">
      <dgm:prSet/>
      <dgm:spPr/>
      <dgm:t>
        <a:bodyPr/>
        <a:lstStyle/>
        <a:p>
          <a:endParaRPr lang="ru-RU"/>
        </a:p>
      </dgm:t>
    </dgm:pt>
    <dgm:pt modelId="{18E09E3B-AA29-4AA3-BAF2-A8F4378B3550}" type="pres">
      <dgm:prSet presAssocID="{DCE36C00-BA41-4B3F-86C7-30453E6F61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44E66-AA61-4FD0-BDE0-33F885738631}" type="pres">
      <dgm:prSet presAssocID="{56A79A79-9902-4B10-AC5C-886AC7ABD769}" presName="composite" presStyleCnt="0"/>
      <dgm:spPr/>
    </dgm:pt>
    <dgm:pt modelId="{B66F632F-A66E-438E-AA4E-9C963FF6B36A}" type="pres">
      <dgm:prSet presAssocID="{56A79A79-9902-4B10-AC5C-886AC7ABD7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831A0-73C9-4F1F-8FD3-48E7D53379A3}" type="pres">
      <dgm:prSet presAssocID="{56A79A79-9902-4B10-AC5C-886AC7ABD769}" presName="descendantText" presStyleLbl="alignAcc1" presStyleIdx="0" presStyleCnt="3" custScaleY="100000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623F-6F2E-4C82-B71D-28B98FFE971F}" type="pres">
      <dgm:prSet presAssocID="{01B07DE1-8FBA-4D9D-BC66-5624C6369BC0}" presName="sp" presStyleCnt="0"/>
      <dgm:spPr/>
    </dgm:pt>
    <dgm:pt modelId="{04C77BC5-1473-4CB4-B1E4-B7DB1AC0690F}" type="pres">
      <dgm:prSet presAssocID="{3C846360-93E8-4CE5-9014-E1E8B2F6B160}" presName="composite" presStyleCnt="0"/>
      <dgm:spPr/>
    </dgm:pt>
    <dgm:pt modelId="{1E709E01-71BA-43FD-871F-7B6A97452258}" type="pres">
      <dgm:prSet presAssocID="{3C846360-93E8-4CE5-9014-E1E8B2F6B1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BC252-5203-4E42-B23A-1AD1FB55921C}" type="pres">
      <dgm:prSet presAssocID="{3C846360-93E8-4CE5-9014-E1E8B2F6B160}" presName="descendantText" presStyleLbl="alignAcc1" presStyleIdx="1" presStyleCnt="3" custScaleY="5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9A023-D441-44F6-AE61-610B14BF5AAC}" type="pres">
      <dgm:prSet presAssocID="{C81E1369-D591-410B-82C5-4D65CD944C8A}" presName="sp" presStyleCnt="0"/>
      <dgm:spPr/>
    </dgm:pt>
    <dgm:pt modelId="{F84B6451-543B-44D3-A939-1D1287C8C5E6}" type="pres">
      <dgm:prSet presAssocID="{FDC1FE50-539C-4B88-8973-CC7CB4B0FE52}" presName="composite" presStyleCnt="0"/>
      <dgm:spPr/>
    </dgm:pt>
    <dgm:pt modelId="{AB4069FD-CBC6-42B7-A67B-FEE83381F498}" type="pres">
      <dgm:prSet presAssocID="{FDC1FE50-539C-4B88-8973-CC7CB4B0FE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4B4E-DB1A-48A3-B270-D1B297CA3AB6}" type="pres">
      <dgm:prSet presAssocID="{FDC1FE50-539C-4B88-8973-CC7CB4B0FE52}" presName="descendantText" presStyleLbl="alignAcc1" presStyleIdx="2" presStyleCnt="3" custScaleY="19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2FD87-4A1B-44F0-8EA2-E3C155156F99}" type="presOf" srcId="{56A79A79-9902-4B10-AC5C-886AC7ABD769}" destId="{B66F632F-A66E-438E-AA4E-9C963FF6B36A}" srcOrd="0" destOrd="0" presId="urn:microsoft.com/office/officeart/2005/8/layout/chevron2"/>
    <dgm:cxn modelId="{D5471584-0A68-400F-BB4F-BCA4AE39CEB6}" type="presOf" srcId="{3C846360-93E8-4CE5-9014-E1E8B2F6B160}" destId="{1E709E01-71BA-43FD-871F-7B6A97452258}" srcOrd="0" destOrd="0" presId="urn:microsoft.com/office/officeart/2005/8/layout/chevron2"/>
    <dgm:cxn modelId="{96A63F6B-E85A-4A7C-BBC9-315B940BA63D}" srcId="{DCE36C00-BA41-4B3F-86C7-30453E6F6183}" destId="{3C846360-93E8-4CE5-9014-E1E8B2F6B160}" srcOrd="1" destOrd="0" parTransId="{1DC6AAF8-29AA-45E2-9EA6-0B20EA772B2F}" sibTransId="{C81E1369-D591-410B-82C5-4D65CD944C8A}"/>
    <dgm:cxn modelId="{33F0B87B-7D70-4EC0-8AC7-D62C849B803E}" type="presOf" srcId="{FDC1FE50-539C-4B88-8973-CC7CB4B0FE52}" destId="{AB4069FD-CBC6-42B7-A67B-FEE83381F498}" srcOrd="0" destOrd="0" presId="urn:microsoft.com/office/officeart/2005/8/layout/chevron2"/>
    <dgm:cxn modelId="{9C279E2B-470F-4F30-A72C-AE041677334F}" srcId="{3C846360-93E8-4CE5-9014-E1E8B2F6B160}" destId="{583AE929-BD81-4F2E-BAF8-5A288FCB4124}" srcOrd="0" destOrd="0" parTransId="{500FCA4D-7D7F-4D68-A994-8FB0FEB0BAF7}" sibTransId="{72DF04AA-F576-47C3-A692-1D954C0022D3}"/>
    <dgm:cxn modelId="{117890D6-E92E-4992-A0F4-17CC78FCDA88}" srcId="{DCE36C00-BA41-4B3F-86C7-30453E6F6183}" destId="{FDC1FE50-539C-4B88-8973-CC7CB4B0FE52}" srcOrd="2" destOrd="0" parTransId="{F330E601-2146-4957-BA0F-05F181DA5EF8}" sibTransId="{490A1419-CE1C-462B-867F-6B1ECEAA4BD3}"/>
    <dgm:cxn modelId="{0DC5E023-791B-4E84-ACAB-F0DA47926AD3}" type="presOf" srcId="{938B7AA6-CBC1-4C90-8C6F-EFBE1E84AA88}" destId="{02334B4E-DB1A-48A3-B270-D1B297CA3AB6}" srcOrd="0" destOrd="0" presId="urn:microsoft.com/office/officeart/2005/8/layout/chevron2"/>
    <dgm:cxn modelId="{C3C0954A-EA99-4EDE-A80A-6C55D790351D}" srcId="{DCE36C00-BA41-4B3F-86C7-30453E6F6183}" destId="{56A79A79-9902-4B10-AC5C-886AC7ABD769}" srcOrd="0" destOrd="0" parTransId="{4FFD7244-8428-44E3-AE45-1A1924ACD6C1}" sibTransId="{01B07DE1-8FBA-4D9D-BC66-5624C6369BC0}"/>
    <dgm:cxn modelId="{2D50568F-04F2-4157-821B-C7F19A186789}" type="presOf" srcId="{583AE929-BD81-4F2E-BAF8-5A288FCB4124}" destId="{FB5BC252-5203-4E42-B23A-1AD1FB55921C}" srcOrd="0" destOrd="0" presId="urn:microsoft.com/office/officeart/2005/8/layout/chevron2"/>
    <dgm:cxn modelId="{681351F9-C5F4-47CA-90EF-FBF334DD5F59}" srcId="{FDC1FE50-539C-4B88-8973-CC7CB4B0FE52}" destId="{E0A6979B-7CFC-4525-B714-38C67DB65992}" srcOrd="2" destOrd="0" parTransId="{A9376868-D6C5-4F74-9866-321B4EF0E1A6}" sibTransId="{A778B676-FE5F-40CF-8D86-D9546196AE65}"/>
    <dgm:cxn modelId="{7E9A1166-28CB-4D9C-A261-109C4C6DFA18}" type="presOf" srcId="{DCE36C00-BA41-4B3F-86C7-30453E6F6183}" destId="{18E09E3B-AA29-4AA3-BAF2-A8F4378B3550}" srcOrd="0" destOrd="0" presId="urn:microsoft.com/office/officeart/2005/8/layout/chevron2"/>
    <dgm:cxn modelId="{04F66583-7904-42AC-96E4-2B2E9927788E}" type="presOf" srcId="{91A1A71C-EC1B-4191-9953-BC917D1E3F66}" destId="{02334B4E-DB1A-48A3-B270-D1B297CA3AB6}" srcOrd="0" destOrd="1" presId="urn:microsoft.com/office/officeart/2005/8/layout/chevron2"/>
    <dgm:cxn modelId="{8D72EFB7-F0E8-4117-82AE-22A17C5F3F95}" srcId="{FDC1FE50-539C-4B88-8973-CC7CB4B0FE52}" destId="{5280BC94-FF7B-4362-A216-50861F590873}" srcOrd="3" destOrd="0" parTransId="{262A7667-0E53-4F97-9CAE-E314CC1F382A}" sibTransId="{CCDCD9F5-DACD-4D36-B0FE-83AC6AA41AAE}"/>
    <dgm:cxn modelId="{4E14BE81-4498-4A4D-9B3F-53A810C032F2}" type="presOf" srcId="{E0A6979B-7CFC-4525-B714-38C67DB65992}" destId="{02334B4E-DB1A-48A3-B270-D1B297CA3AB6}" srcOrd="0" destOrd="2" presId="urn:microsoft.com/office/officeart/2005/8/layout/chevron2"/>
    <dgm:cxn modelId="{294CF3BE-4804-4942-9D86-4448B716B643}" srcId="{FDC1FE50-539C-4B88-8973-CC7CB4B0FE52}" destId="{91A1A71C-EC1B-4191-9953-BC917D1E3F66}" srcOrd="1" destOrd="0" parTransId="{CE38080F-5282-4A07-A12A-32788BD837D6}" sibTransId="{1E402AA5-E325-4F33-A205-08B4C065D815}"/>
    <dgm:cxn modelId="{8A303E23-9872-4CD3-9379-F5F3D0FCF3ED}" type="presOf" srcId="{67DC320C-5DB6-4E44-B956-8FAC2124BB1A}" destId="{681831A0-73C9-4F1F-8FD3-48E7D53379A3}" srcOrd="0" destOrd="0" presId="urn:microsoft.com/office/officeart/2005/8/layout/chevron2"/>
    <dgm:cxn modelId="{3D635AB3-DE98-4AD3-BD6B-6FBEE2F242D4}" srcId="{FDC1FE50-539C-4B88-8973-CC7CB4B0FE52}" destId="{938B7AA6-CBC1-4C90-8C6F-EFBE1E84AA88}" srcOrd="0" destOrd="0" parTransId="{56835BE1-4F11-46B4-9DAD-B9C45234AFA6}" sibTransId="{1022F65A-9E67-4FC3-99AF-B9FC11D0AB71}"/>
    <dgm:cxn modelId="{FB8AF17D-FCF6-4621-9AF1-D9D10AFB84DE}" srcId="{56A79A79-9902-4B10-AC5C-886AC7ABD769}" destId="{67DC320C-5DB6-4E44-B956-8FAC2124BB1A}" srcOrd="0" destOrd="0" parTransId="{CCD566C7-A8C8-4CEC-B838-0691B47E7261}" sibTransId="{0A7FC06F-B305-47B8-BFE6-3712BDBD3AE3}"/>
    <dgm:cxn modelId="{09C9921A-F7BA-4BB9-AC13-2C33F3DC7EC3}" type="presOf" srcId="{5280BC94-FF7B-4362-A216-50861F590873}" destId="{02334B4E-DB1A-48A3-B270-D1B297CA3AB6}" srcOrd="0" destOrd="3" presId="urn:microsoft.com/office/officeart/2005/8/layout/chevron2"/>
    <dgm:cxn modelId="{DA34B3A3-0ADE-4F44-85B9-AA73777264CC}" type="presParOf" srcId="{18E09E3B-AA29-4AA3-BAF2-A8F4378B3550}" destId="{3B044E66-AA61-4FD0-BDE0-33F885738631}" srcOrd="0" destOrd="0" presId="urn:microsoft.com/office/officeart/2005/8/layout/chevron2"/>
    <dgm:cxn modelId="{4DC9C592-D52D-48FD-8146-73BDD4B16C9C}" type="presParOf" srcId="{3B044E66-AA61-4FD0-BDE0-33F885738631}" destId="{B66F632F-A66E-438E-AA4E-9C963FF6B36A}" srcOrd="0" destOrd="0" presId="urn:microsoft.com/office/officeart/2005/8/layout/chevron2"/>
    <dgm:cxn modelId="{278C6818-DE1C-4D31-85CC-25E25AB07E5E}" type="presParOf" srcId="{3B044E66-AA61-4FD0-BDE0-33F885738631}" destId="{681831A0-73C9-4F1F-8FD3-48E7D53379A3}" srcOrd="1" destOrd="0" presId="urn:microsoft.com/office/officeart/2005/8/layout/chevron2"/>
    <dgm:cxn modelId="{CF60E391-741F-4D35-BFA3-D607978315EE}" type="presParOf" srcId="{18E09E3B-AA29-4AA3-BAF2-A8F4378B3550}" destId="{EF4D623F-6F2E-4C82-B71D-28B98FFE971F}" srcOrd="1" destOrd="0" presId="urn:microsoft.com/office/officeart/2005/8/layout/chevron2"/>
    <dgm:cxn modelId="{C688A5CA-2813-4FF4-AE9D-001CA8470FD3}" type="presParOf" srcId="{18E09E3B-AA29-4AA3-BAF2-A8F4378B3550}" destId="{04C77BC5-1473-4CB4-B1E4-B7DB1AC0690F}" srcOrd="2" destOrd="0" presId="urn:microsoft.com/office/officeart/2005/8/layout/chevron2"/>
    <dgm:cxn modelId="{B76120EB-E5BA-4C7D-BFF8-1D9F035122E7}" type="presParOf" srcId="{04C77BC5-1473-4CB4-B1E4-B7DB1AC0690F}" destId="{1E709E01-71BA-43FD-871F-7B6A97452258}" srcOrd="0" destOrd="0" presId="urn:microsoft.com/office/officeart/2005/8/layout/chevron2"/>
    <dgm:cxn modelId="{8CBF67A3-F4EC-404F-8A45-745A5006F5D2}" type="presParOf" srcId="{04C77BC5-1473-4CB4-B1E4-B7DB1AC0690F}" destId="{FB5BC252-5203-4E42-B23A-1AD1FB55921C}" srcOrd="1" destOrd="0" presId="urn:microsoft.com/office/officeart/2005/8/layout/chevron2"/>
    <dgm:cxn modelId="{8B87C230-917E-4A53-8453-65045A7E0D3D}" type="presParOf" srcId="{18E09E3B-AA29-4AA3-BAF2-A8F4378B3550}" destId="{CAD9A023-D441-44F6-AE61-610B14BF5AAC}" srcOrd="3" destOrd="0" presId="urn:microsoft.com/office/officeart/2005/8/layout/chevron2"/>
    <dgm:cxn modelId="{3D5FB305-67A5-4BC0-8529-CDC27F1D6613}" type="presParOf" srcId="{18E09E3B-AA29-4AA3-BAF2-A8F4378B3550}" destId="{F84B6451-543B-44D3-A939-1D1287C8C5E6}" srcOrd="4" destOrd="0" presId="urn:microsoft.com/office/officeart/2005/8/layout/chevron2"/>
    <dgm:cxn modelId="{FDD8C51D-B374-45AF-AB37-3A27756127BF}" type="presParOf" srcId="{F84B6451-543B-44D3-A939-1D1287C8C5E6}" destId="{AB4069FD-CBC6-42B7-A67B-FEE83381F498}" srcOrd="0" destOrd="0" presId="urn:microsoft.com/office/officeart/2005/8/layout/chevron2"/>
    <dgm:cxn modelId="{2527CCCD-4A03-475D-A3EE-E0049E921DC0}" type="presParOf" srcId="{F84B6451-543B-44D3-A939-1D1287C8C5E6}" destId="{02334B4E-DB1A-48A3-B270-D1B297CA3A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E1F5A-A0B1-42FE-8906-C19A5056EC00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FD762-64E0-4024-AC7C-EA0429853C53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48 ЧАСОВ</a:t>
          </a:r>
          <a:endParaRPr lang="ru-RU" b="1" dirty="0">
            <a:solidFill>
              <a:srgbClr val="FF0000"/>
            </a:solidFill>
          </a:endParaRPr>
        </a:p>
      </dgm:t>
    </dgm:pt>
    <dgm:pt modelId="{260C00C0-9585-4B5F-ABD6-B52D001E6BCB}" type="parTrans" cxnId="{CCCC6C30-E0A7-4B93-A10D-C4D6F8F6BCF9}">
      <dgm:prSet/>
      <dgm:spPr/>
      <dgm:t>
        <a:bodyPr/>
        <a:lstStyle/>
        <a:p>
          <a:endParaRPr lang="ru-RU"/>
        </a:p>
      </dgm:t>
    </dgm:pt>
    <dgm:pt modelId="{64FE0712-41CA-41F7-AFA6-6D7E75CFDDC5}" type="sibTrans" cxnId="{CCCC6C30-E0A7-4B93-A10D-C4D6F8F6BCF9}">
      <dgm:prSet/>
      <dgm:spPr/>
      <dgm:t>
        <a:bodyPr/>
        <a:lstStyle/>
        <a:p>
          <a:endParaRPr lang="ru-RU"/>
        </a:p>
      </dgm:t>
    </dgm:pt>
    <dgm:pt modelId="{C214D79C-9E12-46BE-A3EB-02DE5C0E933C}">
      <dgm:prSet phldrT="[Текст]"/>
      <dgm:spPr/>
      <dgm:t>
        <a:bodyPr/>
        <a:lstStyle/>
        <a:p>
          <a:r>
            <a:rPr lang="ru-RU" dirty="0" smtClean="0"/>
            <a:t>Задержание - мера процессуального принуждения, применяемая органом уголовного преследования с целью пресечения преступления  </a:t>
          </a:r>
          <a:endParaRPr lang="ru-RU" dirty="0"/>
        </a:p>
      </dgm:t>
    </dgm:pt>
    <dgm:pt modelId="{84E6D199-7B65-46D0-8A00-71F6564B1775}" type="parTrans" cxnId="{793B40D9-AF55-4E3B-AB29-D5C0609F7557}">
      <dgm:prSet/>
      <dgm:spPr/>
      <dgm:t>
        <a:bodyPr/>
        <a:lstStyle/>
        <a:p>
          <a:endParaRPr lang="ru-RU"/>
        </a:p>
      </dgm:t>
    </dgm:pt>
    <dgm:pt modelId="{7C638EE0-645C-4541-908C-64C117AEBD69}" type="sibTrans" cxnId="{793B40D9-AF55-4E3B-AB29-D5C0609F7557}">
      <dgm:prSet/>
      <dgm:spPr/>
      <dgm:t>
        <a:bodyPr/>
        <a:lstStyle/>
        <a:p>
          <a:endParaRPr lang="ru-RU"/>
        </a:p>
      </dgm:t>
    </dgm:pt>
    <dgm:pt modelId="{93A5BA92-05A3-4505-A93E-34E5746B3E9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3 ЧАСОВ</a:t>
          </a:r>
          <a:endParaRPr lang="ru-RU" b="1" dirty="0">
            <a:solidFill>
              <a:srgbClr val="FF0000"/>
            </a:solidFill>
          </a:endParaRPr>
        </a:p>
      </dgm:t>
    </dgm:pt>
    <dgm:pt modelId="{66893BF5-A0D4-4647-937A-2842C43E74EF}" type="parTrans" cxnId="{DAB14FF9-7CDC-4656-A84C-D7087659BDE9}">
      <dgm:prSet/>
      <dgm:spPr/>
      <dgm:t>
        <a:bodyPr/>
        <a:lstStyle/>
        <a:p>
          <a:endParaRPr lang="ru-RU"/>
        </a:p>
      </dgm:t>
    </dgm:pt>
    <dgm:pt modelId="{389E5EA0-BC67-45E1-9833-6BF783E32BA0}" type="sibTrans" cxnId="{DAB14FF9-7CDC-4656-A84C-D7087659BDE9}">
      <dgm:prSet/>
      <dgm:spPr/>
      <dgm:t>
        <a:bodyPr/>
        <a:lstStyle/>
        <a:p>
          <a:endParaRPr lang="ru-RU"/>
        </a:p>
      </dgm:t>
    </dgm:pt>
    <dgm:pt modelId="{D3C0C666-6D0C-4DCC-BBD6-3A251C944F85}">
      <dgm:prSet phldrT="[Текст]"/>
      <dgm:spPr/>
      <dgm:t>
        <a:bodyPr/>
        <a:lstStyle/>
        <a:p>
          <a:r>
            <a:rPr lang="ru-RU" dirty="0" smtClean="0"/>
            <a:t>Доставление - мера процессуального принуждения в целях выяснения причастности лица к уголовному правонарушению</a:t>
          </a:r>
          <a:endParaRPr lang="ru-RU" dirty="0"/>
        </a:p>
      </dgm:t>
    </dgm:pt>
    <dgm:pt modelId="{00246BAF-80B6-42A6-90C5-61A0057D68F2}" type="parTrans" cxnId="{45E042E6-CEE2-4701-B217-5819366AF3DA}">
      <dgm:prSet/>
      <dgm:spPr/>
      <dgm:t>
        <a:bodyPr/>
        <a:lstStyle/>
        <a:p>
          <a:endParaRPr lang="ru-RU"/>
        </a:p>
      </dgm:t>
    </dgm:pt>
    <dgm:pt modelId="{8EB5E19A-6617-4AEB-AA24-EA74A5D05A45}" type="sibTrans" cxnId="{45E042E6-CEE2-4701-B217-5819366AF3DA}">
      <dgm:prSet/>
      <dgm:spPr/>
      <dgm:t>
        <a:bodyPr/>
        <a:lstStyle/>
        <a:p>
          <a:endParaRPr lang="ru-RU"/>
        </a:p>
      </dgm:t>
    </dgm:pt>
    <dgm:pt modelId="{DFC75689-EAA9-45F6-ABF9-B601531F6C6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24 ЧАСОВ</a:t>
          </a:r>
          <a:endParaRPr lang="ru-RU" b="1" dirty="0">
            <a:solidFill>
              <a:srgbClr val="FF0000"/>
            </a:solidFill>
          </a:endParaRPr>
        </a:p>
      </dgm:t>
    </dgm:pt>
    <dgm:pt modelId="{92F1AC7D-139A-444E-B797-C0EC318D0490}" type="parTrans" cxnId="{69DA3CC3-4557-4AA3-B14E-8ADC13664FC1}">
      <dgm:prSet/>
      <dgm:spPr/>
      <dgm:t>
        <a:bodyPr/>
        <a:lstStyle/>
        <a:p>
          <a:endParaRPr lang="ru-RU"/>
        </a:p>
      </dgm:t>
    </dgm:pt>
    <dgm:pt modelId="{DB6DFAA4-80B8-4345-8A84-C3465F6F498F}" type="sibTrans" cxnId="{69DA3CC3-4557-4AA3-B14E-8ADC13664FC1}">
      <dgm:prSet/>
      <dgm:spPr/>
      <dgm:t>
        <a:bodyPr/>
        <a:lstStyle/>
        <a:p>
          <a:endParaRPr lang="ru-RU"/>
        </a:p>
      </dgm:t>
    </dgm:pt>
    <dgm:pt modelId="{B8C49084-6792-466C-BB64-35B6976E9F25}">
      <dgm:prSet phldrT="[Текст]"/>
      <dgm:spPr/>
      <dgm:t>
        <a:bodyPr/>
        <a:lstStyle/>
        <a:p>
          <a:r>
            <a:rPr lang="ru-RU" dirty="0" smtClean="0"/>
            <a:t>О произведенном задержании лицо, осуществляющее досудебное расследование, обязано письменно сообщить прокурору</a:t>
          </a:r>
          <a:endParaRPr lang="ru-RU" dirty="0"/>
        </a:p>
      </dgm:t>
    </dgm:pt>
    <dgm:pt modelId="{0762159E-79B3-4351-A62C-BCD87D3C9F63}" type="parTrans" cxnId="{57CA98D8-FC02-4D12-874D-926198FF17DF}">
      <dgm:prSet/>
      <dgm:spPr/>
      <dgm:t>
        <a:bodyPr/>
        <a:lstStyle/>
        <a:p>
          <a:endParaRPr lang="ru-RU"/>
        </a:p>
      </dgm:t>
    </dgm:pt>
    <dgm:pt modelId="{10ECEFE0-61C5-4ACB-90A7-DA4EF7C7881A}" type="sibTrans" cxnId="{57CA98D8-FC02-4D12-874D-926198FF17DF}">
      <dgm:prSet/>
      <dgm:spPr/>
      <dgm:t>
        <a:bodyPr/>
        <a:lstStyle/>
        <a:p>
          <a:endParaRPr lang="ru-RU"/>
        </a:p>
      </dgm:t>
    </dgm:pt>
    <dgm:pt modelId="{2805D01A-7074-4150-9017-B173FD06F055}" type="pres">
      <dgm:prSet presAssocID="{99FE1F5A-A0B1-42FE-8906-C19A5056E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5165C-DFDE-4CD1-8C38-1AE3C7AA06E6}" type="pres">
      <dgm:prSet presAssocID="{4CFFD762-64E0-4024-AC7C-EA0429853C53}" presName="compositeNode" presStyleCnt="0">
        <dgm:presLayoutVars>
          <dgm:bulletEnabled val="1"/>
        </dgm:presLayoutVars>
      </dgm:prSet>
      <dgm:spPr/>
    </dgm:pt>
    <dgm:pt modelId="{A197786D-315F-4FB8-9D1E-61B9852B0706}" type="pres">
      <dgm:prSet presAssocID="{4CFFD762-64E0-4024-AC7C-EA0429853C53}" presName="bgRect" presStyleLbl="node1" presStyleIdx="0" presStyleCnt="3" custLinFactNeighborX="-5531" custLinFactNeighborY="4852"/>
      <dgm:spPr/>
      <dgm:t>
        <a:bodyPr/>
        <a:lstStyle/>
        <a:p>
          <a:endParaRPr lang="ru-RU"/>
        </a:p>
      </dgm:t>
    </dgm:pt>
    <dgm:pt modelId="{82CAACE3-6F6F-4E8E-B1BC-5FF2AB50DB19}" type="pres">
      <dgm:prSet presAssocID="{4CFFD762-64E0-4024-AC7C-EA0429853C5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4F66D-6F0C-4B84-8B5F-232DC99C5074}" type="pres">
      <dgm:prSet presAssocID="{4CFFD762-64E0-4024-AC7C-EA0429853C5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3F0D4-2D8B-40B3-9CAE-D69CFBD6F75C}" type="pres">
      <dgm:prSet presAssocID="{64FE0712-41CA-41F7-AFA6-6D7E75CFDDC5}" presName="hSp" presStyleCnt="0"/>
      <dgm:spPr/>
    </dgm:pt>
    <dgm:pt modelId="{1FA3AB41-C4E8-4E39-BDDF-ECF24EC27166}" type="pres">
      <dgm:prSet presAssocID="{64FE0712-41CA-41F7-AFA6-6D7E75CFDDC5}" presName="vProcSp" presStyleCnt="0"/>
      <dgm:spPr/>
    </dgm:pt>
    <dgm:pt modelId="{61049178-5172-4CE6-8349-2EE28579CF81}" type="pres">
      <dgm:prSet presAssocID="{64FE0712-41CA-41F7-AFA6-6D7E75CFDDC5}" presName="vSp1" presStyleCnt="0"/>
      <dgm:spPr/>
    </dgm:pt>
    <dgm:pt modelId="{A43EF3EC-E17B-4D9B-8278-09B8CCCE08C9}" type="pres">
      <dgm:prSet presAssocID="{64FE0712-41CA-41F7-AFA6-6D7E75CFDDC5}" presName="simulatedConn" presStyleLbl="solidFgAcc1" presStyleIdx="0" presStyleCnt="2"/>
      <dgm:spPr>
        <a:solidFill>
          <a:srgbClr val="FF0000"/>
        </a:solidFill>
      </dgm:spPr>
    </dgm:pt>
    <dgm:pt modelId="{F47EADE4-C18E-408B-897B-40C8963766A3}" type="pres">
      <dgm:prSet presAssocID="{64FE0712-41CA-41F7-AFA6-6D7E75CFDDC5}" presName="vSp2" presStyleCnt="0"/>
      <dgm:spPr/>
    </dgm:pt>
    <dgm:pt modelId="{9C12D27D-62B4-40E2-AD42-4181A5FBE5AB}" type="pres">
      <dgm:prSet presAssocID="{64FE0712-41CA-41F7-AFA6-6D7E75CFDDC5}" presName="sibTrans" presStyleCnt="0"/>
      <dgm:spPr/>
    </dgm:pt>
    <dgm:pt modelId="{3AC207BD-9B51-40D0-9130-DA14E93CDB9E}" type="pres">
      <dgm:prSet presAssocID="{93A5BA92-05A3-4505-A93E-34E5746B3E9C}" presName="compositeNode" presStyleCnt="0">
        <dgm:presLayoutVars>
          <dgm:bulletEnabled val="1"/>
        </dgm:presLayoutVars>
      </dgm:prSet>
      <dgm:spPr/>
    </dgm:pt>
    <dgm:pt modelId="{F6258C70-68BD-4A34-92C1-FC9C298B7D6B}" type="pres">
      <dgm:prSet presAssocID="{93A5BA92-05A3-4505-A93E-34E5746B3E9C}" presName="bgRect" presStyleLbl="node1" presStyleIdx="1" presStyleCnt="3"/>
      <dgm:spPr/>
      <dgm:t>
        <a:bodyPr/>
        <a:lstStyle/>
        <a:p>
          <a:endParaRPr lang="ru-RU"/>
        </a:p>
      </dgm:t>
    </dgm:pt>
    <dgm:pt modelId="{7E0D4781-C282-4447-B0C8-4E6A8C0237BC}" type="pres">
      <dgm:prSet presAssocID="{93A5BA92-05A3-4505-A93E-34E5746B3E9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94C95-38C2-4D43-A87D-4A16663BE85C}" type="pres">
      <dgm:prSet presAssocID="{93A5BA92-05A3-4505-A93E-34E5746B3E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6446-36E7-4C2E-A97E-AD18C4DD29A7}" type="pres">
      <dgm:prSet presAssocID="{389E5EA0-BC67-45E1-9833-6BF783E32BA0}" presName="hSp" presStyleCnt="0"/>
      <dgm:spPr/>
    </dgm:pt>
    <dgm:pt modelId="{70CDDB1B-9BC8-4163-8151-8CB632F97A2F}" type="pres">
      <dgm:prSet presAssocID="{389E5EA0-BC67-45E1-9833-6BF783E32BA0}" presName="vProcSp" presStyleCnt="0"/>
      <dgm:spPr/>
    </dgm:pt>
    <dgm:pt modelId="{2B89FDF0-0F79-4BD6-A533-6EECEB312509}" type="pres">
      <dgm:prSet presAssocID="{389E5EA0-BC67-45E1-9833-6BF783E32BA0}" presName="vSp1" presStyleCnt="0"/>
      <dgm:spPr/>
    </dgm:pt>
    <dgm:pt modelId="{8038181D-B38D-4299-AF1C-8334AE531C9F}" type="pres">
      <dgm:prSet presAssocID="{389E5EA0-BC67-45E1-9833-6BF783E32BA0}" presName="simulatedConn" presStyleLbl="solidFgAcc1" presStyleIdx="1" presStyleCnt="2"/>
      <dgm:spPr>
        <a:solidFill>
          <a:srgbClr val="FF0000"/>
        </a:solidFill>
      </dgm:spPr>
    </dgm:pt>
    <dgm:pt modelId="{BA0E190D-B82D-4BD3-9CCC-30FF053700EC}" type="pres">
      <dgm:prSet presAssocID="{389E5EA0-BC67-45E1-9833-6BF783E32BA0}" presName="vSp2" presStyleCnt="0"/>
      <dgm:spPr/>
    </dgm:pt>
    <dgm:pt modelId="{BB8F082C-1FD1-4735-AEE3-8E480F5ACB8B}" type="pres">
      <dgm:prSet presAssocID="{389E5EA0-BC67-45E1-9833-6BF783E32BA0}" presName="sibTrans" presStyleCnt="0"/>
      <dgm:spPr/>
    </dgm:pt>
    <dgm:pt modelId="{27BAF758-8AD1-42B6-B689-57DC04691AE6}" type="pres">
      <dgm:prSet presAssocID="{DFC75689-EAA9-45F6-ABF9-B601531F6C60}" presName="compositeNode" presStyleCnt="0">
        <dgm:presLayoutVars>
          <dgm:bulletEnabled val="1"/>
        </dgm:presLayoutVars>
      </dgm:prSet>
      <dgm:spPr/>
    </dgm:pt>
    <dgm:pt modelId="{ED535AD9-42F9-4B57-890C-D7C0F83A112A}" type="pres">
      <dgm:prSet presAssocID="{DFC75689-EAA9-45F6-ABF9-B601531F6C60}" presName="bgRect" presStyleLbl="node1" presStyleIdx="2" presStyleCnt="3"/>
      <dgm:spPr/>
      <dgm:t>
        <a:bodyPr/>
        <a:lstStyle/>
        <a:p>
          <a:endParaRPr lang="ru-RU"/>
        </a:p>
      </dgm:t>
    </dgm:pt>
    <dgm:pt modelId="{85E35D5C-9CB3-4594-8F0A-2824B99DEAC7}" type="pres">
      <dgm:prSet presAssocID="{DFC75689-EAA9-45F6-ABF9-B601531F6C6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6E8D-F9DD-4A27-8B08-DC19F8D1A65E}" type="pres">
      <dgm:prSet presAssocID="{DFC75689-EAA9-45F6-ABF9-B601531F6C6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C8420-12FA-4BDC-9C64-571A7A5B1224}" type="presOf" srcId="{DFC75689-EAA9-45F6-ABF9-B601531F6C60}" destId="{ED535AD9-42F9-4B57-890C-D7C0F83A112A}" srcOrd="0" destOrd="0" presId="urn:microsoft.com/office/officeart/2005/8/layout/hProcess7#1"/>
    <dgm:cxn modelId="{DAB14FF9-7CDC-4656-A84C-D7087659BDE9}" srcId="{99FE1F5A-A0B1-42FE-8906-C19A5056EC00}" destId="{93A5BA92-05A3-4505-A93E-34E5746B3E9C}" srcOrd="1" destOrd="0" parTransId="{66893BF5-A0D4-4647-937A-2842C43E74EF}" sibTransId="{389E5EA0-BC67-45E1-9833-6BF783E32BA0}"/>
    <dgm:cxn modelId="{A380AAE7-FEFD-466D-8098-4633D3B4FFDB}" type="presOf" srcId="{99FE1F5A-A0B1-42FE-8906-C19A5056EC00}" destId="{2805D01A-7074-4150-9017-B173FD06F055}" srcOrd="0" destOrd="0" presId="urn:microsoft.com/office/officeart/2005/8/layout/hProcess7#1"/>
    <dgm:cxn modelId="{793B40D9-AF55-4E3B-AB29-D5C0609F7557}" srcId="{4CFFD762-64E0-4024-AC7C-EA0429853C53}" destId="{C214D79C-9E12-46BE-A3EB-02DE5C0E933C}" srcOrd="0" destOrd="0" parTransId="{84E6D199-7B65-46D0-8A00-71F6564B1775}" sibTransId="{7C638EE0-645C-4541-908C-64C117AEBD69}"/>
    <dgm:cxn modelId="{81A5E5E7-F535-4011-A820-BABD3FF101FC}" type="presOf" srcId="{D3C0C666-6D0C-4DCC-BBD6-3A251C944F85}" destId="{44B94C95-38C2-4D43-A87D-4A16663BE85C}" srcOrd="0" destOrd="0" presId="urn:microsoft.com/office/officeart/2005/8/layout/hProcess7#1"/>
    <dgm:cxn modelId="{CCCC6C30-E0A7-4B93-A10D-C4D6F8F6BCF9}" srcId="{99FE1F5A-A0B1-42FE-8906-C19A5056EC00}" destId="{4CFFD762-64E0-4024-AC7C-EA0429853C53}" srcOrd="0" destOrd="0" parTransId="{260C00C0-9585-4B5F-ABD6-B52D001E6BCB}" sibTransId="{64FE0712-41CA-41F7-AFA6-6D7E75CFDDC5}"/>
    <dgm:cxn modelId="{6FF25BC5-10A6-4FE0-997C-DBF9836C0D8B}" type="presOf" srcId="{93A5BA92-05A3-4505-A93E-34E5746B3E9C}" destId="{7E0D4781-C282-4447-B0C8-4E6A8C0237BC}" srcOrd="1" destOrd="0" presId="urn:microsoft.com/office/officeart/2005/8/layout/hProcess7#1"/>
    <dgm:cxn modelId="{45E042E6-CEE2-4701-B217-5819366AF3DA}" srcId="{93A5BA92-05A3-4505-A93E-34E5746B3E9C}" destId="{D3C0C666-6D0C-4DCC-BBD6-3A251C944F85}" srcOrd="0" destOrd="0" parTransId="{00246BAF-80B6-42A6-90C5-61A0057D68F2}" sibTransId="{8EB5E19A-6617-4AEB-AA24-EA74A5D05A45}"/>
    <dgm:cxn modelId="{1EC8433C-06BF-44E8-B6A7-580890568AF5}" type="presOf" srcId="{B8C49084-6792-466C-BB64-35B6976E9F25}" destId="{85216E8D-F9DD-4A27-8B08-DC19F8D1A65E}" srcOrd="0" destOrd="0" presId="urn:microsoft.com/office/officeart/2005/8/layout/hProcess7#1"/>
    <dgm:cxn modelId="{69DA3CC3-4557-4AA3-B14E-8ADC13664FC1}" srcId="{99FE1F5A-A0B1-42FE-8906-C19A5056EC00}" destId="{DFC75689-EAA9-45F6-ABF9-B601531F6C60}" srcOrd="2" destOrd="0" parTransId="{92F1AC7D-139A-444E-B797-C0EC318D0490}" sibTransId="{DB6DFAA4-80B8-4345-8A84-C3465F6F498F}"/>
    <dgm:cxn modelId="{11286547-1E73-418C-B55B-1597F7E05611}" type="presOf" srcId="{C214D79C-9E12-46BE-A3EB-02DE5C0E933C}" destId="{2784F66D-6F0C-4B84-8B5F-232DC99C5074}" srcOrd="0" destOrd="0" presId="urn:microsoft.com/office/officeart/2005/8/layout/hProcess7#1"/>
    <dgm:cxn modelId="{61E52C0F-4DBF-4371-A866-2C447FDBE4D6}" type="presOf" srcId="{DFC75689-EAA9-45F6-ABF9-B601531F6C60}" destId="{85E35D5C-9CB3-4594-8F0A-2824B99DEAC7}" srcOrd="1" destOrd="0" presId="urn:microsoft.com/office/officeart/2005/8/layout/hProcess7#1"/>
    <dgm:cxn modelId="{57CA98D8-FC02-4D12-874D-926198FF17DF}" srcId="{DFC75689-EAA9-45F6-ABF9-B601531F6C60}" destId="{B8C49084-6792-466C-BB64-35B6976E9F25}" srcOrd="0" destOrd="0" parTransId="{0762159E-79B3-4351-A62C-BCD87D3C9F63}" sibTransId="{10ECEFE0-61C5-4ACB-90A7-DA4EF7C7881A}"/>
    <dgm:cxn modelId="{B5A85446-8404-4228-B76C-30602AA8BFEC}" type="presOf" srcId="{4CFFD762-64E0-4024-AC7C-EA0429853C53}" destId="{A197786D-315F-4FB8-9D1E-61B9852B0706}" srcOrd="0" destOrd="0" presId="urn:microsoft.com/office/officeart/2005/8/layout/hProcess7#1"/>
    <dgm:cxn modelId="{DB5B8284-172F-4C67-BB7B-81178FF28369}" type="presOf" srcId="{93A5BA92-05A3-4505-A93E-34E5746B3E9C}" destId="{F6258C70-68BD-4A34-92C1-FC9C298B7D6B}" srcOrd="0" destOrd="0" presId="urn:microsoft.com/office/officeart/2005/8/layout/hProcess7#1"/>
    <dgm:cxn modelId="{66E7690B-9EF3-4688-9DCA-8C6C6568F08E}" type="presOf" srcId="{4CFFD762-64E0-4024-AC7C-EA0429853C53}" destId="{82CAACE3-6F6F-4E8E-B1BC-5FF2AB50DB19}" srcOrd="1" destOrd="0" presId="urn:microsoft.com/office/officeart/2005/8/layout/hProcess7#1"/>
    <dgm:cxn modelId="{00194BCA-FE49-4134-BDA0-E7B79D9C4A9D}" type="presParOf" srcId="{2805D01A-7074-4150-9017-B173FD06F055}" destId="{E6B5165C-DFDE-4CD1-8C38-1AE3C7AA06E6}" srcOrd="0" destOrd="0" presId="urn:microsoft.com/office/officeart/2005/8/layout/hProcess7#1"/>
    <dgm:cxn modelId="{83ADB9E6-10FE-43BC-8DBD-1EA2A0C5FF84}" type="presParOf" srcId="{E6B5165C-DFDE-4CD1-8C38-1AE3C7AA06E6}" destId="{A197786D-315F-4FB8-9D1E-61B9852B0706}" srcOrd="0" destOrd="0" presId="urn:microsoft.com/office/officeart/2005/8/layout/hProcess7#1"/>
    <dgm:cxn modelId="{B616F884-45F5-4B1D-BB5C-54373BF179BC}" type="presParOf" srcId="{E6B5165C-DFDE-4CD1-8C38-1AE3C7AA06E6}" destId="{82CAACE3-6F6F-4E8E-B1BC-5FF2AB50DB19}" srcOrd="1" destOrd="0" presId="urn:microsoft.com/office/officeart/2005/8/layout/hProcess7#1"/>
    <dgm:cxn modelId="{4FFB471E-09BD-4FBC-A3E9-09D7F8836A82}" type="presParOf" srcId="{E6B5165C-DFDE-4CD1-8C38-1AE3C7AA06E6}" destId="{2784F66D-6F0C-4B84-8B5F-232DC99C5074}" srcOrd="2" destOrd="0" presId="urn:microsoft.com/office/officeart/2005/8/layout/hProcess7#1"/>
    <dgm:cxn modelId="{9A28A3F3-416B-4C3D-81B6-6BE2676D9AC3}" type="presParOf" srcId="{2805D01A-7074-4150-9017-B173FD06F055}" destId="{2103F0D4-2D8B-40B3-9CAE-D69CFBD6F75C}" srcOrd="1" destOrd="0" presId="urn:microsoft.com/office/officeart/2005/8/layout/hProcess7#1"/>
    <dgm:cxn modelId="{44DACFCE-3C73-4E1E-B39B-CDE45EF2C70C}" type="presParOf" srcId="{2805D01A-7074-4150-9017-B173FD06F055}" destId="{1FA3AB41-C4E8-4E39-BDDF-ECF24EC27166}" srcOrd="2" destOrd="0" presId="urn:microsoft.com/office/officeart/2005/8/layout/hProcess7#1"/>
    <dgm:cxn modelId="{077E4062-8BC4-4FC6-810F-5D4A73B29B9F}" type="presParOf" srcId="{1FA3AB41-C4E8-4E39-BDDF-ECF24EC27166}" destId="{61049178-5172-4CE6-8349-2EE28579CF81}" srcOrd="0" destOrd="0" presId="urn:microsoft.com/office/officeart/2005/8/layout/hProcess7#1"/>
    <dgm:cxn modelId="{88C6955A-8111-4C92-AFB3-431FF7E03AD3}" type="presParOf" srcId="{1FA3AB41-C4E8-4E39-BDDF-ECF24EC27166}" destId="{A43EF3EC-E17B-4D9B-8278-09B8CCCE08C9}" srcOrd="1" destOrd="0" presId="urn:microsoft.com/office/officeart/2005/8/layout/hProcess7#1"/>
    <dgm:cxn modelId="{8E48A785-227A-4C27-8EC7-0ECFB1ACFEC9}" type="presParOf" srcId="{1FA3AB41-C4E8-4E39-BDDF-ECF24EC27166}" destId="{F47EADE4-C18E-408B-897B-40C8963766A3}" srcOrd="2" destOrd="0" presId="urn:microsoft.com/office/officeart/2005/8/layout/hProcess7#1"/>
    <dgm:cxn modelId="{899BCB66-DDE0-4674-B5B7-F15FF61E6757}" type="presParOf" srcId="{2805D01A-7074-4150-9017-B173FD06F055}" destId="{9C12D27D-62B4-40E2-AD42-4181A5FBE5AB}" srcOrd="3" destOrd="0" presId="urn:microsoft.com/office/officeart/2005/8/layout/hProcess7#1"/>
    <dgm:cxn modelId="{F993A516-AF95-4F84-A1BB-AC720E318307}" type="presParOf" srcId="{2805D01A-7074-4150-9017-B173FD06F055}" destId="{3AC207BD-9B51-40D0-9130-DA14E93CDB9E}" srcOrd="4" destOrd="0" presId="urn:microsoft.com/office/officeart/2005/8/layout/hProcess7#1"/>
    <dgm:cxn modelId="{9B03816B-EA75-40A2-94EA-6551DB5A5929}" type="presParOf" srcId="{3AC207BD-9B51-40D0-9130-DA14E93CDB9E}" destId="{F6258C70-68BD-4A34-92C1-FC9C298B7D6B}" srcOrd="0" destOrd="0" presId="urn:microsoft.com/office/officeart/2005/8/layout/hProcess7#1"/>
    <dgm:cxn modelId="{B3646A8B-91F4-408C-8035-FCBB1C2309AF}" type="presParOf" srcId="{3AC207BD-9B51-40D0-9130-DA14E93CDB9E}" destId="{7E0D4781-C282-4447-B0C8-4E6A8C0237BC}" srcOrd="1" destOrd="0" presId="urn:microsoft.com/office/officeart/2005/8/layout/hProcess7#1"/>
    <dgm:cxn modelId="{2BA1F9A3-CFA2-482A-AC5A-32B0C4B07D7A}" type="presParOf" srcId="{3AC207BD-9B51-40D0-9130-DA14E93CDB9E}" destId="{44B94C95-38C2-4D43-A87D-4A16663BE85C}" srcOrd="2" destOrd="0" presId="urn:microsoft.com/office/officeart/2005/8/layout/hProcess7#1"/>
    <dgm:cxn modelId="{FE13A262-C8CB-4805-A14E-E288609D18F3}" type="presParOf" srcId="{2805D01A-7074-4150-9017-B173FD06F055}" destId="{FC286446-36E7-4C2E-A97E-AD18C4DD29A7}" srcOrd="5" destOrd="0" presId="urn:microsoft.com/office/officeart/2005/8/layout/hProcess7#1"/>
    <dgm:cxn modelId="{9812A073-86A3-4B1F-BEA2-759EDA4134B9}" type="presParOf" srcId="{2805D01A-7074-4150-9017-B173FD06F055}" destId="{70CDDB1B-9BC8-4163-8151-8CB632F97A2F}" srcOrd="6" destOrd="0" presId="urn:microsoft.com/office/officeart/2005/8/layout/hProcess7#1"/>
    <dgm:cxn modelId="{04AB274A-C852-4C24-8CF2-4C6614405F46}" type="presParOf" srcId="{70CDDB1B-9BC8-4163-8151-8CB632F97A2F}" destId="{2B89FDF0-0F79-4BD6-A533-6EECEB312509}" srcOrd="0" destOrd="0" presId="urn:microsoft.com/office/officeart/2005/8/layout/hProcess7#1"/>
    <dgm:cxn modelId="{79497E41-F108-41B2-AD73-661A8AF7A521}" type="presParOf" srcId="{70CDDB1B-9BC8-4163-8151-8CB632F97A2F}" destId="{8038181D-B38D-4299-AF1C-8334AE531C9F}" srcOrd="1" destOrd="0" presId="urn:microsoft.com/office/officeart/2005/8/layout/hProcess7#1"/>
    <dgm:cxn modelId="{42E275D1-1F0B-4BCB-8466-9D675DE14333}" type="presParOf" srcId="{70CDDB1B-9BC8-4163-8151-8CB632F97A2F}" destId="{BA0E190D-B82D-4BD3-9CCC-30FF053700EC}" srcOrd="2" destOrd="0" presId="urn:microsoft.com/office/officeart/2005/8/layout/hProcess7#1"/>
    <dgm:cxn modelId="{B550E4C6-ED54-4F09-9939-2C129A07BD29}" type="presParOf" srcId="{2805D01A-7074-4150-9017-B173FD06F055}" destId="{BB8F082C-1FD1-4735-AEE3-8E480F5ACB8B}" srcOrd="7" destOrd="0" presId="urn:microsoft.com/office/officeart/2005/8/layout/hProcess7#1"/>
    <dgm:cxn modelId="{CA22A4D6-F567-4EF5-ABA9-6E42ADC9BDF0}" type="presParOf" srcId="{2805D01A-7074-4150-9017-B173FD06F055}" destId="{27BAF758-8AD1-42B6-B689-57DC04691AE6}" srcOrd="8" destOrd="0" presId="urn:microsoft.com/office/officeart/2005/8/layout/hProcess7#1"/>
    <dgm:cxn modelId="{E0DF1AD2-4330-45DF-AE0E-6D6CC9F0F615}" type="presParOf" srcId="{27BAF758-8AD1-42B6-B689-57DC04691AE6}" destId="{ED535AD9-42F9-4B57-890C-D7C0F83A112A}" srcOrd="0" destOrd="0" presId="urn:microsoft.com/office/officeart/2005/8/layout/hProcess7#1"/>
    <dgm:cxn modelId="{A6DE6C76-5538-4446-806A-335A334898A0}" type="presParOf" srcId="{27BAF758-8AD1-42B6-B689-57DC04691AE6}" destId="{85E35D5C-9CB3-4594-8F0A-2824B99DEAC7}" srcOrd="1" destOrd="0" presId="urn:microsoft.com/office/officeart/2005/8/layout/hProcess7#1"/>
    <dgm:cxn modelId="{6291B1B1-7F32-46D4-9D90-5724651DB56C}" type="presParOf" srcId="{27BAF758-8AD1-42B6-B689-57DC04691AE6}" destId="{85216E8D-F9DD-4A27-8B08-DC19F8D1A65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D5810A-161B-49D7-92A3-087FB6A3C2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8D328-1B8B-4864-84EA-7EEB0B989591}">
      <dgm:prSet phldrT="[Текст]"/>
      <dgm:spPr/>
      <dgm:t>
        <a:bodyPr/>
        <a:lstStyle/>
        <a:p>
          <a:r>
            <a:rPr lang="ru-RU" dirty="0" smtClean="0"/>
            <a:t>подписка о невыезде и надлежащем поведении;</a:t>
          </a:r>
          <a:endParaRPr lang="ru-RU" dirty="0"/>
        </a:p>
      </dgm:t>
    </dgm:pt>
    <dgm:pt modelId="{FDE08F74-9BE9-412B-A567-6EB713752811}" type="parTrans" cxnId="{D74B786F-9029-4E48-A93D-B44464CFE505}">
      <dgm:prSet/>
      <dgm:spPr/>
      <dgm:t>
        <a:bodyPr/>
        <a:lstStyle/>
        <a:p>
          <a:endParaRPr lang="ru-RU"/>
        </a:p>
      </dgm:t>
    </dgm:pt>
    <dgm:pt modelId="{553EA8A7-0D27-4097-9211-6E9EE0C4CB15}" type="sibTrans" cxnId="{D74B786F-9029-4E48-A93D-B44464CFE505}">
      <dgm:prSet/>
      <dgm:spPr/>
      <dgm:t>
        <a:bodyPr/>
        <a:lstStyle/>
        <a:p>
          <a:endParaRPr lang="ru-RU"/>
        </a:p>
      </dgm:t>
    </dgm:pt>
    <dgm:pt modelId="{E3312E90-5441-4406-950C-A562C3D52EB6}">
      <dgm:prSet phldrT="[Текст]"/>
      <dgm:spPr/>
      <dgm:t>
        <a:bodyPr/>
        <a:lstStyle/>
        <a:p>
          <a:r>
            <a:rPr lang="ru-RU" b="0" i="0" dirty="0" smtClean="0"/>
            <a:t>личное поручительство;</a:t>
          </a:r>
          <a:endParaRPr lang="ru-RU" dirty="0"/>
        </a:p>
      </dgm:t>
    </dgm:pt>
    <dgm:pt modelId="{E2B77746-5D52-4481-B4D7-3C48A510B5FB}" type="parTrans" cxnId="{746A432A-C8BE-4908-9B43-5D4782A151A6}">
      <dgm:prSet/>
      <dgm:spPr/>
      <dgm:t>
        <a:bodyPr/>
        <a:lstStyle/>
        <a:p>
          <a:endParaRPr lang="ru-RU"/>
        </a:p>
      </dgm:t>
    </dgm:pt>
    <dgm:pt modelId="{F37097A4-F186-4284-BD86-9C8071E29E04}" type="sibTrans" cxnId="{746A432A-C8BE-4908-9B43-5D4782A151A6}">
      <dgm:prSet/>
      <dgm:spPr/>
      <dgm:t>
        <a:bodyPr/>
        <a:lstStyle/>
        <a:p>
          <a:endParaRPr lang="ru-RU"/>
        </a:p>
      </dgm:t>
    </dgm:pt>
    <dgm:pt modelId="{7FC61D15-EBD1-43B4-B48A-BE4EE969E132}">
      <dgm:prSet phldrT="[Текст]"/>
      <dgm:spPr/>
      <dgm:t>
        <a:bodyPr/>
        <a:lstStyle/>
        <a:p>
          <a:r>
            <a:rPr lang="ru-RU" b="0" i="0" dirty="0" smtClean="0"/>
            <a:t>отдача несовершеннолетнего под присмотр;</a:t>
          </a:r>
          <a:endParaRPr lang="ru-RU" dirty="0"/>
        </a:p>
      </dgm:t>
    </dgm:pt>
    <dgm:pt modelId="{CC417A34-70F4-411B-B29A-9C535211BDDD}" type="parTrans" cxnId="{884D5530-C3BC-4F09-B5D2-EE5034EC1DD7}">
      <dgm:prSet/>
      <dgm:spPr/>
      <dgm:t>
        <a:bodyPr/>
        <a:lstStyle/>
        <a:p>
          <a:endParaRPr lang="ru-RU"/>
        </a:p>
      </dgm:t>
    </dgm:pt>
    <dgm:pt modelId="{64FB324C-4B97-41CC-B643-125B9821E1E8}" type="sibTrans" cxnId="{884D5530-C3BC-4F09-B5D2-EE5034EC1DD7}">
      <dgm:prSet/>
      <dgm:spPr/>
      <dgm:t>
        <a:bodyPr/>
        <a:lstStyle/>
        <a:p>
          <a:endParaRPr lang="ru-RU"/>
        </a:p>
      </dgm:t>
    </dgm:pt>
    <dgm:pt modelId="{90C1ADA0-86EB-4B91-BE71-36557D8BFC40}">
      <dgm:prSet/>
      <dgm:spPr/>
      <dgm:t>
        <a:bodyPr/>
        <a:lstStyle/>
        <a:p>
          <a:r>
            <a:rPr lang="ru-RU" b="0" i="0" dirty="0" smtClean="0"/>
            <a:t>передача военнослужащего под наблюдение командования воинской части;</a:t>
          </a:r>
          <a:endParaRPr lang="ru-RU" dirty="0"/>
        </a:p>
      </dgm:t>
    </dgm:pt>
    <dgm:pt modelId="{90B8C740-BF0D-4F92-B1D9-2D4484A0C5A7}" type="parTrans" cxnId="{131444CB-9BE4-43B9-B91F-97DD60100BB3}">
      <dgm:prSet/>
      <dgm:spPr/>
      <dgm:t>
        <a:bodyPr/>
        <a:lstStyle/>
        <a:p>
          <a:endParaRPr lang="ru-RU"/>
        </a:p>
      </dgm:t>
    </dgm:pt>
    <dgm:pt modelId="{DB1DE841-3154-4F7E-9BE8-0EE6CB49829B}" type="sibTrans" cxnId="{131444CB-9BE4-43B9-B91F-97DD60100BB3}">
      <dgm:prSet/>
      <dgm:spPr/>
      <dgm:t>
        <a:bodyPr/>
        <a:lstStyle/>
        <a:p>
          <a:endParaRPr lang="ru-RU"/>
        </a:p>
      </dgm:t>
    </dgm:pt>
    <dgm:pt modelId="{08627D88-A180-47E9-9301-FDC9C9723529}">
      <dgm:prSet/>
      <dgm:spPr/>
      <dgm:t>
        <a:bodyPr/>
        <a:lstStyle/>
        <a:p>
          <a:r>
            <a:rPr lang="ru-RU" b="0" i="0" smtClean="0"/>
            <a:t>залог;</a:t>
          </a:r>
          <a:endParaRPr lang="ru-RU"/>
        </a:p>
      </dgm:t>
    </dgm:pt>
    <dgm:pt modelId="{91E2ED6D-030C-43E2-AE9B-668D4C42F526}" type="parTrans" cxnId="{111762B9-AB54-48BA-A582-620BA3B5E14A}">
      <dgm:prSet/>
      <dgm:spPr/>
      <dgm:t>
        <a:bodyPr/>
        <a:lstStyle/>
        <a:p>
          <a:endParaRPr lang="ru-RU"/>
        </a:p>
      </dgm:t>
    </dgm:pt>
    <dgm:pt modelId="{1E313AA1-99AB-463E-916E-8A87A11809CB}" type="sibTrans" cxnId="{111762B9-AB54-48BA-A582-620BA3B5E14A}">
      <dgm:prSet/>
      <dgm:spPr/>
      <dgm:t>
        <a:bodyPr/>
        <a:lstStyle/>
        <a:p>
          <a:endParaRPr lang="ru-RU"/>
        </a:p>
      </dgm:t>
    </dgm:pt>
    <dgm:pt modelId="{E8CE4F16-DB3A-4FDE-81E6-40990BD9788B}">
      <dgm:prSet/>
      <dgm:spPr/>
      <dgm:t>
        <a:bodyPr/>
        <a:lstStyle/>
        <a:p>
          <a:r>
            <a:rPr lang="ru-RU" b="0" i="0" smtClean="0"/>
            <a:t>домашний арест;</a:t>
          </a:r>
          <a:endParaRPr lang="ru-RU"/>
        </a:p>
      </dgm:t>
    </dgm:pt>
    <dgm:pt modelId="{82C895AD-52C0-4220-AD28-C8754433516F}" type="parTrans" cxnId="{80B497F4-042D-43A4-A7CA-6A9AEDB99CC9}">
      <dgm:prSet/>
      <dgm:spPr/>
      <dgm:t>
        <a:bodyPr/>
        <a:lstStyle/>
        <a:p>
          <a:endParaRPr lang="ru-RU"/>
        </a:p>
      </dgm:t>
    </dgm:pt>
    <dgm:pt modelId="{0A9C7CA4-8DA7-4055-ABE4-9B915914555A}" type="sibTrans" cxnId="{80B497F4-042D-43A4-A7CA-6A9AEDB99CC9}">
      <dgm:prSet/>
      <dgm:spPr/>
      <dgm:t>
        <a:bodyPr/>
        <a:lstStyle/>
        <a:p>
          <a:endParaRPr lang="ru-RU"/>
        </a:p>
      </dgm:t>
    </dgm:pt>
    <dgm:pt modelId="{31CCDF94-67CC-4261-9A04-9F9BB023A237}">
      <dgm:prSet/>
      <dgm:spPr/>
      <dgm:t>
        <a:bodyPr/>
        <a:lstStyle/>
        <a:p>
          <a:r>
            <a:rPr lang="ru-RU" b="0" i="0" smtClean="0"/>
            <a:t>содержание под стражей.</a:t>
          </a:r>
          <a:endParaRPr lang="ru-RU"/>
        </a:p>
      </dgm:t>
    </dgm:pt>
    <dgm:pt modelId="{DC231B9C-1FC2-493F-8275-9D75E71672C9}" type="parTrans" cxnId="{7150AA35-7966-44D9-BEAA-EDBD56AD781E}">
      <dgm:prSet/>
      <dgm:spPr/>
      <dgm:t>
        <a:bodyPr/>
        <a:lstStyle/>
        <a:p>
          <a:endParaRPr lang="ru-RU"/>
        </a:p>
      </dgm:t>
    </dgm:pt>
    <dgm:pt modelId="{3BC47CB8-1947-44CD-ABF0-3DE253A8165D}" type="sibTrans" cxnId="{7150AA35-7966-44D9-BEAA-EDBD56AD781E}">
      <dgm:prSet/>
      <dgm:spPr/>
      <dgm:t>
        <a:bodyPr/>
        <a:lstStyle/>
        <a:p>
          <a:endParaRPr lang="ru-RU"/>
        </a:p>
      </dgm:t>
    </dgm:pt>
    <dgm:pt modelId="{9D6D909D-60D1-4A4E-8D79-3D6AD3615071}" type="pres">
      <dgm:prSet presAssocID="{E7D5810A-161B-49D7-92A3-087FB6A3C2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6D37FE9-5952-4D10-A696-6DCAA54D1E4C}" type="pres">
      <dgm:prSet presAssocID="{E7D5810A-161B-49D7-92A3-087FB6A3C24F}" presName="Name1" presStyleCnt="0"/>
      <dgm:spPr/>
    </dgm:pt>
    <dgm:pt modelId="{64D7E947-D00A-4C09-855D-1B7A07FEC1DE}" type="pres">
      <dgm:prSet presAssocID="{E7D5810A-161B-49D7-92A3-087FB6A3C24F}" presName="cycle" presStyleCnt="0"/>
      <dgm:spPr/>
    </dgm:pt>
    <dgm:pt modelId="{7B588EAB-AD16-4554-9B13-B252D4BBE7E0}" type="pres">
      <dgm:prSet presAssocID="{E7D5810A-161B-49D7-92A3-087FB6A3C24F}" presName="srcNode" presStyleLbl="node1" presStyleIdx="0" presStyleCnt="7"/>
      <dgm:spPr/>
    </dgm:pt>
    <dgm:pt modelId="{DCEC0E4D-A303-49E4-8469-CDAA5E6C7D74}" type="pres">
      <dgm:prSet presAssocID="{E7D5810A-161B-49D7-92A3-087FB6A3C24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6D98F2-D0EA-459C-B882-1645A0DDB3F9}" type="pres">
      <dgm:prSet presAssocID="{E7D5810A-161B-49D7-92A3-087FB6A3C24F}" presName="extraNode" presStyleLbl="node1" presStyleIdx="0" presStyleCnt="7"/>
      <dgm:spPr/>
    </dgm:pt>
    <dgm:pt modelId="{097CB49F-08FD-4849-8ACF-1C0DF02A82B3}" type="pres">
      <dgm:prSet presAssocID="{E7D5810A-161B-49D7-92A3-087FB6A3C24F}" presName="dstNode" presStyleLbl="node1" presStyleIdx="0" presStyleCnt="7"/>
      <dgm:spPr/>
    </dgm:pt>
    <dgm:pt modelId="{90867DED-171C-4206-A899-173E85108D1C}" type="pres">
      <dgm:prSet presAssocID="{EE08D328-1B8B-4864-84EA-7EEB0B98959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C6EC0-984F-4060-BF36-D986FD22F691}" type="pres">
      <dgm:prSet presAssocID="{EE08D328-1B8B-4864-84EA-7EEB0B989591}" presName="accent_1" presStyleCnt="0"/>
      <dgm:spPr/>
    </dgm:pt>
    <dgm:pt modelId="{F3B1273D-A5D3-4120-A0C3-7B24F4E925A4}" type="pres">
      <dgm:prSet presAssocID="{EE08D328-1B8B-4864-84EA-7EEB0B989591}" presName="accentRepeatNode" presStyleLbl="solidFgAcc1" presStyleIdx="0" presStyleCnt="7"/>
      <dgm:spPr/>
    </dgm:pt>
    <dgm:pt modelId="{EAE4C8F2-CCD7-4551-88CC-F35E1F51C9A4}" type="pres">
      <dgm:prSet presAssocID="{E3312E90-5441-4406-950C-A562C3D52EB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C6E4-4EAC-460E-94DA-FCCE816E6387}" type="pres">
      <dgm:prSet presAssocID="{E3312E90-5441-4406-950C-A562C3D52EB6}" presName="accent_2" presStyleCnt="0"/>
      <dgm:spPr/>
    </dgm:pt>
    <dgm:pt modelId="{3021AA76-5694-46BB-8ECF-E2860EEB2196}" type="pres">
      <dgm:prSet presAssocID="{E3312E90-5441-4406-950C-A562C3D52EB6}" presName="accentRepeatNode" presStyleLbl="solidFgAcc1" presStyleIdx="1" presStyleCnt="7"/>
      <dgm:spPr/>
    </dgm:pt>
    <dgm:pt modelId="{2FE1068A-808D-4B63-BB3F-3D8CD64D115D}" type="pres">
      <dgm:prSet presAssocID="{90C1ADA0-86EB-4B91-BE71-36557D8BFC4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B27CA-3FBF-4328-AC51-BA549EDE1D7D}" type="pres">
      <dgm:prSet presAssocID="{90C1ADA0-86EB-4B91-BE71-36557D8BFC40}" presName="accent_3" presStyleCnt="0"/>
      <dgm:spPr/>
    </dgm:pt>
    <dgm:pt modelId="{8FF5E0E4-B858-4E1C-AB81-49995D870992}" type="pres">
      <dgm:prSet presAssocID="{90C1ADA0-86EB-4B91-BE71-36557D8BFC40}" presName="accentRepeatNode" presStyleLbl="solidFgAcc1" presStyleIdx="2" presStyleCnt="7"/>
      <dgm:spPr/>
    </dgm:pt>
    <dgm:pt modelId="{53A0A1A1-2946-4F69-8958-20DDFDF231D4}" type="pres">
      <dgm:prSet presAssocID="{7FC61D15-EBD1-43B4-B48A-BE4EE969E13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9F263-8DC0-4EFD-8104-6A812DD43960}" type="pres">
      <dgm:prSet presAssocID="{7FC61D15-EBD1-43B4-B48A-BE4EE969E132}" presName="accent_4" presStyleCnt="0"/>
      <dgm:spPr/>
    </dgm:pt>
    <dgm:pt modelId="{8F85A761-71E3-43BA-B144-F70068DB7E1A}" type="pres">
      <dgm:prSet presAssocID="{7FC61D15-EBD1-43B4-B48A-BE4EE969E132}" presName="accentRepeatNode" presStyleLbl="solidFgAcc1" presStyleIdx="3" presStyleCnt="7"/>
      <dgm:spPr/>
    </dgm:pt>
    <dgm:pt modelId="{00849AAA-A912-41F7-9996-74AE329DE225}" type="pres">
      <dgm:prSet presAssocID="{08627D88-A180-47E9-9301-FDC9C972352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4B8F4-5321-4752-ABE9-048E304465FF}" type="pres">
      <dgm:prSet presAssocID="{08627D88-A180-47E9-9301-FDC9C9723529}" presName="accent_5" presStyleCnt="0"/>
      <dgm:spPr/>
    </dgm:pt>
    <dgm:pt modelId="{7F435E5C-6A27-4801-9096-0930ACF20638}" type="pres">
      <dgm:prSet presAssocID="{08627D88-A180-47E9-9301-FDC9C9723529}" presName="accentRepeatNode" presStyleLbl="solidFgAcc1" presStyleIdx="4" presStyleCnt="7"/>
      <dgm:spPr/>
    </dgm:pt>
    <dgm:pt modelId="{124833C8-505C-429A-B122-EE9B72776FF9}" type="pres">
      <dgm:prSet presAssocID="{E8CE4F16-DB3A-4FDE-81E6-40990BD9788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58B19-33EB-4A3B-9EB1-06E6EB552CFD}" type="pres">
      <dgm:prSet presAssocID="{E8CE4F16-DB3A-4FDE-81E6-40990BD9788B}" presName="accent_6" presStyleCnt="0"/>
      <dgm:spPr/>
    </dgm:pt>
    <dgm:pt modelId="{1F1A2CBC-908A-4139-B97D-8F1927E0C475}" type="pres">
      <dgm:prSet presAssocID="{E8CE4F16-DB3A-4FDE-81E6-40990BD9788B}" presName="accentRepeatNode" presStyleLbl="solidFgAcc1" presStyleIdx="5" presStyleCnt="7"/>
      <dgm:spPr/>
    </dgm:pt>
    <dgm:pt modelId="{2F89C7D0-573A-44BC-9D46-3DAA4534F615}" type="pres">
      <dgm:prSet presAssocID="{31CCDF94-67CC-4261-9A04-9F9BB023A23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AC9D0-8083-4A54-8E8C-2E72DCBE723B}" type="pres">
      <dgm:prSet presAssocID="{31CCDF94-67CC-4261-9A04-9F9BB023A237}" presName="accent_7" presStyleCnt="0"/>
      <dgm:spPr/>
    </dgm:pt>
    <dgm:pt modelId="{0A1FF581-5023-4C89-8C8D-02EC4BEAC91F}" type="pres">
      <dgm:prSet presAssocID="{31CCDF94-67CC-4261-9A04-9F9BB023A237}" presName="accentRepeatNode" presStyleLbl="solidFgAcc1" presStyleIdx="6" presStyleCnt="7"/>
      <dgm:spPr/>
    </dgm:pt>
  </dgm:ptLst>
  <dgm:cxnLst>
    <dgm:cxn modelId="{111762B9-AB54-48BA-A582-620BA3B5E14A}" srcId="{E7D5810A-161B-49D7-92A3-087FB6A3C24F}" destId="{08627D88-A180-47E9-9301-FDC9C9723529}" srcOrd="4" destOrd="0" parTransId="{91E2ED6D-030C-43E2-AE9B-668D4C42F526}" sibTransId="{1E313AA1-99AB-463E-916E-8A87A11809CB}"/>
    <dgm:cxn modelId="{7150AA35-7966-44D9-BEAA-EDBD56AD781E}" srcId="{E7D5810A-161B-49D7-92A3-087FB6A3C24F}" destId="{31CCDF94-67CC-4261-9A04-9F9BB023A237}" srcOrd="6" destOrd="0" parTransId="{DC231B9C-1FC2-493F-8275-9D75E71672C9}" sibTransId="{3BC47CB8-1947-44CD-ABF0-3DE253A8165D}"/>
    <dgm:cxn modelId="{58A7D2A6-A7CB-48F4-9340-7305A8B5AB64}" type="presOf" srcId="{90C1ADA0-86EB-4B91-BE71-36557D8BFC40}" destId="{2FE1068A-808D-4B63-BB3F-3D8CD64D115D}" srcOrd="0" destOrd="0" presId="urn:microsoft.com/office/officeart/2008/layout/VerticalCurvedList"/>
    <dgm:cxn modelId="{F2991230-3FCC-423F-BCFA-479609C1C94E}" type="presOf" srcId="{31CCDF94-67CC-4261-9A04-9F9BB023A237}" destId="{2F89C7D0-573A-44BC-9D46-3DAA4534F615}" srcOrd="0" destOrd="0" presId="urn:microsoft.com/office/officeart/2008/layout/VerticalCurvedList"/>
    <dgm:cxn modelId="{80B497F4-042D-43A4-A7CA-6A9AEDB99CC9}" srcId="{E7D5810A-161B-49D7-92A3-087FB6A3C24F}" destId="{E8CE4F16-DB3A-4FDE-81E6-40990BD9788B}" srcOrd="5" destOrd="0" parTransId="{82C895AD-52C0-4220-AD28-C8754433516F}" sibTransId="{0A9C7CA4-8DA7-4055-ABE4-9B915914555A}"/>
    <dgm:cxn modelId="{D4DCC9AE-825D-4616-B913-A2DB9E72F9A4}" type="presOf" srcId="{553EA8A7-0D27-4097-9211-6E9EE0C4CB15}" destId="{DCEC0E4D-A303-49E4-8469-CDAA5E6C7D74}" srcOrd="0" destOrd="0" presId="urn:microsoft.com/office/officeart/2008/layout/VerticalCurvedList"/>
    <dgm:cxn modelId="{40E0504B-91CA-4E49-851E-864F5479D81D}" type="presOf" srcId="{E7D5810A-161B-49D7-92A3-087FB6A3C24F}" destId="{9D6D909D-60D1-4A4E-8D79-3D6AD3615071}" srcOrd="0" destOrd="0" presId="urn:microsoft.com/office/officeart/2008/layout/VerticalCurvedList"/>
    <dgm:cxn modelId="{746A432A-C8BE-4908-9B43-5D4782A151A6}" srcId="{E7D5810A-161B-49D7-92A3-087FB6A3C24F}" destId="{E3312E90-5441-4406-950C-A562C3D52EB6}" srcOrd="1" destOrd="0" parTransId="{E2B77746-5D52-4481-B4D7-3C48A510B5FB}" sibTransId="{F37097A4-F186-4284-BD86-9C8071E29E04}"/>
    <dgm:cxn modelId="{B1CFDB16-795E-49DF-92CF-CE0A7FE45D29}" type="presOf" srcId="{08627D88-A180-47E9-9301-FDC9C9723529}" destId="{00849AAA-A912-41F7-9996-74AE329DE225}" srcOrd="0" destOrd="0" presId="urn:microsoft.com/office/officeart/2008/layout/VerticalCurvedList"/>
    <dgm:cxn modelId="{E88AD13E-4F85-465A-AB77-28F98DDCA2A3}" type="presOf" srcId="{E8CE4F16-DB3A-4FDE-81E6-40990BD9788B}" destId="{124833C8-505C-429A-B122-EE9B72776FF9}" srcOrd="0" destOrd="0" presId="urn:microsoft.com/office/officeart/2008/layout/VerticalCurvedList"/>
    <dgm:cxn modelId="{E074484F-A1B0-4C54-A465-BF550A17FADA}" type="presOf" srcId="{7FC61D15-EBD1-43B4-B48A-BE4EE969E132}" destId="{53A0A1A1-2946-4F69-8958-20DDFDF231D4}" srcOrd="0" destOrd="0" presId="urn:microsoft.com/office/officeart/2008/layout/VerticalCurvedList"/>
    <dgm:cxn modelId="{884D5530-C3BC-4F09-B5D2-EE5034EC1DD7}" srcId="{E7D5810A-161B-49D7-92A3-087FB6A3C24F}" destId="{7FC61D15-EBD1-43B4-B48A-BE4EE969E132}" srcOrd="3" destOrd="0" parTransId="{CC417A34-70F4-411B-B29A-9C535211BDDD}" sibTransId="{64FB324C-4B97-41CC-B643-125B9821E1E8}"/>
    <dgm:cxn modelId="{44A360EC-5726-4413-92CB-2DBAE8307255}" type="presOf" srcId="{E3312E90-5441-4406-950C-A562C3D52EB6}" destId="{EAE4C8F2-CCD7-4551-88CC-F35E1F51C9A4}" srcOrd="0" destOrd="0" presId="urn:microsoft.com/office/officeart/2008/layout/VerticalCurvedList"/>
    <dgm:cxn modelId="{D74B786F-9029-4E48-A93D-B44464CFE505}" srcId="{E7D5810A-161B-49D7-92A3-087FB6A3C24F}" destId="{EE08D328-1B8B-4864-84EA-7EEB0B989591}" srcOrd="0" destOrd="0" parTransId="{FDE08F74-9BE9-412B-A567-6EB713752811}" sibTransId="{553EA8A7-0D27-4097-9211-6E9EE0C4CB15}"/>
    <dgm:cxn modelId="{6C5CD60D-AA64-4093-9D94-3E5B9E34D88A}" type="presOf" srcId="{EE08D328-1B8B-4864-84EA-7EEB0B989591}" destId="{90867DED-171C-4206-A899-173E85108D1C}" srcOrd="0" destOrd="0" presId="urn:microsoft.com/office/officeart/2008/layout/VerticalCurvedList"/>
    <dgm:cxn modelId="{131444CB-9BE4-43B9-B91F-97DD60100BB3}" srcId="{E7D5810A-161B-49D7-92A3-087FB6A3C24F}" destId="{90C1ADA0-86EB-4B91-BE71-36557D8BFC40}" srcOrd="2" destOrd="0" parTransId="{90B8C740-BF0D-4F92-B1D9-2D4484A0C5A7}" sibTransId="{DB1DE841-3154-4F7E-9BE8-0EE6CB49829B}"/>
    <dgm:cxn modelId="{54F17D76-4268-4963-8228-9026A0751B22}" type="presParOf" srcId="{9D6D909D-60D1-4A4E-8D79-3D6AD3615071}" destId="{D6D37FE9-5952-4D10-A696-6DCAA54D1E4C}" srcOrd="0" destOrd="0" presId="urn:microsoft.com/office/officeart/2008/layout/VerticalCurvedList"/>
    <dgm:cxn modelId="{C2E31ACD-AB1B-4EF4-B375-17920F2EA955}" type="presParOf" srcId="{D6D37FE9-5952-4D10-A696-6DCAA54D1E4C}" destId="{64D7E947-D00A-4C09-855D-1B7A07FEC1DE}" srcOrd="0" destOrd="0" presId="urn:microsoft.com/office/officeart/2008/layout/VerticalCurvedList"/>
    <dgm:cxn modelId="{EC8659BB-1AEE-4370-A8AF-5CA2E7B61A3E}" type="presParOf" srcId="{64D7E947-D00A-4C09-855D-1B7A07FEC1DE}" destId="{7B588EAB-AD16-4554-9B13-B252D4BBE7E0}" srcOrd="0" destOrd="0" presId="urn:microsoft.com/office/officeart/2008/layout/VerticalCurvedList"/>
    <dgm:cxn modelId="{A0D3F5A7-0934-4705-8915-DA9E9DCC7250}" type="presParOf" srcId="{64D7E947-D00A-4C09-855D-1B7A07FEC1DE}" destId="{DCEC0E4D-A303-49E4-8469-CDAA5E6C7D74}" srcOrd="1" destOrd="0" presId="urn:microsoft.com/office/officeart/2008/layout/VerticalCurvedList"/>
    <dgm:cxn modelId="{66309D6C-FD95-4147-B287-ACCC62E22180}" type="presParOf" srcId="{64D7E947-D00A-4C09-855D-1B7A07FEC1DE}" destId="{616D98F2-D0EA-459C-B882-1645A0DDB3F9}" srcOrd="2" destOrd="0" presId="urn:microsoft.com/office/officeart/2008/layout/VerticalCurvedList"/>
    <dgm:cxn modelId="{1E22A0BF-09E4-4B4A-9F42-734C0397B1C2}" type="presParOf" srcId="{64D7E947-D00A-4C09-855D-1B7A07FEC1DE}" destId="{097CB49F-08FD-4849-8ACF-1C0DF02A82B3}" srcOrd="3" destOrd="0" presId="urn:microsoft.com/office/officeart/2008/layout/VerticalCurvedList"/>
    <dgm:cxn modelId="{9CB30DC0-767E-4506-A871-1F64ABAC9784}" type="presParOf" srcId="{D6D37FE9-5952-4D10-A696-6DCAA54D1E4C}" destId="{90867DED-171C-4206-A899-173E85108D1C}" srcOrd="1" destOrd="0" presId="urn:microsoft.com/office/officeart/2008/layout/VerticalCurvedList"/>
    <dgm:cxn modelId="{435C5FE0-8729-413D-9BD7-EF44A6BEE0F1}" type="presParOf" srcId="{D6D37FE9-5952-4D10-A696-6DCAA54D1E4C}" destId="{C59C6EC0-984F-4060-BF36-D986FD22F691}" srcOrd="2" destOrd="0" presId="urn:microsoft.com/office/officeart/2008/layout/VerticalCurvedList"/>
    <dgm:cxn modelId="{9AD9BA50-216E-480D-8641-63E5553C1422}" type="presParOf" srcId="{C59C6EC0-984F-4060-BF36-D986FD22F691}" destId="{F3B1273D-A5D3-4120-A0C3-7B24F4E925A4}" srcOrd="0" destOrd="0" presId="urn:microsoft.com/office/officeart/2008/layout/VerticalCurvedList"/>
    <dgm:cxn modelId="{2AE673FF-D0EE-41B5-AB90-5A449B53490F}" type="presParOf" srcId="{D6D37FE9-5952-4D10-A696-6DCAA54D1E4C}" destId="{EAE4C8F2-CCD7-4551-88CC-F35E1F51C9A4}" srcOrd="3" destOrd="0" presId="urn:microsoft.com/office/officeart/2008/layout/VerticalCurvedList"/>
    <dgm:cxn modelId="{AA226107-B068-404B-B25C-EABA86891F6C}" type="presParOf" srcId="{D6D37FE9-5952-4D10-A696-6DCAA54D1E4C}" destId="{5922C6E4-4EAC-460E-94DA-FCCE816E6387}" srcOrd="4" destOrd="0" presId="urn:microsoft.com/office/officeart/2008/layout/VerticalCurvedList"/>
    <dgm:cxn modelId="{4B46F833-0B82-4730-9897-77C18FDEFFB0}" type="presParOf" srcId="{5922C6E4-4EAC-460E-94DA-FCCE816E6387}" destId="{3021AA76-5694-46BB-8ECF-E2860EEB2196}" srcOrd="0" destOrd="0" presId="urn:microsoft.com/office/officeart/2008/layout/VerticalCurvedList"/>
    <dgm:cxn modelId="{D1A7A074-D64D-4867-8227-81584CA05B70}" type="presParOf" srcId="{D6D37FE9-5952-4D10-A696-6DCAA54D1E4C}" destId="{2FE1068A-808D-4B63-BB3F-3D8CD64D115D}" srcOrd="5" destOrd="0" presId="urn:microsoft.com/office/officeart/2008/layout/VerticalCurvedList"/>
    <dgm:cxn modelId="{E219CB4B-DB31-4769-B67C-4A0B80F5C693}" type="presParOf" srcId="{D6D37FE9-5952-4D10-A696-6DCAA54D1E4C}" destId="{59CB27CA-3FBF-4328-AC51-BA549EDE1D7D}" srcOrd="6" destOrd="0" presId="urn:microsoft.com/office/officeart/2008/layout/VerticalCurvedList"/>
    <dgm:cxn modelId="{2D490B28-1D75-4BF3-823A-2D7C5AFF13AD}" type="presParOf" srcId="{59CB27CA-3FBF-4328-AC51-BA549EDE1D7D}" destId="{8FF5E0E4-B858-4E1C-AB81-49995D870992}" srcOrd="0" destOrd="0" presId="urn:microsoft.com/office/officeart/2008/layout/VerticalCurvedList"/>
    <dgm:cxn modelId="{736205AD-45B0-483A-B776-612C9CFD5ACE}" type="presParOf" srcId="{D6D37FE9-5952-4D10-A696-6DCAA54D1E4C}" destId="{53A0A1A1-2946-4F69-8958-20DDFDF231D4}" srcOrd="7" destOrd="0" presId="urn:microsoft.com/office/officeart/2008/layout/VerticalCurvedList"/>
    <dgm:cxn modelId="{25BC6DF9-7560-4A3F-8ACC-7C410A1B597D}" type="presParOf" srcId="{D6D37FE9-5952-4D10-A696-6DCAA54D1E4C}" destId="{1FC9F263-8DC0-4EFD-8104-6A812DD43960}" srcOrd="8" destOrd="0" presId="urn:microsoft.com/office/officeart/2008/layout/VerticalCurvedList"/>
    <dgm:cxn modelId="{769C0CC3-14FB-4278-85D0-103110413DB5}" type="presParOf" srcId="{1FC9F263-8DC0-4EFD-8104-6A812DD43960}" destId="{8F85A761-71E3-43BA-B144-F70068DB7E1A}" srcOrd="0" destOrd="0" presId="urn:microsoft.com/office/officeart/2008/layout/VerticalCurvedList"/>
    <dgm:cxn modelId="{7AC2D78A-6165-4E51-84A3-3B019C421477}" type="presParOf" srcId="{D6D37FE9-5952-4D10-A696-6DCAA54D1E4C}" destId="{00849AAA-A912-41F7-9996-74AE329DE225}" srcOrd="9" destOrd="0" presId="urn:microsoft.com/office/officeart/2008/layout/VerticalCurvedList"/>
    <dgm:cxn modelId="{49FE505D-A12F-4961-A1F1-E0DA9DFF2563}" type="presParOf" srcId="{D6D37FE9-5952-4D10-A696-6DCAA54D1E4C}" destId="{92A4B8F4-5321-4752-ABE9-048E304465FF}" srcOrd="10" destOrd="0" presId="urn:microsoft.com/office/officeart/2008/layout/VerticalCurvedList"/>
    <dgm:cxn modelId="{02249047-D939-4C18-BF14-FACC52CF6E76}" type="presParOf" srcId="{92A4B8F4-5321-4752-ABE9-048E304465FF}" destId="{7F435E5C-6A27-4801-9096-0930ACF20638}" srcOrd="0" destOrd="0" presId="urn:microsoft.com/office/officeart/2008/layout/VerticalCurvedList"/>
    <dgm:cxn modelId="{FC4F4DC2-9ED6-4561-9F38-0C727A25B763}" type="presParOf" srcId="{D6D37FE9-5952-4D10-A696-6DCAA54D1E4C}" destId="{124833C8-505C-429A-B122-EE9B72776FF9}" srcOrd="11" destOrd="0" presId="urn:microsoft.com/office/officeart/2008/layout/VerticalCurvedList"/>
    <dgm:cxn modelId="{EE33589A-8068-422F-AED4-EB6AA115040C}" type="presParOf" srcId="{D6D37FE9-5952-4D10-A696-6DCAA54D1E4C}" destId="{93B58B19-33EB-4A3B-9EB1-06E6EB552CFD}" srcOrd="12" destOrd="0" presId="urn:microsoft.com/office/officeart/2008/layout/VerticalCurvedList"/>
    <dgm:cxn modelId="{FED95768-966D-4437-9EE8-7D715501CF9C}" type="presParOf" srcId="{93B58B19-33EB-4A3B-9EB1-06E6EB552CFD}" destId="{1F1A2CBC-908A-4139-B97D-8F1927E0C475}" srcOrd="0" destOrd="0" presId="urn:microsoft.com/office/officeart/2008/layout/VerticalCurvedList"/>
    <dgm:cxn modelId="{957C6C86-7418-4A01-B65F-89CCD6C7B507}" type="presParOf" srcId="{D6D37FE9-5952-4D10-A696-6DCAA54D1E4C}" destId="{2F89C7D0-573A-44BC-9D46-3DAA4534F615}" srcOrd="13" destOrd="0" presId="urn:microsoft.com/office/officeart/2008/layout/VerticalCurvedList"/>
    <dgm:cxn modelId="{1E2BC5A9-94F8-425A-B5D5-4CADD8B925D6}" type="presParOf" srcId="{D6D37FE9-5952-4D10-A696-6DCAA54D1E4C}" destId="{D92AC9D0-8083-4A54-8E8C-2E72DCBE723B}" srcOrd="14" destOrd="0" presId="urn:microsoft.com/office/officeart/2008/layout/VerticalCurvedList"/>
    <dgm:cxn modelId="{8956F765-30AF-40E2-BFEF-A3E64E105E87}" type="presParOf" srcId="{D92AC9D0-8083-4A54-8E8C-2E72DCBE723B}" destId="{0A1FF581-5023-4C89-8C8D-02EC4BEAC9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D5810A-161B-49D7-92A3-087FB6A3C24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42A48-EFEF-405A-B8D9-A4822C4F5D6C}" type="pres">
      <dgm:prSet presAssocID="{E7D5810A-161B-49D7-92A3-087FB6A3C24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E63D3-5EDE-4C14-852E-7E7410528E48}" type="presOf" srcId="{E7D5810A-161B-49D7-92A3-087FB6A3C24F}" destId="{AE942A48-EFEF-405A-B8D9-A4822C4F5D6C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C0E4D-A303-49E4-8469-CDAA5E6C7D74}">
      <dsp:nvSpPr>
        <dsp:cNvPr id="0" name=""/>
        <dsp:cNvSpPr/>
      </dsp:nvSpPr>
      <dsp:spPr>
        <a:xfrm>
          <a:off x="-6071427" y="-929593"/>
          <a:ext cx="7232402" cy="7232402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67DED-171C-4206-A899-173E85108D1C}">
      <dsp:nvSpPr>
        <dsp:cNvPr id="0" name=""/>
        <dsp:cNvSpPr/>
      </dsp:nvSpPr>
      <dsp:spPr>
        <a:xfrm>
          <a:off x="376931" y="244266"/>
          <a:ext cx="8120288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подписка о невыезде и надлежащем поведении;</a:t>
          </a:r>
          <a:endParaRPr lang="ru-RU" sz="1600" kern="1200" dirty="0"/>
        </a:p>
      </dsp:txBody>
      <dsp:txXfrm>
        <a:off x="376931" y="244266"/>
        <a:ext cx="8120288" cy="488317"/>
      </dsp:txXfrm>
    </dsp:sp>
    <dsp:sp modelId="{F3B1273D-A5D3-4120-A0C3-7B24F4E925A4}">
      <dsp:nvSpPr>
        <dsp:cNvPr id="0" name=""/>
        <dsp:cNvSpPr/>
      </dsp:nvSpPr>
      <dsp:spPr>
        <a:xfrm>
          <a:off x="71732" y="183226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4C8F2-CCD7-4551-88CC-F35E1F51C9A4}">
      <dsp:nvSpPr>
        <dsp:cNvPr id="0" name=""/>
        <dsp:cNvSpPr/>
      </dsp:nvSpPr>
      <dsp:spPr>
        <a:xfrm>
          <a:off x="819146" y="977173"/>
          <a:ext cx="7678072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личное поручительство;</a:t>
          </a:r>
          <a:endParaRPr lang="ru-RU" sz="1600" kern="1200" dirty="0"/>
        </a:p>
      </dsp:txBody>
      <dsp:txXfrm>
        <a:off x="819146" y="977173"/>
        <a:ext cx="7678072" cy="488317"/>
      </dsp:txXfrm>
    </dsp:sp>
    <dsp:sp modelId="{3021AA76-5694-46BB-8ECF-E2860EEB2196}">
      <dsp:nvSpPr>
        <dsp:cNvPr id="0" name=""/>
        <dsp:cNvSpPr/>
      </dsp:nvSpPr>
      <dsp:spPr>
        <a:xfrm>
          <a:off x="513948" y="916133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1068A-808D-4B63-BB3F-3D8CD64D115D}">
      <dsp:nvSpPr>
        <dsp:cNvPr id="0" name=""/>
        <dsp:cNvSpPr/>
      </dsp:nvSpPr>
      <dsp:spPr>
        <a:xfrm>
          <a:off x="1061478" y="1709542"/>
          <a:ext cx="7435740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передача военнослужащего под наблюдение командования воинской части;</a:t>
          </a:r>
          <a:endParaRPr lang="ru-RU" sz="1600" kern="1200" dirty="0"/>
        </a:p>
      </dsp:txBody>
      <dsp:txXfrm>
        <a:off x="1061478" y="1709542"/>
        <a:ext cx="7435740" cy="488317"/>
      </dsp:txXfrm>
    </dsp:sp>
    <dsp:sp modelId="{8FF5E0E4-B858-4E1C-AB81-49995D870992}">
      <dsp:nvSpPr>
        <dsp:cNvPr id="0" name=""/>
        <dsp:cNvSpPr/>
      </dsp:nvSpPr>
      <dsp:spPr>
        <a:xfrm>
          <a:off x="756280" y="1648502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0A1A1-2946-4F69-8958-20DDFDF231D4}">
      <dsp:nvSpPr>
        <dsp:cNvPr id="0" name=""/>
        <dsp:cNvSpPr/>
      </dsp:nvSpPr>
      <dsp:spPr>
        <a:xfrm>
          <a:off x="1138853" y="2442449"/>
          <a:ext cx="7358366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отдача несовершеннолетнего под присмотр;</a:t>
          </a:r>
          <a:endParaRPr lang="ru-RU" sz="1600" kern="1200" dirty="0"/>
        </a:p>
      </dsp:txBody>
      <dsp:txXfrm>
        <a:off x="1138853" y="2442449"/>
        <a:ext cx="7358366" cy="488317"/>
      </dsp:txXfrm>
    </dsp:sp>
    <dsp:sp modelId="{8F85A761-71E3-43BA-B144-F70068DB7E1A}">
      <dsp:nvSpPr>
        <dsp:cNvPr id="0" name=""/>
        <dsp:cNvSpPr/>
      </dsp:nvSpPr>
      <dsp:spPr>
        <a:xfrm>
          <a:off x="833654" y="2381409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49AAA-A912-41F7-9996-74AE329DE225}">
      <dsp:nvSpPr>
        <dsp:cNvPr id="0" name=""/>
        <dsp:cNvSpPr/>
      </dsp:nvSpPr>
      <dsp:spPr>
        <a:xfrm>
          <a:off x="1061478" y="3175355"/>
          <a:ext cx="7435740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залог;</a:t>
          </a:r>
          <a:endParaRPr lang="ru-RU" sz="1600" kern="1200"/>
        </a:p>
      </dsp:txBody>
      <dsp:txXfrm>
        <a:off x="1061478" y="3175355"/>
        <a:ext cx="7435740" cy="488317"/>
      </dsp:txXfrm>
    </dsp:sp>
    <dsp:sp modelId="{7F435E5C-6A27-4801-9096-0930ACF20638}">
      <dsp:nvSpPr>
        <dsp:cNvPr id="0" name=""/>
        <dsp:cNvSpPr/>
      </dsp:nvSpPr>
      <dsp:spPr>
        <a:xfrm>
          <a:off x="756280" y="3114315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833C8-505C-429A-B122-EE9B72776FF9}">
      <dsp:nvSpPr>
        <dsp:cNvPr id="0" name=""/>
        <dsp:cNvSpPr/>
      </dsp:nvSpPr>
      <dsp:spPr>
        <a:xfrm>
          <a:off x="819146" y="3907725"/>
          <a:ext cx="7678072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домашний арест;</a:t>
          </a:r>
          <a:endParaRPr lang="ru-RU" sz="1600" kern="1200"/>
        </a:p>
      </dsp:txBody>
      <dsp:txXfrm>
        <a:off x="819146" y="3907725"/>
        <a:ext cx="7678072" cy="488317"/>
      </dsp:txXfrm>
    </dsp:sp>
    <dsp:sp modelId="{1F1A2CBC-908A-4139-B97D-8F1927E0C475}">
      <dsp:nvSpPr>
        <dsp:cNvPr id="0" name=""/>
        <dsp:cNvSpPr/>
      </dsp:nvSpPr>
      <dsp:spPr>
        <a:xfrm>
          <a:off x="513948" y="3846685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9C7D0-573A-44BC-9D46-3DAA4534F615}">
      <dsp:nvSpPr>
        <dsp:cNvPr id="0" name=""/>
        <dsp:cNvSpPr/>
      </dsp:nvSpPr>
      <dsp:spPr>
        <a:xfrm>
          <a:off x="376931" y="4640631"/>
          <a:ext cx="8120288" cy="488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содержание под стражей.</a:t>
          </a:r>
          <a:endParaRPr lang="ru-RU" sz="1600" kern="1200"/>
        </a:p>
      </dsp:txBody>
      <dsp:txXfrm>
        <a:off x="376931" y="4640631"/>
        <a:ext cx="8120288" cy="488317"/>
      </dsp:txXfrm>
    </dsp:sp>
    <dsp:sp modelId="{0A1FF581-5023-4C89-8C8D-02EC4BEAC91F}">
      <dsp:nvSpPr>
        <dsp:cNvPr id="0" name=""/>
        <dsp:cNvSpPr/>
      </dsp:nvSpPr>
      <dsp:spPr>
        <a:xfrm>
          <a:off x="71732" y="4579591"/>
          <a:ext cx="610397" cy="6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653A7-D32A-4704-9366-6431988D9E8A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F82F-E390-4268-814A-5E8A73F4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3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0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4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6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1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4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7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4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2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3A83-C6AA-4F5C-A1F1-857AE9ECA5C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zakon.kz/Document/?doc_id=31575852#sub_id=137000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link_id=100410111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412776"/>
            <a:ext cx="84969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tx1">
                    <a:lumMod val="95000"/>
                  </a:schemeClr>
                </a:solidFill>
              </a:rPr>
              <a:t>«АКТУАЛЬНЫЕ ВОПРОСЫ В ОБРАЗОВАНИИ СПЕЦИАЛИЗИРОВАННЫХ СЛЕДСТВЕННЫХ СУДОВ В РЕСПУБЛИКЕ КАЗАХСТАН»</a:t>
            </a:r>
            <a:endParaRPr lang="ru-RU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26070" y="5229200"/>
            <a:ext cx="308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Спикер: Алимов О.Т.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1625" y="61653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Алматы 2018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6944" l="2703" r="96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20936"/>
            <a:ext cx="1812466" cy="1959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3" b="92361" l="250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4313549"/>
            <a:ext cx="1593282" cy="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7337" y="1385392"/>
            <a:ext cx="8856663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8) санкционирования наложения ареста на имущество;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9) принудительного помещения не содержащегося под стражей лица в медицинскую организацию для производства судебно-психиатрической и (или) судебно-медицинской экспертиз;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10) при установлении факта психического заболевания о переводе лица, в отношении которого ранее применено содержание под стражей, в специальную медицинскую организацию, оказывающую психиатрическую помощь, приспособленную для содержания больных в условиях строгой изоляции;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11) эксгумации трупа;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12) объявления международного розыска подозреваемого, обвиняемого;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13) санкционирования осмотра;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14) санкционирования обыска;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15) санкционирования выемки;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16) санкционирования личного обыска;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17) санкционирования принудительного освидетельствования;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18) санкционирования принудительного получения образцов.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22665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3" y="1268760"/>
            <a:ext cx="8796553" cy="619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2. В случаях, предусмотренных УПК РК, следственный судья: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1) рассматривает жалобы на действия (бездействие) и решения дознавателя, органа дознания, следователя и прокурора;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2) рассматривает вопрос о реализации вещественных доказательств, подвергающихся быстрой порче или длительное хранение которых до разрешения уголовного дела по существу требует значительных материальных затрат;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3) депонирует в ходе досудебного производства показания потерпевшего и свидетеля;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4) налагает денежное взыскание на лиц, не выполняющих или выполняющих </a:t>
            </a:r>
            <a:r>
              <a:rPr lang="ru-RU" sz="2000" dirty="0" err="1" smtClean="0">
                <a:solidFill>
                  <a:schemeClr val="tx1"/>
                </a:solidFill>
              </a:rPr>
              <a:t>ненадлежаще</a:t>
            </a:r>
            <a:r>
              <a:rPr lang="ru-RU" sz="2000" dirty="0" smtClean="0">
                <a:solidFill>
                  <a:schemeClr val="tx1"/>
                </a:solidFill>
              </a:rPr>
              <a:t> процессуальные обязанности в досудебном производстве, за исключением адвокатов и прокуроров;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5) рассматривает вопрос о взыскании процессуальных издержек по уголовному делу по представлению прокурора;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3" y="1268761"/>
            <a:ext cx="8796553" cy="576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6) по мотивированному ходатайству адвоката, участвующего в качестве защитника, рассматривает вопрос об истребовании и приобщении к уголовному делу любых сведений, документов, предметов, имеющих значение для уголовного дела, за исключением сведений, составляющих государственные секреты, в случаях отказа в исполнении запроса либо </a:t>
            </a:r>
          </a:p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7) по мотивированному ходатайству адвоката, участвующего в качестве защитника, рассматривает вопрос о назначении экспертизы либо производстве органом уголовного преследования иных следственных действий, за исключением негласных следственных действий, в том числе если органом уголовного преследования в удовлетворении такого ходатайства было необоснованно отказано либо по нему не принято решение в течение трех суток;</a:t>
            </a:r>
          </a:p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8) по ходатайству адвоката, участвующего в качестве защитника, рассматривает вопрос о принудительном приводе в орган, ведущий уголовный процесс, ранее опрошенного им свидетеля, обеспечение явки которого для дачи показаний затруднительно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8-1) по мотивированному ходатайству органа досудебного расследования рассматривает вопрос о продлении срока уведомления лица о проведенных в отношении него негласных следственных действиях до одного года;</a:t>
            </a:r>
          </a:p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8-2) по мотивированному ходатайству органа досудебного расследования дает согласие органу досудебного расследования на </a:t>
            </a:r>
            <a:r>
              <a:rPr lang="ru-RU" sz="2000" dirty="0" err="1">
                <a:solidFill>
                  <a:schemeClr val="tx1"/>
                </a:solidFill>
              </a:rPr>
              <a:t>неуведомление</a:t>
            </a:r>
            <a:r>
              <a:rPr lang="ru-RU" sz="2000" dirty="0">
                <a:solidFill>
                  <a:schemeClr val="tx1"/>
                </a:solidFill>
              </a:rPr>
              <a:t> лица о проведенных в отношении него негласных следственных действиях;</a:t>
            </a:r>
          </a:p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9) выполняет иные полномочия, предусмотренные </a:t>
            </a:r>
            <a:r>
              <a:rPr lang="ru-RU" sz="2000" dirty="0" smtClean="0">
                <a:solidFill>
                  <a:schemeClr val="tx1"/>
                </a:solidFill>
              </a:rPr>
              <a:t>в УПК РК.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ru-RU" sz="2000" dirty="0">
                <a:solidFill>
                  <a:schemeClr val="tx1"/>
                </a:solidFill>
              </a:rPr>
              <a:t>3. Постановление следственного судьи может быть обжаловано, пересмотрено по ходатайству прокурора в порядке, предусмотренном статьей 107 </a:t>
            </a:r>
            <a:r>
              <a:rPr lang="ru-RU" sz="2000" dirty="0" smtClean="0">
                <a:solidFill>
                  <a:schemeClr val="tx1"/>
                </a:solidFill>
              </a:rPr>
              <a:t>УПК РК.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Меры пресечения и дополнительные ограничения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8467721"/>
              </p:ext>
            </p:extLst>
          </p:nvPr>
        </p:nvGraphicFramePr>
        <p:xfrm>
          <a:off x="323528" y="1484784"/>
          <a:ext cx="856895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07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Виды следственных действий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9437159"/>
              </p:ext>
            </p:extLst>
          </p:nvPr>
        </p:nvGraphicFramePr>
        <p:xfrm>
          <a:off x="0" y="1484784"/>
          <a:ext cx="939653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1674880" y="1469780"/>
            <a:ext cx="655984" cy="673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174238"/>
            <a:ext cx="3384376" cy="4683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Неотложные следственные действия – это процессуальные действия, производимые прокурором, следователем, дознавателем, органом дознания до регистрации заявления и сообщения об уголовном правонарушении по установлению и закреплению следов уголовного правонарушения. </a:t>
            </a:r>
            <a:endParaRPr lang="ru-RU" sz="1600" dirty="0" smtClean="0"/>
          </a:p>
          <a:p>
            <a:pPr algn="ctr"/>
            <a:r>
              <a:rPr lang="ru-RU" sz="1600" dirty="0" smtClean="0"/>
              <a:t>Например</a:t>
            </a:r>
            <a:r>
              <a:rPr lang="ru-RU" sz="1600" dirty="0"/>
              <a:t>: осмотр, обыск, выемка, освидетельствование, задержание и допрос подозреваемых, допрос потерпевших и свидетелей и другие следственные действия.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2110372"/>
            <a:ext cx="5580112" cy="474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Негласное следственное действие – действие, проводимое в ходе досудебного производства без информирования вовлеченных в уголовный процесс лиц, интересов которых оно касается </a:t>
            </a:r>
            <a:r>
              <a:rPr lang="ru-RU" sz="1500" dirty="0" smtClean="0"/>
              <a:t>, это:</a:t>
            </a:r>
          </a:p>
          <a:p>
            <a:pPr algn="ctr"/>
            <a:r>
              <a:rPr lang="ru-RU" sz="1500" dirty="0"/>
              <a:t>1) негласные аудио- и (или) видеоконтроль лица или </a:t>
            </a:r>
            <a:r>
              <a:rPr lang="ru-RU" sz="1500" dirty="0" smtClean="0"/>
              <a:t>места;</a:t>
            </a:r>
          </a:p>
          <a:p>
            <a:pPr algn="ctr"/>
            <a:r>
              <a:rPr lang="ru-RU" sz="1500" dirty="0" smtClean="0"/>
              <a:t>  2) негласные контроль, перехват и снятие информации, передающейся по сетям электрической связи;</a:t>
            </a:r>
          </a:p>
          <a:p>
            <a:pPr algn="ctr"/>
            <a:r>
              <a:rPr lang="ru-RU" sz="1500" dirty="0" smtClean="0"/>
              <a:t>3</a:t>
            </a:r>
            <a:r>
              <a:rPr lang="ru-RU" sz="1500" dirty="0"/>
              <a:t>) негласное получение информации о соединениях между абонентами и (или) абонентскими устройствами;</a:t>
            </a:r>
          </a:p>
          <a:p>
            <a:pPr algn="ctr"/>
            <a:r>
              <a:rPr lang="ru-RU" sz="1500" dirty="0"/>
              <a:t>  </a:t>
            </a:r>
            <a:r>
              <a:rPr lang="ru-RU" sz="1500" dirty="0" smtClean="0"/>
              <a:t>4</a:t>
            </a:r>
            <a:r>
              <a:rPr lang="ru-RU" sz="1500" dirty="0"/>
              <a:t>) негласное снятие информации с компьютеров, серверов и других </a:t>
            </a:r>
            <a:r>
              <a:rPr lang="ru-RU" sz="1500" dirty="0" smtClean="0"/>
              <a:t>устройств;</a:t>
            </a:r>
          </a:p>
          <a:p>
            <a:pPr algn="ctr"/>
            <a:r>
              <a:rPr lang="ru-RU" sz="1500" dirty="0" smtClean="0"/>
              <a:t>5</a:t>
            </a:r>
            <a:r>
              <a:rPr lang="ru-RU" sz="1500" dirty="0"/>
              <a:t>) негласный контроль почтовых и иных отправлений;</a:t>
            </a:r>
          </a:p>
          <a:p>
            <a:pPr algn="ctr"/>
            <a:r>
              <a:rPr lang="ru-RU" sz="1500" dirty="0"/>
              <a:t>   </a:t>
            </a:r>
            <a:r>
              <a:rPr lang="ru-RU" sz="1500" dirty="0" smtClean="0"/>
              <a:t>6</a:t>
            </a:r>
            <a:r>
              <a:rPr lang="ru-RU" sz="1500" dirty="0"/>
              <a:t>) негласные проникновение и (или) обследование </a:t>
            </a:r>
            <a:r>
              <a:rPr lang="ru-RU" sz="1500" dirty="0" smtClean="0"/>
              <a:t>места</a:t>
            </a:r>
          </a:p>
          <a:p>
            <a:pPr algn="ctr"/>
            <a:r>
              <a:rPr lang="ru-RU" sz="1500" dirty="0" smtClean="0"/>
              <a:t>7</a:t>
            </a:r>
            <a:r>
              <a:rPr lang="ru-RU" sz="1500" dirty="0"/>
              <a:t>) негласное наблюдение за лицом или </a:t>
            </a:r>
            <a:r>
              <a:rPr lang="ru-RU" sz="1500" dirty="0" smtClean="0"/>
              <a:t>местом</a:t>
            </a:r>
          </a:p>
          <a:p>
            <a:pPr algn="ctr"/>
            <a:r>
              <a:rPr lang="ru-RU" sz="1500" dirty="0" smtClean="0"/>
              <a:t>8</a:t>
            </a:r>
            <a:r>
              <a:rPr lang="ru-RU" sz="1500" dirty="0"/>
              <a:t>) негласная контролируемая </a:t>
            </a:r>
            <a:r>
              <a:rPr lang="ru-RU" sz="1500" dirty="0" smtClean="0"/>
              <a:t>поставка</a:t>
            </a:r>
          </a:p>
          <a:p>
            <a:pPr algn="ctr"/>
            <a:r>
              <a:rPr lang="ru-RU" sz="1500" dirty="0" smtClean="0"/>
              <a:t>9</a:t>
            </a:r>
            <a:r>
              <a:rPr lang="ru-RU" sz="1500" dirty="0"/>
              <a:t>) негласный контрольный закуп;</a:t>
            </a:r>
          </a:p>
          <a:p>
            <a:pPr algn="ctr"/>
            <a:r>
              <a:rPr lang="ru-RU" sz="1500" dirty="0"/>
              <a:t>      10) негласные внедрение и (или) имитация преступной деятельности.</a:t>
            </a:r>
          </a:p>
          <a:p>
            <a:pPr algn="ctr"/>
            <a:endParaRPr lang="ru-RU" sz="15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587867" y="1412419"/>
            <a:ext cx="514584" cy="63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Запрет на приближение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	Согласно </a:t>
            </a:r>
            <a:r>
              <a:rPr lang="ru-RU" sz="1600" dirty="0"/>
              <a:t>ст. 165 УПК,  запрет  на приближение состоит в ограничении подозреваемого, обвиняемого, подсудимого разыскивать, преследовать, посещать, вести телефонные переговоры и общаться иными способами с потерпевшим и иными лицами, участвующими в деле, в целях их защиты.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	То </a:t>
            </a:r>
            <a:r>
              <a:rPr lang="ru-RU" sz="1600" dirty="0"/>
              <a:t>есть, запрет на приближение  санкционируется следственным судьей на стадии досудебного расследования в отношении подозреваемого, обвиняемого, либо применяется судом на стадии судебного разбирательства в отношении  подсудимого, которому избрана мера пресечения, не связанная с изоляцией его от общества.</a:t>
            </a:r>
          </a:p>
          <a:p>
            <a:pPr marL="0" indent="0">
              <a:buNone/>
            </a:pPr>
            <a:r>
              <a:rPr lang="ru-RU" sz="1600" b="1" dirty="0"/>
              <a:t>Основанием для применения запрета на приближение  </a:t>
            </a:r>
            <a:r>
              <a:rPr lang="ru-RU" sz="1600" b="1" dirty="0" smtClean="0"/>
              <a:t>является:  </a:t>
            </a:r>
          </a:p>
          <a:p>
            <a:pPr>
              <a:buFontTx/>
              <a:buChar char="-"/>
            </a:pPr>
            <a:r>
              <a:rPr lang="ru-RU" sz="1600" dirty="0" smtClean="0"/>
              <a:t>письменное </a:t>
            </a:r>
            <a:r>
              <a:rPr lang="ru-RU" sz="1600" dirty="0"/>
              <a:t>заявление потерпевшего или иного лица подлежащего </a:t>
            </a:r>
            <a:r>
              <a:rPr lang="ru-RU" sz="1600" dirty="0" smtClean="0"/>
              <a:t>защите </a:t>
            </a:r>
          </a:p>
          <a:p>
            <a:pPr>
              <a:buFontTx/>
              <a:buChar char="-"/>
            </a:pPr>
            <a:r>
              <a:rPr lang="ru-RU" sz="1600" dirty="0" smtClean="0"/>
              <a:t>наличие </a:t>
            </a:r>
            <a:r>
              <a:rPr lang="ru-RU" sz="1600" dirty="0"/>
              <a:t>реальной угрозы либо совершении подозреваемым, обвиняемым уголовного правонарушения, связанного с применением насилия или с угрозой его применения против потерпевшего, его семьи и несовершеннолетних.  </a:t>
            </a:r>
          </a:p>
          <a:p>
            <a:pPr marL="0" indent="0">
              <a:buNone/>
            </a:pPr>
            <a:r>
              <a:rPr lang="ru-RU" sz="1600" b="1" dirty="0" err="1" smtClean="0"/>
              <a:t>Прилагающиеся</a:t>
            </a:r>
            <a:r>
              <a:rPr lang="ru-RU" sz="1600" b="1" dirty="0" smtClean="0"/>
              <a:t> док</a:t>
            </a:r>
            <a:r>
              <a:rPr lang="ru-RU" sz="1600" b="1" dirty="0" smtClean="0"/>
              <a:t>ументы</a:t>
            </a:r>
            <a:r>
              <a:rPr lang="ru-RU" sz="1600" b="1" dirty="0" smtClean="0"/>
              <a:t> </a:t>
            </a:r>
            <a:r>
              <a:rPr lang="ru-RU" sz="1600" b="1" dirty="0" smtClean="0"/>
              <a:t>органа уголовного преследования:  </a:t>
            </a:r>
          </a:p>
          <a:p>
            <a:pPr>
              <a:buFontTx/>
              <a:buChar char="-"/>
            </a:pPr>
            <a:r>
              <a:rPr lang="ru-RU" sz="1600" dirty="0" smtClean="0"/>
              <a:t>письменное заявление</a:t>
            </a:r>
          </a:p>
          <a:p>
            <a:pPr>
              <a:buFontTx/>
              <a:buChar char="-"/>
            </a:pPr>
            <a:r>
              <a:rPr lang="ru-RU" sz="1600" dirty="0" smtClean="0"/>
              <a:t>заверенные </a:t>
            </a:r>
            <a:r>
              <a:rPr lang="ru-RU" sz="1600" dirty="0"/>
              <a:t>копии материалов уголовного </a:t>
            </a:r>
            <a:r>
              <a:rPr lang="ru-RU" sz="1600" dirty="0" smtClean="0"/>
              <a:t>дела </a:t>
            </a:r>
          </a:p>
          <a:p>
            <a:pPr>
              <a:buFontTx/>
              <a:buChar char="-"/>
            </a:pPr>
            <a:r>
              <a:rPr lang="ru-RU" sz="1600" dirty="0" smtClean="0"/>
              <a:t>доказательства</a:t>
            </a:r>
            <a:r>
              <a:rPr lang="ru-RU" sz="1600" dirty="0"/>
              <a:t>, подтверждающие наличие обстоятельств, свидетельствующих о необходимости санкционировании следственного действия о запрете на приближение (сведения о личности, судимости, об угрозах в адрес потерпевшего, свидетелей  и т.п.).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4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По применению залога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32" y="1417638"/>
            <a:ext cx="8964488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dirty="0" smtClean="0"/>
              <a:t>	Согласно </a:t>
            </a:r>
            <a:r>
              <a:rPr lang="ru-RU" sz="1550" dirty="0"/>
              <a:t>ст. 145 УПК, залог состоит во внесении самим подозреваемым, обвиняемым либо другим лицом на депозит суда денег в обеспечение выполнения подозреваемым, обвиняемым обязанностей по явке к лицу, осуществляющему досудебное расследование, прокурору или в суд по их вызову. </a:t>
            </a:r>
            <a:endParaRPr lang="ru-RU" sz="1550" dirty="0" smtClean="0"/>
          </a:p>
          <a:p>
            <a:pPr marL="0" indent="0">
              <a:buNone/>
            </a:pPr>
            <a:r>
              <a:rPr lang="ru-RU" sz="1550" b="1" dirty="0" err="1" smtClean="0"/>
              <a:t>Прилагающиеся</a:t>
            </a:r>
            <a:r>
              <a:rPr lang="ru-RU" sz="1550" b="1" dirty="0" smtClean="0"/>
              <a:t> документы </a:t>
            </a:r>
            <a:r>
              <a:rPr lang="ru-RU" sz="1550" b="1" dirty="0" smtClean="0"/>
              <a:t>органа уголовного преследования:  </a:t>
            </a:r>
          </a:p>
          <a:p>
            <a:pPr marL="0" indent="0">
              <a:buNone/>
            </a:pPr>
            <a:r>
              <a:rPr lang="ru-RU" sz="1550" dirty="0" smtClean="0"/>
              <a:t>- письменное заявление</a:t>
            </a:r>
          </a:p>
          <a:p>
            <a:pPr marL="0" indent="0">
              <a:buNone/>
            </a:pPr>
            <a:r>
              <a:rPr lang="ru-RU" sz="1550" dirty="0" smtClean="0"/>
              <a:t>-  </a:t>
            </a:r>
            <a:r>
              <a:rPr lang="ru-RU" sz="1550" dirty="0"/>
              <a:t>заверенные копии материалов уголовного </a:t>
            </a:r>
            <a:r>
              <a:rPr lang="ru-RU" sz="1550" dirty="0" smtClean="0"/>
              <a:t>дела </a:t>
            </a:r>
          </a:p>
          <a:p>
            <a:pPr marL="0" indent="0">
              <a:buNone/>
            </a:pPr>
            <a:r>
              <a:rPr lang="ru-RU" sz="1550" dirty="0" smtClean="0"/>
              <a:t>-  сведения </a:t>
            </a:r>
            <a:r>
              <a:rPr lang="ru-RU" sz="1550" dirty="0"/>
              <a:t>о личности подозреваемого, обвиняемого,  сведения о судимости, имущественного положения залогодателя, о размере залога с указанием о принадлежности предмета залога  подозреваемому, обвиняемому либо другому лицу с указанием отношения его к подозреваемому, обвиняемому,  подтверждающий размер залога оценка его с учетом тяжести, характера преступного деяния</a:t>
            </a:r>
            <a:r>
              <a:rPr lang="ru-RU" sz="1550" dirty="0" smtClean="0"/>
              <a:t>.</a:t>
            </a:r>
          </a:p>
          <a:p>
            <a:pPr marL="0" indent="0" algn="ctr">
              <a:buNone/>
            </a:pPr>
            <a:r>
              <a:rPr lang="ru-RU" sz="1550" b="1" dirty="0" smtClean="0"/>
              <a:t>Размер залога: </a:t>
            </a:r>
          </a:p>
          <a:p>
            <a:pPr marL="0" indent="0">
              <a:buNone/>
            </a:pPr>
            <a:r>
              <a:rPr lang="ru-RU" sz="1550" dirty="0"/>
              <a:t>- при подозрении в совершении преступления небольшой </a:t>
            </a:r>
            <a:r>
              <a:rPr lang="ru-RU" sz="1550" dirty="0" smtClean="0"/>
              <a:t>тяжести - не </a:t>
            </a:r>
            <a:r>
              <a:rPr lang="ru-RU" sz="1550" dirty="0"/>
              <a:t>может быть меньше: </a:t>
            </a:r>
            <a:r>
              <a:rPr lang="ru-RU" sz="1550" b="1" dirty="0" smtClean="0"/>
              <a:t>50-кратного </a:t>
            </a:r>
            <a:r>
              <a:rPr lang="ru-RU" sz="1550" b="1" dirty="0"/>
              <a:t>размера </a:t>
            </a:r>
            <a:r>
              <a:rPr lang="ru-RU" sz="1550" b="1" dirty="0" smtClean="0"/>
              <a:t>месячного </a:t>
            </a:r>
            <a:r>
              <a:rPr lang="ru-RU" sz="1550" b="1" dirty="0"/>
              <a:t>расчетного </a:t>
            </a:r>
            <a:r>
              <a:rPr lang="ru-RU" sz="1550" b="1" dirty="0" smtClean="0"/>
              <a:t>показателя;</a:t>
            </a:r>
          </a:p>
          <a:p>
            <a:pPr marL="0" indent="0">
              <a:buNone/>
            </a:pPr>
            <a:r>
              <a:rPr lang="ru-RU" sz="1550" b="1" dirty="0" smtClean="0"/>
              <a:t>- 150-кратного </a:t>
            </a:r>
            <a:r>
              <a:rPr lang="ru-RU" sz="1550" b="1" dirty="0"/>
              <a:t>размера месячного расчетного показателя </a:t>
            </a:r>
            <a:r>
              <a:rPr lang="ru-RU" sz="1550" dirty="0"/>
              <a:t>- при подозрении в совершении неосторожного преступления средней </a:t>
            </a:r>
            <a:r>
              <a:rPr lang="ru-RU" sz="1550" dirty="0" smtClean="0"/>
              <a:t>тяжести;</a:t>
            </a:r>
          </a:p>
          <a:p>
            <a:pPr marL="0" indent="0">
              <a:buNone/>
            </a:pPr>
            <a:r>
              <a:rPr lang="ru-RU" sz="1550" b="1" dirty="0" smtClean="0"/>
              <a:t>- 250-кратного размера месячного расчетного показателя </a:t>
            </a:r>
            <a:r>
              <a:rPr lang="ru-RU" sz="1550" dirty="0" smtClean="0"/>
              <a:t>- при подозрении в совершении умышленного преступления средней тяжести </a:t>
            </a:r>
          </a:p>
          <a:p>
            <a:pPr marL="0" indent="0">
              <a:buNone/>
            </a:pPr>
            <a:r>
              <a:rPr lang="ru-RU" sz="1550" b="1" dirty="0" smtClean="0"/>
              <a:t>- 500-кратного размера месячного расчетного показателя </a:t>
            </a:r>
            <a:r>
              <a:rPr lang="ru-RU" sz="1550" dirty="0" smtClean="0"/>
              <a:t>- при подозрении в совершении тяжкого преступления</a:t>
            </a:r>
            <a:endParaRPr lang="ru-RU" sz="1550" dirty="0"/>
          </a:p>
        </p:txBody>
      </p:sp>
    </p:spTree>
    <p:extLst>
      <p:ext uri="{BB962C8B-B14F-4D97-AF65-F5344CB8AC3E}">
        <p14:creationId xmlns:p14="http://schemas.microsoft.com/office/powerpoint/2010/main" val="3076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7"/>
            <a:ext cx="8136904" cy="961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500" b="1" dirty="0"/>
              <a:t>По санкционированию наложения ареста на имущество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32" y="1582577"/>
            <a:ext cx="8964488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dirty="0" smtClean="0"/>
              <a:t>	</a:t>
            </a:r>
            <a:endParaRPr lang="ru-RU" sz="1550" dirty="0" smtClean="0"/>
          </a:p>
          <a:p>
            <a:pPr marL="0" indent="0">
              <a:buNone/>
            </a:pPr>
            <a:r>
              <a:rPr lang="ru-RU" sz="1550" dirty="0" smtClean="0"/>
              <a:t>Согласно </a:t>
            </a:r>
            <a:r>
              <a:rPr lang="ru-RU" sz="1550" dirty="0"/>
              <a:t>ст. 161  УПК РК арест на имущество накладывается в  целях обеспечения исполнения приговора в части гражданского иска, других имущественных взысканий или возможной конфискации имущества. </a:t>
            </a:r>
            <a:endParaRPr lang="ru-RU" sz="1550" dirty="0" smtClean="0"/>
          </a:p>
          <a:p>
            <a:pPr marL="0" indent="0">
              <a:buNone/>
            </a:pPr>
            <a:r>
              <a:rPr lang="ru-RU" sz="1550" b="1" dirty="0" err="1" smtClean="0"/>
              <a:t>Прилагающиеся</a:t>
            </a:r>
            <a:r>
              <a:rPr lang="ru-RU" sz="1550" b="1" dirty="0" smtClean="0"/>
              <a:t> документы </a:t>
            </a:r>
            <a:r>
              <a:rPr lang="ru-RU" sz="1550" b="1" dirty="0" smtClean="0"/>
              <a:t>органа уголовного преследования:  </a:t>
            </a:r>
          </a:p>
          <a:p>
            <a:pPr>
              <a:buFontTx/>
              <a:buChar char="-"/>
            </a:pPr>
            <a:r>
              <a:rPr lang="ru-RU" sz="1550" dirty="0" smtClean="0"/>
              <a:t>данные </a:t>
            </a:r>
            <a:r>
              <a:rPr lang="ru-RU" sz="1550" dirty="0"/>
              <a:t>о подозреваемом, обвиняемом или лице, несущем ответственность за вред, причиненный уголовным правонарушением или запрещенным Уголовным кодексом Республики Казахстан деянием </a:t>
            </a:r>
            <a:r>
              <a:rPr lang="ru-RU" sz="1550" dirty="0" smtClean="0"/>
              <a:t>невменяемого</a:t>
            </a:r>
          </a:p>
          <a:p>
            <a:pPr>
              <a:buFontTx/>
              <a:buChar char="-"/>
            </a:pPr>
            <a:r>
              <a:rPr lang="ru-RU" sz="1550" dirty="0" smtClean="0"/>
              <a:t>при </a:t>
            </a:r>
            <a:r>
              <a:rPr lang="ru-RU" sz="1550" dirty="0"/>
              <a:t>наличии предъявленного иска: материалы о стоимости имущества, на которое предлагается наложить арест,  и его месте нахождения.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38399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7"/>
            <a:ext cx="8136904" cy="961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500" b="1" dirty="0" smtClean="0"/>
              <a:t>По санкционированию эксгумации трупа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700808"/>
            <a:ext cx="8964488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dirty="0"/>
              <a:t>Эксгумация – это извлечение трупа человека из места захоронения.</a:t>
            </a:r>
          </a:p>
          <a:p>
            <a:pPr marL="0" indent="0">
              <a:buNone/>
            </a:pPr>
            <a:r>
              <a:rPr lang="ru-RU" sz="1550" b="1" dirty="0"/>
              <a:t>Эксгумация производится для:</a:t>
            </a:r>
          </a:p>
          <a:p>
            <a:pPr marL="0" indent="0">
              <a:buNone/>
            </a:pPr>
            <a:r>
              <a:rPr lang="ru-RU" sz="1550" dirty="0"/>
              <a:t>      1) производства осмотра трупа человека, в том числе дополнительного или повторного;</a:t>
            </a:r>
          </a:p>
          <a:p>
            <a:pPr marL="0" indent="0">
              <a:buNone/>
            </a:pPr>
            <a:r>
              <a:rPr lang="ru-RU" sz="1550" dirty="0"/>
              <a:t>      2) предъявления для опознания;</a:t>
            </a:r>
          </a:p>
          <a:p>
            <a:pPr marL="0" indent="0">
              <a:buNone/>
            </a:pPr>
            <a:r>
              <a:rPr lang="ru-RU" sz="1550" dirty="0"/>
              <a:t>      3) получения образцов для экспертизы и </a:t>
            </a:r>
            <a:r>
              <a:rPr lang="ru-RU" sz="1550" dirty="0" smtClean="0"/>
              <a:t>проведения экспертизы;</a:t>
            </a:r>
            <a:endParaRPr lang="ru-RU" sz="1550" dirty="0"/>
          </a:p>
          <a:p>
            <a:pPr marL="0" indent="0">
              <a:buNone/>
            </a:pPr>
            <a:r>
              <a:rPr lang="ru-RU" sz="1550" dirty="0"/>
              <a:t>      4) установления иных обстоятельств, имеющих существенное значение для дела.</a:t>
            </a:r>
          </a:p>
          <a:p>
            <a:pPr marL="0" indent="0">
              <a:buNone/>
            </a:pPr>
            <a:r>
              <a:rPr lang="ru-RU" sz="1550" dirty="0"/>
              <a:t>       2. Эксгумация производится на основании мотивированного постановления лица, осуществляющего досудебное расследование, санкционированного судом. </a:t>
            </a:r>
          </a:p>
          <a:p>
            <a:pPr marL="0" indent="0">
              <a:buNone/>
            </a:pPr>
            <a:r>
              <a:rPr lang="ru-RU" sz="1550" dirty="0"/>
              <a:t>       К постановлению прилагаются заверенные копии материалов уголовного дела, подтверждающих необходимость производства эксгумации (например: копии протоколов осмотра места происшествия, осмотра трупа, заключения судебно-медицинских, </a:t>
            </a:r>
            <a:r>
              <a:rPr lang="ru-RU" sz="1550" dirty="0" smtClean="0"/>
              <a:t>судебно-биологических </a:t>
            </a:r>
            <a:r>
              <a:rPr lang="ru-RU" sz="1550" dirty="0"/>
              <a:t>экспертиз, материалы для экспертизы, копии протоколов допроса специалистов, экспертов, родственников умершего, сведения о родственниках, извещение их и т.д.). </a:t>
            </a:r>
          </a:p>
        </p:txBody>
      </p:sp>
    </p:spTree>
    <p:extLst>
      <p:ext uri="{BB962C8B-B14F-4D97-AF65-F5344CB8AC3E}">
        <p14:creationId xmlns:p14="http://schemas.microsoft.com/office/powerpoint/2010/main" val="75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7"/>
            <a:ext cx="8136904" cy="961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500" b="1" dirty="0"/>
              <a:t>По санкционированию осмотра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700808"/>
            <a:ext cx="8964488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dirty="0" smtClean="0"/>
              <a:t>	Согласно </a:t>
            </a:r>
            <a:r>
              <a:rPr lang="ru-RU" sz="1550" dirty="0"/>
              <a:t>ст. 219 УПК, с целью обнаружения и выявления следов уголовного правонарушения и иных материальных объектов, выяснения обстановки происшествия и установления обстоятельств, имеющих значение для дела, лицо, осуществляющее досудебное расследование, производит осмотр местности, помещений, предметов, документов, живых лиц, трупов, животных. </a:t>
            </a:r>
          </a:p>
          <a:p>
            <a:pPr marL="0" indent="0">
              <a:buNone/>
            </a:pPr>
            <a:r>
              <a:rPr lang="ru-RU" sz="1550" dirty="0"/>
              <a:t>     	Осмотр, как правило, производится безотлагательно, когда в этом возникла необходимость. Лицо, осуществляющее досудебное расследование, получив заявление или сообщение о совершенном уголовном правонарушении, обязано немедленно прибыть к месту события и произвести осмотр</a:t>
            </a:r>
            <a:r>
              <a:rPr lang="ru-RU" sz="1550" dirty="0" smtClean="0"/>
              <a:t>.</a:t>
            </a:r>
          </a:p>
          <a:p>
            <a:pPr marL="0" indent="0">
              <a:buNone/>
            </a:pPr>
            <a:r>
              <a:rPr lang="ru-RU" sz="1550" dirty="0" smtClean="0"/>
              <a:t>	К </a:t>
            </a:r>
            <a:r>
              <a:rPr lang="ru-RU" sz="1550" dirty="0"/>
              <a:t>постановлению прилагаются заверенные копии материалов уголовного дела, подтверждающих необходимость производства осмотра с целью обнаружения и выявления следов уголовного правонарушения и иных материальных объектов, выяснения обстановки происшествия и установления обстоятельств, имеющих значение для дела.</a:t>
            </a:r>
          </a:p>
          <a:p>
            <a:pPr marL="0" indent="0">
              <a:buNone/>
            </a:pPr>
            <a:r>
              <a:rPr lang="ru-RU" sz="1550" dirty="0"/>
              <a:t>     	В случаях проведения безотлагательного осмотра жилого помещения к постановлению прилагаются не только заверенные копии материалов, но </a:t>
            </a:r>
            <a:r>
              <a:rPr lang="ru-RU" sz="1550" dirty="0" smtClean="0"/>
              <a:t>и материалы</a:t>
            </a:r>
            <a:r>
              <a:rPr lang="ru-RU" sz="1550" dirty="0"/>
              <a:t>, собранные во время осмотра и подтверждающие законность  его, которые подлежат проверке следственным судьей.</a:t>
            </a:r>
          </a:p>
          <a:p>
            <a:pPr marL="0" indent="0">
              <a:buNone/>
            </a:pPr>
            <a:r>
              <a:rPr lang="ru-RU" sz="1550" dirty="0"/>
              <a:t>      	В случае, если принято решение о незаконности произведенного осмотра, его результаты не могут быть допущены в качестве доказательств по делу.</a:t>
            </a:r>
          </a:p>
          <a:p>
            <a:pPr marL="0" indent="0">
              <a:buNone/>
            </a:pPr>
            <a:endParaRPr lang="ru-RU" sz="1550" dirty="0"/>
          </a:p>
        </p:txBody>
      </p:sp>
    </p:spTree>
    <p:extLst>
      <p:ext uri="{BB962C8B-B14F-4D97-AF65-F5344CB8AC3E}">
        <p14:creationId xmlns:p14="http://schemas.microsoft.com/office/powerpoint/2010/main" val="911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79512" y="1206044"/>
            <a:ext cx="8856984" cy="553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1. Развитие института следственных судей в Казахстане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2. Общие условия осуществления полномочий следственным судьей 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3. Обжалование, принесение ходатайства прокурора на постановления следственного судьи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4. Рассмотрение следственным судьей ходатайств о санкционировании меры пресечения в виде содержания под стражей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5. Рассмотрение следственным судьей ходатайства о продлении срока содержания под стражей и исчисление сроков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6. Пересмотр по ходатайству прокурора и обжалование постановления следственного судьи о санкционировании либо отказе в санкционировании ареста на имущество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7. Особенности допроса следственным судьей потерпевшего, свидетеля (депонирование показаний) </a:t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atin typeface="+mn-lt"/>
                <a:cs typeface="Arial" panose="020B0604020202020204" pitchFamily="34" charset="0"/>
              </a:rPr>
              <a:t>8. Заключение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6460" y="83671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ПРОГРАММА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68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7"/>
            <a:ext cx="8136904" cy="961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500" dirty="0"/>
              <a:t>По санкционированию обыска и выемки, личного обыска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700808"/>
            <a:ext cx="8964488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50" dirty="0" smtClean="0"/>
              <a:t>	Согласно </a:t>
            </a:r>
            <a:r>
              <a:rPr lang="ru-RU" sz="1550" dirty="0"/>
              <a:t>ст. 253 УПК,  выемка производится с целью изъятия определенных предметов и документов, имеющих значение для дела, и если точно известно, где и у кого они находятся, а также имущества, подлежащего конфискации</a:t>
            </a:r>
            <a:r>
              <a:rPr lang="ru-RU" sz="1550" dirty="0" smtClean="0"/>
              <a:t>. </a:t>
            </a:r>
          </a:p>
          <a:p>
            <a:pPr marL="0" indent="0" algn="just">
              <a:buNone/>
            </a:pPr>
            <a:r>
              <a:rPr lang="ru-RU" sz="1550" dirty="0" smtClean="0"/>
              <a:t>	К </a:t>
            </a:r>
            <a:r>
              <a:rPr lang="ru-RU" sz="1550" dirty="0"/>
              <a:t>постановлению прилагаются заверенные копии материалов уголовного дела, подтверждающих необходимость производства обыска либо выемки</a:t>
            </a:r>
            <a:r>
              <a:rPr lang="ru-RU" sz="1550" dirty="0" smtClean="0"/>
              <a:t>. </a:t>
            </a:r>
          </a:p>
          <a:p>
            <a:pPr marL="0" indent="0" algn="just">
              <a:buNone/>
            </a:pPr>
            <a:r>
              <a:rPr lang="ru-RU" sz="1550" dirty="0" smtClean="0"/>
              <a:t>	В </a:t>
            </a:r>
            <a:r>
              <a:rPr lang="ru-RU" sz="1550" dirty="0"/>
              <a:t>случаях проведения безотлагательного обыска и выемки  к постановлению прилагаются не только заверенные копии материалов, но материалы, собранные во время и по результатам обыска и выемки, подтверждающие законность  его, которые подлежат проверке следственным судьей</a:t>
            </a:r>
            <a:r>
              <a:rPr lang="ru-RU" sz="1550" dirty="0" smtClean="0"/>
              <a:t>. </a:t>
            </a:r>
          </a:p>
          <a:p>
            <a:pPr marL="0" indent="0" algn="just">
              <a:buNone/>
            </a:pPr>
            <a:r>
              <a:rPr lang="kk-KZ" sz="1550" dirty="0"/>
              <a:t>	</a:t>
            </a:r>
            <a:r>
              <a:rPr lang="ru-RU" sz="1550" dirty="0"/>
              <a:t>Согласно ст.254 ч.1 УПК РК обыск и выемка производятся лицом, осуществляющим досудебное расследование, по мотивированному постановлению. Постановление о производстве обыска, а также выемке документов, содержащих государственные секреты или иную охраняемую законом тайну, должно быть санкционировано следственным судьей</a:t>
            </a:r>
            <a:r>
              <a:rPr lang="ru-RU" sz="1550" dirty="0" smtClean="0"/>
              <a:t>. </a:t>
            </a:r>
            <a:endParaRPr lang="ru-RU" sz="1550" dirty="0"/>
          </a:p>
        </p:txBody>
      </p:sp>
    </p:spTree>
    <p:extLst>
      <p:ext uri="{BB962C8B-B14F-4D97-AF65-F5344CB8AC3E}">
        <p14:creationId xmlns:p14="http://schemas.microsoft.com/office/powerpoint/2010/main" val="24035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7"/>
            <a:ext cx="8136904" cy="961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500" dirty="0"/>
              <a:t>По санкционированию меры пресечения в виде содержания под стражей.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700808"/>
            <a:ext cx="8964488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50" dirty="0"/>
              <a:t>	</a:t>
            </a:r>
            <a:r>
              <a:rPr lang="ru-RU" sz="2000" dirty="0"/>
              <a:t>Содержание под стражей в качестве меры пресечения применяется только с санкции судьи и лишь в отношении подозреваемого, обвиняемого, подсудимого в совершении преступления, за которое законом предусмотрено наказание в виде лишения свободы на срок не менее пяти лет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	Прокурор </a:t>
            </a:r>
            <a:r>
              <a:rPr lang="ru-RU" sz="2000" dirty="0"/>
              <a:t>по результатам изучения ходатайства лица, осуществляющего досудебное расследование, выражает согласие с ходатайством либо отказывает мотивированным постановлением в его поддержании и (или) решает вопрос об избрании иной меры пресечения. Копия постановления направляется заинтересованным лицам.</a:t>
            </a:r>
          </a:p>
          <a:p>
            <a:pPr marL="0" indent="0" algn="just">
              <a:buNone/>
            </a:pPr>
            <a:r>
              <a:rPr lang="ru-RU" sz="2000" dirty="0" smtClean="0"/>
              <a:t>	Прокурор </a:t>
            </a:r>
            <a:r>
              <a:rPr lang="ru-RU" sz="2000" dirty="0"/>
              <a:t>не позднее чем за восемь часов до истечения срока задержания обязан представить следственному судье постановление о возбуждении ходатайства о санкционировании содержания под стражей с приложением копий материалов уголовного дела, подтверждающих обоснованность ходатайства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3" y="1268761"/>
            <a:ext cx="8796553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9903" y="1421161"/>
            <a:ext cx="8796553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820996"/>
            <a:ext cx="879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</a:rPr>
              <a:t>4.</a:t>
            </a:r>
            <a:r>
              <a:rPr lang="ru-RU" dirty="0">
                <a:solidFill>
                  <a:srgbClr val="333333"/>
                </a:solidFill>
              </a:rPr>
              <a:t> Рассмотрение следственным судьей ходатайств о санкционировании меры пресечения в виде содержания под стражей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903" y="1432209"/>
            <a:ext cx="87965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</a:rPr>
              <a:t>Право санкционирования содержания под стражей принадлежит следственному судье районного и приравненного к нему </a:t>
            </a:r>
            <a:r>
              <a:rPr lang="ru-RU" sz="1500" dirty="0" smtClean="0">
                <a:solidFill>
                  <a:srgbClr val="000000"/>
                </a:solidFill>
              </a:rPr>
              <a:t>суда. </a:t>
            </a:r>
          </a:p>
          <a:p>
            <a:r>
              <a:rPr lang="ru-RU" sz="1500" dirty="0" smtClean="0">
                <a:solidFill>
                  <a:srgbClr val="000000"/>
                </a:solidFill>
              </a:rPr>
              <a:t>Следственный </a:t>
            </a:r>
            <a:r>
              <a:rPr lang="ru-RU" sz="1500" dirty="0">
                <a:solidFill>
                  <a:srgbClr val="000000"/>
                </a:solidFill>
              </a:rPr>
              <a:t>судья </a:t>
            </a:r>
            <a:r>
              <a:rPr lang="ru-RU" sz="1500" dirty="0" smtClean="0">
                <a:solidFill>
                  <a:srgbClr val="000000"/>
                </a:solidFill>
              </a:rPr>
              <a:t>в </a:t>
            </a:r>
            <a:r>
              <a:rPr lang="ru-RU" sz="1500" dirty="0">
                <a:solidFill>
                  <a:srgbClr val="000000"/>
                </a:solidFill>
              </a:rPr>
              <a:t>срок не позднее восьми часов с момента поступления материалов в суд с участием прокурора, подозреваемого, обвиняемого, его защитника рассматривает ходатайство о санкционировании меры пресечения в виде содержания под </a:t>
            </a:r>
            <a:r>
              <a:rPr lang="ru-RU" sz="1500" dirty="0" smtClean="0">
                <a:solidFill>
                  <a:srgbClr val="000000"/>
                </a:solidFill>
              </a:rPr>
              <a:t>стражей.</a:t>
            </a:r>
          </a:p>
          <a:p>
            <a:r>
              <a:rPr lang="ru-RU" sz="1500" dirty="0" smtClean="0">
                <a:solidFill>
                  <a:srgbClr val="000000"/>
                </a:solidFill>
              </a:rPr>
              <a:t>Следственный </a:t>
            </a:r>
            <a:r>
              <a:rPr lang="ru-RU" sz="1500" dirty="0">
                <a:solidFill>
                  <a:srgbClr val="000000"/>
                </a:solidFill>
              </a:rPr>
              <a:t>судья знакомит защитника с поступившими материалами</a:t>
            </a:r>
            <a:r>
              <a:rPr lang="ru-RU" sz="15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ru-RU" sz="1500" dirty="0" smtClean="0">
                <a:solidFill>
                  <a:srgbClr val="000000"/>
                </a:solidFill>
              </a:rPr>
              <a:t>В </a:t>
            </a:r>
            <a:r>
              <a:rPr lang="ru-RU" sz="1500" dirty="0">
                <a:solidFill>
                  <a:srgbClr val="000000"/>
                </a:solidFill>
              </a:rPr>
              <a:t>начале заседания следственный судья объявляет, какое ходатайство подлежит рассмотрению, разъясняет явившимся в судебное заседание лицам их права и обязанности. Затем прокурор обосновывает необходимость избрания в качестве меры пресечения содержание под стражей подозреваемого, после чего заслушиваются подозреваемый, обвиняемый и другие явившиеся в судебное заседание </a:t>
            </a:r>
            <a:r>
              <a:rPr lang="ru-RU" sz="1500" dirty="0" smtClean="0">
                <a:solidFill>
                  <a:srgbClr val="000000"/>
                </a:solidFill>
              </a:rPr>
              <a:t>лица.</a:t>
            </a:r>
          </a:p>
          <a:p>
            <a:r>
              <a:rPr lang="ru-RU" sz="1500" dirty="0" smtClean="0">
                <a:solidFill>
                  <a:srgbClr val="000000"/>
                </a:solidFill>
              </a:rPr>
              <a:t>Подозреваемый</a:t>
            </a:r>
            <a:r>
              <a:rPr lang="ru-RU" sz="1500" dirty="0">
                <a:solidFill>
                  <a:srgbClr val="000000"/>
                </a:solidFill>
              </a:rPr>
              <a:t>, обвиняемый, а также в их интересах защитник в ходе рассмотрения данного ходатайства прокурора вправе заявить ходатайство о применении иной меры </a:t>
            </a:r>
            <a:r>
              <a:rPr lang="ru-RU" sz="1500" dirty="0" smtClean="0">
                <a:solidFill>
                  <a:srgbClr val="000000"/>
                </a:solidFill>
              </a:rPr>
              <a:t>пресечения. </a:t>
            </a:r>
            <a:r>
              <a:rPr lang="ru-RU" sz="1500" dirty="0">
                <a:solidFill>
                  <a:srgbClr val="000000"/>
                </a:solidFill>
              </a:rPr>
              <a:t>По итогам рассмотрения ходатайства о санкционировании меры пресечения в виде содержания под стражей подозреваемого, обвиняемого следственный судья выносит одно из следующих постановлений: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</a:rPr>
              <a:t>1) о санкционировании содержания под стражей;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</a:rPr>
              <a:t>2) о санкционировании содержания под стражей на срок до десяти суток в случае отсутствия достаточных оснований для санкционирования содержания под стражей сроком на два месяца;</a:t>
            </a:r>
          </a:p>
          <a:p>
            <a:pPr indent="270510" algn="just" fontAlgn="base"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</a:rPr>
              <a:t>3) об отказе в санкционировании содержания под стражей. В случае отказа в санкционировании данной меры пресечения следственный судья вправе избрать иную меру пресечения, предусмотренную частью первой </a:t>
            </a:r>
            <a:r>
              <a:rPr lang="ru-RU" sz="1500" dirty="0">
                <a:hlinkClick r:id="rId2" tooltip="Уголовно-процессуальный кодекс Республики Казахстан от 4 июля 2014 года № 231-V (с изменениями и дополнениями по состоянию на 09.01.2018 г.)"/>
              </a:rPr>
              <a:t>статьи 137</a:t>
            </a:r>
            <a:r>
              <a:rPr lang="ru-RU" sz="1500" dirty="0"/>
              <a:t> </a:t>
            </a:r>
            <a:r>
              <a:rPr lang="ru-RU" sz="1500" dirty="0" smtClean="0">
                <a:solidFill>
                  <a:srgbClr val="000000"/>
                </a:solidFill>
              </a:rPr>
              <a:t>УПК РК.</a:t>
            </a:r>
            <a:endParaRPr lang="ru-RU" sz="1500" dirty="0">
              <a:solidFill>
                <a:srgbClr val="000000"/>
              </a:solidFill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143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3357" y="3862356"/>
            <a:ext cx="8661646" cy="1123131"/>
            <a:chOff x="0" y="227897"/>
            <a:chExt cx="8229598" cy="1123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27897"/>
              <a:ext cx="8229598" cy="112313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4827" y="282724"/>
              <a:ext cx="8119944" cy="1013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/>
                <a:t>Постановление следственного судьи, </a:t>
              </a:r>
              <a:r>
                <a:rPr lang="ru-RU" sz="1500" dirty="0" smtClean="0"/>
                <a:t>в </a:t>
              </a:r>
              <a:r>
                <a:rPr lang="ru-RU" sz="1500" dirty="0"/>
                <a:t>течение трех суток с момента его оглашения может быть обжаловано лицами, </a:t>
              </a:r>
              <a:r>
                <a:rPr lang="ru-RU" sz="1500" dirty="0" smtClean="0"/>
                <a:t>а </a:t>
              </a:r>
              <a:r>
                <a:rPr lang="ru-RU" sz="1500" dirty="0"/>
                <a:t>также прокурором на него может быть принесено ходатайство в областной и приравненный к нему суд через суд, следственный судья которого вынес </a:t>
              </a:r>
              <a:r>
                <a:rPr lang="ru-RU" sz="1500" dirty="0" smtClean="0"/>
                <a:t>постановление</a:t>
              </a:r>
              <a:endParaRPr lang="ru-RU" sz="1500" kern="1200" dirty="0"/>
            </a:p>
          </p:txBody>
        </p:sp>
      </p:grpSp>
      <p:sp>
        <p:nvSpPr>
          <p:cNvPr id="9" name="Заголовок 6"/>
          <p:cNvSpPr txBox="1">
            <a:spLocks/>
          </p:cNvSpPr>
          <p:nvPr/>
        </p:nvSpPr>
        <p:spPr>
          <a:xfrm>
            <a:off x="611560" y="692696"/>
            <a:ext cx="8229600" cy="778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Сроки рассмотрения ходатайств </a:t>
            </a:r>
            <a:r>
              <a:rPr lang="ru-RU" dirty="0">
                <a:solidFill>
                  <a:srgbClr val="002060"/>
                </a:solidFill>
              </a:rPr>
              <a:t>о санкционировании меры пресечения в виде содержания под стражей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37142" y="2080397"/>
            <a:ext cx="8661646" cy="1123131"/>
            <a:chOff x="0" y="227897"/>
            <a:chExt cx="8229598" cy="112313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27897"/>
              <a:ext cx="8229598" cy="112313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4827" y="282724"/>
              <a:ext cx="8119944" cy="1013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Следственный судья в срок не позднее 8 часов с момента поступления материалов в суд с участием прокурора, подозреваемого, обвиняемого, его защитника рассматривает ходатайство о санкционировании меры пресечения в виде содержания под стражей</a:t>
              </a:r>
              <a:endParaRPr lang="ru-RU" sz="1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3487" y="5517232"/>
            <a:ext cx="8661646" cy="1123131"/>
            <a:chOff x="0" y="227897"/>
            <a:chExt cx="8229598" cy="11231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227897"/>
              <a:ext cx="8229598" cy="112313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4827" y="282724"/>
              <a:ext cx="8119944" cy="1013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/>
                <a:t> Судья областного или приравненного к нему суда с соблюдением правил и сроков, </a:t>
              </a:r>
              <a:r>
                <a:rPr lang="ru-RU" sz="1500" dirty="0" smtClean="0"/>
                <a:t>не </a:t>
              </a:r>
              <a:r>
                <a:rPr lang="ru-RU" sz="1500" dirty="0"/>
                <a:t>позднее трех суток с момента поступления жалобы, ходатайства прокурора в суд осуществляет проверку законности и обоснованности постановления следственного судьи.</a:t>
              </a:r>
              <a:endParaRPr lang="ru-RU" sz="1500" kern="1200" dirty="0"/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3923928" y="1628800"/>
            <a:ext cx="11521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11960" y="3356992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11960" y="5058803"/>
            <a:ext cx="864096" cy="458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7"/>
            <a:ext cx="8136904" cy="961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500" dirty="0"/>
              <a:t>Домашний арест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700808"/>
            <a:ext cx="8964488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dirty="0"/>
              <a:t>	Домашний арест заключается в изоляции подозреваемого, обвиняемого от общества без содержания их под стражей, но с </a:t>
            </a:r>
            <a:r>
              <a:rPr lang="ru-RU" sz="1550" dirty="0" smtClean="0"/>
              <a:t>применением ограничений. </a:t>
            </a:r>
          </a:p>
          <a:p>
            <a:pPr marL="0" indent="0">
              <a:buNone/>
            </a:pPr>
            <a:r>
              <a:rPr lang="ru-RU" sz="1550" dirty="0"/>
              <a:t>При применении домашнего ареста в отношении подозреваемого, обвиняемого, подсудимого могут быть применены одно или несколько ограничений:</a:t>
            </a:r>
          </a:p>
          <a:p>
            <a:pPr marL="0" indent="0">
              <a:buNone/>
            </a:pPr>
            <a:r>
              <a:rPr lang="ru-RU" sz="1550" dirty="0" smtClean="0"/>
              <a:t>1</a:t>
            </a:r>
            <a:r>
              <a:rPr lang="ru-RU" sz="1550" dirty="0"/>
              <a:t>) запрет выхода из жилища полностью или в определенное время;</a:t>
            </a:r>
          </a:p>
          <a:p>
            <a:pPr marL="0" indent="0">
              <a:buNone/>
            </a:pPr>
            <a:r>
              <a:rPr lang="ru-RU" sz="1550" dirty="0" smtClean="0"/>
              <a:t>2</a:t>
            </a:r>
            <a:r>
              <a:rPr lang="ru-RU" sz="1550" dirty="0"/>
              <a:t>) запрет на ведение телефонных переговоров, отправление корреспонденции и использование средств </a:t>
            </a:r>
            <a:r>
              <a:rPr lang="ru-RU" sz="1550" dirty="0" smtClean="0"/>
              <a:t>связи;</a:t>
            </a:r>
            <a:endParaRPr lang="ru-RU" sz="1550" dirty="0"/>
          </a:p>
          <a:p>
            <a:pPr marL="0" indent="0">
              <a:buNone/>
            </a:pPr>
            <a:r>
              <a:rPr lang="ru-RU" sz="1550" dirty="0" smtClean="0"/>
              <a:t>3</a:t>
            </a:r>
            <a:r>
              <a:rPr lang="ru-RU" sz="1550" dirty="0"/>
              <a:t>) запрет на общение с определенными лицами и принятие кого бы то ни было у себя;</a:t>
            </a:r>
          </a:p>
          <a:p>
            <a:pPr marL="0" indent="0">
              <a:buNone/>
            </a:pPr>
            <a:r>
              <a:rPr lang="ru-RU" sz="1550" dirty="0" smtClean="0"/>
              <a:t>4</a:t>
            </a:r>
            <a:r>
              <a:rPr lang="ru-RU" sz="1550" dirty="0"/>
              <a:t>) применение электронных средств контроля и возложение обязанности носить при себе эти средства;</a:t>
            </a:r>
          </a:p>
          <a:p>
            <a:pPr marL="0" indent="0">
              <a:buNone/>
            </a:pPr>
            <a:r>
              <a:rPr lang="ru-RU" sz="1550" dirty="0" smtClean="0"/>
              <a:t>5</a:t>
            </a:r>
            <a:r>
              <a:rPr lang="ru-RU" sz="1550" dirty="0"/>
              <a:t>) возложение обязанностей отвечать на контрольные телефонные звонки или иные сигналы контроля, звонить по телефону или лично являться в определенное время в орган дознания или другой орган, осуществляющий надзор за поведением подозреваемого, обвиняемого или подсудимого;</a:t>
            </a:r>
          </a:p>
          <a:p>
            <a:pPr marL="0" indent="0">
              <a:buNone/>
            </a:pPr>
            <a:r>
              <a:rPr lang="ru-RU" sz="1550" dirty="0" smtClean="0"/>
              <a:t>6</a:t>
            </a:r>
            <a:r>
              <a:rPr lang="ru-RU" sz="1550" dirty="0"/>
              <a:t>) установление наблюдения за подозреваемым, обвиняемым или их жилищем, а также охрана их жилища или отведенного им помещения в качестве жилища;</a:t>
            </a:r>
          </a:p>
          <a:p>
            <a:pPr marL="0" indent="0">
              <a:buNone/>
            </a:pPr>
            <a:r>
              <a:rPr lang="ru-RU" sz="1550" dirty="0" smtClean="0"/>
              <a:t>7</a:t>
            </a:r>
            <a:r>
              <a:rPr lang="ru-RU" sz="1550" dirty="0"/>
              <a:t>) другие меры, обеспечивающие надлежащее поведение и изоляцию подозреваемого, обвиняемого от общества.</a:t>
            </a:r>
          </a:p>
          <a:p>
            <a:pPr marL="0" indent="0">
              <a:buNone/>
            </a:pPr>
            <a:r>
              <a:rPr lang="ru-RU" sz="1550" dirty="0" smtClean="0"/>
              <a:t>За </a:t>
            </a:r>
            <a:r>
              <a:rPr lang="ru-RU" sz="1550" dirty="0"/>
              <a:t>поведением подозреваемого, обвиняемого при необходимости устанавливается надзор.</a:t>
            </a:r>
          </a:p>
        </p:txBody>
      </p:sp>
    </p:spTree>
    <p:extLst>
      <p:ext uri="{BB962C8B-B14F-4D97-AF65-F5344CB8AC3E}">
        <p14:creationId xmlns:p14="http://schemas.microsoft.com/office/powerpoint/2010/main" val="39379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3" y="1268761"/>
            <a:ext cx="8796553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15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120" y="764704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ahoma" panose="020B0604030504040204" pitchFamily="34" charset="0"/>
              </a:rPr>
              <a:t> Обжалование, принесение ходатайства прокурора на постановления следственного судьи</a:t>
            </a:r>
            <a:endParaRPr lang="ru-RU" sz="15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3311" y="1318702"/>
            <a:ext cx="8796553" cy="503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sz="1600" dirty="0">
                <a:solidFill>
                  <a:schemeClr val="tx1"/>
                </a:solidFill>
              </a:rPr>
              <a:t>1. В ходе досудебного расследования подозреваемый, его защитник, законный представитель, потерпевший, его законный представитель, представитель вправе обжаловать, а прокурор принести ходатайство на постановление следственного </a:t>
            </a:r>
            <a:r>
              <a:rPr lang="ru-RU" sz="1600" dirty="0" smtClean="0">
                <a:solidFill>
                  <a:schemeClr val="tx1"/>
                </a:solidFill>
              </a:rPr>
              <a:t>судьи.</a:t>
            </a:r>
            <a:endParaRPr lang="ru-RU" sz="1600" dirty="0">
              <a:solidFill>
                <a:schemeClr val="tx1"/>
              </a:solidFill>
            </a:endParaRP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</a:rPr>
              <a:t>2</a:t>
            </a:r>
            <a:r>
              <a:rPr lang="ru-RU" sz="1600" dirty="0">
                <a:solidFill>
                  <a:schemeClr val="tx1"/>
                </a:solidFill>
              </a:rPr>
              <a:t>. Постановление следственного судьи, вынесенное в соответствии с </a:t>
            </a:r>
            <a:r>
              <a:rPr lang="ru-RU" sz="1600" dirty="0" smtClean="0">
                <a:solidFill>
                  <a:schemeClr val="tx1"/>
                </a:solidFill>
              </a:rPr>
              <a:t>правилами, </a:t>
            </a:r>
            <a:r>
              <a:rPr lang="ru-RU" sz="1600" dirty="0">
                <a:solidFill>
                  <a:schemeClr val="tx1"/>
                </a:solidFill>
              </a:rPr>
              <a:t>в течение трех суток с момента его оглашения может быть обжаловано лицами, </a:t>
            </a:r>
            <a:r>
              <a:rPr lang="ru-RU" sz="1600" dirty="0" smtClean="0">
                <a:solidFill>
                  <a:schemeClr val="tx1"/>
                </a:solidFill>
              </a:rPr>
              <a:t>а </a:t>
            </a:r>
            <a:r>
              <a:rPr lang="ru-RU" sz="1600" dirty="0">
                <a:solidFill>
                  <a:schemeClr val="tx1"/>
                </a:solidFill>
              </a:rPr>
              <a:t>также прокурором на него может быть принесено ходатайство в областной и приравненный к нему суд через суд, следственный судья которого вынес постановление.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</a:rPr>
              <a:t>3</a:t>
            </a:r>
            <a:r>
              <a:rPr lang="ru-RU" sz="1600" dirty="0">
                <a:solidFill>
                  <a:schemeClr val="tx1"/>
                </a:solidFill>
              </a:rPr>
              <a:t>. Подача жалобы или принесение ходатайства прокурора не приостанавливает исполнение указанных в постановлении </a:t>
            </a:r>
            <a:r>
              <a:rPr lang="ru-RU" sz="1600" dirty="0" smtClean="0">
                <a:solidFill>
                  <a:schemeClr val="tx1"/>
                </a:solidFill>
              </a:rPr>
              <a:t>решений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</a:rPr>
              <a:t>4</a:t>
            </a:r>
            <a:r>
              <a:rPr lang="ru-RU" sz="1600" dirty="0">
                <a:solidFill>
                  <a:schemeClr val="tx1"/>
                </a:solidFill>
              </a:rPr>
              <a:t>. По истечении срока для обжалования, принесения ходатайства прокурора материалы с жалобой, ходатайством прокурора направляются в областной или приравненный к нему суд с извещением об этом заявителя и лица, действия и решения которого обжалуются, и прокурора. Решение областного или приравненного к нему суда, принятое по результатам рассмотрения жалобы, ходатайства прокурора, является окончательным.</a:t>
            </a:r>
          </a:p>
          <a:p>
            <a:pPr algn="l" fontAlgn="base"/>
            <a:r>
              <a:rPr lang="ru-RU" sz="1600" dirty="0">
                <a:solidFill>
                  <a:schemeClr val="tx1"/>
                </a:solidFill>
              </a:rPr>
              <a:t>5. Судья областного или приравненного к нему суда с соблюдением правил и сроков, </a:t>
            </a:r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позднее трех суток с момента поступления жалобы, ходатайства прокурора в суд осуществляет проверку законности и обоснованности постановления следственного судьи.</a:t>
            </a:r>
          </a:p>
          <a:p>
            <a:pPr algn="l" fontAlgn="base"/>
            <a:r>
              <a:rPr lang="ru-RU" sz="1600" dirty="0">
                <a:solidFill>
                  <a:schemeClr val="tx1"/>
                </a:solidFill>
              </a:rPr>
              <a:t>Постановление судьи областного или приравненного к нему суда, вынесенное по результатам рассмотрения жалобы, ходатайства прокурора, вступает в законную силу с момента оглашения.</a:t>
            </a:r>
          </a:p>
          <a:p>
            <a:pPr algn="l"/>
            <a:r>
              <a:rPr lang="ru-RU" sz="1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43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83671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cs typeface="Arial" panose="020B0604020202020204" pitchFamily="34" charset="0"/>
              </a:rPr>
              <a:t> Рассмотрение следственным судьей ходатайства о продлении срока содержания под стражей и исчисление сроков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831" y="150552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Ходатайство о продлении срока содержания под стражей подлежит рассмотрению следственным судьей единолично. В судебном заседании обязательно участвует прокурор. В заседании также могут участвовать защитник, законный представитель подозреваемого, потерпевший, его законный представитель и представитель, неявка которых при своевременном извещении о времени рассмотрения ходатайства не препятствует их судебному рассмотрению</a:t>
            </a:r>
            <a:r>
              <a:rPr 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В начале заседания следственный судья объявляет, какое ходатайство подлежит рассмотрению, разъясняет явившимся лицам их права и обязанности, затем, заслушав доводы сторон по внесенному ходатайству на предмет необходимости оставления меры пресечения в виде содержания под стражей, выносит одно из следующих постановлений об: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1) удовлетворении ходатайства о продлении срока содержания под стражей подозреваемого, обвиняемого;</a:t>
            </a:r>
          </a:p>
          <a:p>
            <a:pPr indent="254000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2) отказе в удовлетворении ходатайства о продлении срока содержания под стражей подозреваемого, обвиняемого и отмене или изменении меры пресечения на менее строгую и освобождении их из заключения.</a:t>
            </a:r>
          </a:p>
          <a:p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Ходатайство о продлении срока содержания под стражей подлежит рассмотрению в срок не более трех суток со дня поступления ходатайства.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836712"/>
            <a:ext cx="8856663" cy="6553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cs typeface="Arial" panose="020B0604020202020204" pitchFamily="34" charset="0"/>
              </a:rPr>
              <a:t>Пересмотр </a:t>
            </a:r>
            <a:r>
              <a:rPr lang="ru-RU" sz="2400" b="1" dirty="0">
                <a:cs typeface="Arial" panose="020B0604020202020204" pitchFamily="34" charset="0"/>
              </a:rPr>
              <a:t>по ходатайству прокурора и обжалование постановления следственного судьи о санкционировании либо отказе в санкционировании ареста на </a:t>
            </a:r>
            <a:r>
              <a:rPr lang="ru-RU" sz="2400" b="1" dirty="0" smtClean="0">
                <a:cs typeface="Arial" panose="020B0604020202020204" pitchFamily="34" charset="0"/>
              </a:rPr>
              <a:t>имущество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2000" dirty="0">
                <a:effectLst/>
                <a:cs typeface="Arial" panose="020B0604020202020204" pitchFamily="34" charset="0"/>
              </a:rPr>
              <a:t>1. Постановление следственного судьи о санкционировании ареста на имущество подозреваемого, обвиняемого, лица, несущего по закону материальную ответственность за его действия, или об отказе в этом может быть обжаловано, а также пересмотрено по ходатайству прокурора в порядке, предусмотренном </a:t>
            </a:r>
            <a:r>
              <a:rPr lang="ru-RU" sz="2000" u="sng" dirty="0">
                <a:effectLst/>
                <a:cs typeface="Arial" panose="020B0604020202020204" pitchFamily="34" charset="0"/>
                <a:hlinkClick r:id="rId2"/>
              </a:rPr>
              <a:t>статьей </a:t>
            </a:r>
            <a:r>
              <a:rPr lang="ru-RU" sz="2000" u="sng" dirty="0" smtClean="0">
                <a:effectLst/>
                <a:cs typeface="Arial" panose="020B0604020202020204" pitchFamily="34" charset="0"/>
                <a:hlinkClick r:id="rId2"/>
              </a:rPr>
              <a:t>107</a:t>
            </a:r>
            <a:r>
              <a:rPr lang="ru-RU" sz="2000" u="sng" dirty="0" smtClean="0">
                <a:effectLst/>
                <a:cs typeface="Arial" panose="020B0604020202020204" pitchFamily="34" charset="0"/>
              </a:rPr>
              <a:t> УПК РК</a:t>
            </a:r>
            <a:r>
              <a:rPr lang="ru-RU" sz="2000" dirty="0" smtClean="0">
                <a:effectLst/>
                <a:cs typeface="Arial" panose="020B0604020202020204" pitchFamily="34" charset="0"/>
              </a:rPr>
              <a:t>.</a:t>
            </a:r>
            <a:endParaRPr lang="ru-RU" sz="2000" dirty="0">
              <a:effectLst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2000" dirty="0">
                <a:effectLst/>
                <a:cs typeface="Arial" panose="020B0604020202020204" pitchFamily="34" charset="0"/>
              </a:rPr>
              <a:t>2. Рассмотрение областным или приравненным к нему судом вопроса о санкционировании наложения ареста на имущество в случае отмены постановления следственного судьи районного или приравненного к нему суда об отказе в санкционировании ареста на имущество осуществляется в порядке, предусмотренном </a:t>
            </a:r>
            <a:r>
              <a:rPr lang="ru-RU" sz="2000" u="sng" dirty="0">
                <a:effectLst/>
                <a:cs typeface="Arial" panose="020B0604020202020204" pitchFamily="34" charset="0"/>
                <a:hlinkClick r:id="rId2"/>
              </a:rPr>
              <a:t>статьей </a:t>
            </a:r>
            <a:r>
              <a:rPr lang="ru-RU" sz="2000" u="sng" dirty="0" smtClean="0">
                <a:effectLst/>
                <a:cs typeface="Arial" panose="020B0604020202020204" pitchFamily="34" charset="0"/>
                <a:hlinkClick r:id="rId2"/>
              </a:rPr>
              <a:t>107</a:t>
            </a:r>
            <a:r>
              <a:rPr lang="ru-RU" sz="2000" u="sng" dirty="0" smtClean="0">
                <a:effectLst/>
                <a:cs typeface="Arial" panose="020B0604020202020204" pitchFamily="34" charset="0"/>
              </a:rPr>
              <a:t> УПК РК</a:t>
            </a:r>
            <a:r>
              <a:rPr lang="ru-RU" sz="2000" dirty="0" smtClean="0">
                <a:effectLst/>
                <a:cs typeface="Arial" panose="020B0604020202020204" pitchFamily="34" charset="0"/>
              </a:rPr>
              <a:t>.</a:t>
            </a:r>
            <a:endParaRPr lang="ru-RU" sz="2000" dirty="0">
              <a:effectLst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dirty="0">
                <a:effectLst/>
                <a:cs typeface="Arial" panose="020B0604020202020204" pitchFamily="34" charset="0"/>
              </a:rPr>
              <a:t> 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dirty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312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51520" y="692696"/>
            <a:ext cx="8569325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+mn-lt"/>
              </a:rPr>
              <a:t>Особенности </a:t>
            </a:r>
            <a:r>
              <a:rPr lang="ru-RU" b="1" dirty="0">
                <a:latin typeface="+mn-lt"/>
              </a:rPr>
              <a:t>допроса следственным судьей потерпевшего, свидетеля (депонирование показаний)</a:t>
            </a:r>
          </a:p>
          <a:p>
            <a:pPr algn="ctr" eaLnBrk="1" hangingPunct="1"/>
            <a:endParaRPr lang="ru-RU" sz="1700" dirty="0">
              <a:latin typeface="+mn-lt"/>
            </a:endParaRPr>
          </a:p>
          <a:p>
            <a:pPr algn="just" eaLnBrk="1" hangingPunct="1"/>
            <a:r>
              <a:rPr lang="ru-RU" sz="1700" dirty="0" smtClean="0">
                <a:latin typeface="+mn-lt"/>
              </a:rPr>
              <a:t>	</a:t>
            </a:r>
            <a:r>
              <a:rPr lang="ru-RU" dirty="0" smtClean="0">
                <a:latin typeface="+mn-lt"/>
              </a:rPr>
              <a:t>Прокурор</a:t>
            </a:r>
            <a:r>
              <a:rPr lang="ru-RU" dirty="0">
                <a:latin typeface="+mn-lt"/>
              </a:rPr>
              <a:t>, следователь, начальник органа дознания, подозреваемый или его адвокат, участвующий в деле в качестве защитника, вправе ходатайствовать о допросе следственным судьей лица, являющегося потерпевшим, свидетелем, в случае, если имеются основания полагать, что более поздний их допрос в ходе досудебного расследования либо судебного заседания может оказаться невозможным в силу объективных причин (постоянное проживание за пределами Республики Казахстан, выезд за границу, тяжелое состояние здоровья, применение мер безопасности), а также в целях исключения последующих допросов несовершеннолетних свидетелей и потерпевших для исключения психотравмирующего воздействия</a:t>
            </a:r>
            <a:r>
              <a:rPr lang="ru-RU" dirty="0" smtClean="0">
                <a:latin typeface="+mn-lt"/>
              </a:rPr>
              <a:t>. К </a:t>
            </a:r>
            <a:r>
              <a:rPr lang="ru-RU" dirty="0">
                <a:latin typeface="+mn-lt"/>
              </a:rPr>
              <a:t>обращению лицо, осуществляющее досудебное расследование, прилагает материалы уголовного дела, подтверждающие необходимость депонирования показаний потерпевшего, свидетеля. </a:t>
            </a:r>
            <a:r>
              <a:rPr lang="ru-RU" dirty="0" smtClean="0">
                <a:latin typeface="+mn-lt"/>
              </a:rPr>
              <a:t>	Следственный </a:t>
            </a:r>
            <a:r>
              <a:rPr lang="ru-RU" dirty="0">
                <a:latin typeface="+mn-lt"/>
              </a:rPr>
              <a:t>судья рассматривает ходатайство в течение двадцати четырех часов с момента его получения и по результатам выносит мотивированное постановление об удовлетворении ходатайства либо отказе в его удовлетворении. </a:t>
            </a:r>
          </a:p>
          <a:p>
            <a:pPr algn="just" eaLnBrk="1" hangingPunct="1"/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92696"/>
            <a:ext cx="8229600" cy="850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ЦЕЛЬЮ УГОЛОВНОГО ПРОЦЕССА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07904" y="1628800"/>
            <a:ext cx="122413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0" y="2866926"/>
            <a:ext cx="9036496" cy="38744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Уяснение и применение следственными судьями норм Уголовно-процессуального Кодекса  Республики Казахстан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Изучение и анализ различий и проблемных вопросов в применении законодательства, имевших место при рассмотрении материалов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Выработка предложения и рекомендации по совершенствованию редакции уголовно-правовой нормы и практики ее применения</a:t>
            </a:r>
            <a:endParaRPr lang="ru-RU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92696"/>
            <a:ext cx="8229600" cy="850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ЗАДАЧИ УГОЛОВНОГО ПРОЦЕССА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07904" y="1628800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0" y="2708920"/>
            <a:ext cx="9036496" cy="4149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Arial" panose="020B0604020202020204" pitchFamily="34" charset="0"/>
              </a:rPr>
              <a:t>Обеспечение правильного и единообразного разрешения вопросов, имевших место в судебной практике по применению следственными судьями норм УПК;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Arial" panose="020B0604020202020204" pitchFamily="34" charset="0"/>
              </a:rPr>
              <a:t>Выявление ошибок, допускаемых следственными судьями, причин неправильного применения закона, а также составления постановлений,  влекущие нарушение единства судебной практики и принципа единообразия в оформлении судебных актов;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Arial" panose="020B0604020202020204" pitchFamily="34" charset="0"/>
              </a:rPr>
              <a:t>Повышение качества отправления правосудия;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Arial" panose="020B0604020202020204" pitchFamily="34" charset="0"/>
              </a:rPr>
              <a:t>Выработка соответствующих рекомендаций, в том числе по единообразной судебной практике и оформлению судебных актов.</a:t>
            </a:r>
          </a:p>
        </p:txBody>
      </p:sp>
    </p:spTree>
    <p:extLst>
      <p:ext uri="{BB962C8B-B14F-4D97-AF65-F5344CB8AC3E}">
        <p14:creationId xmlns:p14="http://schemas.microsoft.com/office/powerpoint/2010/main" val="42558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1283829"/>
              </p:ext>
            </p:extLst>
          </p:nvPr>
        </p:nvGraphicFramePr>
        <p:xfrm>
          <a:off x="323528" y="1484784"/>
          <a:ext cx="856895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2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9604308"/>
              </p:ext>
            </p:extLst>
          </p:nvPr>
        </p:nvGraphicFramePr>
        <p:xfrm>
          <a:off x="107504" y="1628800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692696"/>
            <a:ext cx="8229600" cy="850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СРОК ЗАДЕРЖАНИЯ БЕЗ САНКЦИИ СУДА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МЕРЫ ПРОЦЕССУАЛЬНОГО ПРИНУЖДЕНИЯ: ЗАДЕРЖАНИЕ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4376" y="1916832"/>
            <a:ext cx="8229600" cy="2044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ЧЕЛОВЕК  ЗАСТИГНУТ НА МЕСТЕ ПРЕСТУПЛЕНИЯ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 УКАЗАНИЮ ПОТЕРПЕВШИХ ИЛИ СВИДЕТЕЛЯ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НЕИЗВЕСТНО МЕСТО ЖИТЕЛЬСТВА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УСТАНОВЛЕНА ЛИЧНОСТЬ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0967298"/>
              </p:ext>
            </p:extLst>
          </p:nvPr>
        </p:nvGraphicFramePr>
        <p:xfrm>
          <a:off x="333872" y="3889896"/>
          <a:ext cx="84969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4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68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института следственных судей в Казахстане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3965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ЭТАПЫ: 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В </a:t>
            </a:r>
            <a:r>
              <a:rPr lang="ru-RU" sz="1700" dirty="0"/>
              <a:t>феврале 2007 года главой государства в Послании народу Казахстана было выражено решение о передаче суду полномочий по санкционированию ареста и с принятием Закона «О внесении изменений и дополнений в некоторые законодательные акты Республики Казахстан по вопросам применения мер пресечения в виде ареста, домашнего ареста», введенного в действие с 30 августа 2008 года, впервые в Казахстане санкционирование ареста было передано судам</a:t>
            </a:r>
            <a:r>
              <a:rPr lang="ru-RU" sz="170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Передача </a:t>
            </a:r>
            <a:r>
              <a:rPr lang="ru-RU" sz="1700" dirty="0"/>
              <a:t>полномочий по выдаче санкции на арест от прокуратуры судам явилась убедительным свидетельством развития правовой политики Казахстана в соответствии с международными стандартами в области прав человека. В частности, судебный порядок санкционирования ареста предусмотрен нормами Международного пакта о гражданских и политических правах 1966 года, ратифицированного Казахстаном. </a:t>
            </a:r>
            <a:endParaRPr lang="ru-RU" sz="1700" dirty="0" smtClean="0"/>
          </a:p>
          <a:p>
            <a:pPr marL="285750" indent="-285750">
              <a:buFontTx/>
              <a:buChar char="-"/>
            </a:pPr>
            <a:r>
              <a:rPr lang="ru-RU" sz="1700" dirty="0"/>
              <a:t>Институт следственного судьи с теми или другими особенностями существует во Франции, Бельгии, Испании, Латвии, Нидерландах, Швейцарии и других странах. Ряд полномочий, характерных для следственных судей, выполняют участковые судьи в Германии</a:t>
            </a:r>
            <a:r>
              <a:rPr lang="ru-RU" sz="17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700" dirty="0"/>
              <a:t>Закон Республики Казахстан от 29 сентября 2014 года № 239-V «О внесении изменений и дополнений в некоторые законодательные акты Республики Казахстан по вопросам разграничения полномочий между уровнями государственного управления» (с изменениями </a:t>
            </a:r>
            <a:endParaRPr lang="en-US" sz="1700" dirty="0" smtClean="0"/>
          </a:p>
          <a:p>
            <a:r>
              <a:rPr lang="en-US" sz="1700" dirty="0"/>
              <a:t> </a:t>
            </a:r>
            <a:r>
              <a:rPr lang="en-US" sz="1700" dirty="0" smtClean="0"/>
              <a:t>     </a:t>
            </a:r>
            <a:r>
              <a:rPr lang="ru-RU" sz="1700" dirty="0" smtClean="0"/>
              <a:t>от </a:t>
            </a:r>
            <a:r>
              <a:rPr lang="ru-RU" sz="1700" dirty="0"/>
              <a:t>27.04.2015 г</a:t>
            </a:r>
            <a:r>
              <a:rPr lang="ru-RU" sz="1700" dirty="0" smtClean="0"/>
              <a:t>.) 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Указ </a:t>
            </a:r>
            <a:r>
              <a:rPr lang="ru-RU" sz="1700" dirty="0"/>
              <a:t>Президента Республики Казахстан от 10 января 2018 года № 620 «Об образовании специализированных следственных судов Республики Казахстан и некоторых кадровых вопросах судов Республики Казахстан»; </a:t>
            </a:r>
          </a:p>
        </p:txBody>
      </p:sp>
    </p:spTree>
    <p:extLst>
      <p:ext uri="{BB962C8B-B14F-4D97-AF65-F5344CB8AC3E}">
        <p14:creationId xmlns:p14="http://schemas.microsoft.com/office/powerpoint/2010/main" val="27609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0528" y="620689"/>
            <a:ext cx="94330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/>
              <a:t>Общие условия осуществления полномочий следственным судьей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1196" y="1700809"/>
            <a:ext cx="8229600" cy="4718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Полномочия следственного судьи закреплены в статье 55 УПК РК.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1. В ходе досудебного производства следственный судья в предусмотренных случаях рассматривает вопросы: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1) санкционирования содержания под стражей;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2) санкционирования домашнего ареста;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3) санкционирования временного отстранения от должности;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4) санкционирования запрета на приближение;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5) санкционирования </a:t>
            </a:r>
            <a:r>
              <a:rPr lang="ru-RU" sz="2200" dirty="0" err="1" smtClean="0">
                <a:solidFill>
                  <a:schemeClr val="tx1"/>
                </a:solidFill>
              </a:rPr>
              <a:t>экстрадиционного</a:t>
            </a:r>
            <a:r>
              <a:rPr lang="ru-RU" sz="2200" dirty="0" smtClean="0">
                <a:solidFill>
                  <a:schemeClr val="tx1"/>
                </a:solidFill>
              </a:rPr>
              <a:t> ареста;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6) продления сроков содержания под стражей, домашнего ареста, </a:t>
            </a:r>
            <a:r>
              <a:rPr lang="ru-RU" sz="2200" dirty="0" err="1" smtClean="0">
                <a:solidFill>
                  <a:schemeClr val="tx1"/>
                </a:solidFill>
              </a:rPr>
              <a:t>экстрадиционного</a:t>
            </a:r>
            <a:r>
              <a:rPr lang="ru-RU" sz="2200" dirty="0" smtClean="0">
                <a:solidFill>
                  <a:schemeClr val="tx1"/>
                </a:solidFill>
              </a:rPr>
              <a:t> ареста;</a:t>
            </a:r>
          </a:p>
          <a:p>
            <a:pPr algn="l"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7) санкционирования применения залога;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000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8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2316</Words>
  <Application>Microsoft Office PowerPoint</Application>
  <PresentationFormat>Экран (4:3)</PresentationFormat>
  <Paragraphs>208</Paragraphs>
  <Slides>28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пресечения и дополнительные ограничения</vt:lpstr>
      <vt:lpstr> Виды следственных действий </vt:lpstr>
      <vt:lpstr>Запрет на приближение</vt:lpstr>
      <vt:lpstr>По применению залога</vt:lpstr>
      <vt:lpstr>По санкционированию наложения ареста на имущество</vt:lpstr>
      <vt:lpstr>По санкционированию эксгумации трупа</vt:lpstr>
      <vt:lpstr>По санкционированию осмотра</vt:lpstr>
      <vt:lpstr>По санкционированию обыска и выемки, личного обыска</vt:lpstr>
      <vt:lpstr>По санкционированию меры пресечения в виде содержания под стражей.</vt:lpstr>
      <vt:lpstr>Презентация PowerPoint</vt:lpstr>
      <vt:lpstr>Презентация PowerPoint</vt:lpstr>
      <vt:lpstr>Домашний арест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85</cp:revision>
  <dcterms:created xsi:type="dcterms:W3CDTF">2018-01-30T04:51:50Z</dcterms:created>
  <dcterms:modified xsi:type="dcterms:W3CDTF">2018-02-26T14:06:48Z</dcterms:modified>
</cp:coreProperties>
</file>