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257" r:id="rId3"/>
    <p:sldId id="258" r:id="rId4"/>
    <p:sldId id="259" r:id="rId5"/>
    <p:sldId id="270" r:id="rId6"/>
    <p:sldId id="260" r:id="rId7"/>
    <p:sldId id="261" r:id="rId8"/>
    <p:sldId id="264" r:id="rId9"/>
    <p:sldId id="265" r:id="rId10"/>
    <p:sldId id="263" r:id="rId11"/>
    <p:sldId id="267" r:id="rId12"/>
    <p:sldId id="262" r:id="rId13"/>
    <p:sldId id="269" r:id="rId14"/>
    <p:sldId id="268" r:id="rId15"/>
    <p:sldId id="273" r:id="rId16"/>
    <p:sldId id="272" r:id="rId17"/>
    <p:sldId id="266" r:id="rId18"/>
    <p:sldId id="271"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EFD"/>
    <a:srgbClr val="C0E1FC"/>
    <a:srgbClr val="A4D3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91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A45AE7-BEC8-4395-B1E7-9D16DF373E1F}" type="datetimeFigureOut">
              <a:rPr lang="ru-RU" smtClean="0"/>
              <a:t>12.04.2018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F7F642-99A8-4D0F-8E2A-20BA863A5DE6}" type="slidenum">
              <a:rPr lang="ru-RU" smtClean="0"/>
              <a:t>‹#›</a:t>
            </a:fld>
            <a:endParaRPr lang="ru-RU"/>
          </a:p>
        </p:txBody>
      </p:sp>
    </p:spTree>
    <p:extLst>
      <p:ext uri="{BB962C8B-B14F-4D97-AF65-F5344CB8AC3E}">
        <p14:creationId xmlns:p14="http://schemas.microsoft.com/office/powerpoint/2010/main" val="26343070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AF7F642-99A8-4D0F-8E2A-20BA863A5DE6}" type="slidenum">
              <a:rPr lang="ru-RU" smtClean="0"/>
              <a:t>7</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AF7F642-99A8-4D0F-8E2A-20BA863A5DE6}" type="slidenum">
              <a:rPr lang="ru-RU" smtClean="0"/>
              <a:t>13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12.04.2018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12.04.2018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12.04.2018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12.04.2018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12.04.2018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12.04.2018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12.04.2018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12.04.2018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online.zakon.kz/document/?doc_id=34329053" TargetMode="External"/><Relationship Id="rId2" Type="http://schemas.openxmlformats.org/officeDocument/2006/relationships/hyperlink" Target="https://online.zakon.kz/document/?doc_id=1006061" TargetMode="External"/><Relationship Id="rId1" Type="http://schemas.openxmlformats.org/officeDocument/2006/relationships/slideLayout" Target="../slideLayouts/slideLayout2.xml"/><Relationship Id="rId4" Type="http://schemas.openxmlformats.org/officeDocument/2006/relationships/hyperlink" Target="https://online.zakon.kz/document/?doc_id=31102748"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online.zakon.kz/document/?doc_id=100606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online.zakon.kz/document/?doc_id=1006061"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online.zakon.kz/document/?link_id=1005614207"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online.zakon.kz/document/?doc_id=100606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online.zakon.kz/document/?doc_id=1006061" TargetMode="External"/><Relationship Id="rId5" Type="http://schemas.openxmlformats.org/officeDocument/2006/relationships/hyperlink" Target="https://online.zakon.kz/document/?doc_id=38259854" TargetMode="External"/><Relationship Id="rId4" Type="http://schemas.openxmlformats.org/officeDocument/2006/relationships/hyperlink" Target="https://online.zakon.kz/document/?doc_id=31548200"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online.zakon.kz/document/?doc_id=31102748" TargetMode="External"/><Relationship Id="rId2" Type="http://schemas.openxmlformats.org/officeDocument/2006/relationships/hyperlink" Target="https://online.zakon.kz/document/?doc_id=100606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online.zakon.kz/document/?doc_id=3432905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2" cstate="print"/>
          <a:srcRect/>
          <a:stretch>
            <a:fillRect/>
          </a:stretch>
        </p:blipFill>
        <p:spPr bwMode="auto">
          <a:xfrm>
            <a:off x="0" y="0"/>
            <a:ext cx="9144000" cy="4221088"/>
          </a:xfrm>
          <a:prstGeom prst="rect">
            <a:avLst/>
          </a:prstGeom>
          <a:noFill/>
          <a:ln w="9525">
            <a:noFill/>
            <a:miter lim="800000"/>
            <a:headEnd/>
            <a:tailEnd/>
          </a:ln>
          <a:effectLst/>
        </p:spPr>
      </p:pic>
      <p:sp>
        <p:nvSpPr>
          <p:cNvPr id="2" name="Заголовок 1"/>
          <p:cNvSpPr>
            <a:spLocks noGrp="1"/>
          </p:cNvSpPr>
          <p:nvPr>
            <p:ph type="ctrTitle"/>
          </p:nvPr>
        </p:nvSpPr>
        <p:spPr>
          <a:xfrm>
            <a:off x="307975" y="404665"/>
            <a:ext cx="8512497" cy="1800200"/>
          </a:xfrm>
        </p:spPr>
        <p:txBody>
          <a:bodyPr>
            <a:noAutofit/>
          </a:bodyPr>
          <a:lstStyle/>
          <a:p>
            <a:r>
              <a:rPr lang="ru-RU" sz="6000" b="1" dirty="0" smtClean="0">
                <a:latin typeface="Arial Black" panose="020B0A04020102020204" pitchFamily="34" charset="0"/>
              </a:rPr>
              <a:t>Недействительные сделки</a:t>
            </a:r>
            <a:endParaRPr lang="ru-RU" sz="6000" b="1" dirty="0">
              <a:latin typeface="Arial Black" panose="020B0A04020102020204" pitchFamily="34" charset="0"/>
            </a:endParaRPr>
          </a:p>
        </p:txBody>
      </p:sp>
      <p:sp>
        <p:nvSpPr>
          <p:cNvPr id="3" name="Подзаголовок 2"/>
          <p:cNvSpPr>
            <a:spLocks noGrp="1"/>
          </p:cNvSpPr>
          <p:nvPr>
            <p:ph type="subTitle" idx="1"/>
          </p:nvPr>
        </p:nvSpPr>
        <p:spPr>
          <a:xfrm>
            <a:off x="1371600" y="4509120"/>
            <a:ext cx="7772400" cy="2160240"/>
          </a:xfrm>
        </p:spPr>
        <p:txBody>
          <a:bodyPr>
            <a:normAutofit/>
          </a:bodyPr>
          <a:lstStyle/>
          <a:p>
            <a:pPr algn="r"/>
            <a:r>
              <a:rPr lang="ru-RU" sz="2800" dirty="0" smtClean="0">
                <a:solidFill>
                  <a:schemeClr val="tx2">
                    <a:lumMod val="75000"/>
                  </a:schemeClr>
                </a:solidFill>
              </a:rPr>
              <a:t>Шарифбаева Халбуви Садыковна, </a:t>
            </a:r>
            <a:endParaRPr lang="ru-RU" sz="2800" dirty="0" smtClean="0">
              <a:solidFill>
                <a:schemeClr val="tx2">
                  <a:lumMod val="75000"/>
                </a:schemeClr>
              </a:solidFill>
            </a:endParaRPr>
          </a:p>
          <a:p>
            <a:pPr algn="r"/>
            <a:r>
              <a:rPr lang="ru-RU" sz="2800" dirty="0" smtClean="0">
                <a:solidFill>
                  <a:schemeClr val="tx2">
                    <a:lumMod val="75000"/>
                  </a:schemeClr>
                </a:solidFill>
              </a:rPr>
              <a:t>судья </a:t>
            </a:r>
            <a:r>
              <a:rPr lang="ru-RU" sz="2800" dirty="0" smtClean="0">
                <a:solidFill>
                  <a:schemeClr val="tx2">
                    <a:lumMod val="75000"/>
                  </a:schemeClr>
                </a:solidFill>
              </a:rPr>
              <a:t>в отставке, арбитр КМА, арбитражного центра «Атамекен», арбитража «</a:t>
            </a:r>
            <a:r>
              <a:rPr lang="en-US" sz="2800" dirty="0" smtClean="0">
                <a:solidFill>
                  <a:schemeClr val="tx2">
                    <a:lumMod val="75000"/>
                  </a:schemeClr>
                </a:solidFill>
              </a:rPr>
              <a:t>Legal</a:t>
            </a:r>
            <a:r>
              <a:rPr lang="ru-RU" sz="2800" dirty="0" smtClean="0">
                <a:solidFill>
                  <a:schemeClr val="tx2">
                    <a:lumMod val="75000"/>
                  </a:schemeClr>
                </a:solidFill>
              </a:rPr>
              <a:t>», тренер профессиональных медиаторов</a:t>
            </a:r>
            <a:endParaRPr lang="ru-RU" sz="2800" dirty="0">
              <a:solidFill>
                <a:schemeClr val="tx2">
                  <a:lumMod val="75000"/>
                </a:schemeClr>
              </a:solidFill>
            </a:endParaRPr>
          </a:p>
        </p:txBody>
      </p:sp>
      <p:sp>
        <p:nvSpPr>
          <p:cNvPr id="1026" name="AutoShape 2" descr="ÐÐ°ÑÑÐ¸Ð½ÐºÐ¸ Ð¿Ð¾ Ð·Ð°Ð¿ÑÐ¾ÑÑ ÐÐ°ÑÑÐ¸Ð½ÐºÐ¸ Ð¿Ð¾ ÑÐ´ÐµÐ»ÐºÐ°Ð¼"/>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28" name="AutoShape 4" descr="ÐÐ°ÑÑÐ¸Ð½ÐºÐ¸ Ð¿Ð¾ Ð·Ð°Ð¿ÑÐ¾ÑÑ ÐÐ°ÑÑÐ¸Ð½ÐºÐ¸ Ð¿Ð¾ ÑÐ´ÐµÐ»ÐºÐ°Ð¼"/>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0" name="AutoShape 6" descr="ÐÐ°ÑÑÐ¸Ð½ÐºÐ¸ Ð¿Ð¾ Ð·Ð°Ð¿ÑÐ¾ÑÑ ÐÐ°ÑÑÐ¸Ð½ÐºÐ¸ Ð¿Ð¾ Ð½ÐµÐ´ÐµÐ¹ÑÑÐ²Ð¸ÑÐµÐ»ÑÐ½ÑÐ¼ ÑÐ´ÐµÐ»ÐºÐ°Ð¼"/>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032" name="AutoShape 8" descr="ÐÐ°ÑÑÐ¸Ð½ÐºÐ¸ Ð¿Ð¾ Ð·Ð°Ð¿ÑÐ¾ÑÑ ÐÐ°ÑÑÐ¸Ð½ÐºÐ¸ Ð¿Ð¾ Ð½ÐµÐ´ÐµÐ¹ÑÑÐ²Ð¸ÑÐµÐ»ÑÐ½ÑÐ¼ ÑÐ´ÐµÐ»ÐºÐ°Ð¼"/>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a:solidFill>
            <a:srgbClr val="C0E1FC"/>
          </a:solidFill>
        </p:spPr>
        <p:style>
          <a:lnRef idx="1">
            <a:schemeClr val="accent4"/>
          </a:lnRef>
          <a:fillRef idx="2">
            <a:schemeClr val="accent4"/>
          </a:fillRef>
          <a:effectRef idx="1">
            <a:schemeClr val="accent4"/>
          </a:effectRef>
          <a:fontRef idx="minor">
            <a:schemeClr val="dk1"/>
          </a:fontRef>
        </p:style>
        <p:txBody>
          <a:bodyPr>
            <a:normAutofit fontScale="55000" lnSpcReduction="20000"/>
          </a:bodyPr>
          <a:lstStyle/>
          <a:p>
            <a:pPr marL="0" indent="0" algn="just" fontAlgn="base">
              <a:lnSpc>
                <a:spcPct val="120000"/>
              </a:lnSpc>
              <a:spcBef>
                <a:spcPts val="0"/>
              </a:spcBef>
              <a:buNone/>
            </a:pPr>
            <a:endParaRPr lang="ru-RU" sz="4500" dirty="0" smtClean="0">
              <a:solidFill>
                <a:srgbClr val="7030A0"/>
              </a:solidFill>
            </a:endParaRPr>
          </a:p>
          <a:p>
            <a:pPr marL="0" indent="0" algn="just" fontAlgn="base">
              <a:lnSpc>
                <a:spcPct val="120000"/>
              </a:lnSpc>
              <a:spcBef>
                <a:spcPts val="0"/>
              </a:spcBef>
              <a:buNone/>
            </a:pPr>
            <a:endParaRPr lang="ru-RU" sz="4500" dirty="0" smtClean="0">
              <a:solidFill>
                <a:srgbClr val="7030A0"/>
              </a:solidFill>
            </a:endParaRPr>
          </a:p>
          <a:p>
            <a:pPr marL="0" indent="0" algn="just" fontAlgn="base">
              <a:lnSpc>
                <a:spcPct val="120000"/>
              </a:lnSpc>
              <a:spcBef>
                <a:spcPts val="0"/>
              </a:spcBef>
              <a:buNone/>
            </a:pPr>
            <a:r>
              <a:rPr lang="ru-RU" sz="4500" dirty="0" smtClean="0">
                <a:solidFill>
                  <a:srgbClr val="7030A0"/>
                </a:solidFill>
              </a:rPr>
              <a:t>Ничтожна </a:t>
            </a:r>
            <a:r>
              <a:rPr lang="ru-RU" sz="4500" dirty="0" smtClean="0">
                <a:solidFill>
                  <a:srgbClr val="7030A0"/>
                </a:solidFill>
              </a:rPr>
              <a:t>сделка, совершенная лицом, признанным недееспособным вследствие душевной болезни или слабоумия. Сделка, совершенная гражданином, впоследствии признанным недееспособным (</a:t>
            </a:r>
            <a:r>
              <a:rPr lang="ru-RU" sz="4500" u="sng" dirty="0" smtClean="0">
                <a:solidFill>
                  <a:srgbClr val="7030A0"/>
                </a:solidFill>
                <a:hlinkClick r:id="rId2"/>
              </a:rPr>
              <a:t>статья 26</a:t>
            </a:r>
            <a:r>
              <a:rPr lang="ru-RU" sz="4500" dirty="0" smtClean="0">
                <a:solidFill>
                  <a:srgbClr val="7030A0"/>
                </a:solidFill>
              </a:rPr>
              <a:t> настоящего Кодекса), является </a:t>
            </a:r>
            <a:r>
              <a:rPr lang="ru-RU" sz="4500" dirty="0" err="1" smtClean="0">
                <a:solidFill>
                  <a:srgbClr val="7030A0"/>
                </a:solidFill>
              </a:rPr>
              <a:t>оспоримой</a:t>
            </a:r>
            <a:r>
              <a:rPr lang="ru-RU" sz="4500" dirty="0" smtClean="0">
                <a:solidFill>
                  <a:srgbClr val="7030A0"/>
                </a:solidFill>
              </a:rPr>
              <a:t> и может быть признана судом недействительной по иску его опекуна, если доказано, что уже в момент совершения сделки этот гражданин находился в состоянии психического расстройства</a:t>
            </a:r>
            <a:r>
              <a:rPr lang="ru-RU" dirty="0" smtClean="0"/>
              <a:t>.</a:t>
            </a:r>
          </a:p>
          <a:p>
            <a:pPr marL="0" indent="0" fontAlgn="base">
              <a:lnSpc>
                <a:spcPct val="120000"/>
              </a:lnSpc>
              <a:spcBef>
                <a:spcPts val="0"/>
              </a:spcBef>
              <a:buNone/>
            </a:pPr>
            <a:endParaRPr lang="ru-RU" dirty="0" smtClean="0"/>
          </a:p>
          <a:p>
            <a:pPr marL="0" indent="0" fontAlgn="base">
              <a:lnSpc>
                <a:spcPct val="120000"/>
              </a:lnSpc>
              <a:spcBef>
                <a:spcPts val="0"/>
              </a:spcBef>
              <a:buNone/>
            </a:pPr>
            <a:endParaRPr lang="ru-RU" dirty="0" smtClean="0"/>
          </a:p>
          <a:p>
            <a:pPr marL="0" indent="0" fontAlgn="base">
              <a:lnSpc>
                <a:spcPct val="120000"/>
              </a:lnSpc>
              <a:spcBef>
                <a:spcPts val="0"/>
              </a:spcBef>
              <a:buNone/>
            </a:pPr>
            <a:endParaRPr lang="ru-RU" dirty="0" smtClean="0"/>
          </a:p>
          <a:p>
            <a:pPr fontAlgn="base">
              <a:buNone/>
            </a:pPr>
            <a:r>
              <a:rPr lang="ru-RU" b="1" dirty="0" smtClean="0"/>
              <a:t>Статья 26.</a:t>
            </a:r>
            <a:r>
              <a:rPr lang="ru-RU" dirty="0" smtClean="0"/>
              <a:t> Признание гражданина недееспособным</a:t>
            </a:r>
          </a:p>
          <a:p>
            <a:pPr fontAlgn="base">
              <a:buNone/>
            </a:pPr>
            <a:r>
              <a:rPr lang="ru-RU" dirty="0" smtClean="0"/>
              <a:t>1. Гражданин, который вследствие психического заболевания или слабоумия не может понимать значения своих действий или руководить ими, может быть признан </a:t>
            </a:r>
            <a:r>
              <a:rPr lang="ru-RU" u="sng" dirty="0" smtClean="0">
                <a:hlinkClick r:id="rId3" tooltip="Кодекс Республики Казахстан от 31 октября 2015 года № 377-V «Гражданский процессуальный кодекс Республики Казахстан» (с изменениями и дополнениями по состоянию на 12.12.2017 г.)"/>
              </a:rPr>
              <a:t>судом</a:t>
            </a:r>
            <a:r>
              <a:rPr lang="ru-RU" dirty="0" smtClean="0"/>
              <a:t> недееспособным, в связи с чем над ним устанавливается </a:t>
            </a:r>
            <a:r>
              <a:rPr lang="ru-RU" u="sng" dirty="0" smtClean="0">
                <a:hlinkClick r:id="rId4"/>
              </a:rPr>
              <a:t>опека</a:t>
            </a:r>
            <a:r>
              <a:rPr lang="ru-RU" dirty="0" smtClean="0"/>
              <a:t>.</a:t>
            </a:r>
          </a:p>
          <a:p>
            <a:pPr fontAlgn="base">
              <a:buNone/>
            </a:pPr>
            <a:r>
              <a:rPr lang="ru-RU" dirty="0" smtClean="0"/>
              <a:t>2. От имени гражданина, признанного недееспособным, сделки совершает его опекун.</a:t>
            </a:r>
          </a:p>
          <a:p>
            <a:pPr fontAlgn="base">
              <a:buNone/>
            </a:pPr>
            <a:r>
              <a:rPr lang="ru-RU" dirty="0" smtClean="0"/>
              <a:t>3. В случае выздоровления или значительного улучшения здоровья недееспособного суд признает его дееспособным, после чего с него снимается опека.</a:t>
            </a:r>
          </a:p>
          <a:p>
            <a:pPr marL="0" indent="0" fontAlgn="base">
              <a:lnSpc>
                <a:spcPct val="120000"/>
              </a:lnSpc>
              <a:spcBef>
                <a:spcPts val="0"/>
              </a:spcBef>
              <a:buNone/>
            </a:pPr>
            <a:endParaRPr lang="ru-RU"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196752"/>
            <a:ext cx="9144000" cy="5661248"/>
          </a:xfrm>
          <a:solidFill>
            <a:srgbClr val="C0E1FC"/>
          </a:solidFill>
        </p:spPr>
        <p:txBody>
          <a:bodyPr>
            <a:normAutofit fontScale="92500" lnSpcReduction="20000"/>
          </a:bodyPr>
          <a:lstStyle/>
          <a:p>
            <a:pPr marL="0" indent="0" algn="just" fontAlgn="base">
              <a:lnSpc>
                <a:spcPct val="120000"/>
              </a:lnSpc>
              <a:spcBef>
                <a:spcPts val="0"/>
              </a:spcBef>
              <a:buNone/>
            </a:pPr>
            <a:r>
              <a:rPr lang="ru-RU" dirty="0" smtClean="0"/>
              <a:t>	По требованию попечителя суд может признать недействительной сделку, совершенную лицом, ограниченным судом в дееспособности.</a:t>
            </a:r>
          </a:p>
          <a:p>
            <a:pPr marL="0" indent="0" algn="just" fontAlgn="base">
              <a:lnSpc>
                <a:spcPct val="120000"/>
              </a:lnSpc>
              <a:spcBef>
                <a:spcPts val="0"/>
              </a:spcBef>
              <a:buNone/>
            </a:pPr>
            <a:r>
              <a:rPr lang="ru-RU" dirty="0" smtClean="0"/>
              <a:t> 	Сделка, совершенная гражданином, хотя и дееспособным, но находившимся в момент ее совершения в таком состоянии, когда он не мог понимать значения своих действий или руководить ими, может быть признана судом недействительной по иску этого гражданина, но если при жизни у гражданина не было возможности для предъявления иска, после смерти гражданина по иску других заинтересованных лиц.</a:t>
            </a:r>
          </a:p>
          <a:p>
            <a:endParaRPr lang="ru-RU" dirty="0"/>
          </a:p>
        </p:txBody>
      </p:sp>
      <p:pic>
        <p:nvPicPr>
          <p:cNvPr id="17410" name="Picture 2"/>
          <p:cNvPicPr>
            <a:picLocks noChangeAspect="1" noChangeArrowheads="1"/>
          </p:cNvPicPr>
          <p:nvPr/>
        </p:nvPicPr>
        <p:blipFill>
          <a:blip r:embed="rId2" cstate="print"/>
          <a:srcRect/>
          <a:stretch>
            <a:fillRect/>
          </a:stretch>
        </p:blipFill>
        <p:spPr bwMode="auto">
          <a:xfrm>
            <a:off x="2411760" y="0"/>
            <a:ext cx="3384377" cy="1152525"/>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0" y="0"/>
            <a:ext cx="9144000" cy="1268760"/>
          </a:xfrm>
          <a:solidFill>
            <a:srgbClr val="C0E1FC"/>
          </a:solidFill>
        </p:spPr>
        <p:txBody>
          <a:bodyPr>
            <a:normAutofit/>
          </a:bodyPr>
          <a:lstStyle/>
          <a:p>
            <a:pPr algn="l"/>
            <a:endParaRPr lang="ru-RU" dirty="0"/>
          </a:p>
        </p:txBody>
      </p:sp>
      <p:sp>
        <p:nvSpPr>
          <p:cNvPr id="3" name="Содержимое 2"/>
          <p:cNvSpPr>
            <a:spLocks noGrp="1"/>
          </p:cNvSpPr>
          <p:nvPr>
            <p:ph idx="1"/>
          </p:nvPr>
        </p:nvSpPr>
        <p:spPr>
          <a:xfrm>
            <a:off x="0" y="404664"/>
            <a:ext cx="9144000" cy="6453336"/>
          </a:xfrm>
          <a:solidFill>
            <a:srgbClr val="C0E1FC"/>
          </a:solidFill>
        </p:spPr>
        <p:txBody>
          <a:bodyPr>
            <a:normAutofit fontScale="92500"/>
          </a:bodyPr>
          <a:lstStyle/>
          <a:p>
            <a:pPr algn="just" fontAlgn="base">
              <a:buNone/>
            </a:pPr>
            <a:r>
              <a:rPr lang="ru-RU" dirty="0" smtClean="0"/>
              <a:t>		 </a:t>
            </a:r>
            <a:r>
              <a:rPr lang="ru-RU" dirty="0" smtClean="0"/>
              <a:t>Сделка</a:t>
            </a:r>
            <a:r>
              <a:rPr lang="ru-RU" dirty="0" smtClean="0"/>
              <a:t>, совершенная вследствие заблуждения, имеющего существенное значение, может быть признана судом недействительной по иску стороны, действовавшей под влиянием заблуждения. Существенное значение имеет заблуждение относительно природы сделки, тождества или таких качеств ее предмета, которые значительно снижают возможности его использования по назначению. Заблуждение в мотивах может служить основанием недействительности сделки лишь при включении такого мотива в ее содержание в качестве отлагательного или </a:t>
            </a:r>
            <a:r>
              <a:rPr lang="ru-RU" dirty="0" err="1" smtClean="0"/>
              <a:t>отменительного</a:t>
            </a:r>
            <a:r>
              <a:rPr lang="ru-RU" dirty="0" smtClean="0"/>
              <a:t> условия (статья </a:t>
            </a:r>
            <a:r>
              <a:rPr lang="ru-RU" u="sng" dirty="0" smtClean="0">
                <a:hlinkClick r:id="rId2"/>
              </a:rPr>
              <a:t>150</a:t>
            </a:r>
            <a:r>
              <a:rPr lang="ru-RU" dirty="0" smtClean="0"/>
              <a:t> настоящего Кодекса).</a:t>
            </a:r>
          </a:p>
          <a:p>
            <a:pPr fontAlgn="base"/>
            <a:endParaRPr lang="ru-RU" dirty="0" smtClean="0"/>
          </a:p>
          <a:p>
            <a:pPr fontAlgn="base">
              <a:buNone/>
            </a:pPr>
            <a:endParaRPr lang="ru-RU"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3" cstate="print"/>
          <a:srcRect/>
          <a:stretch>
            <a:fillRect/>
          </a:stretch>
        </p:blipFill>
        <p:spPr bwMode="auto">
          <a:xfrm>
            <a:off x="-10482" y="6858"/>
            <a:ext cx="2211388" cy="2354263"/>
          </a:xfrm>
          <a:prstGeom prst="rect">
            <a:avLst/>
          </a:prstGeom>
          <a:noFill/>
          <a:ln w="9525">
            <a:noFill/>
            <a:miter lim="800000"/>
            <a:headEnd/>
            <a:tailEnd/>
          </a:ln>
          <a:effectLst/>
        </p:spPr>
      </p:pic>
      <p:sp>
        <p:nvSpPr>
          <p:cNvPr id="3" name="Содержимое 2"/>
          <p:cNvSpPr>
            <a:spLocks noGrp="1"/>
          </p:cNvSpPr>
          <p:nvPr>
            <p:ph idx="1"/>
          </p:nvPr>
        </p:nvSpPr>
        <p:spPr>
          <a:xfrm>
            <a:off x="0" y="2361121"/>
            <a:ext cx="9144000" cy="4496879"/>
          </a:xfrm>
          <a:solidFill>
            <a:srgbClr val="C0E1FC"/>
          </a:solidFill>
        </p:spPr>
        <p:txBody>
          <a:bodyPr>
            <a:normAutofit fontScale="62500" lnSpcReduction="20000"/>
          </a:bodyPr>
          <a:lstStyle/>
          <a:p>
            <a:pPr marL="0" indent="0" fontAlgn="base">
              <a:lnSpc>
                <a:spcPct val="120000"/>
              </a:lnSpc>
              <a:spcBef>
                <a:spcPts val="0"/>
              </a:spcBef>
              <a:buNone/>
            </a:pPr>
            <a:r>
              <a:rPr lang="ru-RU" b="1" dirty="0" smtClean="0"/>
              <a:t>Статья </a:t>
            </a:r>
            <a:r>
              <a:rPr lang="ru-RU" b="1" dirty="0" smtClean="0"/>
              <a:t>150. Сделки, совершенные под </a:t>
            </a:r>
            <a:r>
              <a:rPr lang="ru-RU" b="1" dirty="0" smtClean="0"/>
              <a:t>условием</a:t>
            </a:r>
          </a:p>
          <a:p>
            <a:pPr marL="0" indent="0" fontAlgn="base">
              <a:lnSpc>
                <a:spcPct val="120000"/>
              </a:lnSpc>
              <a:spcBef>
                <a:spcPts val="0"/>
              </a:spcBef>
              <a:buNone/>
            </a:pPr>
            <a:endParaRPr lang="ru-RU" b="1" dirty="0" smtClean="0"/>
          </a:p>
          <a:p>
            <a:pPr marL="0" indent="0" fontAlgn="base">
              <a:lnSpc>
                <a:spcPct val="120000"/>
              </a:lnSpc>
              <a:spcBef>
                <a:spcPts val="0"/>
              </a:spcBef>
              <a:buNone/>
            </a:pPr>
            <a:r>
              <a:rPr lang="ru-RU" dirty="0" smtClean="0"/>
              <a:t>1. Сделка считается совершенной под отлагательным условием, если стороны поставили возникновение прав и обязанностей в зависимость от обстоятельства, относительно которого неизвестно, наступит оно или не наступит.</a:t>
            </a:r>
          </a:p>
          <a:p>
            <a:pPr marL="0" indent="0" fontAlgn="base">
              <a:lnSpc>
                <a:spcPct val="120000"/>
              </a:lnSpc>
              <a:spcBef>
                <a:spcPts val="0"/>
              </a:spcBef>
              <a:buNone/>
            </a:pPr>
            <a:r>
              <a:rPr lang="ru-RU" dirty="0" smtClean="0"/>
              <a:t>2. Сделка считается совершенной под </a:t>
            </a:r>
            <a:r>
              <a:rPr lang="ru-RU" dirty="0" err="1" smtClean="0"/>
              <a:t>отменительным</a:t>
            </a:r>
            <a:r>
              <a:rPr lang="ru-RU" dirty="0" smtClean="0"/>
              <a:t> условием, если стороны поставили прекращение прав и обязанностей в зависимость от обстоятельства, относительно которого неизвестно, наступит оно или не наступит.</a:t>
            </a:r>
          </a:p>
          <a:p>
            <a:pPr marL="0" indent="0" fontAlgn="base">
              <a:lnSpc>
                <a:spcPct val="120000"/>
              </a:lnSpc>
              <a:spcBef>
                <a:spcPts val="0"/>
              </a:spcBef>
              <a:buNone/>
            </a:pPr>
            <a:r>
              <a:rPr lang="ru-RU" dirty="0" smtClean="0"/>
              <a:t>3. Если наступлению условия недобросовестно воспрепятствовала сторона, которой наступление условия невыгодно, то условие признается наступившим.</a:t>
            </a:r>
          </a:p>
          <a:p>
            <a:pPr marL="0" indent="0" fontAlgn="base">
              <a:lnSpc>
                <a:spcPct val="120000"/>
              </a:lnSpc>
              <a:spcBef>
                <a:spcPts val="0"/>
              </a:spcBef>
              <a:buNone/>
            </a:pPr>
            <a:r>
              <a:rPr lang="ru-RU" dirty="0" smtClean="0"/>
              <a:t>Если наступлению условия недобросовестно содействовала сторона, которой наступление условия выгодно, то условие признается </a:t>
            </a:r>
            <a:r>
              <a:rPr lang="ru-RU" dirty="0" err="1" smtClean="0"/>
              <a:t>ненаступившим</a:t>
            </a:r>
            <a:r>
              <a:rPr lang="ru-RU" dirty="0" smtClean="0"/>
              <a:t>.</a:t>
            </a: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p:cNvPicPr>
            <a:picLocks noChangeAspect="1" noChangeArrowheads="1"/>
          </p:cNvPicPr>
          <p:nvPr/>
        </p:nvPicPr>
        <p:blipFill>
          <a:blip r:embed="rId2" cstate="print"/>
          <a:srcRect/>
          <a:stretch>
            <a:fillRect/>
          </a:stretch>
        </p:blipFill>
        <p:spPr bwMode="auto">
          <a:xfrm>
            <a:off x="0" y="0"/>
            <a:ext cx="9143999" cy="6381327"/>
          </a:xfrm>
          <a:prstGeom prst="rect">
            <a:avLst/>
          </a:prstGeom>
          <a:noFill/>
          <a:ln w="9525">
            <a:noFill/>
            <a:miter lim="800000"/>
            <a:headEnd/>
            <a:tailEnd/>
          </a:ln>
          <a:effectLst/>
        </p:spPr>
      </p:pic>
      <p:sp>
        <p:nvSpPr>
          <p:cNvPr id="3" name="Содержимое 2"/>
          <p:cNvSpPr>
            <a:spLocks noGrp="1"/>
          </p:cNvSpPr>
          <p:nvPr>
            <p:ph idx="1"/>
          </p:nvPr>
        </p:nvSpPr>
        <p:spPr>
          <a:xfrm>
            <a:off x="0" y="0"/>
            <a:ext cx="9144000" cy="6858000"/>
          </a:xfrm>
        </p:spPr>
        <p:txBody>
          <a:bodyPr>
            <a:normAutofit fontScale="70000" lnSpcReduction="20000"/>
          </a:bodyPr>
          <a:lstStyle/>
          <a:p>
            <a:pPr fontAlgn="base">
              <a:buNone/>
            </a:pPr>
            <a:endParaRPr lang="ru-RU" dirty="0" smtClean="0"/>
          </a:p>
          <a:p>
            <a:pPr fontAlgn="base">
              <a:buNone/>
            </a:pPr>
            <a:endParaRPr lang="ru-RU" dirty="0" smtClean="0"/>
          </a:p>
          <a:p>
            <a:pPr marL="0" indent="0" fontAlgn="base">
              <a:lnSpc>
                <a:spcPct val="120000"/>
              </a:lnSpc>
              <a:spcBef>
                <a:spcPts val="0"/>
              </a:spcBef>
              <a:buNone/>
            </a:pPr>
            <a:r>
              <a:rPr lang="ru-RU" dirty="0" smtClean="0">
                <a:solidFill>
                  <a:srgbClr val="FF0000"/>
                </a:solidFill>
              </a:rPr>
              <a:t>Если заблуждение явилось следствием грубой неосторожности участника сделки либо охватывается его предпринимательским риском, суд с учетом конкретных обстоятельств и интересов другого участника сделки вправе отказать в иске о признании сделки недействительной.</a:t>
            </a:r>
          </a:p>
          <a:p>
            <a:pPr marL="0" indent="0" fontAlgn="base">
              <a:lnSpc>
                <a:spcPct val="120000"/>
              </a:lnSpc>
              <a:spcBef>
                <a:spcPts val="0"/>
              </a:spcBef>
              <a:buNone/>
            </a:pPr>
            <a:r>
              <a:rPr lang="ru-RU" dirty="0" smtClean="0">
                <a:solidFill>
                  <a:srgbClr val="FF0000"/>
                </a:solidFill>
              </a:rPr>
              <a:t> </a:t>
            </a:r>
          </a:p>
          <a:p>
            <a:pPr marL="0" indent="0" fontAlgn="base">
              <a:lnSpc>
                <a:spcPct val="120000"/>
              </a:lnSpc>
              <a:spcBef>
                <a:spcPts val="0"/>
              </a:spcBef>
              <a:buNone/>
            </a:pPr>
            <a:r>
              <a:rPr lang="ru-RU" dirty="0" smtClean="0">
                <a:solidFill>
                  <a:srgbClr val="FF0000"/>
                </a:solidFill>
              </a:rPr>
              <a:t>Сделка, совершенная под влиянием обмана, насилия, угрозы, а также сделка, которую лицо было вынуждено совершить вследствие стечения тяжелых обстоятельств на крайне невыгодных для себя условиях, чем другая сторона воспользовалась (кабальная сделка), может быть признана судом недействительной по иску потерпевшего.</a:t>
            </a:r>
          </a:p>
          <a:p>
            <a:pPr marL="0" indent="0" fontAlgn="base">
              <a:lnSpc>
                <a:spcPct val="120000"/>
              </a:lnSpc>
              <a:spcBef>
                <a:spcPts val="0"/>
              </a:spcBef>
              <a:buNone/>
            </a:pPr>
            <a:r>
              <a:rPr lang="ru-RU" dirty="0" smtClean="0">
                <a:solidFill>
                  <a:srgbClr val="FF0000"/>
                </a:solidFill>
              </a:rPr>
              <a:t> </a:t>
            </a:r>
          </a:p>
          <a:p>
            <a:pPr marL="0" indent="0" fontAlgn="base">
              <a:lnSpc>
                <a:spcPct val="120000"/>
              </a:lnSpc>
              <a:spcBef>
                <a:spcPts val="0"/>
              </a:spcBef>
              <a:buNone/>
            </a:pPr>
            <a:r>
              <a:rPr lang="ru-RU" dirty="0" smtClean="0">
                <a:solidFill>
                  <a:srgbClr val="FF0000"/>
                </a:solidFill>
              </a:rPr>
              <a:t>Сделка, совершенная вследствие злонамеренного соглашения представителя одной стороны с другой стороной, может быть признана судом недействительной по иску потерпевшей стороны. Возмещение убытков, понесенных потерпевшей стороной (</a:t>
            </a:r>
            <a:r>
              <a:rPr lang="ru-RU" u="sng" dirty="0" smtClean="0">
                <a:solidFill>
                  <a:srgbClr val="FF0000"/>
                </a:solidFill>
                <a:hlinkClick r:id="rId3"/>
              </a:rPr>
              <a:t>пункт 4</a:t>
            </a:r>
            <a:r>
              <a:rPr lang="ru-RU" dirty="0" smtClean="0">
                <a:solidFill>
                  <a:srgbClr val="FF0000"/>
                </a:solidFill>
              </a:rPr>
              <a:t> статьи 9 настоящего Кодекса), в </a:t>
            </a:r>
            <a:r>
              <a:rPr lang="ru-RU" u="sng" dirty="0" smtClean="0">
                <a:solidFill>
                  <a:srgbClr val="FF0000"/>
                </a:solidFill>
                <a:hlinkClick r:id="rId3" tooltip="Гражданский кодекс Республики Казахстан (Общая часть), принят Верховным Советом Республики Казахстан 27 декабря 1994 года (с изменениями и дополнениями по состоянию на 01.01.2018 г.)"/>
              </a:rPr>
              <a:t>субсидиарном</a:t>
            </a:r>
            <a:r>
              <a:rPr lang="ru-RU" dirty="0" smtClean="0">
                <a:solidFill>
                  <a:srgbClr val="FF0000"/>
                </a:solidFill>
              </a:rPr>
              <a:t> порядке может быть возложено на недобросовестного представителя.</a:t>
            </a:r>
          </a:p>
          <a:p>
            <a:pPr>
              <a:buNone/>
            </a:pPr>
            <a:endParaRPr lang="ru-RU"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0632" y="1484048"/>
            <a:ext cx="9122735" cy="3046988"/>
          </a:xfrm>
          <a:prstGeom prst="rect">
            <a:avLst/>
          </a:prstGeom>
          <a:solidFill>
            <a:srgbClr val="C0E1FC"/>
          </a:solidFill>
        </p:spPr>
        <p:txBody>
          <a:bodyPr wrap="square">
            <a:spAutoFit/>
          </a:bodyPr>
          <a:lstStyle/>
          <a:p>
            <a:pPr fontAlgn="base"/>
            <a:r>
              <a:rPr lang="ru-RU" sz="3200" i="1" dirty="0" smtClean="0"/>
              <a:t>Недействительность части сделки не влечет за собой недействительности прочих ее частей, если можно предположить, что сделка была бы совершена и без включения недействительной ее части.</a:t>
            </a:r>
          </a:p>
          <a:p>
            <a:pPr fontAlgn="base"/>
            <a:r>
              <a:rPr lang="ru-RU" sz="3200" i="1" dirty="0" smtClean="0"/>
              <a:t> </a:t>
            </a:r>
            <a:endParaRPr lang="ru-RU" sz="3200" i="1" dirty="0"/>
          </a:p>
        </p:txBody>
      </p:sp>
      <p:pic>
        <p:nvPicPr>
          <p:cNvPr id="23555" name="Picture 3"/>
          <p:cNvPicPr>
            <a:picLocks noGrp="1" noChangeAspect="1" noChangeArrowheads="1"/>
          </p:cNvPicPr>
          <p:nvPr>
            <p:ph idx="1"/>
          </p:nvPr>
        </p:nvPicPr>
        <p:blipFill>
          <a:blip r:embed="rId2" cstate="print"/>
          <a:srcRect/>
          <a:stretch>
            <a:fillRect/>
          </a:stretch>
        </p:blipFill>
        <p:spPr bwMode="auto">
          <a:xfrm>
            <a:off x="2843808" y="3714615"/>
            <a:ext cx="3456384" cy="3112841"/>
          </a:xfrm>
          <a:prstGeom prst="rect">
            <a:avLst/>
          </a:prstGeom>
          <a:noFill/>
          <a:ln w="9525">
            <a:noFill/>
            <a:miter lim="800000"/>
            <a:headEnd/>
            <a:tailEnd/>
          </a:ln>
          <a:effectLst/>
        </p:spPr>
      </p:pic>
      <p:sp>
        <p:nvSpPr>
          <p:cNvPr id="5" name="Заголовок 1"/>
          <p:cNvSpPr txBox="1">
            <a:spLocks/>
          </p:cNvSpPr>
          <p:nvPr/>
        </p:nvSpPr>
        <p:spPr>
          <a:xfrm>
            <a:off x="0" y="-8721"/>
            <a:ext cx="9144000" cy="1565513"/>
          </a:xfrm>
          <a:prstGeom prst="rect">
            <a:avLst/>
          </a:prstGeom>
          <a:solidFill>
            <a:schemeClr val="bg1">
              <a:lumMod val="85000"/>
            </a:schemeClr>
          </a:solidFill>
          <a:ln>
            <a:solidFill>
              <a:schemeClr val="bg1"/>
            </a:solidFill>
          </a:ln>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2800" b="1" dirty="0"/>
              <a:t>Статья 161 ГК РК</a:t>
            </a:r>
            <a:br>
              <a:rPr lang="ru-RU" sz="2800" b="1" dirty="0"/>
            </a:br>
            <a:r>
              <a:rPr lang="ru-RU" sz="2800" b="1" dirty="0"/>
              <a:t> Последствия недействительности части </a:t>
            </a:r>
            <a:r>
              <a:rPr lang="ru-RU" sz="2800" b="1" dirty="0" smtClean="0"/>
              <a:t>сделки</a:t>
            </a:r>
            <a:endParaRPr lang="ru-RU"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492896"/>
            <a:ext cx="9144000" cy="4365104"/>
          </a:xfrm>
          <a:solidFill>
            <a:srgbClr val="C0E1FC"/>
          </a:solidFill>
        </p:spPr>
        <p:txBody>
          <a:bodyPr>
            <a:normAutofit fontScale="62500" lnSpcReduction="20000"/>
          </a:bodyPr>
          <a:lstStyle/>
          <a:p>
            <a:endParaRPr lang="ru-RU" dirty="0" smtClean="0"/>
          </a:p>
          <a:p>
            <a:pPr>
              <a:buNone/>
            </a:pPr>
            <a:r>
              <a:rPr lang="ru-RU" sz="3800" i="1" dirty="0" smtClean="0"/>
              <a:t>		</a:t>
            </a:r>
            <a:r>
              <a:rPr lang="ru-RU" sz="3800" i="1" dirty="0" smtClean="0">
                <a:solidFill>
                  <a:srgbClr val="002060"/>
                </a:solidFill>
              </a:rPr>
              <a:t>Исковая давность по сделкам,  совершенным под влиянием обмана, насилия, угрозы, а также  по сделке, которую лицо было вынуждено совершить вследствие стечения тяжелых обстоятельств на крайне невыгодных для себя условиях, чем другая сторона воспользовалась (кабальная сделка),  по сделке, совершенной вследствие злонамеренного соглашения представителя одной стороны с другой стороной, </a:t>
            </a:r>
            <a:r>
              <a:rPr lang="ru-RU" sz="3800" b="1" i="1" dirty="0" smtClean="0">
                <a:solidFill>
                  <a:srgbClr val="002060"/>
                </a:solidFill>
              </a:rPr>
              <a:t>составляет год со дня прекращения насилия или угрозы</a:t>
            </a:r>
            <a:r>
              <a:rPr lang="ru-RU" sz="3800" i="1" dirty="0" smtClean="0">
                <a:solidFill>
                  <a:srgbClr val="002060"/>
                </a:solidFill>
              </a:rPr>
              <a:t>, под влиянием которых была совершена сделка, либо со дня, когда истец </a:t>
            </a:r>
            <a:r>
              <a:rPr lang="ru-RU" sz="3800" b="1" i="1" dirty="0" smtClean="0">
                <a:solidFill>
                  <a:srgbClr val="002060"/>
                </a:solidFill>
              </a:rPr>
              <a:t>узнал или должен был узнать </a:t>
            </a:r>
            <a:r>
              <a:rPr lang="ru-RU" sz="3800" i="1" dirty="0" smtClean="0">
                <a:solidFill>
                  <a:srgbClr val="002060"/>
                </a:solidFill>
              </a:rPr>
              <a:t>об иных обстоятельствах, являющихся основанием для признания сделки недействительной</a:t>
            </a:r>
            <a:r>
              <a:rPr lang="ru-RU" sz="3800" i="1" dirty="0" smtClean="0">
                <a:solidFill>
                  <a:srgbClr val="002060"/>
                </a:solidFill>
              </a:rPr>
              <a:t>.</a:t>
            </a:r>
            <a:endParaRPr lang="ru-RU" dirty="0" smtClean="0"/>
          </a:p>
        </p:txBody>
      </p:sp>
      <p:pic>
        <p:nvPicPr>
          <p:cNvPr id="22530" name="Picture 2"/>
          <p:cNvPicPr>
            <a:picLocks noChangeAspect="1" noChangeArrowheads="1"/>
          </p:cNvPicPr>
          <p:nvPr/>
        </p:nvPicPr>
        <p:blipFill>
          <a:blip r:embed="rId2" cstate="print"/>
          <a:srcRect/>
          <a:stretch>
            <a:fillRect/>
          </a:stretch>
        </p:blipFill>
        <p:spPr bwMode="auto">
          <a:xfrm>
            <a:off x="539552" y="0"/>
            <a:ext cx="4392488" cy="2492896"/>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3"/>
          <p:cNvPicPr>
            <a:picLocks noChangeAspect="1" noChangeArrowheads="1"/>
          </p:cNvPicPr>
          <p:nvPr/>
        </p:nvPicPr>
        <p:blipFill>
          <a:blip r:embed="rId2" cstate="print"/>
          <a:srcRect/>
          <a:stretch>
            <a:fillRect/>
          </a:stretch>
        </p:blipFill>
        <p:spPr bwMode="auto">
          <a:xfrm>
            <a:off x="458892" y="-99392"/>
            <a:ext cx="4896544" cy="2420888"/>
          </a:xfrm>
          <a:prstGeom prst="rect">
            <a:avLst/>
          </a:prstGeom>
          <a:noFill/>
          <a:ln w="9525">
            <a:noFill/>
            <a:miter lim="800000"/>
            <a:headEnd/>
            <a:tailEnd/>
          </a:ln>
          <a:effectLst/>
        </p:spPr>
      </p:pic>
      <p:sp>
        <p:nvSpPr>
          <p:cNvPr id="3" name="Содержимое 2"/>
          <p:cNvSpPr>
            <a:spLocks noGrp="1"/>
          </p:cNvSpPr>
          <p:nvPr>
            <p:ph idx="1"/>
          </p:nvPr>
        </p:nvSpPr>
        <p:spPr>
          <a:xfrm>
            <a:off x="0" y="2332037"/>
            <a:ext cx="9144000" cy="4525963"/>
          </a:xfrm>
          <a:solidFill>
            <a:srgbClr val="C0E1FC"/>
          </a:solidFill>
        </p:spPr>
        <p:txBody>
          <a:bodyPr>
            <a:normAutofit fontScale="92500" lnSpcReduction="20000"/>
          </a:bodyPr>
          <a:lstStyle/>
          <a:p>
            <a:pPr fontAlgn="base">
              <a:buNone/>
            </a:pPr>
            <a:r>
              <a:rPr lang="ru-RU" dirty="0" smtClean="0"/>
              <a:t>	 Сделка, совершенная юридическим лицом в противоречии с целями деятельности, определенно ограниченными настоящим Кодексом, иными законодательными актами Республики Казахстан или учредительными документами, либо с нарушением уставной компетенции его органа, может быть признана недействительной по иску собственника имущества юридического лица или его учредителя (участника), если доказано, что другая сторона в сделке знала или должна была знать о таких нарушениях.</a:t>
            </a:r>
          </a:p>
          <a:p>
            <a:endParaRPr lang="ru-RU" dirty="0" smtClean="0"/>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24161"/>
            <a:ext cx="9144000" cy="6858000"/>
          </a:xfrm>
          <a:solidFill>
            <a:srgbClr val="DBEEFD"/>
          </a:solidFill>
        </p:spPr>
        <p:txBody>
          <a:bodyPr>
            <a:normAutofit/>
          </a:bodyPr>
          <a:lstStyle/>
          <a:p>
            <a:pPr>
              <a:buNone/>
            </a:pPr>
            <a:r>
              <a:rPr lang="ru-RU" dirty="0" smtClean="0"/>
              <a:t>Сделки</a:t>
            </a:r>
            <a:r>
              <a:rPr lang="ru-RU" dirty="0" smtClean="0"/>
              <a:t>, совершенные лицом, не </a:t>
            </a:r>
            <a:r>
              <a:rPr lang="ru-RU" dirty="0" smtClean="0"/>
              <a:t>достигшим</a:t>
            </a:r>
          </a:p>
          <a:p>
            <a:pPr>
              <a:buNone/>
            </a:pPr>
            <a:r>
              <a:rPr lang="ru-RU" dirty="0" smtClean="0"/>
              <a:t>четырнадцати </a:t>
            </a:r>
            <a:r>
              <a:rPr lang="ru-RU" dirty="0" smtClean="0"/>
              <a:t>лет (малолетним),  </a:t>
            </a:r>
            <a:r>
              <a:rPr lang="ru-RU" dirty="0" smtClean="0"/>
              <a:t>лицом,</a:t>
            </a:r>
          </a:p>
          <a:p>
            <a:pPr>
              <a:buNone/>
            </a:pPr>
            <a:r>
              <a:rPr lang="ru-RU" dirty="0" smtClean="0"/>
              <a:t>признанным </a:t>
            </a:r>
            <a:r>
              <a:rPr lang="ru-RU" dirty="0" smtClean="0"/>
              <a:t>недееспособным </a:t>
            </a:r>
            <a:r>
              <a:rPr lang="ru-RU" dirty="0" smtClean="0"/>
              <a:t>вследствие</a:t>
            </a:r>
          </a:p>
          <a:p>
            <a:pPr>
              <a:buNone/>
            </a:pPr>
            <a:r>
              <a:rPr lang="ru-RU" dirty="0" smtClean="0"/>
              <a:t>душевной </a:t>
            </a:r>
            <a:r>
              <a:rPr lang="ru-RU" dirty="0" smtClean="0"/>
              <a:t>болезни или слабоумия, </a:t>
            </a:r>
            <a:r>
              <a:rPr lang="ru-RU" dirty="0" smtClean="0"/>
              <a:t>гражданином,</a:t>
            </a:r>
          </a:p>
          <a:p>
            <a:pPr>
              <a:buNone/>
            </a:pPr>
            <a:r>
              <a:rPr lang="ru-RU" dirty="0" smtClean="0"/>
              <a:t>впоследствии </a:t>
            </a:r>
            <a:r>
              <a:rPr lang="ru-RU" dirty="0" smtClean="0"/>
              <a:t>признанным недееспособным,  </a:t>
            </a:r>
            <a:r>
              <a:rPr lang="ru-RU" dirty="0" smtClean="0"/>
              <a:t>по</a:t>
            </a:r>
          </a:p>
          <a:p>
            <a:pPr>
              <a:buNone/>
            </a:pPr>
            <a:r>
              <a:rPr lang="ru-RU" dirty="0" smtClean="0"/>
              <a:t>требованию</a:t>
            </a:r>
            <a:r>
              <a:rPr lang="ru-RU" dirty="0" smtClean="0"/>
              <a:t> законных представителей </a:t>
            </a:r>
            <a:r>
              <a:rPr lang="ru-RU" dirty="0" smtClean="0"/>
              <a:t>малолетних</a:t>
            </a:r>
          </a:p>
          <a:p>
            <a:pPr>
              <a:buNone/>
            </a:pPr>
            <a:r>
              <a:rPr lang="ru-RU" dirty="0" smtClean="0"/>
              <a:t>или </a:t>
            </a:r>
            <a:r>
              <a:rPr lang="ru-RU" dirty="0" smtClean="0"/>
              <a:t>недееспособных лиц решением суда </a:t>
            </a:r>
            <a:r>
              <a:rPr lang="ru-RU" dirty="0" smtClean="0"/>
              <a:t>могут</a:t>
            </a:r>
          </a:p>
          <a:p>
            <a:pPr>
              <a:buNone/>
            </a:pPr>
            <a:r>
              <a:rPr lang="ru-RU" dirty="0" smtClean="0"/>
              <a:t>быть </a:t>
            </a:r>
            <a:r>
              <a:rPr lang="ru-RU" dirty="0" smtClean="0"/>
              <a:t>признаны действительными, если </a:t>
            </a:r>
            <a:r>
              <a:rPr lang="ru-RU" dirty="0" smtClean="0"/>
              <a:t>они</a:t>
            </a:r>
          </a:p>
          <a:p>
            <a:pPr>
              <a:buNone/>
            </a:pPr>
            <a:r>
              <a:rPr lang="ru-RU" dirty="0" smtClean="0"/>
              <a:t>совершены </a:t>
            </a:r>
            <a:r>
              <a:rPr lang="ru-RU" dirty="0" smtClean="0"/>
              <a:t>к выгоде указанных лиц.</a:t>
            </a:r>
          </a:p>
          <a:p>
            <a:pPr marL="0" indent="0">
              <a:buNone/>
            </a:pPr>
            <a:endParaRPr lang="ru-RU" dirty="0"/>
          </a:p>
        </p:txBody>
      </p:sp>
      <p:pic>
        <p:nvPicPr>
          <p:cNvPr id="21507" name="Picture 3"/>
          <p:cNvPicPr>
            <a:picLocks noChangeAspect="1" noChangeArrowheads="1"/>
          </p:cNvPicPr>
          <p:nvPr/>
        </p:nvPicPr>
        <p:blipFill>
          <a:blip r:embed="rId2" cstate="print"/>
          <a:srcRect/>
          <a:stretch>
            <a:fillRect/>
          </a:stretch>
        </p:blipFill>
        <p:spPr bwMode="auto">
          <a:xfrm>
            <a:off x="3131840" y="5292369"/>
            <a:ext cx="3312368" cy="1556792"/>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764704"/>
            <a:ext cx="9144000" cy="576064"/>
          </a:xfrm>
          <a:solidFill>
            <a:srgbClr val="C00000"/>
          </a:solidFill>
        </p:spPr>
        <p:txBody>
          <a:bodyPr>
            <a:normAutofit fontScale="90000"/>
          </a:bodyPr>
          <a:lstStyle/>
          <a:p>
            <a:pPr algn="l"/>
            <a:r>
              <a:rPr lang="ru-RU" dirty="0" smtClean="0">
                <a:solidFill>
                  <a:schemeClr val="bg1"/>
                </a:solidFill>
              </a:rPr>
              <a:t>ВОПРОСЫ</a:t>
            </a:r>
            <a:endParaRPr lang="ru-RU" dirty="0">
              <a:solidFill>
                <a:schemeClr val="bg1"/>
              </a:solidFill>
            </a:endParaRPr>
          </a:p>
        </p:txBody>
      </p:sp>
      <p:sp>
        <p:nvSpPr>
          <p:cNvPr id="3" name="Подзаголовок 2"/>
          <p:cNvSpPr>
            <a:spLocks noGrp="1"/>
          </p:cNvSpPr>
          <p:nvPr>
            <p:ph type="subTitle" idx="1"/>
          </p:nvPr>
        </p:nvSpPr>
        <p:spPr>
          <a:xfrm>
            <a:off x="0" y="1340768"/>
            <a:ext cx="9144000" cy="5517232"/>
          </a:xfrm>
        </p:spPr>
        <p:txBody>
          <a:bodyPr>
            <a:normAutofit fontScale="40000" lnSpcReduction="20000"/>
          </a:bodyPr>
          <a:lstStyle/>
          <a:p>
            <a:pPr algn="l"/>
            <a:r>
              <a:rPr lang="ru-RU" sz="5000" b="1" dirty="0" smtClean="0">
                <a:solidFill>
                  <a:schemeClr val="tx1"/>
                </a:solidFill>
              </a:rPr>
              <a:t>        Сергей</a:t>
            </a:r>
          </a:p>
          <a:p>
            <a:pPr algn="l"/>
            <a:endParaRPr lang="ru-RU" b="1" dirty="0" smtClean="0">
              <a:solidFill>
                <a:schemeClr val="tx1"/>
              </a:solidFill>
            </a:endParaRPr>
          </a:p>
          <a:p>
            <a:pPr algn="l"/>
            <a:r>
              <a:rPr lang="ru-RU" dirty="0" smtClean="0">
                <a:solidFill>
                  <a:schemeClr val="tx1"/>
                </a:solidFill>
              </a:rPr>
              <a:t>Тепловая </a:t>
            </a:r>
            <a:r>
              <a:rPr lang="ru-RU" dirty="0">
                <a:solidFill>
                  <a:schemeClr val="tx1"/>
                </a:solidFill>
              </a:rPr>
              <a:t>компания в мае 2015 года осуществила поквартирный обход и собрала с жильцов листы с подписями, из которых большинством голосов выражено согласие </a:t>
            </a:r>
            <a:r>
              <a:rPr lang="ru-RU" b="1" dirty="0">
                <a:solidFill>
                  <a:schemeClr val="tx1"/>
                </a:solidFill>
              </a:rPr>
              <a:t>на покупку и установку </a:t>
            </a:r>
            <a:r>
              <a:rPr lang="ru-RU" dirty="0">
                <a:solidFill>
                  <a:schemeClr val="tx1"/>
                </a:solidFill>
              </a:rPr>
              <a:t>общедомовых приборов учета тепла. На обслуживание этих приборов согласие жильцами не давалось. </a:t>
            </a:r>
            <a:endParaRPr lang="ru-RU" dirty="0" smtClean="0">
              <a:solidFill>
                <a:schemeClr val="tx1"/>
              </a:solidFill>
            </a:endParaRPr>
          </a:p>
          <a:p>
            <a:pPr algn="l"/>
            <a:r>
              <a:rPr lang="ru-RU" dirty="0" smtClean="0">
                <a:solidFill>
                  <a:schemeClr val="tx1"/>
                </a:solidFill>
              </a:rPr>
              <a:t>В </a:t>
            </a:r>
            <a:r>
              <a:rPr lang="ru-RU" dirty="0">
                <a:solidFill>
                  <a:schemeClr val="tx1"/>
                </a:solidFill>
              </a:rPr>
              <a:t>сентябре 2015 года тепловая компания публикует в местной газете некий публичный договор, условиями которого является </a:t>
            </a:r>
            <a:r>
              <a:rPr lang="ru-RU" b="1" dirty="0">
                <a:solidFill>
                  <a:schemeClr val="tx1"/>
                </a:solidFill>
              </a:rPr>
              <a:t>приобретение, установка и обслуживание</a:t>
            </a:r>
            <a:r>
              <a:rPr lang="ru-RU" dirty="0">
                <a:solidFill>
                  <a:schemeClr val="tx1"/>
                </a:solidFill>
              </a:rPr>
              <a:t> (!) общедомовых приборов учета тепла без заключения такого договора с каждым потребителем напрямую. </a:t>
            </a:r>
            <a:endParaRPr lang="ru-RU" dirty="0" smtClean="0">
              <a:solidFill>
                <a:schemeClr val="tx1"/>
              </a:solidFill>
            </a:endParaRPr>
          </a:p>
          <a:p>
            <a:pPr algn="l"/>
            <a:r>
              <a:rPr lang="ru-RU" dirty="0" smtClean="0">
                <a:solidFill>
                  <a:schemeClr val="tx1"/>
                </a:solidFill>
              </a:rPr>
              <a:t>В </a:t>
            </a:r>
            <a:r>
              <a:rPr lang="ru-RU" dirty="0">
                <a:solidFill>
                  <a:schemeClr val="tx1"/>
                </a:solidFill>
              </a:rPr>
              <a:t>начале отопительного сезона 2017 года вместе с суммой за потребленную тепловую энергию в квитанциях начисляются еще и лизинговые платежи за приобретение, установку и обслуживание (!) общедомовых приборов учета тепла. За несвоевременную оплату таких платежей начисляется неустойка. </a:t>
            </a:r>
            <a:endParaRPr lang="ru-RU" dirty="0" smtClean="0">
              <a:solidFill>
                <a:schemeClr val="tx1"/>
              </a:solidFill>
            </a:endParaRPr>
          </a:p>
          <a:p>
            <a:pPr algn="l"/>
            <a:r>
              <a:rPr lang="ru-RU" b="1" dirty="0" smtClean="0">
                <a:solidFill>
                  <a:schemeClr val="tx1"/>
                </a:solidFill>
              </a:rPr>
              <a:t>Итак</a:t>
            </a:r>
            <a:r>
              <a:rPr lang="ru-RU" b="1" dirty="0">
                <a:solidFill>
                  <a:schemeClr val="tx1"/>
                </a:solidFill>
              </a:rPr>
              <a:t>, жильцы дали согласие на приобретение и установку приборов учета, нигде нет согласия на их обслуживание (!), но сумма включена в платеж. </a:t>
            </a:r>
            <a:endParaRPr lang="ru-RU" b="1" dirty="0" smtClean="0">
              <a:solidFill>
                <a:schemeClr val="tx1"/>
              </a:solidFill>
            </a:endParaRPr>
          </a:p>
          <a:p>
            <a:pPr algn="l"/>
            <a:r>
              <a:rPr lang="ru-RU" dirty="0" smtClean="0">
                <a:solidFill>
                  <a:schemeClr val="tx1"/>
                </a:solidFill>
              </a:rPr>
              <a:t>Договор </a:t>
            </a:r>
            <a:r>
              <a:rPr lang="ru-RU" dirty="0">
                <a:solidFill>
                  <a:schemeClr val="tx1"/>
                </a:solidFill>
              </a:rPr>
              <a:t>не заключен напрямую с каждым жильцом, тем не менее неустойка начисляется за несвоевременный платеж. К слову, статьей 294 ГК РК регламентировано, что соглашение о неустойке должно быть совершено в письменной форме, независимо от формы основного обязательства. Несоблюдение письменной формы влечет ничтожность соглашения о неустойке. </a:t>
            </a:r>
            <a:endParaRPr lang="ru-RU" dirty="0" smtClean="0">
              <a:solidFill>
                <a:schemeClr val="tx1"/>
              </a:solidFill>
            </a:endParaRPr>
          </a:p>
          <a:p>
            <a:pPr algn="l"/>
            <a:r>
              <a:rPr lang="ru-RU" b="1" dirty="0" smtClean="0">
                <a:solidFill>
                  <a:schemeClr val="tx1"/>
                </a:solidFill>
              </a:rPr>
              <a:t>Прошу </a:t>
            </a:r>
            <a:r>
              <a:rPr lang="ru-RU" b="1" dirty="0">
                <a:solidFill>
                  <a:schemeClr val="tx1"/>
                </a:solidFill>
              </a:rPr>
              <a:t>Вас прокомментировать ответы на следующие вопросы: </a:t>
            </a:r>
            <a:endParaRPr lang="ru-RU" b="1" dirty="0" smtClean="0">
              <a:solidFill>
                <a:schemeClr val="tx1"/>
              </a:solidFill>
            </a:endParaRPr>
          </a:p>
          <a:p>
            <a:pPr algn="l"/>
            <a:endParaRPr lang="ru-RU" b="1" dirty="0" smtClean="0">
              <a:solidFill>
                <a:schemeClr val="tx1"/>
              </a:solidFill>
            </a:endParaRPr>
          </a:p>
          <a:p>
            <a:pPr marL="514350" indent="-514350" algn="l">
              <a:buAutoNum type="arabicPeriod"/>
            </a:pPr>
            <a:r>
              <a:rPr lang="ru-RU" dirty="0" smtClean="0">
                <a:solidFill>
                  <a:schemeClr val="tx1"/>
                </a:solidFill>
              </a:rPr>
              <a:t>Достаточно </a:t>
            </a:r>
            <a:r>
              <a:rPr lang="ru-RU" dirty="0">
                <a:solidFill>
                  <a:schemeClr val="tx1"/>
                </a:solidFill>
              </a:rPr>
              <a:t>ли опубликовать условия договора в местном средстве массовой информации (в частности г. </a:t>
            </a:r>
            <a:r>
              <a:rPr lang="ru-RU" dirty="0" err="1">
                <a:solidFill>
                  <a:schemeClr val="tx1"/>
                </a:solidFill>
              </a:rPr>
              <a:t>Костанай</a:t>
            </a:r>
            <a:r>
              <a:rPr lang="ru-RU" dirty="0">
                <a:solidFill>
                  <a:schemeClr val="tx1"/>
                </a:solidFill>
              </a:rPr>
              <a:t>) для того, чтобы он признавался публичным, без заключения его напрямую с потребителем? Уточню, что до потребителей отдельно эта информация не доводилась, а газеты мало кто читает из простых обывателей. </a:t>
            </a:r>
            <a:endParaRPr lang="ru-RU" dirty="0" smtClean="0">
              <a:solidFill>
                <a:schemeClr val="tx1"/>
              </a:solidFill>
            </a:endParaRPr>
          </a:p>
          <a:p>
            <a:pPr marL="514350" indent="-514350" algn="l">
              <a:buAutoNum type="arabicPeriod"/>
            </a:pPr>
            <a:r>
              <a:rPr lang="ru-RU" dirty="0" smtClean="0">
                <a:solidFill>
                  <a:schemeClr val="tx1"/>
                </a:solidFill>
              </a:rPr>
              <a:t>Если </a:t>
            </a:r>
            <a:r>
              <a:rPr lang="ru-RU" dirty="0">
                <a:solidFill>
                  <a:schemeClr val="tx1"/>
                </a:solidFill>
              </a:rPr>
              <a:t>нет напрямую заключенного договора, правомерно ли начисление платежей за приобретение, установку и обслуживание (!) общедомовых приборов учета тепла, а также взимать неустойку за их несвоевременную </a:t>
            </a:r>
            <a:r>
              <a:rPr lang="ru-RU" dirty="0" smtClean="0">
                <a:solidFill>
                  <a:schemeClr val="tx1"/>
                </a:solidFill>
              </a:rPr>
              <a:t>оплату?</a:t>
            </a:r>
          </a:p>
          <a:p>
            <a:pPr marL="514350" indent="-514350" algn="l">
              <a:buAutoNum type="arabicPeriod"/>
            </a:pPr>
            <a:r>
              <a:rPr lang="ru-RU" dirty="0" smtClean="0">
                <a:solidFill>
                  <a:schemeClr val="tx1"/>
                </a:solidFill>
              </a:rPr>
              <a:t>Есть </a:t>
            </a:r>
            <a:r>
              <a:rPr lang="ru-RU" dirty="0">
                <a:solidFill>
                  <a:schemeClr val="tx1"/>
                </a:solidFill>
              </a:rPr>
              <a:t>ли варианты признать всю сделку полностью или в части недействительной, основанную на публичном договоре? Существует ли такая судебная практика в Республике Казахстан? Если можно, приведите подобные примеры из судебной практики. Очень надеюсь на Ваши ответы. Благодарю за внимание!</a:t>
            </a:r>
          </a:p>
        </p:txBody>
      </p:sp>
    </p:spTree>
    <p:extLst>
      <p:ext uri="{BB962C8B-B14F-4D97-AF65-F5344CB8AC3E}">
        <p14:creationId xmlns:p14="http://schemas.microsoft.com/office/powerpoint/2010/main" val="3602777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Grp="1" noChangeAspect="1" noChangeArrowheads="1"/>
          </p:cNvPicPr>
          <p:nvPr>
            <p:ph idx="1"/>
          </p:nvPr>
        </p:nvPicPr>
        <p:blipFill>
          <a:blip r:embed="rId2" cstate="print"/>
          <a:srcRect/>
          <a:stretch>
            <a:fillRect/>
          </a:stretch>
        </p:blipFill>
        <p:spPr bwMode="auto">
          <a:xfrm>
            <a:off x="1" y="3717032"/>
            <a:ext cx="8892480" cy="3140968"/>
          </a:xfrm>
          <a:prstGeom prst="rect">
            <a:avLst/>
          </a:prstGeom>
          <a:noFill/>
          <a:ln w="9525">
            <a:noFill/>
            <a:miter lim="800000"/>
            <a:headEnd/>
            <a:tailEnd/>
          </a:ln>
          <a:effectLst/>
        </p:spPr>
      </p:pic>
      <p:sp>
        <p:nvSpPr>
          <p:cNvPr id="2" name="Заголовок 1"/>
          <p:cNvSpPr>
            <a:spLocks noGrp="1"/>
          </p:cNvSpPr>
          <p:nvPr>
            <p:ph type="title"/>
          </p:nvPr>
        </p:nvSpPr>
        <p:spPr>
          <a:xfrm>
            <a:off x="20977" y="269776"/>
            <a:ext cx="8229600" cy="1143000"/>
          </a:xfrm>
        </p:spPr>
        <p:txBody>
          <a:bodyPr/>
          <a:lstStyle/>
          <a:p>
            <a:pPr algn="l"/>
            <a:r>
              <a:rPr lang="ru-RU" b="1" dirty="0" smtClean="0"/>
              <a:t>Статья 147 ГК РК</a:t>
            </a:r>
            <a:endParaRPr lang="ru-RU" b="1" dirty="0"/>
          </a:p>
        </p:txBody>
      </p:sp>
      <p:sp>
        <p:nvSpPr>
          <p:cNvPr id="5" name="Прямоугольник 4"/>
          <p:cNvSpPr/>
          <p:nvPr/>
        </p:nvSpPr>
        <p:spPr>
          <a:xfrm>
            <a:off x="0" y="1412776"/>
            <a:ext cx="9144000" cy="2308324"/>
          </a:xfrm>
          <a:prstGeom prst="rect">
            <a:avLst/>
          </a:prstGeom>
          <a:solidFill>
            <a:schemeClr val="bg2"/>
          </a:solidFill>
        </p:spPr>
        <p:txBody>
          <a:bodyPr wrap="square">
            <a:spAutoFit/>
          </a:bodyPr>
          <a:lstStyle/>
          <a:p>
            <a:r>
              <a:rPr lang="ru-RU" sz="3600" dirty="0" smtClean="0"/>
              <a:t>Сделками признаются действия граждан и юридических лиц, направленные на установление, изменение или прекращение гражданских прав и обязанностей.</a:t>
            </a:r>
            <a:endParaRPr lang="ru-RU"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764704"/>
            <a:ext cx="9144000" cy="576064"/>
          </a:xfrm>
          <a:solidFill>
            <a:srgbClr val="C00000"/>
          </a:solidFill>
        </p:spPr>
        <p:txBody>
          <a:bodyPr>
            <a:normAutofit fontScale="90000"/>
          </a:bodyPr>
          <a:lstStyle/>
          <a:p>
            <a:pPr algn="l"/>
            <a:r>
              <a:rPr lang="ru-RU" dirty="0" smtClean="0">
                <a:solidFill>
                  <a:schemeClr val="bg1"/>
                </a:solidFill>
              </a:rPr>
              <a:t>ВОПРОСЫ</a:t>
            </a:r>
            <a:endParaRPr lang="ru-RU" dirty="0">
              <a:solidFill>
                <a:schemeClr val="bg1"/>
              </a:solidFill>
            </a:endParaRPr>
          </a:p>
        </p:txBody>
      </p:sp>
      <p:sp>
        <p:nvSpPr>
          <p:cNvPr id="3" name="Подзаголовок 2"/>
          <p:cNvSpPr>
            <a:spLocks noGrp="1"/>
          </p:cNvSpPr>
          <p:nvPr>
            <p:ph type="subTitle" idx="1"/>
          </p:nvPr>
        </p:nvSpPr>
        <p:spPr>
          <a:xfrm>
            <a:off x="0" y="1340768"/>
            <a:ext cx="9144000" cy="5517232"/>
          </a:xfrm>
        </p:spPr>
        <p:txBody>
          <a:bodyPr>
            <a:normAutofit fontScale="40000" lnSpcReduction="20000"/>
          </a:bodyPr>
          <a:lstStyle/>
          <a:p>
            <a:pPr algn="l"/>
            <a:r>
              <a:rPr lang="ru-RU" sz="4000" b="1" dirty="0">
                <a:solidFill>
                  <a:schemeClr val="tx1"/>
                </a:solidFill>
              </a:rPr>
              <a:t>Муратова </a:t>
            </a:r>
            <a:r>
              <a:rPr lang="ru-RU" sz="4000" b="1" dirty="0" err="1" smtClean="0">
                <a:solidFill>
                  <a:schemeClr val="tx1"/>
                </a:solidFill>
              </a:rPr>
              <a:t>Айгуль</a:t>
            </a:r>
            <a:endParaRPr lang="ru-RU" sz="4000" b="1" dirty="0" smtClean="0">
              <a:solidFill>
                <a:schemeClr val="tx1"/>
              </a:solidFill>
            </a:endParaRPr>
          </a:p>
          <a:p>
            <a:pPr algn="l"/>
            <a:endParaRPr lang="ru-RU" dirty="0">
              <a:solidFill>
                <a:schemeClr val="tx1"/>
              </a:solidFill>
            </a:endParaRPr>
          </a:p>
          <a:p>
            <a:pPr algn="l"/>
            <a:r>
              <a:rPr lang="ru-RU" dirty="0" smtClean="0">
                <a:solidFill>
                  <a:schemeClr val="tx1"/>
                </a:solidFill>
              </a:rPr>
              <a:t>Меня </a:t>
            </a:r>
            <a:r>
              <a:rPr lang="ru-RU" dirty="0">
                <a:solidFill>
                  <a:schemeClr val="tx1"/>
                </a:solidFill>
              </a:rPr>
              <a:t>также интересует вопрос касательно общедомовых прибора учета электроэнергии, установленных в многоквартирных жилых домах </a:t>
            </a:r>
            <a:r>
              <a:rPr lang="ru-RU" dirty="0" err="1">
                <a:solidFill>
                  <a:schemeClr val="tx1"/>
                </a:solidFill>
              </a:rPr>
              <a:t>г.Актау</a:t>
            </a:r>
            <a:r>
              <a:rPr lang="ru-RU" dirty="0">
                <a:solidFill>
                  <a:schemeClr val="tx1"/>
                </a:solidFill>
              </a:rPr>
              <a:t> </a:t>
            </a:r>
            <a:r>
              <a:rPr lang="ru-RU" dirty="0" err="1">
                <a:solidFill>
                  <a:schemeClr val="tx1"/>
                </a:solidFill>
              </a:rPr>
              <a:t>Мангистауской</a:t>
            </a:r>
            <a:r>
              <a:rPr lang="ru-RU" dirty="0">
                <a:solidFill>
                  <a:schemeClr val="tx1"/>
                </a:solidFill>
              </a:rPr>
              <a:t> области. </a:t>
            </a:r>
            <a:endParaRPr lang="ru-RU" dirty="0" smtClean="0">
              <a:solidFill>
                <a:schemeClr val="tx1"/>
              </a:solidFill>
            </a:endParaRPr>
          </a:p>
          <a:p>
            <a:pPr algn="l"/>
            <a:r>
              <a:rPr lang="ru-RU" dirty="0" smtClean="0">
                <a:solidFill>
                  <a:schemeClr val="tx1"/>
                </a:solidFill>
              </a:rPr>
              <a:t>В </a:t>
            </a:r>
            <a:r>
              <a:rPr lang="ru-RU" dirty="0">
                <a:solidFill>
                  <a:schemeClr val="tx1"/>
                </a:solidFill>
              </a:rPr>
              <a:t>2005-2006 годах по договору финансового лизинга были приобретены общедомовые приборы учета электроэнергии далее -(ОДПУ). Лизингополучатель - ГКП АУЭС, лизингодатель - ТОО МАЭК </a:t>
            </a:r>
            <a:r>
              <a:rPr lang="ru-RU" dirty="0" err="1">
                <a:solidFill>
                  <a:schemeClr val="tx1"/>
                </a:solidFill>
              </a:rPr>
              <a:t>Казатомпром</a:t>
            </a:r>
            <a:r>
              <a:rPr lang="ru-RU" dirty="0">
                <a:solidFill>
                  <a:schemeClr val="tx1"/>
                </a:solidFill>
              </a:rPr>
              <a:t>. В тех же годах ОДПУ были установлены ГКП АУЭС в многоквартирных жилых домах. </a:t>
            </a:r>
            <a:endParaRPr lang="ru-RU" dirty="0" smtClean="0">
              <a:solidFill>
                <a:schemeClr val="tx1"/>
              </a:solidFill>
            </a:endParaRPr>
          </a:p>
          <a:p>
            <a:pPr algn="l"/>
            <a:r>
              <a:rPr lang="ru-RU" dirty="0" smtClean="0">
                <a:solidFill>
                  <a:schemeClr val="tx1"/>
                </a:solidFill>
              </a:rPr>
              <a:t>ТОО </a:t>
            </a:r>
            <a:r>
              <a:rPr lang="ru-RU" dirty="0">
                <a:solidFill>
                  <a:schemeClr val="tx1"/>
                </a:solidFill>
              </a:rPr>
              <a:t>МАЭК </a:t>
            </a:r>
            <a:r>
              <a:rPr lang="ru-RU" dirty="0" err="1">
                <a:solidFill>
                  <a:schemeClr val="tx1"/>
                </a:solidFill>
              </a:rPr>
              <a:t>Қазатомпром</a:t>
            </a:r>
            <a:r>
              <a:rPr lang="ru-RU" dirty="0">
                <a:solidFill>
                  <a:schemeClr val="tx1"/>
                </a:solidFill>
              </a:rPr>
              <a:t> </a:t>
            </a:r>
            <a:r>
              <a:rPr lang="ru-RU" dirty="0" smtClean="0">
                <a:solidFill>
                  <a:schemeClr val="tx1"/>
                </a:solidFill>
              </a:rPr>
              <a:t>выступило как Лизингодатель, </a:t>
            </a:r>
            <a:r>
              <a:rPr lang="ru-RU" dirty="0">
                <a:solidFill>
                  <a:schemeClr val="tx1"/>
                </a:solidFill>
              </a:rPr>
              <a:t>являясь </a:t>
            </a:r>
            <a:r>
              <a:rPr lang="ru-RU" dirty="0" err="1">
                <a:solidFill>
                  <a:schemeClr val="tx1"/>
                </a:solidFill>
              </a:rPr>
              <a:t>Энергопроизводящей</a:t>
            </a:r>
            <a:r>
              <a:rPr lang="ru-RU" dirty="0">
                <a:solidFill>
                  <a:schemeClr val="tx1"/>
                </a:solidFill>
              </a:rPr>
              <a:t> организацией, </a:t>
            </a:r>
            <a:r>
              <a:rPr lang="ru-RU" dirty="0" smtClean="0">
                <a:solidFill>
                  <a:schemeClr val="tx1"/>
                </a:solidFill>
              </a:rPr>
              <a:t>и в </a:t>
            </a:r>
            <a:r>
              <a:rPr lang="ru-RU" dirty="0">
                <a:solidFill>
                  <a:schemeClr val="tx1"/>
                </a:solidFill>
              </a:rPr>
              <a:t>то же время </a:t>
            </a:r>
            <a:r>
              <a:rPr lang="ru-RU" dirty="0" err="1" smtClean="0">
                <a:solidFill>
                  <a:schemeClr val="tx1"/>
                </a:solidFill>
              </a:rPr>
              <a:t>Энергоснабжающей</a:t>
            </a:r>
            <a:r>
              <a:rPr lang="ru-RU" dirty="0" smtClean="0">
                <a:solidFill>
                  <a:schemeClr val="tx1"/>
                </a:solidFill>
              </a:rPr>
              <a:t> организацией, </a:t>
            </a:r>
            <a:r>
              <a:rPr lang="ru-RU" dirty="0">
                <a:solidFill>
                  <a:schemeClr val="tx1"/>
                </a:solidFill>
              </a:rPr>
              <a:t>которая заключала публичные договора через свое подразделение РКЦ ТОО МАЭК </a:t>
            </a:r>
            <a:r>
              <a:rPr lang="ru-RU" dirty="0" err="1" smtClean="0">
                <a:solidFill>
                  <a:schemeClr val="tx1"/>
                </a:solidFill>
              </a:rPr>
              <a:t>Казатомпром</a:t>
            </a:r>
            <a:r>
              <a:rPr lang="ru-RU" dirty="0" smtClean="0">
                <a:solidFill>
                  <a:schemeClr val="tx1"/>
                </a:solidFill>
              </a:rPr>
              <a:t>. ТОО МАЭК взяло на себя обязательство по </a:t>
            </a:r>
            <a:r>
              <a:rPr lang="ru-RU" dirty="0">
                <a:solidFill>
                  <a:schemeClr val="tx1"/>
                </a:solidFill>
              </a:rPr>
              <a:t>заключение трехсторонних договоров между ГКП АУЭС , ТОО МАЭК </a:t>
            </a:r>
            <a:r>
              <a:rPr lang="ru-RU" dirty="0" err="1">
                <a:solidFill>
                  <a:schemeClr val="tx1"/>
                </a:solidFill>
              </a:rPr>
              <a:t>Казатомпром</a:t>
            </a:r>
            <a:r>
              <a:rPr lang="ru-RU" dirty="0">
                <a:solidFill>
                  <a:schemeClr val="tx1"/>
                </a:solidFill>
              </a:rPr>
              <a:t> и ПКСК, ТОО ( </a:t>
            </a:r>
            <a:r>
              <a:rPr lang="ru-RU" dirty="0" smtClean="0">
                <a:solidFill>
                  <a:schemeClr val="tx1"/>
                </a:solidFill>
              </a:rPr>
              <a:t>представитель </a:t>
            </a:r>
            <a:r>
              <a:rPr lang="ru-RU" dirty="0">
                <a:solidFill>
                  <a:schemeClr val="tx1"/>
                </a:solidFill>
              </a:rPr>
              <a:t>объекта кондоминиума). </a:t>
            </a:r>
            <a:endParaRPr lang="ru-RU" dirty="0" smtClean="0">
              <a:solidFill>
                <a:schemeClr val="tx1"/>
              </a:solidFill>
            </a:endParaRPr>
          </a:p>
          <a:p>
            <a:pPr algn="l"/>
            <a:r>
              <a:rPr lang="ru-RU" dirty="0" smtClean="0">
                <a:solidFill>
                  <a:schemeClr val="tx1"/>
                </a:solidFill>
              </a:rPr>
              <a:t>Однако </a:t>
            </a:r>
            <a:r>
              <a:rPr lang="ru-RU" dirty="0">
                <a:solidFill>
                  <a:schemeClr val="tx1"/>
                </a:solidFill>
              </a:rPr>
              <a:t>данное обязательство не было выполнено. В итоге ОДПУ ГКП АУЭС </a:t>
            </a:r>
            <a:r>
              <a:rPr lang="ru-RU" dirty="0" err="1">
                <a:solidFill>
                  <a:schemeClr val="tx1"/>
                </a:solidFill>
              </a:rPr>
              <a:t>приобетены</a:t>
            </a:r>
            <a:r>
              <a:rPr lang="ru-RU" dirty="0">
                <a:solidFill>
                  <a:schemeClr val="tx1"/>
                </a:solidFill>
              </a:rPr>
              <a:t> и установлены по месту назначения. При этом сам договор финансового лизинга был составлен в 2006 году, в силу сложившихся обстоятельств подписан ГКП АУЭС в 2010 году. Однако при подаче документов в ДАРЕМ (агентство по регулированию естественных монополии) для включения в тариф ГКП АУЭС как </a:t>
            </a:r>
            <a:r>
              <a:rPr lang="ru-RU" dirty="0" err="1">
                <a:solidFill>
                  <a:schemeClr val="tx1"/>
                </a:solidFill>
              </a:rPr>
              <a:t>Энергопередающей</a:t>
            </a:r>
            <a:r>
              <a:rPr lang="ru-RU" dirty="0">
                <a:solidFill>
                  <a:schemeClr val="tx1"/>
                </a:solidFill>
              </a:rPr>
              <a:t> организации, стоимость приобретения и установки ОДПУ, ДАРЕМОМ было ГКП </a:t>
            </a:r>
            <a:r>
              <a:rPr lang="ru-RU" dirty="0" err="1">
                <a:solidFill>
                  <a:schemeClr val="tx1"/>
                </a:solidFill>
              </a:rPr>
              <a:t>АУЭСу</a:t>
            </a:r>
            <a:r>
              <a:rPr lang="ru-RU" dirty="0">
                <a:solidFill>
                  <a:schemeClr val="tx1"/>
                </a:solidFill>
              </a:rPr>
              <a:t> </a:t>
            </a:r>
            <a:r>
              <a:rPr lang="ru-RU" dirty="0" smtClean="0">
                <a:solidFill>
                  <a:schemeClr val="tx1"/>
                </a:solidFill>
              </a:rPr>
              <a:t>отказано.</a:t>
            </a:r>
          </a:p>
          <a:p>
            <a:pPr algn="l"/>
            <a:r>
              <a:rPr lang="ru-RU" dirty="0" smtClean="0">
                <a:solidFill>
                  <a:schemeClr val="tx1"/>
                </a:solidFill>
              </a:rPr>
              <a:t>На </a:t>
            </a:r>
            <a:r>
              <a:rPr lang="ru-RU" dirty="0">
                <a:solidFill>
                  <a:schemeClr val="tx1"/>
                </a:solidFill>
              </a:rPr>
              <a:t>сегодняшний день за обслуживание, содержание ОДПУ никакая организация ответственности не несет. При этом долгое время ГКП АУЭС за свой счет обслуживал ОДПУ, что являлось убыточным для ГКП АУЭС. Вследствие бесхозяйности ОДПУ в многоквартирных жилых домах образуется нераспределенная электроэнергия, впоследствии которую ТОО МАЭК КАЗАТОМПРОМ как </a:t>
            </a:r>
            <a:r>
              <a:rPr lang="ru-RU" dirty="0" err="1">
                <a:solidFill>
                  <a:schemeClr val="tx1"/>
                </a:solidFill>
              </a:rPr>
              <a:t>Энергопроизводящая</a:t>
            </a:r>
            <a:r>
              <a:rPr lang="ru-RU" dirty="0">
                <a:solidFill>
                  <a:schemeClr val="tx1"/>
                </a:solidFill>
              </a:rPr>
              <a:t> организация относит ГКП АУЭС, ссылаясь на то что ГКП АУЭС является </a:t>
            </a:r>
            <a:r>
              <a:rPr lang="ru-RU" dirty="0" err="1">
                <a:solidFill>
                  <a:schemeClr val="tx1"/>
                </a:solidFill>
              </a:rPr>
              <a:t>Энергопередающей</a:t>
            </a:r>
            <a:r>
              <a:rPr lang="ru-RU" dirty="0">
                <a:solidFill>
                  <a:schemeClr val="tx1"/>
                </a:solidFill>
              </a:rPr>
              <a:t> организацией и якобы ОДПУ является собственностью ГКП АУЭС и соответственно перекладывает его обслуживание, содержание на ГКП АУЭС. Тогда как граница раздела балансовой принадлежности и эксплуатационной ответственности между </a:t>
            </a:r>
            <a:r>
              <a:rPr lang="ru-RU" dirty="0" err="1">
                <a:solidFill>
                  <a:schemeClr val="tx1"/>
                </a:solidFill>
              </a:rPr>
              <a:t>Энергопередающей</a:t>
            </a:r>
            <a:r>
              <a:rPr lang="ru-RU" dirty="0">
                <a:solidFill>
                  <a:schemeClr val="tx1"/>
                </a:solidFill>
              </a:rPr>
              <a:t> организацией и жилыми домами заканчивается на вводе в здание. А ОДПУ находятся в подвалах жилых домов, что не относится к ГКП АУЭС. </a:t>
            </a:r>
            <a:endParaRPr lang="ru-RU" dirty="0" smtClean="0">
              <a:solidFill>
                <a:schemeClr val="tx1"/>
              </a:solidFill>
            </a:endParaRPr>
          </a:p>
          <a:p>
            <a:pPr algn="l"/>
            <a:r>
              <a:rPr lang="ru-RU" dirty="0" smtClean="0">
                <a:solidFill>
                  <a:schemeClr val="tx1"/>
                </a:solidFill>
              </a:rPr>
              <a:t>ПКСК </a:t>
            </a:r>
            <a:r>
              <a:rPr lang="ru-RU" dirty="0">
                <a:solidFill>
                  <a:schemeClr val="tx1"/>
                </a:solidFill>
              </a:rPr>
              <a:t>также отказываются нести ответственность за ОДПУ, мотивируя тем, что ОДПУ были приобретены и установлены без согласия жильцов. </a:t>
            </a:r>
            <a:endParaRPr lang="ru-RU" dirty="0" smtClean="0">
              <a:solidFill>
                <a:schemeClr val="tx1"/>
              </a:solidFill>
            </a:endParaRPr>
          </a:p>
          <a:p>
            <a:pPr algn="l"/>
            <a:r>
              <a:rPr lang="ru-RU" b="1" dirty="0" smtClean="0">
                <a:solidFill>
                  <a:schemeClr val="tx1"/>
                </a:solidFill>
              </a:rPr>
              <a:t>В </a:t>
            </a:r>
            <a:r>
              <a:rPr lang="ru-RU" b="1" dirty="0">
                <a:solidFill>
                  <a:schemeClr val="tx1"/>
                </a:solidFill>
              </a:rPr>
              <a:t>связи этим: 1. Можно ли признать договор финансового лизинга подписанный в 2010 году недействительным по причине отказа во включении в тариф ГКП АУЭС стоимости приобретения и установки ОДПУ электроэнергии? </a:t>
            </a:r>
            <a:endParaRPr lang="ru-RU" b="1" dirty="0" smtClean="0">
              <a:solidFill>
                <a:schemeClr val="tx1"/>
              </a:solidFill>
            </a:endParaRPr>
          </a:p>
          <a:p>
            <a:pPr algn="l"/>
            <a:r>
              <a:rPr lang="ru-RU" b="1" dirty="0" smtClean="0">
                <a:solidFill>
                  <a:schemeClr val="tx1"/>
                </a:solidFill>
              </a:rPr>
              <a:t>2. </a:t>
            </a:r>
            <a:r>
              <a:rPr lang="ru-RU" b="1" dirty="0">
                <a:solidFill>
                  <a:schemeClr val="tx1"/>
                </a:solidFill>
              </a:rPr>
              <a:t>Является ли ГКП АУЭС в данном случае собственником ОДПУ электроэнергии? Заранее благодарю!</a:t>
            </a:r>
          </a:p>
          <a:p>
            <a:pPr algn="l"/>
            <a:endParaRPr lang="ru-RU" dirty="0">
              <a:solidFill>
                <a:schemeClr val="tx1"/>
              </a:solidFill>
            </a:endParaRPr>
          </a:p>
        </p:txBody>
      </p:sp>
    </p:spTree>
    <p:extLst>
      <p:ext uri="{BB962C8B-B14F-4D97-AF65-F5344CB8AC3E}">
        <p14:creationId xmlns:p14="http://schemas.microsoft.com/office/powerpoint/2010/main" val="4064829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764704"/>
            <a:ext cx="9144000" cy="576064"/>
          </a:xfrm>
          <a:solidFill>
            <a:srgbClr val="C00000"/>
          </a:solidFill>
        </p:spPr>
        <p:txBody>
          <a:bodyPr>
            <a:normAutofit fontScale="90000"/>
          </a:bodyPr>
          <a:lstStyle/>
          <a:p>
            <a:pPr algn="l"/>
            <a:r>
              <a:rPr lang="ru-RU" dirty="0" smtClean="0">
                <a:solidFill>
                  <a:schemeClr val="bg1"/>
                </a:solidFill>
              </a:rPr>
              <a:t>ВОПРОСЫ</a:t>
            </a:r>
            <a:endParaRPr lang="ru-RU" dirty="0">
              <a:solidFill>
                <a:schemeClr val="bg1"/>
              </a:solidFill>
            </a:endParaRPr>
          </a:p>
        </p:txBody>
      </p:sp>
      <p:sp>
        <p:nvSpPr>
          <p:cNvPr id="3" name="Подзаголовок 2"/>
          <p:cNvSpPr>
            <a:spLocks noGrp="1"/>
          </p:cNvSpPr>
          <p:nvPr>
            <p:ph type="subTitle" idx="1"/>
          </p:nvPr>
        </p:nvSpPr>
        <p:spPr>
          <a:xfrm>
            <a:off x="0" y="1340768"/>
            <a:ext cx="9144000" cy="5517232"/>
          </a:xfrm>
        </p:spPr>
        <p:txBody>
          <a:bodyPr>
            <a:normAutofit/>
          </a:bodyPr>
          <a:lstStyle/>
          <a:p>
            <a:pPr algn="l"/>
            <a:r>
              <a:rPr lang="ru-RU" b="1" dirty="0" err="1" smtClean="0">
                <a:solidFill>
                  <a:schemeClr val="tx1"/>
                </a:solidFill>
              </a:rPr>
              <a:t>Серик</a:t>
            </a:r>
            <a:endParaRPr lang="ru-RU" b="1" dirty="0" smtClean="0">
              <a:solidFill>
                <a:schemeClr val="tx1"/>
              </a:solidFill>
            </a:endParaRPr>
          </a:p>
          <a:p>
            <a:pPr algn="l"/>
            <a:endParaRPr lang="ru-RU" b="1" dirty="0">
              <a:solidFill>
                <a:schemeClr val="tx1"/>
              </a:solidFill>
            </a:endParaRPr>
          </a:p>
          <a:p>
            <a:pPr algn="l"/>
            <a:r>
              <a:rPr lang="ru-RU" dirty="0">
                <a:solidFill>
                  <a:schemeClr val="tx1"/>
                </a:solidFill>
              </a:rPr>
              <a:t>Здравствуйте. У моего знакомого умерла </a:t>
            </a:r>
            <a:r>
              <a:rPr lang="ru-RU" dirty="0" smtClean="0">
                <a:solidFill>
                  <a:schemeClr val="tx1"/>
                </a:solidFill>
              </a:rPr>
              <a:t>мама. Она </a:t>
            </a:r>
            <a:r>
              <a:rPr lang="ru-RU" dirty="0">
                <a:solidFill>
                  <a:schemeClr val="tx1"/>
                </a:solidFill>
              </a:rPr>
              <a:t>при жизни оформила свою 3-комнатную квартиру на соседку. </a:t>
            </a:r>
            <a:endParaRPr lang="ru-RU" dirty="0" smtClean="0">
              <a:solidFill>
                <a:schemeClr val="tx1"/>
              </a:solidFill>
            </a:endParaRPr>
          </a:p>
          <a:p>
            <a:pPr algn="l"/>
            <a:r>
              <a:rPr lang="ru-RU" dirty="0" smtClean="0">
                <a:solidFill>
                  <a:schemeClr val="tx1"/>
                </a:solidFill>
              </a:rPr>
              <a:t>Три </a:t>
            </a:r>
            <a:r>
              <a:rPr lang="ru-RU" dirty="0">
                <a:solidFill>
                  <a:schemeClr val="tx1"/>
                </a:solidFill>
              </a:rPr>
              <a:t>раза судились, хотели назад забрать свою квартиру и не смогли. </a:t>
            </a:r>
            <a:endParaRPr lang="ru-RU" dirty="0" smtClean="0">
              <a:solidFill>
                <a:schemeClr val="tx1"/>
              </a:solidFill>
            </a:endParaRPr>
          </a:p>
          <a:p>
            <a:pPr algn="l"/>
            <a:r>
              <a:rPr lang="ru-RU" dirty="0" smtClean="0">
                <a:solidFill>
                  <a:schemeClr val="tx1"/>
                </a:solidFill>
              </a:rPr>
              <a:t>Как </a:t>
            </a:r>
            <a:r>
              <a:rPr lang="ru-RU" dirty="0">
                <a:solidFill>
                  <a:schemeClr val="tx1"/>
                </a:solidFill>
              </a:rPr>
              <a:t>нам быть?</a:t>
            </a:r>
          </a:p>
          <a:p>
            <a:pPr algn="l"/>
            <a:endParaRPr lang="ru-RU" dirty="0">
              <a:solidFill>
                <a:schemeClr val="tx1"/>
              </a:solidFill>
            </a:endParaRPr>
          </a:p>
        </p:txBody>
      </p:sp>
    </p:spTree>
    <p:extLst>
      <p:ext uri="{BB962C8B-B14F-4D97-AF65-F5344CB8AC3E}">
        <p14:creationId xmlns:p14="http://schemas.microsoft.com/office/powerpoint/2010/main" val="21561699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764704"/>
            <a:ext cx="9144000" cy="576064"/>
          </a:xfrm>
          <a:solidFill>
            <a:srgbClr val="C00000"/>
          </a:solidFill>
        </p:spPr>
        <p:txBody>
          <a:bodyPr>
            <a:normAutofit fontScale="90000"/>
          </a:bodyPr>
          <a:lstStyle/>
          <a:p>
            <a:pPr algn="l"/>
            <a:r>
              <a:rPr lang="ru-RU" dirty="0" smtClean="0">
                <a:solidFill>
                  <a:schemeClr val="bg1"/>
                </a:solidFill>
              </a:rPr>
              <a:t>ВОПРОСЫ</a:t>
            </a:r>
            <a:endParaRPr lang="ru-RU" dirty="0">
              <a:solidFill>
                <a:schemeClr val="bg1"/>
              </a:solidFill>
            </a:endParaRPr>
          </a:p>
        </p:txBody>
      </p:sp>
      <p:sp>
        <p:nvSpPr>
          <p:cNvPr id="3" name="Подзаголовок 2"/>
          <p:cNvSpPr>
            <a:spLocks noGrp="1"/>
          </p:cNvSpPr>
          <p:nvPr>
            <p:ph type="subTitle" idx="1"/>
          </p:nvPr>
        </p:nvSpPr>
        <p:spPr>
          <a:xfrm>
            <a:off x="0" y="1340768"/>
            <a:ext cx="9144000" cy="5517232"/>
          </a:xfrm>
        </p:spPr>
        <p:txBody>
          <a:bodyPr>
            <a:normAutofit/>
          </a:bodyPr>
          <a:lstStyle/>
          <a:p>
            <a:pPr algn="l"/>
            <a:r>
              <a:rPr lang="ru-RU" b="1" dirty="0" err="1" smtClean="0">
                <a:solidFill>
                  <a:schemeClr val="tx1"/>
                </a:solidFill>
              </a:rPr>
              <a:t>Зубайда</a:t>
            </a:r>
            <a:endParaRPr lang="ru-RU" b="1" dirty="0" smtClean="0">
              <a:solidFill>
                <a:schemeClr val="tx1"/>
              </a:solidFill>
            </a:endParaRPr>
          </a:p>
          <a:p>
            <a:pPr algn="l"/>
            <a:endParaRPr lang="ru-RU" b="1" dirty="0">
              <a:solidFill>
                <a:schemeClr val="tx1"/>
              </a:solidFill>
            </a:endParaRPr>
          </a:p>
          <a:p>
            <a:pPr algn="l"/>
            <a:r>
              <a:rPr lang="ru-RU" dirty="0" smtClean="0">
                <a:solidFill>
                  <a:schemeClr val="tx1"/>
                </a:solidFill>
              </a:rPr>
              <a:t>Моя </a:t>
            </a:r>
            <a:r>
              <a:rPr lang="ru-RU" dirty="0">
                <a:solidFill>
                  <a:schemeClr val="tx1"/>
                </a:solidFill>
              </a:rPr>
              <a:t>знакомая была прописана и проживала с матерью в квартире, зарегистрированной на мать. Еще при жизни мать завещала квартиру внуку, проживающему отдельно. После смерти матери она (моя знакомая) была вынуждена освободить квартиру и буквально осталась "на улице". Правомерно ли такое завещание?</a:t>
            </a:r>
          </a:p>
          <a:p>
            <a:pPr algn="l"/>
            <a:endParaRPr lang="ru-RU" dirty="0">
              <a:solidFill>
                <a:schemeClr val="tx1"/>
              </a:solidFill>
            </a:endParaRPr>
          </a:p>
        </p:txBody>
      </p:sp>
    </p:spTree>
    <p:extLst>
      <p:ext uri="{BB962C8B-B14F-4D97-AF65-F5344CB8AC3E}">
        <p14:creationId xmlns:p14="http://schemas.microsoft.com/office/powerpoint/2010/main" val="20161282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764704"/>
            <a:ext cx="9144000" cy="576064"/>
          </a:xfrm>
          <a:solidFill>
            <a:srgbClr val="C00000"/>
          </a:solidFill>
        </p:spPr>
        <p:txBody>
          <a:bodyPr>
            <a:normAutofit fontScale="90000"/>
          </a:bodyPr>
          <a:lstStyle/>
          <a:p>
            <a:pPr algn="l"/>
            <a:r>
              <a:rPr lang="ru-RU" dirty="0" smtClean="0">
                <a:solidFill>
                  <a:schemeClr val="bg1"/>
                </a:solidFill>
              </a:rPr>
              <a:t>ВОПРОСЫ</a:t>
            </a:r>
            <a:endParaRPr lang="ru-RU" dirty="0">
              <a:solidFill>
                <a:schemeClr val="bg1"/>
              </a:solidFill>
            </a:endParaRPr>
          </a:p>
        </p:txBody>
      </p:sp>
      <p:sp>
        <p:nvSpPr>
          <p:cNvPr id="3" name="Подзаголовок 2"/>
          <p:cNvSpPr>
            <a:spLocks noGrp="1"/>
          </p:cNvSpPr>
          <p:nvPr>
            <p:ph type="subTitle" idx="1"/>
          </p:nvPr>
        </p:nvSpPr>
        <p:spPr>
          <a:xfrm>
            <a:off x="0" y="1316017"/>
            <a:ext cx="9144000" cy="5517232"/>
          </a:xfrm>
        </p:spPr>
        <p:txBody>
          <a:bodyPr>
            <a:normAutofit fontScale="55000" lnSpcReduction="20000"/>
          </a:bodyPr>
          <a:lstStyle/>
          <a:p>
            <a:pPr algn="l"/>
            <a:r>
              <a:rPr lang="ru-RU" b="1" dirty="0" smtClean="0">
                <a:solidFill>
                  <a:schemeClr val="tx1"/>
                </a:solidFill>
              </a:rPr>
              <a:t>Эльмира</a:t>
            </a:r>
          </a:p>
          <a:p>
            <a:pPr algn="l"/>
            <a:r>
              <a:rPr lang="ru-RU" dirty="0" smtClean="0">
                <a:solidFill>
                  <a:schemeClr val="tx1"/>
                </a:solidFill>
              </a:rPr>
              <a:t>Гражданин </a:t>
            </a:r>
            <a:r>
              <a:rPr lang="ru-RU" dirty="0">
                <a:solidFill>
                  <a:schemeClr val="tx1"/>
                </a:solidFill>
              </a:rPr>
              <a:t>Б заключил договор купли-продажи на дом с Гражданкой Н, но денег он не получал, так как Н является его бывшей супругой. То есть на момент заключения договора купли-продажи они проживали совместно. До заключения договора </a:t>
            </a:r>
            <a:r>
              <a:rPr lang="ru-RU" dirty="0" smtClean="0">
                <a:solidFill>
                  <a:schemeClr val="tx1"/>
                </a:solidFill>
              </a:rPr>
              <a:t>купли-продажи </a:t>
            </a:r>
            <a:r>
              <a:rPr lang="ru-RU" dirty="0">
                <a:solidFill>
                  <a:schemeClr val="tx1"/>
                </a:solidFill>
              </a:rPr>
              <a:t>с Н дом являлся собственностью Б по договору дарения от отца и через некоторое время она его выгнала из его же собственного дома. </a:t>
            </a:r>
            <a:endParaRPr lang="ru-RU" dirty="0" smtClean="0">
              <a:solidFill>
                <a:schemeClr val="tx1"/>
              </a:solidFill>
            </a:endParaRPr>
          </a:p>
          <a:p>
            <a:pPr algn="l"/>
            <a:r>
              <a:rPr lang="ru-RU" dirty="0" smtClean="0">
                <a:solidFill>
                  <a:schemeClr val="tx1"/>
                </a:solidFill>
              </a:rPr>
              <a:t>Б </a:t>
            </a:r>
            <a:r>
              <a:rPr lang="ru-RU" dirty="0">
                <a:solidFill>
                  <a:schemeClr val="tx1"/>
                </a:solidFill>
              </a:rPr>
              <a:t>подаёт иск о признании недействительным договора купли-продажи, предоставив все неоспоримые доказательства о том, что он не получал денег от Н и она не смогла доказать, что она выплатила сумму денег, которая указана в договоре купли-продажи на дом. Но судья отказывает ему в иске. В своём решении судья заявляет, что договор всё-таки заключён и прошел регистрацию в Минюсте. При этом судья также указала, что Н не предоставила никаких доказательств о том, что она выплатила сумму денег, и что истец должен подать иск не о признании недействительным договора купли-продажи дома, а о взыскании суммы денег по договору купли-продажи на дом. </a:t>
            </a:r>
            <a:endParaRPr lang="ru-RU" dirty="0" smtClean="0">
              <a:solidFill>
                <a:schemeClr val="tx1"/>
              </a:solidFill>
            </a:endParaRPr>
          </a:p>
          <a:p>
            <a:pPr algn="l"/>
            <a:r>
              <a:rPr lang="ru-RU" dirty="0" smtClean="0">
                <a:solidFill>
                  <a:schemeClr val="tx1"/>
                </a:solidFill>
              </a:rPr>
              <a:t>После </a:t>
            </a:r>
            <a:r>
              <a:rPr lang="ru-RU" dirty="0">
                <a:solidFill>
                  <a:schemeClr val="tx1"/>
                </a:solidFill>
              </a:rPr>
              <a:t>этого Б подаёт иск о взыскании суммы денег по договору купли-продажи на дом с Н. Суд выносит решение в пользу Б о том, что Н обязана выплатить сумму денег, которая указана в договоре купли-продажи на дом. Но Н не выплачивает и не собирается выплачивать. </a:t>
            </a:r>
            <a:endParaRPr lang="ru-RU" dirty="0" smtClean="0">
              <a:solidFill>
                <a:schemeClr val="tx1"/>
              </a:solidFill>
            </a:endParaRPr>
          </a:p>
          <a:p>
            <a:pPr algn="l"/>
            <a:r>
              <a:rPr lang="ru-RU" b="1" dirty="0" smtClean="0">
                <a:solidFill>
                  <a:schemeClr val="tx1"/>
                </a:solidFill>
              </a:rPr>
              <a:t>Пожалуйста </a:t>
            </a:r>
            <a:r>
              <a:rPr lang="ru-RU" b="1" dirty="0">
                <a:solidFill>
                  <a:schemeClr val="tx1"/>
                </a:solidFill>
              </a:rPr>
              <a:t>ответьте: </a:t>
            </a:r>
            <a:endParaRPr lang="ru-RU" b="1" dirty="0" smtClean="0">
              <a:solidFill>
                <a:schemeClr val="tx1"/>
              </a:solidFill>
            </a:endParaRPr>
          </a:p>
          <a:p>
            <a:pPr algn="l"/>
            <a:r>
              <a:rPr lang="ru-RU" b="1" dirty="0" smtClean="0">
                <a:solidFill>
                  <a:schemeClr val="tx1"/>
                </a:solidFill>
              </a:rPr>
              <a:t>1) может </a:t>
            </a:r>
            <a:r>
              <a:rPr lang="ru-RU" b="1" dirty="0">
                <a:solidFill>
                  <a:schemeClr val="tx1"/>
                </a:solidFill>
              </a:rPr>
              <a:t>ли Б подать иск на принудительное расторжение договора </a:t>
            </a:r>
            <a:r>
              <a:rPr lang="ru-RU" b="1" dirty="0" smtClean="0">
                <a:solidFill>
                  <a:schemeClr val="tx1"/>
                </a:solidFill>
              </a:rPr>
              <a:t>купли-продажи;</a:t>
            </a:r>
          </a:p>
          <a:p>
            <a:pPr algn="l"/>
            <a:r>
              <a:rPr lang="ru-RU" b="1" dirty="0" smtClean="0">
                <a:solidFill>
                  <a:schemeClr val="tx1"/>
                </a:solidFill>
              </a:rPr>
              <a:t>2</a:t>
            </a:r>
            <a:r>
              <a:rPr lang="ru-RU" b="1" dirty="0">
                <a:solidFill>
                  <a:schemeClr val="tx1"/>
                </a:solidFill>
              </a:rPr>
              <a:t>) было ли правомерным решение первого суда? Заранее спасибо.</a:t>
            </a:r>
          </a:p>
          <a:p>
            <a:pPr algn="l"/>
            <a:endParaRPr lang="ru-RU" dirty="0">
              <a:solidFill>
                <a:schemeClr val="tx1"/>
              </a:solidFill>
            </a:endParaRPr>
          </a:p>
        </p:txBody>
      </p:sp>
    </p:spTree>
    <p:extLst>
      <p:ext uri="{BB962C8B-B14F-4D97-AF65-F5344CB8AC3E}">
        <p14:creationId xmlns:p14="http://schemas.microsoft.com/office/powerpoint/2010/main" val="17558231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764704"/>
            <a:ext cx="9144000" cy="576064"/>
          </a:xfrm>
          <a:solidFill>
            <a:srgbClr val="C00000"/>
          </a:solidFill>
        </p:spPr>
        <p:txBody>
          <a:bodyPr>
            <a:normAutofit fontScale="90000"/>
          </a:bodyPr>
          <a:lstStyle/>
          <a:p>
            <a:pPr algn="l"/>
            <a:r>
              <a:rPr lang="ru-RU" dirty="0" smtClean="0">
                <a:solidFill>
                  <a:schemeClr val="bg1"/>
                </a:solidFill>
              </a:rPr>
              <a:t>ВОПРОСЫ</a:t>
            </a:r>
            <a:endParaRPr lang="ru-RU" dirty="0">
              <a:solidFill>
                <a:schemeClr val="bg1"/>
              </a:solidFill>
            </a:endParaRPr>
          </a:p>
        </p:txBody>
      </p:sp>
      <p:sp>
        <p:nvSpPr>
          <p:cNvPr id="3" name="Подзаголовок 2"/>
          <p:cNvSpPr>
            <a:spLocks noGrp="1"/>
          </p:cNvSpPr>
          <p:nvPr>
            <p:ph type="subTitle" idx="1"/>
          </p:nvPr>
        </p:nvSpPr>
        <p:spPr>
          <a:xfrm>
            <a:off x="0" y="1316017"/>
            <a:ext cx="9144000" cy="5517232"/>
          </a:xfrm>
        </p:spPr>
        <p:txBody>
          <a:bodyPr>
            <a:normAutofit fontScale="62500" lnSpcReduction="20000"/>
          </a:bodyPr>
          <a:lstStyle/>
          <a:p>
            <a:pPr algn="l"/>
            <a:r>
              <a:rPr lang="ru-RU" dirty="0">
                <a:solidFill>
                  <a:schemeClr val="tx1"/>
                </a:solidFill>
              </a:rPr>
              <a:t> </a:t>
            </a:r>
            <a:r>
              <a:rPr lang="ru-RU" b="1" dirty="0" err="1">
                <a:solidFill>
                  <a:schemeClr val="tx1"/>
                </a:solidFill>
              </a:rPr>
              <a:t>Алпамыс</a:t>
            </a:r>
            <a:endParaRPr lang="ru-RU" b="1" dirty="0">
              <a:solidFill>
                <a:schemeClr val="tx1"/>
              </a:solidFill>
            </a:endParaRPr>
          </a:p>
          <a:p>
            <a:pPr algn="l"/>
            <a:endParaRPr lang="ru-RU" dirty="0" smtClean="0">
              <a:solidFill>
                <a:schemeClr val="tx1"/>
              </a:solidFill>
            </a:endParaRPr>
          </a:p>
          <a:p>
            <a:pPr algn="l"/>
            <a:r>
              <a:rPr lang="ru-RU" dirty="0" err="1" smtClean="0">
                <a:solidFill>
                  <a:schemeClr val="tx1"/>
                </a:solidFill>
              </a:rPr>
              <a:t>Халбуви</a:t>
            </a:r>
            <a:r>
              <a:rPr lang="ru-RU" dirty="0" smtClean="0">
                <a:solidFill>
                  <a:schemeClr val="tx1"/>
                </a:solidFill>
              </a:rPr>
              <a:t> </a:t>
            </a:r>
            <a:r>
              <a:rPr lang="ru-RU" dirty="0" err="1">
                <a:solidFill>
                  <a:schemeClr val="tx1"/>
                </a:solidFill>
              </a:rPr>
              <a:t>Садыковна</a:t>
            </a:r>
            <a:r>
              <a:rPr lang="ru-RU" dirty="0">
                <a:solidFill>
                  <a:schemeClr val="tx1"/>
                </a:solidFill>
              </a:rPr>
              <a:t>, добрый день. По иску ДГД по г.Алматы поданы два иска по признанию сделок недействительными между двумя ТОО. В одном случае уголовное дело было возбуждено по </a:t>
            </a:r>
            <a:r>
              <a:rPr lang="ru-RU" dirty="0" err="1">
                <a:solidFill>
                  <a:schemeClr val="tx1"/>
                </a:solidFill>
              </a:rPr>
              <a:t>лжепредпринимательству</a:t>
            </a:r>
            <a:r>
              <a:rPr lang="ru-RU" dirty="0">
                <a:solidFill>
                  <a:schemeClr val="tx1"/>
                </a:solidFill>
              </a:rPr>
              <a:t>, но на какой стадии оно сейчас - неизвестно. Во втором случае имеется постановление районного суда, где уголовное дело по </a:t>
            </a:r>
            <a:r>
              <a:rPr lang="ru-RU" dirty="0" err="1">
                <a:solidFill>
                  <a:schemeClr val="tx1"/>
                </a:solidFill>
              </a:rPr>
              <a:t>лжепредпринимательству</a:t>
            </a:r>
            <a:r>
              <a:rPr lang="ru-RU" dirty="0">
                <a:solidFill>
                  <a:schemeClr val="tx1"/>
                </a:solidFill>
              </a:rPr>
              <a:t> прекращено в связи с введением закона, отменяющего уголовную ответственность, т.е. ст.165 УК РК отменена. </a:t>
            </a:r>
            <a:endParaRPr lang="ru-RU" dirty="0" smtClean="0">
              <a:solidFill>
                <a:schemeClr val="tx1"/>
              </a:solidFill>
            </a:endParaRPr>
          </a:p>
          <a:p>
            <a:pPr algn="l"/>
            <a:r>
              <a:rPr lang="ru-RU" dirty="0" smtClean="0">
                <a:solidFill>
                  <a:schemeClr val="tx1"/>
                </a:solidFill>
              </a:rPr>
              <a:t>В </a:t>
            </a:r>
            <a:r>
              <a:rPr lang="ru-RU" dirty="0">
                <a:solidFill>
                  <a:schemeClr val="tx1"/>
                </a:solidFill>
              </a:rPr>
              <a:t>свою очередь по ст.28 ч.5, 222 ч.3 прекращены за отсутствием в деяниях состава преступления. Истцы, в своих исках сослались только на протоколы допроса, других доказательств по недействительности сделок предоставить не смогли. Согласно пункту 13 постановления Верховного Суда от 11.07.2003 №5 "О судебном решении" - Факты и обстоятельства, установленные актами по административным делам и актами прокурора, органов дознания и следствия, преюдициального значения при рассмотрении гражданских дел не имеют. Они должны устанавливаться в общем порядке. Однако суд оба иска ДГД удовлетворил. Нами подана жалоба в суд второй инстанции</a:t>
            </a:r>
            <a:r>
              <a:rPr lang="ru-RU" dirty="0" smtClean="0">
                <a:solidFill>
                  <a:schemeClr val="tx1"/>
                </a:solidFill>
              </a:rPr>
              <a:t>.</a:t>
            </a:r>
          </a:p>
          <a:p>
            <a:pPr algn="l"/>
            <a:r>
              <a:rPr lang="ru-RU" b="1" dirty="0" smtClean="0">
                <a:solidFill>
                  <a:schemeClr val="tx1"/>
                </a:solidFill>
              </a:rPr>
              <a:t>Дайте</a:t>
            </a:r>
            <a:r>
              <a:rPr lang="ru-RU" b="1" dirty="0">
                <a:solidFill>
                  <a:schemeClr val="tx1"/>
                </a:solidFill>
              </a:rPr>
              <a:t>, пожалуйста, комментарий по данным фактам. И второе: какие последствия могут быть при признании данных сделок недействительными?</a:t>
            </a:r>
          </a:p>
          <a:p>
            <a:pPr algn="l"/>
            <a:endParaRPr lang="ru-RU" dirty="0">
              <a:solidFill>
                <a:schemeClr val="tx1"/>
              </a:solidFill>
            </a:endParaRPr>
          </a:p>
        </p:txBody>
      </p:sp>
    </p:spTree>
    <p:extLst>
      <p:ext uri="{BB962C8B-B14F-4D97-AF65-F5344CB8AC3E}">
        <p14:creationId xmlns:p14="http://schemas.microsoft.com/office/powerpoint/2010/main" val="30743251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764704"/>
            <a:ext cx="9144000" cy="576064"/>
          </a:xfrm>
          <a:solidFill>
            <a:srgbClr val="C00000"/>
          </a:solidFill>
        </p:spPr>
        <p:txBody>
          <a:bodyPr>
            <a:normAutofit fontScale="90000"/>
          </a:bodyPr>
          <a:lstStyle/>
          <a:p>
            <a:pPr algn="l"/>
            <a:r>
              <a:rPr lang="ru-RU" dirty="0" smtClean="0">
                <a:solidFill>
                  <a:schemeClr val="bg1"/>
                </a:solidFill>
              </a:rPr>
              <a:t>ВОПРОСЫ</a:t>
            </a:r>
            <a:endParaRPr lang="ru-RU" dirty="0">
              <a:solidFill>
                <a:schemeClr val="bg1"/>
              </a:solidFill>
            </a:endParaRPr>
          </a:p>
        </p:txBody>
      </p:sp>
      <p:sp>
        <p:nvSpPr>
          <p:cNvPr id="3" name="Подзаголовок 2"/>
          <p:cNvSpPr>
            <a:spLocks noGrp="1"/>
          </p:cNvSpPr>
          <p:nvPr>
            <p:ph type="subTitle" idx="1"/>
          </p:nvPr>
        </p:nvSpPr>
        <p:spPr>
          <a:xfrm>
            <a:off x="0" y="1316017"/>
            <a:ext cx="9144000" cy="5517232"/>
          </a:xfrm>
        </p:spPr>
        <p:txBody>
          <a:bodyPr>
            <a:normAutofit fontScale="85000" lnSpcReduction="10000"/>
          </a:bodyPr>
          <a:lstStyle/>
          <a:p>
            <a:pPr algn="l"/>
            <a:r>
              <a:rPr lang="ru-RU" dirty="0">
                <a:solidFill>
                  <a:schemeClr val="tx1"/>
                </a:solidFill>
              </a:rPr>
              <a:t> </a:t>
            </a:r>
            <a:r>
              <a:rPr lang="ru-RU" b="1" dirty="0" err="1">
                <a:solidFill>
                  <a:schemeClr val="tx1"/>
                </a:solidFill>
              </a:rPr>
              <a:t>Айгуль</a:t>
            </a:r>
            <a:endParaRPr lang="ru-RU" b="1" dirty="0">
              <a:solidFill>
                <a:schemeClr val="tx1"/>
              </a:solidFill>
            </a:endParaRPr>
          </a:p>
          <a:p>
            <a:pPr algn="l"/>
            <a:r>
              <a:rPr lang="ru-RU" dirty="0" smtClean="0">
                <a:solidFill>
                  <a:schemeClr val="tx1"/>
                </a:solidFill>
              </a:rPr>
              <a:t>Вынесено </a:t>
            </a:r>
            <a:r>
              <a:rPr lang="ru-RU" dirty="0">
                <a:solidFill>
                  <a:schemeClr val="tx1"/>
                </a:solidFill>
              </a:rPr>
              <a:t>решение суда по признанию сделки недействительной между 2 ТОО. Истец - Департамент </a:t>
            </a:r>
            <a:r>
              <a:rPr lang="ru-RU" dirty="0" err="1">
                <a:solidFill>
                  <a:schemeClr val="tx1"/>
                </a:solidFill>
              </a:rPr>
              <a:t>госдоходов</a:t>
            </a:r>
            <a:r>
              <a:rPr lang="ru-RU" dirty="0">
                <a:solidFill>
                  <a:schemeClr val="tx1"/>
                </a:solidFill>
              </a:rPr>
              <a:t>. Исковые требования по не устранению выявленных нарушений в результате камерального контроля и завышения зачета НДС. Компания-Поставщик не признает заключение сделки и отрицает взаиморасчеты с Компанией-Заказчиком. Решение суда передано судебному исполнителю на исполнение, вынесено постановление об исполнении решения суда. </a:t>
            </a:r>
            <a:endParaRPr lang="ru-RU" dirty="0" smtClean="0">
              <a:solidFill>
                <a:schemeClr val="tx1"/>
              </a:solidFill>
            </a:endParaRPr>
          </a:p>
          <a:p>
            <a:pPr algn="l"/>
            <a:r>
              <a:rPr lang="ru-RU" b="1" dirty="0" smtClean="0">
                <a:solidFill>
                  <a:schemeClr val="tx1"/>
                </a:solidFill>
              </a:rPr>
              <a:t>Вопрос</a:t>
            </a:r>
            <a:r>
              <a:rPr lang="ru-RU" b="1" dirty="0">
                <a:solidFill>
                  <a:schemeClr val="tx1"/>
                </a:solidFill>
              </a:rPr>
              <a:t>: Какие последствия, каким образом исполнять решение суда? </a:t>
            </a:r>
            <a:r>
              <a:rPr lang="ru-RU" dirty="0">
                <a:solidFill>
                  <a:schemeClr val="tx1"/>
                </a:solidFill>
              </a:rPr>
              <a:t>Компания-Заказчик подала на апелляцию, апелляция оставила без рассмотрения. Планирует подавать в Верховный Суд.</a:t>
            </a:r>
          </a:p>
          <a:p>
            <a:pPr algn="l"/>
            <a:endParaRPr lang="ru-RU" dirty="0">
              <a:solidFill>
                <a:schemeClr val="tx1"/>
              </a:solidFill>
            </a:endParaRPr>
          </a:p>
        </p:txBody>
      </p:sp>
    </p:spTree>
    <p:extLst>
      <p:ext uri="{BB962C8B-B14F-4D97-AF65-F5344CB8AC3E}">
        <p14:creationId xmlns:p14="http://schemas.microsoft.com/office/powerpoint/2010/main" val="19574073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764704"/>
            <a:ext cx="9144000" cy="576064"/>
          </a:xfrm>
          <a:solidFill>
            <a:srgbClr val="C00000"/>
          </a:solidFill>
        </p:spPr>
        <p:txBody>
          <a:bodyPr>
            <a:normAutofit fontScale="90000"/>
          </a:bodyPr>
          <a:lstStyle/>
          <a:p>
            <a:pPr algn="l"/>
            <a:r>
              <a:rPr lang="ru-RU" dirty="0" smtClean="0">
                <a:solidFill>
                  <a:schemeClr val="bg1"/>
                </a:solidFill>
              </a:rPr>
              <a:t>ВОПРОСЫ</a:t>
            </a:r>
            <a:endParaRPr lang="ru-RU" dirty="0">
              <a:solidFill>
                <a:schemeClr val="bg1"/>
              </a:solidFill>
            </a:endParaRPr>
          </a:p>
        </p:txBody>
      </p:sp>
      <p:sp>
        <p:nvSpPr>
          <p:cNvPr id="3" name="Подзаголовок 2"/>
          <p:cNvSpPr>
            <a:spLocks noGrp="1"/>
          </p:cNvSpPr>
          <p:nvPr>
            <p:ph type="subTitle" idx="1"/>
          </p:nvPr>
        </p:nvSpPr>
        <p:spPr>
          <a:xfrm>
            <a:off x="0" y="1316017"/>
            <a:ext cx="9144000" cy="5517232"/>
          </a:xfrm>
        </p:spPr>
        <p:txBody>
          <a:bodyPr>
            <a:normAutofit fontScale="70000" lnSpcReduction="20000"/>
          </a:bodyPr>
          <a:lstStyle/>
          <a:p>
            <a:pPr algn="l"/>
            <a:r>
              <a:rPr lang="ru-RU" dirty="0">
                <a:solidFill>
                  <a:schemeClr val="tx1"/>
                </a:solidFill>
              </a:rPr>
              <a:t> </a:t>
            </a:r>
            <a:r>
              <a:rPr lang="ru-RU" b="1" dirty="0">
                <a:solidFill>
                  <a:schemeClr val="tx1"/>
                </a:solidFill>
              </a:rPr>
              <a:t>Юрасова Елена</a:t>
            </a:r>
          </a:p>
          <a:p>
            <a:pPr algn="l"/>
            <a:endParaRPr lang="ru-RU" dirty="0" smtClean="0">
              <a:solidFill>
                <a:schemeClr val="tx1"/>
              </a:solidFill>
            </a:endParaRPr>
          </a:p>
          <a:p>
            <a:pPr algn="l"/>
            <a:r>
              <a:rPr lang="ru-RU" dirty="0" smtClean="0">
                <a:solidFill>
                  <a:schemeClr val="tx1"/>
                </a:solidFill>
              </a:rPr>
              <a:t>Имеется </a:t>
            </a:r>
            <a:r>
              <a:rPr lang="ru-RU" dirty="0">
                <a:solidFill>
                  <a:schemeClr val="tx1"/>
                </a:solidFill>
              </a:rPr>
              <a:t>следующая ситуация: В Договоре поставки товара отсутствует цена Договора. По условиям Договора цена Договора указывается в Спецификации, являющейся неотъемлемой частью Договора. Однако выяснилось, что у Поставщика и Покупателя имеются две подписанные сторонами Спецификации с зафиксированными в них разными ценами. Одна Спецификация к примеру на 3 000 000 </a:t>
            </a:r>
            <a:r>
              <a:rPr lang="ru-RU" dirty="0" smtClean="0">
                <a:solidFill>
                  <a:schemeClr val="tx1"/>
                </a:solidFill>
              </a:rPr>
              <a:t>тенге, </a:t>
            </a:r>
            <a:r>
              <a:rPr lang="ru-RU" dirty="0">
                <a:solidFill>
                  <a:schemeClr val="tx1"/>
                </a:solidFill>
              </a:rPr>
              <a:t>вторая Спецификация на сумму 4 000 000 тенге. </a:t>
            </a:r>
            <a:endParaRPr lang="ru-RU" dirty="0" smtClean="0">
              <a:solidFill>
                <a:schemeClr val="tx1"/>
              </a:solidFill>
            </a:endParaRPr>
          </a:p>
          <a:p>
            <a:pPr algn="l"/>
            <a:r>
              <a:rPr lang="ru-RU" dirty="0" smtClean="0">
                <a:solidFill>
                  <a:schemeClr val="tx1"/>
                </a:solidFill>
              </a:rPr>
              <a:t>В </a:t>
            </a:r>
            <a:r>
              <a:rPr lang="ru-RU" dirty="0">
                <a:solidFill>
                  <a:schemeClr val="tx1"/>
                </a:solidFill>
              </a:rPr>
              <a:t>результате непонятно, какую цену должен оплатить Покупатель и с какой цены считается неустойка за просрочку оплаты за Товар. Спецификация - неотъемлемая часть Договора. Следовательно в Договоре зафиксировано две цены. </a:t>
            </a:r>
            <a:endParaRPr lang="ru-RU" dirty="0" smtClean="0">
              <a:solidFill>
                <a:schemeClr val="tx1"/>
              </a:solidFill>
            </a:endParaRPr>
          </a:p>
          <a:p>
            <a:pPr algn="l"/>
            <a:r>
              <a:rPr lang="ru-RU" b="1" dirty="0" smtClean="0">
                <a:solidFill>
                  <a:schemeClr val="tx1"/>
                </a:solidFill>
              </a:rPr>
              <a:t>Теперь </a:t>
            </a:r>
            <a:r>
              <a:rPr lang="ru-RU" b="1" dirty="0">
                <a:solidFill>
                  <a:schemeClr val="tx1"/>
                </a:solidFill>
              </a:rPr>
              <a:t>вопрос: </a:t>
            </a:r>
            <a:r>
              <a:rPr lang="ru-RU" dirty="0">
                <a:solidFill>
                  <a:schemeClr val="tx1"/>
                </a:solidFill>
              </a:rPr>
              <a:t>Могут ли данные обстоятельства являться основанием для признания договора недействительным в судебном </a:t>
            </a:r>
            <a:r>
              <a:rPr lang="ru-RU" dirty="0" smtClean="0">
                <a:solidFill>
                  <a:schemeClr val="tx1"/>
                </a:solidFill>
              </a:rPr>
              <a:t>порядке </a:t>
            </a:r>
            <a:r>
              <a:rPr lang="ru-RU" dirty="0">
                <a:solidFill>
                  <a:schemeClr val="tx1"/>
                </a:solidFill>
              </a:rPr>
              <a:t>в связи с тем, что между сторонами не достигнуто соглашение по существенным условиям Договора, а именно по стоимости Товара, а также в связи с нарушением требований, предъявляемых к содержанию Договора, т.к. в Договоре указаны две цены на Товар?</a:t>
            </a:r>
          </a:p>
          <a:p>
            <a:pPr algn="l"/>
            <a:endParaRPr lang="ru-RU" dirty="0">
              <a:solidFill>
                <a:schemeClr val="tx1"/>
              </a:solidFill>
            </a:endParaRPr>
          </a:p>
        </p:txBody>
      </p:sp>
    </p:spTree>
    <p:extLst>
      <p:ext uri="{BB962C8B-B14F-4D97-AF65-F5344CB8AC3E}">
        <p14:creationId xmlns:p14="http://schemas.microsoft.com/office/powerpoint/2010/main" val="27129281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764704"/>
            <a:ext cx="9144000" cy="576064"/>
          </a:xfrm>
          <a:solidFill>
            <a:srgbClr val="C00000"/>
          </a:solidFill>
        </p:spPr>
        <p:txBody>
          <a:bodyPr>
            <a:normAutofit fontScale="90000"/>
          </a:bodyPr>
          <a:lstStyle/>
          <a:p>
            <a:pPr algn="l"/>
            <a:r>
              <a:rPr lang="ru-RU" dirty="0" smtClean="0">
                <a:solidFill>
                  <a:schemeClr val="bg1"/>
                </a:solidFill>
              </a:rPr>
              <a:t>ВОПРОСЫ</a:t>
            </a:r>
            <a:endParaRPr lang="ru-RU" dirty="0">
              <a:solidFill>
                <a:schemeClr val="bg1"/>
              </a:solidFill>
            </a:endParaRPr>
          </a:p>
        </p:txBody>
      </p:sp>
      <p:sp>
        <p:nvSpPr>
          <p:cNvPr id="3" name="Подзаголовок 2"/>
          <p:cNvSpPr>
            <a:spLocks noGrp="1"/>
          </p:cNvSpPr>
          <p:nvPr>
            <p:ph type="subTitle" idx="1"/>
          </p:nvPr>
        </p:nvSpPr>
        <p:spPr>
          <a:xfrm>
            <a:off x="0" y="1316017"/>
            <a:ext cx="9144000" cy="5517232"/>
          </a:xfrm>
        </p:spPr>
        <p:txBody>
          <a:bodyPr>
            <a:normAutofit/>
          </a:bodyPr>
          <a:lstStyle/>
          <a:p>
            <a:pPr algn="l"/>
            <a:r>
              <a:rPr lang="ru-RU" b="1" dirty="0">
                <a:solidFill>
                  <a:schemeClr val="tx1"/>
                </a:solidFill>
              </a:rPr>
              <a:t>Ольга </a:t>
            </a:r>
            <a:r>
              <a:rPr lang="ru-RU" b="1" dirty="0" err="1">
                <a:solidFill>
                  <a:schemeClr val="tx1"/>
                </a:solidFill>
              </a:rPr>
              <a:t>Шугушева</a:t>
            </a:r>
            <a:endParaRPr lang="ru-RU" b="1" dirty="0">
              <a:solidFill>
                <a:schemeClr val="tx1"/>
              </a:solidFill>
            </a:endParaRPr>
          </a:p>
          <a:p>
            <a:pPr algn="l"/>
            <a:endParaRPr lang="ru-RU" dirty="0" smtClean="0">
              <a:solidFill>
                <a:schemeClr val="tx1"/>
              </a:solidFill>
            </a:endParaRPr>
          </a:p>
          <a:p>
            <a:pPr algn="l"/>
            <a:r>
              <a:rPr lang="ru-RU" dirty="0" smtClean="0">
                <a:solidFill>
                  <a:schemeClr val="tx1"/>
                </a:solidFill>
              </a:rPr>
              <a:t>В </a:t>
            </a:r>
            <a:r>
              <a:rPr lang="ru-RU" dirty="0">
                <a:solidFill>
                  <a:schemeClr val="tx1"/>
                </a:solidFill>
              </a:rPr>
              <a:t>случае признания недействительным пункта в договоре </a:t>
            </a:r>
            <a:r>
              <a:rPr lang="ru-RU" dirty="0" smtClean="0">
                <a:solidFill>
                  <a:schemeClr val="tx1"/>
                </a:solidFill>
              </a:rPr>
              <a:t>об </a:t>
            </a:r>
            <a:r>
              <a:rPr lang="ru-RU" dirty="0">
                <a:solidFill>
                  <a:schemeClr val="tx1"/>
                </a:solidFill>
              </a:rPr>
              <a:t>индексации по курсу доллара, возможно ли вернуть переплаченные суммы по договору, произведенные по данному пункту, то есть проиндексированные денежные обязательства? Заранее благодарю.</a:t>
            </a:r>
          </a:p>
          <a:p>
            <a:pPr algn="l"/>
            <a:endParaRPr lang="ru-RU" dirty="0">
              <a:solidFill>
                <a:schemeClr val="tx1"/>
              </a:solidFill>
            </a:endParaRPr>
          </a:p>
        </p:txBody>
      </p:sp>
    </p:spTree>
    <p:extLst>
      <p:ext uri="{BB962C8B-B14F-4D97-AF65-F5344CB8AC3E}">
        <p14:creationId xmlns:p14="http://schemas.microsoft.com/office/powerpoint/2010/main" val="10561222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764704"/>
            <a:ext cx="9144000" cy="576064"/>
          </a:xfrm>
          <a:solidFill>
            <a:srgbClr val="C00000"/>
          </a:solidFill>
        </p:spPr>
        <p:txBody>
          <a:bodyPr>
            <a:normAutofit fontScale="90000"/>
          </a:bodyPr>
          <a:lstStyle/>
          <a:p>
            <a:pPr algn="l"/>
            <a:r>
              <a:rPr lang="ru-RU" dirty="0" smtClean="0">
                <a:solidFill>
                  <a:schemeClr val="bg1"/>
                </a:solidFill>
              </a:rPr>
              <a:t>ВОПРОСЫ</a:t>
            </a:r>
            <a:endParaRPr lang="ru-RU" dirty="0">
              <a:solidFill>
                <a:schemeClr val="bg1"/>
              </a:solidFill>
            </a:endParaRPr>
          </a:p>
        </p:txBody>
      </p:sp>
      <p:sp>
        <p:nvSpPr>
          <p:cNvPr id="3" name="Подзаголовок 2"/>
          <p:cNvSpPr>
            <a:spLocks noGrp="1"/>
          </p:cNvSpPr>
          <p:nvPr>
            <p:ph type="subTitle" idx="1"/>
          </p:nvPr>
        </p:nvSpPr>
        <p:spPr>
          <a:xfrm>
            <a:off x="0" y="1316017"/>
            <a:ext cx="9144000" cy="5517232"/>
          </a:xfrm>
        </p:spPr>
        <p:txBody>
          <a:bodyPr>
            <a:normAutofit fontScale="85000" lnSpcReduction="20000"/>
          </a:bodyPr>
          <a:lstStyle/>
          <a:p>
            <a:pPr algn="l"/>
            <a:r>
              <a:rPr lang="ru-RU" b="1" dirty="0">
                <a:solidFill>
                  <a:schemeClr val="tx1"/>
                </a:solidFill>
              </a:rPr>
              <a:t>Мусабеков </a:t>
            </a:r>
            <a:r>
              <a:rPr lang="ru-RU" b="1" dirty="0" err="1">
                <a:solidFill>
                  <a:schemeClr val="tx1"/>
                </a:solidFill>
              </a:rPr>
              <a:t>Рустембек</a:t>
            </a:r>
            <a:endParaRPr lang="ru-RU" b="1" dirty="0">
              <a:solidFill>
                <a:schemeClr val="tx1"/>
              </a:solidFill>
            </a:endParaRPr>
          </a:p>
          <a:p>
            <a:pPr algn="l"/>
            <a:r>
              <a:rPr lang="ru-RU" dirty="0" smtClean="0">
                <a:solidFill>
                  <a:schemeClr val="tx1"/>
                </a:solidFill>
              </a:rPr>
              <a:t>Помогите</a:t>
            </a:r>
            <a:r>
              <a:rPr lang="ru-RU" dirty="0">
                <a:solidFill>
                  <a:schemeClr val="tx1"/>
                </a:solidFill>
              </a:rPr>
              <a:t>, пожалуйста, с моей проблемой, которой уже почти 20 лет. Имеется ничтожная сделка, которая стоит в самом начале этой проблемы. Имеются судебные акты, основанные на этой ничтожной сделке. Как теперь добиться применения последствия ничтожной сделки? </a:t>
            </a:r>
            <a:endParaRPr lang="ru-RU" dirty="0" smtClean="0">
              <a:solidFill>
                <a:schemeClr val="tx1"/>
              </a:solidFill>
            </a:endParaRPr>
          </a:p>
          <a:p>
            <a:pPr algn="l"/>
            <a:r>
              <a:rPr lang="ru-RU" dirty="0" smtClean="0">
                <a:solidFill>
                  <a:schemeClr val="tx1"/>
                </a:solidFill>
              </a:rPr>
              <a:t>С </a:t>
            </a:r>
            <a:r>
              <a:rPr lang="ru-RU" dirty="0">
                <a:solidFill>
                  <a:schemeClr val="tx1"/>
                </a:solidFill>
              </a:rPr>
              <a:t>тех пор мы судимся почти без перерывов, большую часть незаконных судебных актов мы кое-как с большим трудом отменили, осталось теперь самое первое решение, которое и основано на ничтожной сделке. Камень преткновения, проще говоря. </a:t>
            </a:r>
            <a:endParaRPr lang="ru-RU" dirty="0" smtClean="0">
              <a:solidFill>
                <a:schemeClr val="tx1"/>
              </a:solidFill>
            </a:endParaRPr>
          </a:p>
          <a:p>
            <a:pPr algn="l"/>
            <a:r>
              <a:rPr lang="ru-RU" dirty="0" smtClean="0">
                <a:solidFill>
                  <a:schemeClr val="tx1"/>
                </a:solidFill>
              </a:rPr>
              <a:t>Как </a:t>
            </a:r>
            <a:r>
              <a:rPr lang="ru-RU" dirty="0">
                <a:solidFill>
                  <a:schemeClr val="tx1"/>
                </a:solidFill>
              </a:rPr>
              <a:t>отменить это решение? По вновь открывшимся обстоятельствам? В Верховный Суд как исключительный случай? Или плюнуть на все и ждать революцию?</a:t>
            </a:r>
          </a:p>
          <a:p>
            <a:pPr algn="l"/>
            <a:endParaRPr lang="ru-RU" dirty="0">
              <a:solidFill>
                <a:schemeClr val="tx1"/>
              </a:solidFill>
            </a:endParaRPr>
          </a:p>
        </p:txBody>
      </p:sp>
    </p:spTree>
    <p:extLst>
      <p:ext uri="{BB962C8B-B14F-4D97-AF65-F5344CB8AC3E}">
        <p14:creationId xmlns:p14="http://schemas.microsoft.com/office/powerpoint/2010/main" val="20252286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764704"/>
            <a:ext cx="9144000" cy="576064"/>
          </a:xfrm>
          <a:solidFill>
            <a:srgbClr val="C00000"/>
          </a:solidFill>
        </p:spPr>
        <p:txBody>
          <a:bodyPr>
            <a:normAutofit fontScale="90000"/>
          </a:bodyPr>
          <a:lstStyle/>
          <a:p>
            <a:pPr algn="l"/>
            <a:r>
              <a:rPr lang="ru-RU" dirty="0" smtClean="0">
                <a:solidFill>
                  <a:schemeClr val="bg1"/>
                </a:solidFill>
              </a:rPr>
              <a:t>ВОПРОСЫ</a:t>
            </a:r>
            <a:endParaRPr lang="ru-RU" dirty="0">
              <a:solidFill>
                <a:schemeClr val="bg1"/>
              </a:solidFill>
            </a:endParaRPr>
          </a:p>
        </p:txBody>
      </p:sp>
      <p:sp>
        <p:nvSpPr>
          <p:cNvPr id="3" name="Подзаголовок 2"/>
          <p:cNvSpPr>
            <a:spLocks noGrp="1"/>
          </p:cNvSpPr>
          <p:nvPr>
            <p:ph type="subTitle" idx="1"/>
          </p:nvPr>
        </p:nvSpPr>
        <p:spPr>
          <a:xfrm>
            <a:off x="0" y="1340768"/>
            <a:ext cx="9144000" cy="5517232"/>
          </a:xfrm>
        </p:spPr>
        <p:txBody>
          <a:bodyPr>
            <a:normAutofit fontScale="85000" lnSpcReduction="10000"/>
          </a:bodyPr>
          <a:lstStyle/>
          <a:p>
            <a:pPr algn="l"/>
            <a:r>
              <a:rPr lang="ru-RU" b="1" dirty="0">
                <a:solidFill>
                  <a:schemeClr val="tx1"/>
                </a:solidFill>
              </a:rPr>
              <a:t>Татьяна</a:t>
            </a:r>
          </a:p>
          <a:p>
            <a:pPr algn="l"/>
            <a:r>
              <a:rPr lang="ru-RU" dirty="0" smtClean="0">
                <a:solidFill>
                  <a:schemeClr val="tx1"/>
                </a:solidFill>
              </a:rPr>
              <a:t>Есть </a:t>
            </a:r>
            <a:r>
              <a:rPr lang="ru-RU" dirty="0">
                <a:solidFill>
                  <a:schemeClr val="tx1"/>
                </a:solidFill>
              </a:rPr>
              <a:t>вопрос по долгосрочным (более года) договорам аренды, которые не прошли надлежащую </a:t>
            </a:r>
            <a:r>
              <a:rPr lang="ru-RU" dirty="0" err="1" smtClean="0">
                <a:solidFill>
                  <a:schemeClr val="tx1"/>
                </a:solidFill>
              </a:rPr>
              <a:t>госрегистрацию</a:t>
            </a:r>
            <a:r>
              <a:rPr lang="ru-RU" dirty="0">
                <a:solidFill>
                  <a:schemeClr val="tx1"/>
                </a:solidFill>
              </a:rPr>
              <a:t>. </a:t>
            </a:r>
            <a:endParaRPr lang="ru-RU" dirty="0" smtClean="0">
              <a:solidFill>
                <a:schemeClr val="tx1"/>
              </a:solidFill>
            </a:endParaRPr>
          </a:p>
          <a:p>
            <a:pPr algn="l"/>
            <a:r>
              <a:rPr lang="ru-RU" dirty="0" smtClean="0">
                <a:solidFill>
                  <a:schemeClr val="tx1"/>
                </a:solidFill>
              </a:rPr>
              <a:t>Например</a:t>
            </a:r>
            <a:r>
              <a:rPr lang="ru-RU" dirty="0">
                <a:solidFill>
                  <a:schemeClr val="tx1"/>
                </a:solidFill>
              </a:rPr>
              <a:t>, собственник помещения заключил договор с арендатором на год с условием </a:t>
            </a:r>
            <a:r>
              <a:rPr lang="ru-RU" dirty="0" err="1">
                <a:solidFill>
                  <a:schemeClr val="tx1"/>
                </a:solidFill>
              </a:rPr>
              <a:t>автопролонгации</a:t>
            </a:r>
            <a:r>
              <a:rPr lang="ru-RU" dirty="0">
                <a:solidFill>
                  <a:schemeClr val="tx1"/>
                </a:solidFill>
              </a:rPr>
              <a:t> срока действия. Согласно ГК сделки, подлежащие обязательной </a:t>
            </a:r>
            <a:r>
              <a:rPr lang="ru-RU" dirty="0" err="1" smtClean="0">
                <a:solidFill>
                  <a:schemeClr val="tx1"/>
                </a:solidFill>
              </a:rPr>
              <a:t>госрегистрации</a:t>
            </a:r>
            <a:r>
              <a:rPr lang="ru-RU" dirty="0">
                <a:solidFill>
                  <a:schemeClr val="tx1"/>
                </a:solidFill>
              </a:rPr>
              <a:t>, вступают в силу с момента такой регистрации. Договор аренды на срок свыше одного года подлежит обязательной регистрации. </a:t>
            </a:r>
            <a:endParaRPr lang="ru-RU" dirty="0" smtClean="0">
              <a:solidFill>
                <a:schemeClr val="tx1"/>
              </a:solidFill>
            </a:endParaRPr>
          </a:p>
          <a:p>
            <a:pPr algn="l"/>
            <a:r>
              <a:rPr lang="ru-RU" b="1" dirty="0" smtClean="0">
                <a:solidFill>
                  <a:schemeClr val="tx1"/>
                </a:solidFill>
              </a:rPr>
              <a:t>Если </a:t>
            </a:r>
            <a:r>
              <a:rPr lang="ru-RU" b="1" dirty="0">
                <a:solidFill>
                  <a:schemeClr val="tx1"/>
                </a:solidFill>
              </a:rPr>
              <a:t>по истечении первого года аренды стороны не зарегистрировали договор, может ли такой договор быть каким-либо образом быть признан недействительной сделкой?</a:t>
            </a:r>
          </a:p>
          <a:p>
            <a:pPr algn="l"/>
            <a:endParaRPr lang="ru-RU" dirty="0">
              <a:solidFill>
                <a:schemeClr val="tx1"/>
              </a:solidFill>
            </a:endParaRPr>
          </a:p>
        </p:txBody>
      </p:sp>
    </p:spTree>
    <p:extLst>
      <p:ext uri="{BB962C8B-B14F-4D97-AF65-F5344CB8AC3E}">
        <p14:creationId xmlns:p14="http://schemas.microsoft.com/office/powerpoint/2010/main" val="3735717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997968"/>
          </a:xfrm>
        </p:spPr>
        <p:style>
          <a:lnRef idx="1">
            <a:schemeClr val="dk1"/>
          </a:lnRef>
          <a:fillRef idx="2">
            <a:schemeClr val="dk1"/>
          </a:fillRef>
          <a:effectRef idx="1">
            <a:schemeClr val="dk1"/>
          </a:effectRef>
          <a:fontRef idx="minor">
            <a:schemeClr val="dk1"/>
          </a:fontRef>
        </p:style>
        <p:txBody>
          <a:bodyPr>
            <a:normAutofit fontScale="90000"/>
          </a:bodyPr>
          <a:lstStyle/>
          <a:p>
            <a:pPr algn="l"/>
            <a:r>
              <a:rPr lang="ru-RU" sz="3600" b="1" dirty="0" smtClean="0"/>
              <a:t/>
            </a:r>
            <a:br>
              <a:rPr lang="ru-RU" sz="3600" b="1" dirty="0" smtClean="0"/>
            </a:br>
            <a:r>
              <a:rPr lang="ru-RU" sz="3600" b="1" dirty="0" smtClean="0"/>
              <a:t>Статья 157. Оспоримые и ничтожные сделки</a:t>
            </a:r>
            <a:br>
              <a:rPr lang="ru-RU" sz="3600" b="1" dirty="0" smtClean="0"/>
            </a:br>
            <a:endParaRPr lang="ru-RU" sz="3600" b="1" dirty="0"/>
          </a:p>
        </p:txBody>
      </p:sp>
      <p:sp>
        <p:nvSpPr>
          <p:cNvPr id="3" name="Содержимое 2"/>
          <p:cNvSpPr>
            <a:spLocks noGrp="1"/>
          </p:cNvSpPr>
          <p:nvPr>
            <p:ph idx="1"/>
          </p:nvPr>
        </p:nvSpPr>
        <p:spPr>
          <a:xfrm>
            <a:off x="0" y="836712"/>
            <a:ext cx="9144000" cy="6021288"/>
          </a:xfrm>
          <a:solidFill>
            <a:srgbClr val="C0E1FC"/>
          </a:solidFill>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pPr marL="0" indent="0" fontAlgn="base">
              <a:lnSpc>
                <a:spcPct val="120000"/>
              </a:lnSpc>
              <a:spcBef>
                <a:spcPts val="0"/>
              </a:spcBef>
              <a:buNone/>
            </a:pPr>
            <a:r>
              <a:rPr lang="ru-RU" dirty="0" smtClean="0">
                <a:solidFill>
                  <a:schemeClr val="tx2"/>
                </a:solidFill>
              </a:rPr>
              <a:t> </a:t>
            </a:r>
            <a:endParaRPr lang="ru-RU" dirty="0" smtClean="0">
              <a:solidFill>
                <a:schemeClr val="tx2"/>
              </a:solidFill>
            </a:endParaRPr>
          </a:p>
          <a:p>
            <a:pPr marL="0" indent="0" fontAlgn="base">
              <a:lnSpc>
                <a:spcPct val="120000"/>
              </a:lnSpc>
              <a:spcBef>
                <a:spcPts val="0"/>
              </a:spcBef>
              <a:buNone/>
            </a:pPr>
            <a:endParaRPr lang="ru-RU" dirty="0">
              <a:solidFill>
                <a:schemeClr val="tx2"/>
              </a:solidFill>
            </a:endParaRPr>
          </a:p>
          <a:p>
            <a:pPr marL="0" indent="0" fontAlgn="base">
              <a:lnSpc>
                <a:spcPct val="120000"/>
              </a:lnSpc>
              <a:spcBef>
                <a:spcPts val="0"/>
              </a:spcBef>
              <a:buNone/>
            </a:pPr>
            <a:r>
              <a:rPr lang="ru-RU" dirty="0" smtClean="0">
                <a:solidFill>
                  <a:schemeClr val="tx2"/>
                </a:solidFill>
              </a:rPr>
              <a:t> </a:t>
            </a:r>
            <a:r>
              <a:rPr lang="ru-RU" dirty="0" smtClean="0">
                <a:solidFill>
                  <a:schemeClr val="tx2"/>
                </a:solidFill>
              </a:rPr>
              <a:t>1. Сделка недействительна по основаниям, установленным настоящим Кодексом или иными законодательными актами, в силу признания ее таковой судом (</a:t>
            </a:r>
            <a:r>
              <a:rPr lang="ru-RU" dirty="0" err="1" smtClean="0">
                <a:solidFill>
                  <a:schemeClr val="tx2"/>
                </a:solidFill>
              </a:rPr>
              <a:t>оспоримая</a:t>
            </a:r>
            <a:r>
              <a:rPr lang="ru-RU" dirty="0" smtClean="0">
                <a:solidFill>
                  <a:schemeClr val="tx2"/>
                </a:solidFill>
              </a:rPr>
              <a:t> сделка) либо по основаниям, прямо предусмотренным законодательными актами, независимо от такого признания (ничтожная сделка).</a:t>
            </a:r>
          </a:p>
          <a:p>
            <a:pPr marL="0" indent="0" fontAlgn="base">
              <a:lnSpc>
                <a:spcPct val="120000"/>
              </a:lnSpc>
              <a:spcBef>
                <a:spcPts val="0"/>
              </a:spcBef>
              <a:buNone/>
            </a:pPr>
            <a:r>
              <a:rPr lang="ru-RU" dirty="0" smtClean="0">
                <a:solidFill>
                  <a:schemeClr val="tx2"/>
                </a:solidFill>
              </a:rPr>
              <a:t>Сделка относится к </a:t>
            </a:r>
            <a:r>
              <a:rPr lang="ru-RU" dirty="0" err="1" smtClean="0">
                <a:solidFill>
                  <a:schemeClr val="tx2"/>
                </a:solidFill>
              </a:rPr>
              <a:t>оспоримой</a:t>
            </a:r>
            <a:r>
              <a:rPr lang="ru-RU" dirty="0" smtClean="0">
                <a:solidFill>
                  <a:schemeClr val="tx2"/>
                </a:solidFill>
              </a:rPr>
              <a:t>, если ее ничтожность не предусмотрена </a:t>
            </a:r>
            <a:r>
              <a:rPr lang="ru-RU" u="sng" dirty="0" smtClean="0">
                <a:solidFill>
                  <a:schemeClr val="tx2"/>
                </a:solidFill>
                <a:hlinkClick r:id="rId2" tooltip="Список документов"/>
              </a:rPr>
              <a:t>законодательными актами</a:t>
            </a:r>
            <a:r>
              <a:rPr lang="ru-RU" dirty="0" smtClean="0">
                <a:solidFill>
                  <a:schemeClr val="tx2"/>
                </a:solidFill>
              </a:rPr>
              <a:t>.</a:t>
            </a:r>
          </a:p>
          <a:p>
            <a:pPr marL="0" indent="0" fontAlgn="base">
              <a:lnSpc>
                <a:spcPct val="120000"/>
              </a:lnSpc>
              <a:spcBef>
                <a:spcPts val="0"/>
              </a:spcBef>
              <a:buNone/>
            </a:pPr>
            <a:r>
              <a:rPr lang="ru-RU" dirty="0" smtClean="0">
                <a:solidFill>
                  <a:schemeClr val="tx2"/>
                </a:solidFill>
              </a:rPr>
              <a:t>В случае возникновения спора о ничтожности сделки, ее недействительность устанавливается судом.</a:t>
            </a:r>
          </a:p>
          <a:p>
            <a:pPr marL="0" indent="0" fontAlgn="base">
              <a:lnSpc>
                <a:spcPct val="120000"/>
              </a:lnSpc>
              <a:spcBef>
                <a:spcPts val="0"/>
              </a:spcBef>
              <a:buNone/>
            </a:pPr>
            <a:r>
              <a:rPr lang="ru-RU" dirty="0" smtClean="0">
                <a:solidFill>
                  <a:schemeClr val="tx2"/>
                </a:solidFill>
              </a:rPr>
              <a:t>2. Сделка признается недействительной при нарушении требований, предъявляемых к форме, содержанию и участникам сделки, а также к свободе их волеизъявления по основаниям, установленным настоящим Кодексом или иными законодательными актами.</a:t>
            </a:r>
          </a:p>
          <a:p>
            <a:pPr marL="0" indent="0" fontAlgn="base">
              <a:lnSpc>
                <a:spcPct val="120000"/>
              </a:lnSpc>
              <a:spcBef>
                <a:spcPts val="0"/>
              </a:spcBef>
              <a:buNone/>
            </a:pPr>
            <a:r>
              <a:rPr lang="ru-RU" dirty="0" smtClean="0">
                <a:solidFill>
                  <a:schemeClr val="tx2"/>
                </a:solidFill>
              </a:rPr>
              <a:t>3. Требование о признании сделки недействительной может быть предъявлено заинтересованными лицами, надлежащим государственным органом либо прокурором.</a:t>
            </a:r>
          </a:p>
          <a:p>
            <a:pPr marL="0" indent="0" fontAlgn="base">
              <a:lnSpc>
                <a:spcPct val="120000"/>
              </a:lnSpc>
              <a:spcBef>
                <a:spcPts val="0"/>
              </a:spcBef>
              <a:buNone/>
            </a:pPr>
            <a:r>
              <a:rPr lang="ru-RU" dirty="0" smtClean="0">
                <a:solidFill>
                  <a:schemeClr val="tx2"/>
                </a:solidFill>
              </a:rPr>
              <a:t>Заинтересованным лицом является лицо, права и законные интересы которого нарушены или могут быть нарушены в результате совершения указанной сделки.</a:t>
            </a:r>
          </a:p>
          <a:p>
            <a:pPr marL="0" indent="0" fontAlgn="base">
              <a:lnSpc>
                <a:spcPct val="120000"/>
              </a:lnSpc>
              <a:spcBef>
                <a:spcPts val="0"/>
              </a:spcBef>
              <a:buNone/>
            </a:pPr>
            <a:r>
              <a:rPr lang="ru-RU" dirty="0" smtClean="0">
                <a:solidFill>
                  <a:schemeClr val="tx2"/>
                </a:solidFill>
              </a:rPr>
              <a:t>Перечень лиц, имеющих право требовать признания ее недействительной, устанавливается настоящим Кодексом и (или) иными законодательными актами.</a:t>
            </a:r>
          </a:p>
          <a:p>
            <a:pPr marL="0" indent="0">
              <a:lnSpc>
                <a:spcPct val="120000"/>
              </a:lnSpc>
              <a:spcBef>
                <a:spcPts val="0"/>
              </a:spcBef>
              <a:buNone/>
            </a:pPr>
            <a:r>
              <a:rPr lang="ru-RU" dirty="0" smtClean="0">
                <a:solidFill>
                  <a:schemeClr val="tx2"/>
                </a:solidFill>
              </a:rPr>
              <a:t/>
            </a:r>
            <a:br>
              <a:rPr lang="ru-RU" dirty="0" smtClean="0">
                <a:solidFill>
                  <a:schemeClr val="tx2"/>
                </a:solidFill>
              </a:rPr>
            </a:br>
            <a:endParaRPr lang="ru-RU" dirty="0">
              <a:solidFill>
                <a:schemeClr val="tx2"/>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764704"/>
            <a:ext cx="9144000" cy="576064"/>
          </a:xfrm>
          <a:solidFill>
            <a:srgbClr val="C00000"/>
          </a:solidFill>
        </p:spPr>
        <p:txBody>
          <a:bodyPr>
            <a:normAutofit fontScale="90000"/>
          </a:bodyPr>
          <a:lstStyle/>
          <a:p>
            <a:pPr algn="l"/>
            <a:r>
              <a:rPr lang="ru-RU" dirty="0" smtClean="0">
                <a:solidFill>
                  <a:schemeClr val="bg1"/>
                </a:solidFill>
              </a:rPr>
              <a:t>ВОПРОСЫ</a:t>
            </a:r>
            <a:endParaRPr lang="ru-RU" dirty="0">
              <a:solidFill>
                <a:schemeClr val="bg1"/>
              </a:solidFill>
            </a:endParaRPr>
          </a:p>
        </p:txBody>
      </p:sp>
      <p:sp>
        <p:nvSpPr>
          <p:cNvPr id="3" name="Подзаголовок 2"/>
          <p:cNvSpPr>
            <a:spLocks noGrp="1"/>
          </p:cNvSpPr>
          <p:nvPr>
            <p:ph type="subTitle" idx="1"/>
          </p:nvPr>
        </p:nvSpPr>
        <p:spPr>
          <a:xfrm>
            <a:off x="0" y="1340768"/>
            <a:ext cx="9144000" cy="5517232"/>
          </a:xfrm>
        </p:spPr>
        <p:txBody>
          <a:bodyPr>
            <a:normAutofit/>
          </a:bodyPr>
          <a:lstStyle/>
          <a:p>
            <a:pPr algn="l"/>
            <a:r>
              <a:rPr lang="ru-RU" b="1" dirty="0" err="1">
                <a:solidFill>
                  <a:schemeClr val="tx1"/>
                </a:solidFill>
              </a:rPr>
              <a:t>Ернар</a:t>
            </a:r>
            <a:endParaRPr lang="ru-RU" b="1" dirty="0">
              <a:solidFill>
                <a:schemeClr val="tx1"/>
              </a:solidFill>
            </a:endParaRPr>
          </a:p>
          <a:p>
            <a:pPr algn="l"/>
            <a:r>
              <a:rPr lang="ru-RU" dirty="0">
                <a:solidFill>
                  <a:schemeClr val="tx1"/>
                </a:solidFill>
              </a:rPr>
              <a:t>Имеется ли состав преступления "Мошенничество" после признания сделки мнимой у виновной стороны (ответчика)? И будет ли данное решение иметь преюдициальное значение для органов следствия? И каким нормативным актом оно будет регулироваться?</a:t>
            </a:r>
          </a:p>
          <a:p>
            <a:pPr algn="l"/>
            <a:endParaRPr lang="ru-RU" dirty="0">
              <a:solidFill>
                <a:schemeClr val="tx1"/>
              </a:solidFill>
            </a:endParaRPr>
          </a:p>
        </p:txBody>
      </p:sp>
    </p:spTree>
    <p:extLst>
      <p:ext uri="{BB962C8B-B14F-4D97-AF65-F5344CB8AC3E}">
        <p14:creationId xmlns:p14="http://schemas.microsoft.com/office/powerpoint/2010/main" val="3904953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764704"/>
            <a:ext cx="9144000" cy="576064"/>
          </a:xfrm>
          <a:solidFill>
            <a:srgbClr val="C00000"/>
          </a:solidFill>
        </p:spPr>
        <p:txBody>
          <a:bodyPr>
            <a:normAutofit fontScale="90000"/>
          </a:bodyPr>
          <a:lstStyle/>
          <a:p>
            <a:pPr algn="l"/>
            <a:r>
              <a:rPr lang="ru-RU" dirty="0" smtClean="0">
                <a:solidFill>
                  <a:schemeClr val="bg1"/>
                </a:solidFill>
              </a:rPr>
              <a:t>ВОПРОСЫ</a:t>
            </a:r>
            <a:endParaRPr lang="ru-RU" dirty="0">
              <a:solidFill>
                <a:schemeClr val="bg1"/>
              </a:solidFill>
            </a:endParaRPr>
          </a:p>
        </p:txBody>
      </p:sp>
      <p:sp>
        <p:nvSpPr>
          <p:cNvPr id="3" name="Подзаголовок 2"/>
          <p:cNvSpPr>
            <a:spLocks noGrp="1"/>
          </p:cNvSpPr>
          <p:nvPr>
            <p:ph type="subTitle" idx="1"/>
          </p:nvPr>
        </p:nvSpPr>
        <p:spPr>
          <a:xfrm>
            <a:off x="0" y="1340768"/>
            <a:ext cx="9144000" cy="5517232"/>
          </a:xfrm>
        </p:spPr>
        <p:txBody>
          <a:bodyPr>
            <a:normAutofit/>
          </a:bodyPr>
          <a:lstStyle/>
          <a:p>
            <a:pPr algn="l"/>
            <a:endParaRPr lang="ru-RU" b="1" dirty="0" smtClean="0">
              <a:solidFill>
                <a:schemeClr val="tx1"/>
              </a:solidFill>
            </a:endParaRPr>
          </a:p>
          <a:p>
            <a:pPr algn="l"/>
            <a:r>
              <a:rPr lang="ru-RU" b="1" dirty="0" err="1" smtClean="0">
                <a:solidFill>
                  <a:schemeClr val="tx1"/>
                </a:solidFill>
              </a:rPr>
              <a:t>Aidar</a:t>
            </a:r>
            <a:r>
              <a:rPr lang="ru-RU" b="1" dirty="0" smtClean="0">
                <a:solidFill>
                  <a:schemeClr val="tx1"/>
                </a:solidFill>
              </a:rPr>
              <a:t> </a:t>
            </a:r>
            <a:r>
              <a:rPr lang="ru-RU" b="1" dirty="0" err="1">
                <a:solidFill>
                  <a:schemeClr val="tx1"/>
                </a:solidFill>
              </a:rPr>
              <a:t>Massatbayev</a:t>
            </a:r>
            <a:endParaRPr lang="ru-RU" b="1" dirty="0">
              <a:solidFill>
                <a:schemeClr val="tx1"/>
              </a:solidFill>
            </a:endParaRPr>
          </a:p>
          <a:p>
            <a:pPr algn="l"/>
            <a:endParaRPr lang="ru-RU" dirty="0" smtClean="0">
              <a:solidFill>
                <a:schemeClr val="tx1"/>
              </a:solidFill>
            </a:endParaRPr>
          </a:p>
          <a:p>
            <a:pPr algn="l"/>
            <a:r>
              <a:rPr lang="ru-RU" dirty="0" smtClean="0">
                <a:solidFill>
                  <a:schemeClr val="tx1"/>
                </a:solidFill>
              </a:rPr>
              <a:t>Пошлина </a:t>
            </a:r>
            <a:r>
              <a:rPr lang="ru-RU" dirty="0">
                <a:solidFill>
                  <a:schemeClr val="tx1"/>
                </a:solidFill>
              </a:rPr>
              <a:t>при рассмотрении такой категории дел?</a:t>
            </a:r>
          </a:p>
          <a:p>
            <a:pPr algn="l"/>
            <a:endParaRPr lang="ru-RU" dirty="0">
              <a:solidFill>
                <a:schemeClr val="tx1"/>
              </a:solidFill>
            </a:endParaRPr>
          </a:p>
        </p:txBody>
      </p:sp>
    </p:spTree>
    <p:extLst>
      <p:ext uri="{BB962C8B-B14F-4D97-AF65-F5344CB8AC3E}">
        <p14:creationId xmlns:p14="http://schemas.microsoft.com/office/powerpoint/2010/main" val="3369467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33" y="0"/>
            <a:ext cx="9144000" cy="1601416"/>
          </a:xfrm>
          <a:solidFill>
            <a:schemeClr val="bg1">
              <a:lumMod val="85000"/>
            </a:schemeClr>
          </a:solidFill>
          <a:ln>
            <a:solidFill>
              <a:schemeClr val="bg1"/>
            </a:solidFill>
          </a:ln>
        </p:spPr>
        <p:txBody>
          <a:bodyPr>
            <a:normAutofit fontScale="90000"/>
          </a:bodyPr>
          <a:lstStyle/>
          <a:p>
            <a:pPr algn="l"/>
            <a:r>
              <a:rPr lang="ru-RU" sz="2800" b="1" dirty="0" smtClean="0"/>
              <a:t/>
            </a:r>
            <a:br>
              <a:rPr lang="ru-RU" sz="2800" b="1" dirty="0" smtClean="0"/>
            </a:br>
            <a:r>
              <a:rPr lang="ru-RU" sz="2800" b="1" dirty="0" smtClean="0"/>
              <a:t>Статья 157-1 ГК РК </a:t>
            </a:r>
            <a:br>
              <a:rPr lang="ru-RU" sz="2800" b="1" dirty="0" smtClean="0"/>
            </a:br>
            <a:r>
              <a:rPr lang="ru-RU" sz="2800" b="1" dirty="0" smtClean="0"/>
              <a:t> Общие положения о последствиях недействительности сделки</a:t>
            </a:r>
            <a:br>
              <a:rPr lang="ru-RU" sz="2800" b="1" dirty="0" smtClean="0"/>
            </a:br>
            <a:endParaRPr lang="ru-RU" sz="2800" b="1" dirty="0"/>
          </a:p>
        </p:txBody>
      </p:sp>
      <p:sp>
        <p:nvSpPr>
          <p:cNvPr id="3" name="Содержимое 2"/>
          <p:cNvSpPr>
            <a:spLocks noGrp="1"/>
          </p:cNvSpPr>
          <p:nvPr>
            <p:ph idx="1"/>
          </p:nvPr>
        </p:nvSpPr>
        <p:spPr>
          <a:xfrm>
            <a:off x="0" y="1628800"/>
            <a:ext cx="9144000" cy="5229200"/>
          </a:xfrm>
          <a:solidFill>
            <a:srgbClr val="C0E1FC"/>
          </a:solidFill>
        </p:spPr>
        <p:txBody>
          <a:bodyPr>
            <a:normAutofit fontScale="55000" lnSpcReduction="20000"/>
          </a:bodyPr>
          <a:lstStyle/>
          <a:p>
            <a:pPr marL="0" indent="0" fontAlgn="base">
              <a:lnSpc>
                <a:spcPct val="120000"/>
              </a:lnSpc>
              <a:spcBef>
                <a:spcPts val="0"/>
              </a:spcBef>
            </a:pPr>
            <a:r>
              <a:rPr lang="ru-RU" dirty="0" smtClean="0"/>
              <a:t>1. Требование о применении последствий недействительности ничтожной сделки вправе предъявить сторона сделки либо лица, установленные в </a:t>
            </a:r>
            <a:r>
              <a:rPr lang="ru-RU" u="sng" dirty="0" smtClean="0">
                <a:hlinkClick r:id="rId2" tooltip="Гражданский кодекс Республики Казахстан (Общая часть), принят Верховным Советом Республики Казахстан 27 декабря 1994 года (с изменениями и дополнениями по состоянию на 01.01.2018 г.)"/>
              </a:rPr>
              <a:t>пункте 3 статьи 157</a:t>
            </a:r>
            <a:r>
              <a:rPr lang="ru-RU" dirty="0" smtClean="0"/>
              <a:t> настоящего Кодекса.</a:t>
            </a:r>
          </a:p>
          <a:p>
            <a:pPr marL="0" indent="0" fontAlgn="base">
              <a:lnSpc>
                <a:spcPct val="120000"/>
              </a:lnSpc>
              <a:spcBef>
                <a:spcPts val="0"/>
              </a:spcBef>
            </a:pPr>
            <a:r>
              <a:rPr lang="ru-RU" dirty="0" smtClean="0"/>
              <a:t>2. Недействительная сделка не влечет юридических последствий, за исключением тех, которые связаны с ее недействительностью, и недействительна с момента ее совершения, если иное не предусмотрено настоящим Кодексом, законодательными актами Республики Казахстан или не вытекает из существа или содержания сделки.</a:t>
            </a:r>
          </a:p>
          <a:p>
            <a:pPr marL="0" indent="0" fontAlgn="base">
              <a:lnSpc>
                <a:spcPct val="120000"/>
              </a:lnSpc>
              <a:spcBef>
                <a:spcPts val="0"/>
              </a:spcBef>
            </a:pPr>
            <a:r>
              <a:rPr lang="ru-RU" dirty="0" smtClean="0"/>
              <a:t>3. При недействительности сделки каждая из сторон обязана возвратить другой все полученное по сделке, а при невозможности возврата в натуре (в том числе, когда полученное выражается в пользовании имуществом, выполненной работе или предоставленной услуге) - возместить стоимость подлежащего возврату имущества, стоимость пользования имуществом, выполненных работ или оказанных услуг в деньгах, если иные последствия недействительности сделки не предусмотрены настоящим Кодексом или иными законодательными актами Республики Казахстан.</a:t>
            </a:r>
          </a:p>
          <a:p>
            <a:pPr marL="0" indent="0" fontAlgn="base">
              <a:lnSpc>
                <a:spcPct val="120000"/>
              </a:lnSpc>
              <a:spcBef>
                <a:spcPts val="0"/>
              </a:spcBef>
            </a:pPr>
            <a:r>
              <a:rPr lang="ru-RU" dirty="0" smtClean="0"/>
              <a:t>4. Суд может взыскать со стороны, виновной в совершении действий, вызвавших недействительность сделки, в пользу другой стороны понесенные последней убытки, связанные с признанием сделки недействительной.</a:t>
            </a:r>
          </a:p>
          <a:p>
            <a:pPr marL="0" indent="0" fontAlgn="base">
              <a:lnSpc>
                <a:spcPct val="120000"/>
              </a:lnSpc>
              <a:spcBef>
                <a:spcPts val="0"/>
              </a:spcBef>
            </a:pP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a:solidFill>
            <a:srgbClr val="C0E1FC"/>
          </a:solidFill>
        </p:spPr>
        <p:txBody>
          <a:bodyPr>
            <a:normAutofit fontScale="55000" lnSpcReduction="20000"/>
          </a:bodyPr>
          <a:lstStyle/>
          <a:p>
            <a:pPr marL="0" indent="0" fontAlgn="base">
              <a:lnSpc>
                <a:spcPct val="120000"/>
              </a:lnSpc>
              <a:spcBef>
                <a:spcPts val="0"/>
              </a:spcBef>
              <a:buNone/>
            </a:pPr>
            <a:endParaRPr lang="ru-RU" dirty="0" smtClean="0"/>
          </a:p>
          <a:p>
            <a:pPr marL="0" indent="0" fontAlgn="base">
              <a:lnSpc>
                <a:spcPct val="120000"/>
              </a:lnSpc>
              <a:spcBef>
                <a:spcPts val="0"/>
              </a:spcBef>
              <a:buNone/>
            </a:pPr>
            <a:endParaRPr lang="ru-RU" dirty="0"/>
          </a:p>
          <a:p>
            <a:pPr marL="0" indent="0" fontAlgn="base">
              <a:lnSpc>
                <a:spcPct val="120000"/>
              </a:lnSpc>
              <a:spcBef>
                <a:spcPts val="0"/>
              </a:spcBef>
              <a:buNone/>
            </a:pPr>
            <a:r>
              <a:rPr lang="ru-RU" dirty="0" smtClean="0"/>
              <a:t>5</a:t>
            </a:r>
            <a:r>
              <a:rPr lang="ru-RU" dirty="0" smtClean="0"/>
              <a:t>. Если сделка направлена на достижение преступной цели, противоправность которой установлена приговором (постановлением) суда, то при наличии умысла у обеих сторон все, полученное ими по сделке или предназначенное к получению, по решению или приговору суда подлежит конфискации. В случае исполнения такой сделки одной стороной у другой стороны подлежит конфискации все, полученное ею, и все, причитающееся с нее по сделке первой стороне. Если ни одна из сторон не приступила к исполнению, конфискации подлежит все, предусмотренное сделкой к исполнению.</a:t>
            </a:r>
          </a:p>
          <a:p>
            <a:pPr marL="0" indent="0" fontAlgn="base">
              <a:lnSpc>
                <a:spcPct val="120000"/>
              </a:lnSpc>
              <a:spcBef>
                <a:spcPts val="0"/>
              </a:spcBef>
              <a:buNone/>
            </a:pPr>
            <a:r>
              <a:rPr lang="ru-RU" dirty="0" smtClean="0"/>
              <a:t>6. При наличии умысла на достижение преступной цели, противоправность которой установлена приговором (постановлением) суда, лишь у одной из сторон все, полученное ею по сделке, подлежит возвращению другой стороне, а полученное последней либо причитавшееся ей по сделке подлежит конфискации.</a:t>
            </a:r>
          </a:p>
          <a:p>
            <a:pPr marL="0" indent="0" fontAlgn="base">
              <a:lnSpc>
                <a:spcPct val="120000"/>
              </a:lnSpc>
              <a:spcBef>
                <a:spcPts val="0"/>
              </a:spcBef>
              <a:buNone/>
            </a:pPr>
            <a:r>
              <a:rPr lang="ru-RU" dirty="0" smtClean="0"/>
              <a:t>7. С учетом конкретных обстоятельств суд вправе не применять частично либо полностью последствий, предусмотренных пунктами 5 и 6 настоящей статьи, в части конфискации имущества, полученного либо подлежащего получению по недействительной сделке. В этой части наступают последствия, предусмотренные пунктом 3 настоящей статьи.</a:t>
            </a:r>
          </a:p>
          <a:p>
            <a:pPr marL="0" indent="0" fontAlgn="base">
              <a:lnSpc>
                <a:spcPct val="120000"/>
              </a:lnSpc>
              <a:spcBef>
                <a:spcPts val="0"/>
              </a:spcBef>
              <a:buNone/>
            </a:pPr>
            <a:r>
              <a:rPr lang="ru-RU" dirty="0" smtClean="0"/>
              <a:t>8. Признавая сделку недействительной, суд вправе с учетом конкретных обстоятельств ограничиться запретом ее дальнейшего исполнения.</a:t>
            </a:r>
          </a:p>
          <a:p>
            <a:pPr marL="0" indent="0">
              <a:lnSpc>
                <a:spcPct val="120000"/>
              </a:lnSpc>
              <a:spcBef>
                <a:spcPts val="0"/>
              </a:spcBef>
              <a:buNone/>
            </a:pPr>
            <a:r>
              <a:rPr lang="ru-RU" dirty="0" smtClean="0"/>
              <a:t/>
            </a:r>
            <a:br>
              <a:rPr lang="ru-RU" dirty="0" smtClean="0"/>
            </a:b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64704"/>
            <a:ext cx="9144000" cy="1417638"/>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ru-RU" sz="3100" b="1" dirty="0" smtClean="0"/>
              <a:t/>
            </a:r>
            <a:br>
              <a:rPr lang="ru-RU" sz="3100" b="1" dirty="0" smtClean="0"/>
            </a:br>
            <a:r>
              <a:rPr lang="ru-RU" sz="3100" b="1" dirty="0" smtClean="0"/>
              <a:t>Статья 158 ГК РК </a:t>
            </a:r>
            <a:r>
              <a:rPr lang="ru-RU" sz="3100" dirty="0" smtClean="0"/>
              <a:t>Недействительность сделки, содержание которой не соответствует требованиям законодательства Республики Казахстан</a:t>
            </a:r>
            <a:r>
              <a:rPr lang="ru-RU" dirty="0" smtClean="0"/>
              <a:t/>
            </a:r>
            <a:br>
              <a:rPr lang="ru-RU" dirty="0" smtClean="0"/>
            </a:br>
            <a:endParaRPr lang="ru-RU" dirty="0"/>
          </a:p>
        </p:txBody>
      </p:sp>
      <p:sp>
        <p:nvSpPr>
          <p:cNvPr id="3" name="Содержимое 2"/>
          <p:cNvSpPr>
            <a:spLocks noGrp="1"/>
          </p:cNvSpPr>
          <p:nvPr>
            <p:ph idx="1"/>
          </p:nvPr>
        </p:nvSpPr>
        <p:spPr>
          <a:xfrm>
            <a:off x="0" y="2204864"/>
            <a:ext cx="9144000" cy="4653136"/>
          </a:xfrm>
        </p:spPr>
        <p:style>
          <a:lnRef idx="1">
            <a:schemeClr val="accent1"/>
          </a:lnRef>
          <a:fillRef idx="2">
            <a:schemeClr val="accent1"/>
          </a:fillRef>
          <a:effectRef idx="1">
            <a:schemeClr val="accent1"/>
          </a:effectRef>
          <a:fontRef idx="minor">
            <a:schemeClr val="dk1"/>
          </a:fontRef>
        </p:style>
        <p:txBody>
          <a:bodyPr>
            <a:noAutofit/>
          </a:bodyPr>
          <a:lstStyle/>
          <a:p>
            <a:pPr marL="0" indent="0" fontAlgn="base">
              <a:lnSpc>
                <a:spcPct val="120000"/>
              </a:lnSpc>
              <a:spcBef>
                <a:spcPts val="0"/>
              </a:spcBef>
              <a:buNone/>
            </a:pPr>
            <a:r>
              <a:rPr lang="ru-RU" sz="1600" dirty="0" smtClean="0"/>
              <a:t>1. Сделка, содержание которой не соответствует требованиям законодательства, а также сделка, совершенная с целью, заведомо противоречащей основам правопорядка, является </a:t>
            </a:r>
            <a:r>
              <a:rPr lang="ru-RU" sz="1600" dirty="0" err="1" smtClean="0"/>
              <a:t>оспоримой</a:t>
            </a:r>
            <a:r>
              <a:rPr lang="ru-RU" sz="1600" dirty="0" smtClean="0"/>
              <a:t> и может быть признана судом недействительной, если настоящим Кодексом и иными законодательными актами Республики Казахстан не установлено иное.</a:t>
            </a:r>
          </a:p>
          <a:p>
            <a:pPr marL="0" indent="0" fontAlgn="base">
              <a:lnSpc>
                <a:spcPct val="120000"/>
              </a:lnSpc>
              <a:spcBef>
                <a:spcPts val="0"/>
              </a:spcBef>
              <a:buNone/>
            </a:pPr>
            <a:r>
              <a:rPr lang="ru-RU" sz="1600" dirty="0" smtClean="0"/>
              <a:t>2. Сделка, направленная на достижение преступной цели, противоправность которой установлена приговором (постановлением) суда, ничтожна.</a:t>
            </a:r>
          </a:p>
          <a:p>
            <a:pPr marL="0" indent="0" fontAlgn="base">
              <a:lnSpc>
                <a:spcPct val="120000"/>
              </a:lnSpc>
              <a:spcBef>
                <a:spcPts val="0"/>
              </a:spcBef>
              <a:buNone/>
            </a:pPr>
            <a:r>
              <a:rPr lang="ru-RU" sz="1600" dirty="0" smtClean="0"/>
              <a:t>3. Лицо, умышленно заключившее сделку, которая нарушает требование законодательства Республики Казахстан, устава юридического лица либо компетенцию его органов, не вправе требовать признания сделки недействительной, если такое требование вызвано корыстными мотивами или намерением уклониться от ответственности.</a:t>
            </a:r>
          </a:p>
          <a:p>
            <a:pPr marL="0" indent="0" fontAlgn="base">
              <a:lnSpc>
                <a:spcPct val="120000"/>
              </a:lnSpc>
              <a:spcBef>
                <a:spcPts val="0"/>
              </a:spcBef>
              <a:buNone/>
            </a:pPr>
            <a:r>
              <a:rPr lang="ru-RU" sz="1600" dirty="0" smtClean="0"/>
              <a:t>4. В случае, если один из участников сделки совершил ее с намерением уклониться от исполнения обязательства или от ответственности перед третьим лицом либо государством, а другой участник сделки знал или должен был знать об этом намерении, заинтересованное лицо (государство) вправе требовать признания сделки недействительной.</a:t>
            </a:r>
          </a:p>
          <a:p>
            <a:pPr marL="0" indent="0" fontAlgn="base">
              <a:lnSpc>
                <a:spcPct val="120000"/>
              </a:lnSpc>
              <a:spcBef>
                <a:spcPts val="0"/>
              </a:spcBef>
              <a:buNone/>
            </a:pPr>
            <a:endParaRPr lang="ru-RU" sz="1600" dirty="0" smtClean="0"/>
          </a:p>
          <a:p>
            <a:pPr marL="0" indent="0">
              <a:lnSpc>
                <a:spcPct val="120000"/>
              </a:lnSpc>
              <a:spcBef>
                <a:spcPts val="0"/>
              </a:spcBef>
              <a:buNone/>
            </a:pPr>
            <a:endParaRPr lang="ru-RU"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5" name="Picture 5"/>
          <p:cNvPicPr>
            <a:picLocks noChangeAspect="1" noChangeArrowheads="1"/>
          </p:cNvPicPr>
          <p:nvPr/>
        </p:nvPicPr>
        <p:blipFill>
          <a:blip r:embed="rId3" cstate="print"/>
          <a:srcRect/>
          <a:stretch>
            <a:fillRect/>
          </a:stretch>
        </p:blipFill>
        <p:spPr bwMode="auto">
          <a:xfrm>
            <a:off x="6659216" y="4881476"/>
            <a:ext cx="2484784" cy="1976901"/>
          </a:xfrm>
          <a:prstGeom prst="rect">
            <a:avLst/>
          </a:prstGeom>
          <a:noFill/>
          <a:ln w="9525">
            <a:noFill/>
            <a:miter lim="800000"/>
            <a:headEnd/>
            <a:tailEnd/>
          </a:ln>
          <a:effectLst/>
        </p:spPr>
      </p:pic>
      <p:sp>
        <p:nvSpPr>
          <p:cNvPr id="3" name="Содержимое 2"/>
          <p:cNvSpPr>
            <a:spLocks noGrp="1"/>
          </p:cNvSpPr>
          <p:nvPr>
            <p:ph idx="1"/>
          </p:nvPr>
        </p:nvSpPr>
        <p:spPr>
          <a:xfrm>
            <a:off x="0" y="116632"/>
            <a:ext cx="8964488" cy="6741368"/>
          </a:xfrm>
        </p:spPr>
        <p:txBody>
          <a:bodyPr>
            <a:normAutofit fontScale="55000" lnSpcReduction="20000"/>
          </a:bodyPr>
          <a:lstStyle/>
          <a:p>
            <a:pPr fontAlgn="base">
              <a:buNone/>
            </a:pPr>
            <a:r>
              <a:rPr lang="ru-RU" sz="4400" b="1" dirty="0" smtClean="0"/>
              <a:t>Статья 159 ГК РК  Основания недействительности сделок</a:t>
            </a:r>
          </a:p>
          <a:p>
            <a:pPr fontAlgn="base">
              <a:buNone/>
            </a:pPr>
            <a:endParaRPr lang="ru-RU" i="1" dirty="0" smtClean="0"/>
          </a:p>
          <a:p>
            <a:pPr marL="0" indent="0" fontAlgn="base">
              <a:lnSpc>
                <a:spcPct val="120000"/>
              </a:lnSpc>
              <a:spcBef>
                <a:spcPts val="0"/>
              </a:spcBef>
              <a:buAutoNum type="arabicPeriod"/>
            </a:pPr>
            <a:r>
              <a:rPr lang="ru-RU" i="1" dirty="0" smtClean="0"/>
              <a:t>Ничтожна сделка, совершенная без получения </a:t>
            </a:r>
            <a:r>
              <a:rPr lang="ru-RU" i="1" u="sng" dirty="0" smtClean="0">
                <a:hlinkClick r:id="rId4"/>
              </a:rPr>
              <a:t>необходимого разрешения</a:t>
            </a:r>
            <a:r>
              <a:rPr lang="ru-RU" i="1" dirty="0" smtClean="0"/>
              <a:t> либо после окончания срока действия разрешения.</a:t>
            </a:r>
          </a:p>
          <a:p>
            <a:pPr marL="0" indent="0">
              <a:lnSpc>
                <a:spcPct val="120000"/>
              </a:lnSpc>
              <a:spcBef>
                <a:spcPts val="0"/>
              </a:spcBef>
              <a:buNone/>
            </a:pPr>
            <a:r>
              <a:rPr lang="ru-RU" i="1" dirty="0" smtClean="0"/>
              <a:t>Закон Республики Казахстан от 16 мая 2014 года № 202-V «О разрешениях и уведомлениях»</a:t>
            </a:r>
          </a:p>
          <a:p>
            <a:pPr marL="0" indent="0" fontAlgn="base">
              <a:lnSpc>
                <a:spcPct val="120000"/>
              </a:lnSpc>
              <a:spcBef>
                <a:spcPts val="0"/>
              </a:spcBef>
              <a:buNone/>
            </a:pPr>
            <a:r>
              <a:rPr lang="ru-RU" i="1" dirty="0" smtClean="0"/>
              <a:t>2. Может быть признана судом недействительной сделка, преследующая цели </a:t>
            </a:r>
            <a:r>
              <a:rPr lang="ru-RU" i="1" u="sng" dirty="0" smtClean="0">
                <a:hlinkClick r:id="rId5"/>
              </a:rPr>
              <a:t>недобросовестной</a:t>
            </a:r>
            <a:r>
              <a:rPr lang="ru-RU" i="1" dirty="0" smtClean="0"/>
              <a:t> конкуренции или нарушающая требования деловой этики.</a:t>
            </a:r>
          </a:p>
          <a:p>
            <a:pPr marL="0" indent="0" fontAlgn="base">
              <a:lnSpc>
                <a:spcPct val="120000"/>
              </a:lnSpc>
              <a:spcBef>
                <a:spcPts val="0"/>
              </a:spcBef>
              <a:buNone/>
            </a:pPr>
            <a:r>
              <a:rPr lang="ru-RU" i="1" dirty="0" smtClean="0"/>
              <a:t>3. Ничтожна сделка, совершенная лицом, не достигшим четырнадцати лет (малолетним), кроме сделок, предусмотренных </a:t>
            </a:r>
            <a:r>
              <a:rPr lang="ru-RU" i="1" u="sng" dirty="0" smtClean="0">
                <a:hlinkClick r:id="rId6"/>
              </a:rPr>
              <a:t>статьей 23</a:t>
            </a:r>
            <a:r>
              <a:rPr lang="ru-RU" i="1" dirty="0" smtClean="0"/>
              <a:t> настоящего Кодекса.</a:t>
            </a:r>
          </a:p>
          <a:p>
            <a:pPr marL="0" indent="0" fontAlgn="base">
              <a:lnSpc>
                <a:spcPct val="120000"/>
              </a:lnSpc>
              <a:spcBef>
                <a:spcPts val="0"/>
              </a:spcBef>
              <a:buNone/>
            </a:pPr>
            <a:endParaRPr lang="ru-RU" b="1" i="1" dirty="0" smtClean="0"/>
          </a:p>
          <a:p>
            <a:pPr marL="0" indent="0" fontAlgn="base">
              <a:lnSpc>
                <a:spcPct val="120000"/>
              </a:lnSpc>
              <a:spcBef>
                <a:spcPts val="0"/>
              </a:spcBef>
              <a:buNone/>
            </a:pPr>
            <a:r>
              <a:rPr lang="ru-RU" b="1" i="1" dirty="0" smtClean="0"/>
              <a:t>Статья 23.</a:t>
            </a:r>
            <a:r>
              <a:rPr lang="ru-RU" i="1" dirty="0" smtClean="0"/>
              <a:t> Дееспособность несовершеннолетних в возрасте до четырнадцати лет (малолетних)</a:t>
            </a:r>
          </a:p>
          <a:p>
            <a:pPr marL="0" indent="0" fontAlgn="base">
              <a:lnSpc>
                <a:spcPct val="120000"/>
              </a:lnSpc>
              <a:spcBef>
                <a:spcPts val="0"/>
              </a:spcBef>
              <a:buNone/>
            </a:pPr>
            <a:r>
              <a:rPr lang="ru-RU" i="1" dirty="0" smtClean="0"/>
              <a:t>1. За несовершеннолетних, не достигших четырнадцати лет (малолетних), сделки совершают от их имени законные представители, если иное не предусмотрено законодательными актами.</a:t>
            </a:r>
          </a:p>
          <a:p>
            <a:pPr marL="0" indent="0" fontAlgn="base">
              <a:lnSpc>
                <a:spcPct val="120000"/>
              </a:lnSpc>
              <a:spcBef>
                <a:spcPts val="0"/>
              </a:spcBef>
              <a:buNone/>
            </a:pPr>
            <a:r>
              <a:rPr lang="ru-RU" i="1" dirty="0" smtClean="0"/>
              <a:t>2. Несовершеннолетние в возрасте до четырнадцати лет (малолетние) вправе самостоятельно совершать лишь соответствующие их возрасту мелкие бытовые сделки, исполняемые при самом их совершении.</a:t>
            </a:r>
          </a:p>
          <a:p>
            <a:pPr marL="0" indent="0" fontAlgn="base">
              <a:lnSpc>
                <a:spcPct val="120000"/>
              </a:lnSpc>
              <a:spcBef>
                <a:spcPts val="0"/>
              </a:spcBef>
              <a:buNone/>
            </a:pPr>
            <a:r>
              <a:rPr lang="ru-RU" i="1" dirty="0" smtClean="0"/>
              <a:t> </a:t>
            </a:r>
          </a:p>
          <a:p>
            <a:pPr marL="0" indent="0" fontAlgn="base">
              <a:lnSpc>
                <a:spcPct val="120000"/>
              </a:lnSpc>
              <a:spcBef>
                <a:spcPts val="0"/>
              </a:spcBef>
              <a:buNone/>
            </a:pPr>
            <a:endParaRPr lang="ru-RU" i="1"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908720"/>
            <a:ext cx="9144000" cy="5949279"/>
          </a:xfrm>
          <a:solidFill>
            <a:srgbClr val="C0E1FC"/>
          </a:solidFill>
        </p:spPr>
        <p:txBody>
          <a:bodyPr>
            <a:normAutofit fontScale="77500" lnSpcReduction="20000"/>
          </a:bodyPr>
          <a:lstStyle/>
          <a:p>
            <a:pPr marL="0" indent="0">
              <a:lnSpc>
                <a:spcPct val="120000"/>
              </a:lnSpc>
              <a:spcBef>
                <a:spcPts val="0"/>
              </a:spcBef>
              <a:buNone/>
            </a:pPr>
            <a:r>
              <a:rPr lang="ru-RU" dirty="0" smtClean="0"/>
              <a:t> Сделка, совершенная несовершеннолетним, достигшим четырнадцати лет, без согласия его законных представителей, кроме сделок, которые он по закону имеет право совершать самостоятельно, может быть признана судом недействительной по иску законных представителей. Правила настоящей статьи не распространяются на сделки несовершеннолетних, признаваемых в соответствии с настоящим Кодексом полностью дееспособными (</a:t>
            </a:r>
            <a:r>
              <a:rPr lang="ru-RU" u="sng" dirty="0" smtClean="0">
                <a:hlinkClick r:id="rId2"/>
              </a:rPr>
              <a:t>пункт 2 статьи 17</a:t>
            </a:r>
            <a:r>
              <a:rPr lang="ru-RU" dirty="0" smtClean="0"/>
              <a:t>, </a:t>
            </a:r>
            <a:r>
              <a:rPr lang="ru-RU" u="sng" dirty="0" smtClean="0">
                <a:hlinkClick r:id="rId2"/>
              </a:rPr>
              <a:t>статья 22-1</a:t>
            </a:r>
            <a:r>
              <a:rPr lang="ru-RU" dirty="0" smtClean="0"/>
              <a:t> настоящего Кодекса</a:t>
            </a:r>
          </a:p>
          <a:p>
            <a:pPr marL="0" indent="0">
              <a:lnSpc>
                <a:spcPct val="120000"/>
              </a:lnSpc>
              <a:spcBef>
                <a:spcPts val="0"/>
              </a:spcBef>
              <a:buNone/>
            </a:pPr>
            <a:endParaRPr lang="ru-RU" dirty="0" smtClean="0"/>
          </a:p>
          <a:p>
            <a:pPr marL="0" indent="0">
              <a:lnSpc>
                <a:spcPct val="120000"/>
              </a:lnSpc>
              <a:spcBef>
                <a:spcPts val="0"/>
              </a:spcBef>
              <a:buNone/>
            </a:pPr>
            <a:r>
              <a:rPr lang="ru-RU" dirty="0" smtClean="0"/>
              <a:t> В случае, когда </a:t>
            </a:r>
            <a:r>
              <a:rPr lang="ru-RU" u="sng" dirty="0" smtClean="0">
                <a:hlinkClick r:id="rId3" tooltip="Кодекс Республики Казахстан от 26 декабря 2011 года № 518-IV «О браке (супружестве) и семье» (с изменениями и дополнениями по состоянию на 11.07.2017 г.)"/>
              </a:rPr>
              <a:t>законодательными актами</a:t>
            </a:r>
            <a:r>
              <a:rPr lang="ru-RU" dirty="0" smtClean="0"/>
              <a:t> допускается вступление в брак до достижения восемнадцати лет, гражданин, не достигший восемнадцатилетнего возраста, приобретает дееспособность в полном объеме со времени вступления в брак.</a:t>
            </a:r>
          </a:p>
          <a:p>
            <a:pPr marL="0" indent="0">
              <a:lnSpc>
                <a:spcPct val="120000"/>
              </a:lnSpc>
              <a:spcBef>
                <a:spcPts val="0"/>
              </a:spcBef>
            </a:pPr>
            <a:endParaRPr lang="ru-RU" dirty="0"/>
          </a:p>
        </p:txBody>
      </p:sp>
      <p:sp>
        <p:nvSpPr>
          <p:cNvPr id="4" name="Заголовок 1"/>
          <p:cNvSpPr txBox="1">
            <a:spLocks/>
          </p:cNvSpPr>
          <p:nvPr/>
        </p:nvSpPr>
        <p:spPr>
          <a:xfrm>
            <a:off x="22444" y="-8721"/>
            <a:ext cx="9144000" cy="917441"/>
          </a:xfrm>
          <a:prstGeom prst="rect">
            <a:avLst/>
          </a:prstGeom>
          <a:solidFill>
            <a:schemeClr val="bg1">
              <a:lumMod val="85000"/>
            </a:schemeClr>
          </a:solidFill>
          <a:ln>
            <a:solidFill>
              <a:schemeClr val="bg1"/>
            </a:solidFill>
          </a:ln>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ru-RU" sz="2800" b="1" dirty="0" smtClean="0"/>
              <a:t/>
            </a:r>
            <a:br>
              <a:rPr lang="ru-RU" sz="2800" b="1" dirty="0" smtClean="0"/>
            </a:br>
            <a:r>
              <a:rPr lang="ru-RU" b="1" dirty="0"/>
              <a:t>Статья 159 ГК </a:t>
            </a:r>
            <a:r>
              <a:rPr lang="ru-RU" b="1" dirty="0" smtClean="0"/>
              <a:t>РК</a:t>
            </a:r>
            <a:endParaRPr lang="ru-RU"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a:solidFill>
            <a:srgbClr val="C0E1FC"/>
          </a:solidFill>
        </p:spPr>
        <p:style>
          <a:lnRef idx="1">
            <a:schemeClr val="accent5"/>
          </a:lnRef>
          <a:fillRef idx="2">
            <a:schemeClr val="accent5"/>
          </a:fillRef>
          <a:effectRef idx="1">
            <a:schemeClr val="accent5"/>
          </a:effectRef>
          <a:fontRef idx="minor">
            <a:schemeClr val="dk1"/>
          </a:fontRef>
        </p:style>
        <p:txBody>
          <a:bodyPr>
            <a:normAutofit fontScale="70000" lnSpcReduction="20000"/>
          </a:bodyPr>
          <a:lstStyle/>
          <a:p>
            <a:pPr marL="0" indent="0" fontAlgn="base">
              <a:lnSpc>
                <a:spcPct val="120000"/>
              </a:lnSpc>
              <a:spcBef>
                <a:spcPts val="0"/>
              </a:spcBef>
              <a:buNone/>
            </a:pPr>
            <a:endParaRPr lang="ru-RU" b="1" dirty="0" smtClean="0"/>
          </a:p>
          <a:p>
            <a:pPr marL="0" indent="0" fontAlgn="base">
              <a:lnSpc>
                <a:spcPct val="120000"/>
              </a:lnSpc>
              <a:spcBef>
                <a:spcPts val="0"/>
              </a:spcBef>
              <a:buNone/>
            </a:pPr>
            <a:r>
              <a:rPr lang="ru-RU" b="1" dirty="0" smtClean="0"/>
              <a:t>Статья 22-1. Объявление несовершеннолетнего полностью дееспособным (эмансипация)</a:t>
            </a:r>
          </a:p>
          <a:p>
            <a:pPr marL="0" indent="0" fontAlgn="base">
              <a:lnSpc>
                <a:spcPct val="120000"/>
              </a:lnSpc>
              <a:spcBef>
                <a:spcPts val="0"/>
              </a:spcBef>
              <a:buNone/>
            </a:pPr>
            <a:r>
              <a:rPr lang="ru-RU" dirty="0" smtClean="0"/>
              <a:t>1. Несовершеннолетний, достигший шестнадцати лет, может быть объявлен полностью дееспособным, если он работает по трудовому договору или с согласия его законных представителей занимается предпринимательской деятельностью.</a:t>
            </a:r>
          </a:p>
          <a:p>
            <a:pPr marL="0" indent="0" fontAlgn="base">
              <a:lnSpc>
                <a:spcPct val="120000"/>
              </a:lnSpc>
              <a:spcBef>
                <a:spcPts val="0"/>
              </a:spcBef>
              <a:buNone/>
            </a:pPr>
            <a:r>
              <a:rPr lang="ru-RU" dirty="0" smtClean="0"/>
              <a:t>2. Объявление несовершеннолетнего полностью дееспособным (эмансипация) производится по решению органа опеки и попечительства с согласия его законных представителей либо при отсутствии такого согласия </a:t>
            </a:r>
            <a:r>
              <a:rPr lang="ru-RU" u="sng" dirty="0" smtClean="0">
                <a:hlinkClick r:id="rId2"/>
              </a:rPr>
              <a:t>по решению суда</a:t>
            </a:r>
            <a:r>
              <a:rPr lang="ru-RU" dirty="0" smtClean="0"/>
              <a:t>.</a:t>
            </a:r>
          </a:p>
          <a:p>
            <a:pPr marL="0" indent="0" fontAlgn="base">
              <a:lnSpc>
                <a:spcPct val="120000"/>
              </a:lnSpc>
              <a:spcBef>
                <a:spcPts val="0"/>
              </a:spcBef>
              <a:buNone/>
            </a:pPr>
            <a:r>
              <a:rPr lang="ru-RU" dirty="0" smtClean="0"/>
              <a:t>3. Эмансипированный несовершеннолетний обладает гражданскими правами и несет обязанности (в том числе по обязательствам, возникшим вследствие причинения им вреда), за исключением тех прав и обязанностей, для приобретения которых законодательными актами Республики Казахстан установлен возрастной ценз.</a:t>
            </a:r>
          </a:p>
          <a:p>
            <a:pPr marL="0" indent="0" fontAlgn="base">
              <a:lnSpc>
                <a:spcPct val="120000"/>
              </a:lnSpc>
              <a:spcBef>
                <a:spcPts val="0"/>
              </a:spcBef>
              <a:buNone/>
            </a:pPr>
            <a:r>
              <a:rPr lang="ru-RU" dirty="0" smtClean="0"/>
              <a:t>Законные представители не несут ответственности по обязательствам эмансипированного несовершеннолетнего.</a:t>
            </a:r>
          </a:p>
          <a:p>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2562</Words>
  <Application>Microsoft Office PowerPoint</Application>
  <PresentationFormat>Экран (4:3)</PresentationFormat>
  <Paragraphs>177</Paragraphs>
  <Slides>31</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Тема Office</vt:lpstr>
      <vt:lpstr>Недействительные сделки</vt:lpstr>
      <vt:lpstr>Статья 147 ГК РК</vt:lpstr>
      <vt:lpstr> Статья 157. Оспоримые и ничтожные сделки </vt:lpstr>
      <vt:lpstr> Статья 157-1 ГК РК   Общие положения о последствиях недействительности сделки </vt:lpstr>
      <vt:lpstr>Презентация PowerPoint</vt:lpstr>
      <vt:lpstr> Статья 158 ГК РК Недействительность сделки, содержание которой не соответствует требованиям законодательства Республики Казахстан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ВОПРОСЫ</vt:lpstr>
      <vt:lpstr>ВОПРОСЫ</vt:lpstr>
      <vt:lpstr>ВОПРОСЫ</vt:lpstr>
      <vt:lpstr>ВОПРОСЫ</vt:lpstr>
      <vt:lpstr>ВОПРОСЫ</vt:lpstr>
      <vt:lpstr>ВОПРОСЫ</vt:lpstr>
      <vt:lpstr>ВОПРОСЫ</vt:lpstr>
      <vt:lpstr>ВОПРОСЫ</vt:lpstr>
      <vt:lpstr>ВОПРОСЫ</vt:lpstr>
      <vt:lpstr>ВОПРОСЫ</vt:lpstr>
      <vt:lpstr>ВОПРОСЫ</vt:lpstr>
      <vt:lpstr>ВОПРОСЫ</vt:lpstr>
      <vt:lpstr>ВОПРОСЫ</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Недействительные сделки</dc:title>
  <dc:creator>User</dc:creator>
  <cp:lastModifiedBy>Элина Черногрицкая</cp:lastModifiedBy>
  <cp:revision>35</cp:revision>
  <dcterms:created xsi:type="dcterms:W3CDTF">2018-04-11T19:37:57Z</dcterms:created>
  <dcterms:modified xsi:type="dcterms:W3CDTF">2018-04-12T03:15:45Z</dcterms:modified>
</cp:coreProperties>
</file>