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59" r:id="rId30"/>
    <p:sldId id="257" r:id="rId31"/>
    <p:sldId id="258"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5499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38601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197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206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947DF8-371D-462B-9C48-045C62A71580}" type="datetimeFigureOut">
              <a:rPr lang="ru-RU" smtClean="0"/>
              <a:t>20.04.2018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2938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947DF8-371D-462B-9C48-045C62A71580}" type="datetimeFigureOut">
              <a:rPr lang="ru-RU" smtClean="0"/>
              <a:t>20.04.2018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006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947DF8-371D-462B-9C48-045C62A71580}" type="datetimeFigureOut">
              <a:rPr lang="ru-RU" smtClean="0"/>
              <a:t>20.04.2018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8351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947DF8-371D-462B-9C48-045C62A71580}" type="datetimeFigureOut">
              <a:rPr lang="ru-RU" smtClean="0"/>
              <a:t>20.04.2018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4072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47DF8-371D-462B-9C48-045C62A71580}" type="datetimeFigureOut">
              <a:rPr lang="ru-RU" smtClean="0"/>
              <a:t>20.04.2018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247379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20.04.2018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594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20.04.2018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75807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47DF8-371D-462B-9C48-045C62A71580}" type="datetimeFigureOut">
              <a:rPr lang="ru-RU" smtClean="0"/>
              <a:t>20.04.2018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75DEC-D436-4A77-93B4-E6E2A8377312}" type="slidenum">
              <a:rPr lang="ru-RU" smtClean="0"/>
              <a:t>‹#›</a:t>
            </a:fld>
            <a:endParaRPr lang="ru-RU"/>
          </a:p>
        </p:txBody>
      </p:sp>
    </p:spTree>
    <p:extLst>
      <p:ext uri="{BB962C8B-B14F-4D97-AF65-F5344CB8AC3E}">
        <p14:creationId xmlns:p14="http://schemas.microsoft.com/office/powerpoint/2010/main" val="11489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dilet.zan.kz/rus/docs/Z1300000094#z21"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online.zakon.kz/Document/?doc_id=33885902#sub_id=10044" TargetMode="External"/><Relationship Id="rId7" Type="http://schemas.openxmlformats.org/officeDocument/2006/relationships/hyperlink" Target="#sub10129"/><Relationship Id="rId2" Type="http://schemas.openxmlformats.org/officeDocument/2006/relationships/hyperlink" Target="http://online.zakon.kz/Document/?doc_id=33885902#sub_id=10012" TargetMode="External"/><Relationship Id="rId1" Type="http://schemas.openxmlformats.org/officeDocument/2006/relationships/slideLayout" Target="../slideLayouts/slideLayout1.xml"/><Relationship Id="rId6" Type="http://schemas.openxmlformats.org/officeDocument/2006/relationships/hyperlink" Target="#sub10130"/><Relationship Id="rId5" Type="http://schemas.openxmlformats.org/officeDocument/2006/relationships/hyperlink" Target="http://online.zakon.kz/Document/?doc_id=33885902#sub_id=10046" TargetMode="External"/><Relationship Id="rId4" Type="http://schemas.openxmlformats.org/officeDocument/2006/relationships/hyperlink" Target="http://online.zakon.kz/Document/?doc_id=36148637#sub_id=1016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adilet.zan.kz/rus/docs/V14E0009877#z6" TargetMode="External"/><Relationship Id="rId7" Type="http://schemas.openxmlformats.org/officeDocument/2006/relationships/hyperlink" Target="http://adilet.zan.kz/rus/docs/Z070000223_#z42" TargetMode="External"/><Relationship Id="rId2" Type="http://schemas.openxmlformats.org/officeDocument/2006/relationships/hyperlink" Target="http://adilet.zan.kz/rus/docs/P1400001011#z31" TargetMode="External"/><Relationship Id="rId1" Type="http://schemas.openxmlformats.org/officeDocument/2006/relationships/slideLayout" Target="../slideLayouts/slideLayout1.xml"/><Relationship Id="rId6" Type="http://schemas.openxmlformats.org/officeDocument/2006/relationships/hyperlink" Target="http://adilet.zan.kz/rus/docs/Z070000223_#z43" TargetMode="External"/><Relationship Id="rId5" Type="http://schemas.openxmlformats.org/officeDocument/2006/relationships/hyperlink" Target="http://adilet.zan.kz/rus/docs/V1500011384#z105" TargetMode="External"/><Relationship Id="rId4" Type="http://schemas.openxmlformats.org/officeDocument/2006/relationships/hyperlink" Target="http://adilet.zan.kz/rus/docs/Z1100000380#z2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online.zakon.kz/document/?doc_id=1013880#sub_id=8460000" TargetMode="External"/><Relationship Id="rId3" Type="http://schemas.openxmlformats.org/officeDocument/2006/relationships/hyperlink" Target="https://online.zakon.kz/document/?doc_id=1026596#sub_id=360200" TargetMode="External"/><Relationship Id="rId7" Type="http://schemas.openxmlformats.org/officeDocument/2006/relationships/hyperlink" Target="https://online.zakon.kz/document/?doc_id=1013880#sub_id=7680000" TargetMode="External"/><Relationship Id="rId2" Type="http://schemas.openxmlformats.org/officeDocument/2006/relationships/hyperlink" Target="https://online.zakon.kz/document/?doc_id=1027617#sub_id=550000" TargetMode="External"/><Relationship Id="rId1" Type="http://schemas.openxmlformats.org/officeDocument/2006/relationships/slideLayout" Target="../slideLayouts/slideLayout1.xml"/><Relationship Id="rId6" Type="http://schemas.openxmlformats.org/officeDocument/2006/relationships/hyperlink" Target="https://online.zakon.kz/document/?doc_id=1013880#sub_id=7080000" TargetMode="External"/><Relationship Id="rId5" Type="http://schemas.openxmlformats.org/officeDocument/2006/relationships/hyperlink" Target="https://online.zakon.kz/document/?doc_id=1013880#sub_id=6880000" TargetMode="External"/><Relationship Id="rId10" Type="http://schemas.openxmlformats.org/officeDocument/2006/relationships/hyperlink" Target="https://online.zakon.kz/document/?doc_id=1013880#sub_id=8830000" TargetMode="External"/><Relationship Id="rId4" Type="http://schemas.openxmlformats.org/officeDocument/2006/relationships/hyperlink" Target="https://online.zakon.kz/document/?doc_id=1013880#sub_id=6160000" TargetMode="External"/><Relationship Id="rId9" Type="http://schemas.openxmlformats.org/officeDocument/2006/relationships/hyperlink" Target="https://online.zakon.kz/document/?doc_id=1013880#sub_id=865000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sub3020000"/><Relationship Id="rId2" Type="http://schemas.openxmlformats.org/officeDocument/2006/relationships/hyperlink" Target="#sub10165"/><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online.zakon.kz/Document/?link_id=1004004077" TargetMode="External"/><Relationship Id="rId2" Type="http://schemas.openxmlformats.org/officeDocument/2006/relationships/hyperlink" Target="#sub10165"/><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online.zakon.kz/Document/?link_id=1006054973" TargetMode="External"/><Relationship Id="rId2" Type="http://schemas.openxmlformats.org/officeDocument/2006/relationships/hyperlink" Target="#sub1"/><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it-law.kz" TargetMode="External"/><Relationship Id="rId2" Type="http://schemas.openxmlformats.org/officeDocument/2006/relationships/hyperlink" Target="http://it-law.kz/"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adilet.zan.kz/rus/docs/K940001000_#z833" TargetMode="External"/><Relationship Id="rId2" Type="http://schemas.openxmlformats.org/officeDocument/2006/relationships/hyperlink" Target="http://adilet.zan.kz/rus/docs/Z030000370_#z10" TargetMode="External"/><Relationship Id="rId1" Type="http://schemas.openxmlformats.org/officeDocument/2006/relationships/slideLayout" Target="../slideLayouts/slideLayout1.xml"/><Relationship Id="rId4" Type="http://schemas.openxmlformats.org/officeDocument/2006/relationships/hyperlink" Target="http://adilet.zan.kz/rus/docs/K940001000_#z83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endParaRPr lang="ru-RU" sz="4000" b="1" dirty="0" smtClean="0">
              <a:solidFill>
                <a:schemeClr val="tx1"/>
              </a:solidFill>
              <a:latin typeface="Arial" panose="020B0604020202020204" pitchFamily="34" charset="0"/>
              <a:cs typeface="Arial" panose="020B0604020202020204" pitchFamily="34" charset="0"/>
            </a:endParaRPr>
          </a:p>
          <a:p>
            <a:r>
              <a:rPr lang="ru-RU" sz="4000" b="1" dirty="0" smtClean="0">
                <a:solidFill>
                  <a:srgbClr val="C00000"/>
                </a:solidFill>
                <a:latin typeface="Arial" panose="020B0604020202020204" pitchFamily="34" charset="0"/>
                <a:cs typeface="Arial" panose="020B0604020202020204" pitchFamily="34" charset="0"/>
              </a:rPr>
              <a:t>Электронная торговля в 2018 году</a:t>
            </a:r>
          </a:p>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Виталий Казанцев</a:t>
            </a:r>
          </a:p>
          <a:p>
            <a:pPr algn="l"/>
            <a:r>
              <a:rPr lang="ru-RU" sz="2000" b="1" dirty="0">
                <a:solidFill>
                  <a:schemeClr val="tx1"/>
                </a:solidFill>
                <a:latin typeface="Arial" panose="020B0604020202020204" pitchFamily="34" charset="0"/>
                <a:cs typeface="Arial" panose="020B0604020202020204" pitchFamily="34" charset="0"/>
              </a:rPr>
              <a:t>Директор </a:t>
            </a:r>
            <a:endParaRPr lang="ru-RU" sz="2000" b="1" dirty="0" smtClean="0">
              <a:solidFill>
                <a:schemeClr val="tx1"/>
              </a:solidFill>
              <a:latin typeface="Arial" panose="020B0604020202020204" pitchFamily="34" charset="0"/>
              <a:cs typeface="Arial" panose="020B0604020202020204" pitchFamily="34" charset="0"/>
            </a:endParaRPr>
          </a:p>
          <a:p>
            <a:pPr algn="l"/>
            <a:r>
              <a:rPr lang="ru-RU" sz="2000" b="1" dirty="0" smtClean="0">
                <a:solidFill>
                  <a:schemeClr val="tx1"/>
                </a:solidFill>
                <a:latin typeface="Arial" panose="020B0604020202020204" pitchFamily="34" charset="0"/>
                <a:cs typeface="Arial" panose="020B0604020202020204" pitchFamily="34" charset="0"/>
              </a:rPr>
              <a:t>юридической компании </a:t>
            </a:r>
            <a:r>
              <a:rPr lang="ru-RU" sz="2000" b="1"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IT-Law»</a:t>
            </a:r>
            <a:r>
              <a:rPr lang="ru-RU" sz="2000" b="1" dirty="0" smtClean="0">
                <a:solidFill>
                  <a:schemeClr val="tx1"/>
                </a:solidFill>
                <a:latin typeface="Arial" panose="020B0604020202020204" pitchFamily="34" charset="0"/>
                <a:cs typeface="Arial" panose="020B0604020202020204" pitchFamily="34" charset="0"/>
              </a:rPr>
              <a:t> </a:t>
            </a:r>
            <a:endParaRPr lang="ru-RU" sz="2000" b="1" dirty="0">
              <a:solidFill>
                <a:schemeClr val="tx1"/>
              </a:solidFill>
              <a:latin typeface="Arial" panose="020B0604020202020204" pitchFamily="34" charset="0"/>
              <a:cs typeface="Arial" panose="020B0604020202020204" pitchFamily="34" charset="0"/>
            </a:endParaRPr>
          </a:p>
        </p:txBody>
      </p:sp>
      <p:pic>
        <p:nvPicPr>
          <p:cNvPr id="1034" name="Picture 10" descr="https://prg.kz/templates/prg_kz/pravmedia/img_works/logo-itl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732" y="5667349"/>
            <a:ext cx="3763268" cy="116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6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a:solidFill>
                  <a:schemeClr val="bg1"/>
                </a:solidFill>
                <a:latin typeface="Arial" panose="020B0604020202020204" pitchFamily="34" charset="0"/>
                <a:cs typeface="Arial" panose="020B0604020202020204" pitchFamily="34" charset="0"/>
              </a:rPr>
              <a:t>2.	Персональные данные клиентов и организация работы с ними</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387218"/>
            <a:ext cx="9144000" cy="5709255"/>
          </a:xfrm>
          <a:prstGeom prst="rect">
            <a:avLst/>
          </a:prstGeom>
        </p:spPr>
        <p:txBody>
          <a:bodyPr wrap="square">
            <a:spAutoFit/>
          </a:bodyPr>
          <a:lstStyle/>
          <a:p>
            <a:pPr fontAlgn="base"/>
            <a:r>
              <a:rPr lang="ru-RU" sz="1400" b="1" dirty="0" smtClean="0">
                <a:solidFill>
                  <a:srgbClr val="C00000"/>
                </a:solidFill>
                <a:latin typeface="Arial" panose="020B0604020202020204" pitchFamily="34" charset="0"/>
                <a:cs typeface="Arial" panose="020B0604020202020204" pitchFamily="34" charset="0"/>
              </a:rPr>
              <a:t>ЗРК </a:t>
            </a:r>
            <a:r>
              <a:rPr lang="ru-RU" sz="1400" b="1" dirty="0">
                <a:solidFill>
                  <a:srgbClr val="C00000"/>
                </a:solidFill>
                <a:latin typeface="Arial" panose="020B0604020202020204" pitchFamily="34" charset="0"/>
                <a:cs typeface="Arial" panose="020B0604020202020204" pitchFamily="34" charset="0"/>
              </a:rPr>
              <a:t>«Об информатизации</a:t>
            </a:r>
            <a:r>
              <a:rPr lang="ru-RU" sz="1400" b="1" dirty="0" smtClean="0">
                <a:solidFill>
                  <a:srgbClr val="C00000"/>
                </a:solidFill>
                <a:latin typeface="Arial" panose="020B0604020202020204" pitchFamily="34" charset="0"/>
                <a:cs typeface="Arial" panose="020B0604020202020204" pitchFamily="34" charset="0"/>
              </a:rPr>
              <a:t>»</a:t>
            </a:r>
          </a:p>
          <a:p>
            <a:pPr fontAlgn="base"/>
            <a:r>
              <a:rPr lang="ru-RU" sz="1400" b="1" dirty="0" smtClean="0">
                <a:solidFill>
                  <a:srgbClr val="C00000"/>
                </a:solidFill>
                <a:latin typeface="Arial" panose="020B0604020202020204" pitchFamily="34" charset="0"/>
                <a:cs typeface="Arial" panose="020B0604020202020204" pitchFamily="34" charset="0"/>
              </a:rPr>
              <a:t>Статья </a:t>
            </a:r>
            <a:r>
              <a:rPr lang="ru-RU" sz="1400" b="1" dirty="0">
                <a:solidFill>
                  <a:srgbClr val="C00000"/>
                </a:solidFill>
                <a:latin typeface="Arial" panose="020B0604020202020204" pitchFamily="34" charset="0"/>
                <a:cs typeface="Arial" panose="020B0604020202020204" pitchFamily="34" charset="0"/>
              </a:rPr>
              <a:t>36. Электронные информационные ресурсы, содержащие персональные </a:t>
            </a:r>
            <a:r>
              <a:rPr lang="ru-RU" sz="1400" b="1" dirty="0" smtClean="0">
                <a:solidFill>
                  <a:srgbClr val="C00000"/>
                </a:solidFill>
                <a:latin typeface="Arial" panose="020B0604020202020204" pitchFamily="34" charset="0"/>
                <a:cs typeface="Arial" panose="020B0604020202020204" pitchFamily="34" charset="0"/>
              </a:rPr>
              <a:t>данные</a:t>
            </a:r>
            <a:endParaRPr lang="ru-RU" sz="1400" b="1" dirty="0">
              <a:solidFill>
                <a:srgbClr val="C00000"/>
              </a:solidFill>
              <a:latin typeface="Arial" panose="020B0604020202020204" pitchFamily="34" charset="0"/>
              <a:cs typeface="Arial" panose="020B0604020202020204" pitchFamily="34" charset="0"/>
            </a:endParaRPr>
          </a:p>
          <a:p>
            <a:pPr fontAlgn="base"/>
            <a:r>
              <a:rPr lang="ru-RU" sz="1400" b="1" dirty="0">
                <a:solidFill>
                  <a:srgbClr val="C00000"/>
                </a:solidFill>
                <a:latin typeface="Arial" panose="020B0604020202020204" pitchFamily="34" charset="0"/>
                <a:cs typeface="Arial" panose="020B0604020202020204" pitchFamily="34" charset="0"/>
              </a:rPr>
              <a:t>  </a:t>
            </a:r>
            <a:r>
              <a:rPr lang="ru-RU" sz="1400" b="1" dirty="0" smtClean="0">
                <a:solidFill>
                  <a:srgbClr val="C00000"/>
                </a:solidFill>
                <a:latin typeface="Arial" panose="020B0604020202020204" pitchFamily="34" charset="0"/>
                <a:cs typeface="Arial" panose="020B0604020202020204" pitchFamily="34" charset="0"/>
              </a:rPr>
              <a:t>…</a:t>
            </a:r>
            <a:r>
              <a:rPr lang="ru-RU" sz="1400" b="1" dirty="0">
                <a:solidFill>
                  <a:srgbClr val="C00000"/>
                </a:solidFill>
                <a:latin typeface="Arial" panose="020B0604020202020204" pitchFamily="34" charset="0"/>
                <a:cs typeface="Arial" panose="020B0604020202020204" pitchFamily="34" charset="0"/>
              </a:rPr>
              <a:t> </a:t>
            </a:r>
          </a:p>
          <a:p>
            <a:pPr fontAlgn="base"/>
            <a:r>
              <a:rPr lang="ru-RU" sz="1400" dirty="0">
                <a:latin typeface="Arial" panose="020B0604020202020204" pitchFamily="34" charset="0"/>
                <a:cs typeface="Arial" panose="020B0604020202020204" pitchFamily="34" charset="0"/>
              </a:rPr>
              <a:t>      2. Собственник или владелец электронных информационных ресурсов, содержащих персональные данные, при передаче электронных информационных ресурсов, содержащих персональные данные, собственнику или владельцу информационной системы обязан получить согласие субъекта персональных данных или его законного представителя на сбор и обработку персональных данных с использованием информационных систем, за исключением случаев, предусмотренных </a:t>
            </a:r>
            <a:r>
              <a:rPr lang="ru-RU" sz="1400" u="sng" dirty="0">
                <a:latin typeface="Arial" panose="020B0604020202020204" pitchFamily="34" charset="0"/>
                <a:cs typeface="Arial" panose="020B0604020202020204" pitchFamily="34" charset="0"/>
                <a:hlinkClick r:id="rId2"/>
              </a:rPr>
              <a:t>Законом</a:t>
            </a:r>
            <a:r>
              <a:rPr lang="ru-RU" sz="1400" dirty="0">
                <a:latin typeface="Arial" panose="020B0604020202020204" pitchFamily="34" charset="0"/>
                <a:cs typeface="Arial" panose="020B0604020202020204" pitchFamily="34" charset="0"/>
              </a:rPr>
              <a:t> Республики Казахстан "О персональных данных и их защите".</a:t>
            </a:r>
          </a:p>
          <a:p>
            <a:pPr fontAlgn="base"/>
            <a:r>
              <a:rPr lang="ru-RU" sz="1400" dirty="0">
                <a:latin typeface="Arial" panose="020B0604020202020204" pitchFamily="34" charset="0"/>
                <a:cs typeface="Arial" panose="020B0604020202020204" pitchFamily="34" charset="0"/>
              </a:rPr>
              <a:t>      …</a:t>
            </a:r>
          </a:p>
          <a:p>
            <a:pPr fontAlgn="base"/>
            <a:r>
              <a:rPr lang="ru-RU" sz="1400" dirty="0">
                <a:latin typeface="Arial" panose="020B0604020202020204" pitchFamily="34" charset="0"/>
                <a:cs typeface="Arial" panose="020B0604020202020204" pitchFamily="34" charset="0"/>
              </a:rPr>
              <a:t>      5-1. Оказание собственником или владельцем общедоступного электронного информационного ресурса услуги по размещению пользователем информации осуществляется на основании соглашения, заключаемого в письменной форме (в том числе электронной), с идентификацией на портале "электронного правительства" или посредством использования зарегистрированного на общедоступном информационном электронном ресурсе абонентского номера сотовой связи пользователя с отправлением короткого текстового сообщения, содержащего одноразовый пароль, для заключения соглашения.</a:t>
            </a:r>
          </a:p>
          <a:p>
            <a:pPr fontAlgn="base"/>
            <a:r>
              <a:rPr lang="ru-RU" sz="1400" dirty="0">
                <a:latin typeface="Arial" panose="020B0604020202020204" pitchFamily="34" charset="0"/>
                <a:cs typeface="Arial" panose="020B0604020202020204" pitchFamily="34" charset="0"/>
              </a:rPr>
              <a:t>      Размещение информации пользователем осуществляется под своим именем или псевдонимом (вымышленным именем). Обезличивание персональных данных осуществляется на основании и в порядке, определенных соглашением.</a:t>
            </a:r>
          </a:p>
          <a:p>
            <a:pPr fontAlgn="base"/>
            <a:r>
              <a:rPr lang="ru-RU" sz="1400" dirty="0">
                <a:latin typeface="Arial" panose="020B0604020202020204" pitchFamily="34" charset="0"/>
                <a:cs typeface="Arial" panose="020B0604020202020204" pitchFamily="34" charset="0"/>
              </a:rPr>
              <a:t>      Собственник или владелец электронного информационного ресурса обязан хранить информацию, используемую при заключении соглашения, весь период действия, а также в течение трех месяцев после расторжения соглашения.</a:t>
            </a:r>
          </a:p>
          <a:p>
            <a:pPr fontAlgn="base"/>
            <a:r>
              <a:rPr lang="ru-RU" sz="1400" dirty="0">
                <a:latin typeface="Arial" panose="020B0604020202020204" pitchFamily="34" charset="0"/>
                <a:cs typeface="Arial" panose="020B0604020202020204" pitchFamily="34" charset="0"/>
              </a:rPr>
              <a:t>      6. Не допускается использование электронных информационных ресурсов, содержащих персональные данные о физических лицах, в целях причинения имущественного и (или) морального вреда, ограничения реализации прав и свобод, гарантированных законами Республики Казахстан.</a:t>
            </a:r>
          </a:p>
          <a:p>
            <a:pPr fontAlgn="base"/>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13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a:solidFill>
                  <a:schemeClr val="bg1"/>
                </a:solidFill>
                <a:latin typeface="Arial" panose="020B0604020202020204" pitchFamily="34" charset="0"/>
                <a:cs typeface="Arial" panose="020B0604020202020204" pitchFamily="34" charset="0"/>
              </a:rPr>
              <a:t>2.	Персональные данные клиентов и организация работы с ними</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387218"/>
            <a:ext cx="9144000" cy="5309146"/>
          </a:xfrm>
          <a:prstGeom prst="rect">
            <a:avLst/>
          </a:prstGeom>
        </p:spPr>
        <p:txBody>
          <a:bodyPr wrap="square">
            <a:spAutoFit/>
          </a:bodyPr>
          <a:lstStyle/>
          <a:p>
            <a:pPr fontAlgn="base"/>
            <a:r>
              <a:rPr lang="ru-RU" b="1" dirty="0">
                <a:solidFill>
                  <a:srgbClr val="C00000"/>
                </a:solidFill>
                <a:latin typeface="Arial" panose="020B0604020202020204" pitchFamily="34" charset="0"/>
                <a:cs typeface="Arial" panose="020B0604020202020204" pitchFamily="34" charset="0"/>
              </a:rPr>
              <a:t>ЗРК «О персональных данных и их защите</a:t>
            </a:r>
            <a:r>
              <a:rPr lang="ru-RU" b="1" dirty="0" smtClean="0">
                <a:solidFill>
                  <a:srgbClr val="C00000"/>
                </a:solidFill>
                <a:latin typeface="Arial" panose="020B0604020202020204" pitchFamily="34" charset="0"/>
                <a:cs typeface="Arial" panose="020B0604020202020204" pitchFamily="34" charset="0"/>
              </a:rPr>
              <a:t>»</a:t>
            </a:r>
          </a:p>
          <a:p>
            <a:pPr fontAlgn="base"/>
            <a:endParaRPr lang="ru-RU" b="1" dirty="0" smtClean="0">
              <a:solidFill>
                <a:srgbClr val="C00000"/>
              </a:solidFill>
              <a:latin typeface="Arial" panose="020B0604020202020204" pitchFamily="34" charset="0"/>
              <a:cs typeface="Arial" panose="020B0604020202020204" pitchFamily="34" charset="0"/>
            </a:endParaRPr>
          </a:p>
          <a:p>
            <a:pPr fontAlgn="base"/>
            <a:r>
              <a:rPr lang="ru-RU" b="1" dirty="0" smtClean="0">
                <a:solidFill>
                  <a:srgbClr val="C00000"/>
                </a:solidFill>
                <a:latin typeface="Arial" panose="020B0604020202020204" pitchFamily="34" charset="0"/>
                <a:cs typeface="Arial" panose="020B0604020202020204" pitchFamily="34" charset="0"/>
              </a:rPr>
              <a:t>Статья </a:t>
            </a:r>
            <a:r>
              <a:rPr lang="ru-RU" b="1" dirty="0">
                <a:solidFill>
                  <a:srgbClr val="C00000"/>
                </a:solidFill>
                <a:latin typeface="Arial" panose="020B0604020202020204" pitchFamily="34" charset="0"/>
                <a:cs typeface="Arial" panose="020B0604020202020204" pitchFamily="34" charset="0"/>
              </a:rPr>
              <a:t>8. Порядок дачи (отзыва) согласия субъекта на сбор, обработку персональных </a:t>
            </a:r>
            <a:r>
              <a:rPr lang="ru-RU" b="1" dirty="0" smtClean="0">
                <a:solidFill>
                  <a:srgbClr val="C00000"/>
                </a:solidFill>
                <a:latin typeface="Arial" panose="020B0604020202020204" pitchFamily="34" charset="0"/>
                <a:cs typeface="Arial" panose="020B0604020202020204" pitchFamily="34" charset="0"/>
              </a:rPr>
              <a:t>данных</a:t>
            </a:r>
          </a:p>
          <a:p>
            <a:pPr fontAlgn="base"/>
            <a:endParaRPr lang="ru-RU" dirty="0">
              <a:latin typeface="Arial" panose="020B0604020202020204" pitchFamily="34" charset="0"/>
              <a:cs typeface="Arial" panose="020B0604020202020204" pitchFamily="34" charset="0"/>
            </a:endParaRPr>
          </a:p>
          <a:p>
            <a:pPr fontAlgn="base"/>
            <a:r>
              <a:rPr lang="ru-RU" dirty="0">
                <a:latin typeface="Arial" panose="020B0604020202020204" pitchFamily="34" charset="0"/>
                <a:cs typeface="Arial" panose="020B0604020202020204" pitchFamily="34" charset="0"/>
              </a:rPr>
              <a:t>      1. Субъект или его законный представитель дает (отзывает) согласие на сбор, обработку персональных данных письменно или в форме электронного документа либо иным способом с применением элементов защитных действий, не противоречащих законодательству Республики Казахстан.</a:t>
            </a:r>
          </a:p>
          <a:p>
            <a:pPr fontAlgn="base"/>
            <a:r>
              <a:rPr lang="ru-RU" dirty="0">
                <a:latin typeface="Arial" panose="020B0604020202020204" pitchFamily="34" charset="0"/>
                <a:cs typeface="Arial" panose="020B0604020202020204" pitchFamily="34" charset="0"/>
              </a:rPr>
              <a:t>      2. Субъект или его законный представитель не может отозвать согласие на сбор, обработку персональных данных в случаях, если это противоречит законам Республики Казахстан, либо при наличии неисполненного обязательства.</a:t>
            </a:r>
          </a:p>
          <a:p>
            <a:pPr fontAlgn="base"/>
            <a:r>
              <a:rPr lang="ru-RU" dirty="0">
                <a:latin typeface="Arial" panose="020B0604020202020204" pitchFamily="34" charset="0"/>
                <a:cs typeface="Arial" panose="020B0604020202020204" pitchFamily="34" charset="0"/>
              </a:rPr>
              <a:t>      3. Субъект вправе дать согласие на сбор, обработку персональных данных через кабинет пользователя на веб-портале "электронного правительства", а также посредством зарегистрированного на веб-портале "электронного правительства" абонентского номера сотовой связи субъекта путем передачи одноразового пароля или путем отправления короткого текстового сообщения в качестве ответа на уведомление веб-портала "электронного правительства".</a:t>
            </a:r>
          </a:p>
          <a:p>
            <a:pPr fontAlgn="base"/>
            <a:r>
              <a:rPr lang="ru-RU" sz="1500" dirty="0">
                <a:latin typeface="Arial" panose="020B0604020202020204" pitchFamily="34" charset="0"/>
                <a:cs typeface="Arial" panose="020B0604020202020204" pitchFamily="34" charset="0"/>
              </a:rPr>
              <a:t> </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05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a:solidFill>
                  <a:schemeClr val="bg1"/>
                </a:solidFill>
                <a:latin typeface="Arial" panose="020B0604020202020204" pitchFamily="34" charset="0"/>
                <a:cs typeface="Arial" panose="020B0604020202020204" pitchFamily="34" charset="0"/>
              </a:rPr>
              <a:t>2.	Персональные данные клиентов и организация работы с ними</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174686"/>
            <a:ext cx="9144000" cy="5955476"/>
          </a:xfrm>
          <a:prstGeom prst="rect">
            <a:avLst/>
          </a:prstGeom>
        </p:spPr>
        <p:txBody>
          <a:bodyPr wrap="square">
            <a:spAutoFit/>
          </a:bodyPr>
          <a:lstStyle/>
          <a:p>
            <a:pPr fontAlgn="base"/>
            <a:r>
              <a:rPr lang="ru-RU" b="1" dirty="0">
                <a:solidFill>
                  <a:srgbClr val="C00000"/>
                </a:solidFill>
                <a:latin typeface="Arial" panose="020B0604020202020204" pitchFamily="34" charset="0"/>
                <a:cs typeface="Arial" panose="020B0604020202020204" pitchFamily="34" charset="0"/>
              </a:rPr>
              <a:t>ЗРК «О персональных данных и их защите</a:t>
            </a:r>
            <a:r>
              <a:rPr lang="ru-RU" b="1" dirty="0" smtClean="0">
                <a:solidFill>
                  <a:srgbClr val="C00000"/>
                </a:solidFill>
                <a:latin typeface="Arial" panose="020B0604020202020204" pitchFamily="34" charset="0"/>
                <a:cs typeface="Arial" panose="020B0604020202020204" pitchFamily="34" charset="0"/>
              </a:rPr>
              <a:t>»</a:t>
            </a:r>
          </a:p>
          <a:p>
            <a:pPr fontAlgn="base"/>
            <a:r>
              <a:rPr lang="ru-RU" sz="1500" b="1" dirty="0">
                <a:solidFill>
                  <a:srgbClr val="C00000"/>
                </a:solidFill>
                <a:latin typeface="Arial" panose="020B0604020202020204" pitchFamily="34" charset="0"/>
                <a:cs typeface="Arial" panose="020B0604020202020204" pitchFamily="34" charset="0"/>
              </a:rPr>
              <a:t>Статья 9. Сбор, обработка персональных данных без согласия субъекта</a:t>
            </a:r>
          </a:p>
          <a:p>
            <a:pPr fontAlgn="base"/>
            <a:r>
              <a:rPr lang="ru-RU" sz="1500" dirty="0">
                <a:latin typeface="Arial" panose="020B0604020202020204" pitchFamily="34" charset="0"/>
                <a:cs typeface="Arial" panose="020B0604020202020204" pitchFamily="34" charset="0"/>
              </a:rPr>
              <a:t>      Сбор, обработка персональных данных производятся без согласия субъекта или его законного представителя в случаях:</a:t>
            </a:r>
          </a:p>
          <a:p>
            <a:pPr fontAlgn="base"/>
            <a:r>
              <a:rPr lang="ru-RU" sz="1500" dirty="0">
                <a:latin typeface="Arial" panose="020B0604020202020204" pitchFamily="34" charset="0"/>
                <a:cs typeface="Arial" panose="020B0604020202020204" pitchFamily="34" charset="0"/>
              </a:rPr>
              <a:t>      1) осуществления деятельности правоохранительных органов и судов, исполнительного производства;</a:t>
            </a:r>
          </a:p>
          <a:p>
            <a:pPr fontAlgn="base"/>
            <a:r>
              <a:rPr lang="ru-RU" sz="1500" dirty="0">
                <a:latin typeface="Arial" panose="020B0604020202020204" pitchFamily="34" charset="0"/>
                <a:cs typeface="Arial" panose="020B0604020202020204" pitchFamily="34" charset="0"/>
              </a:rPr>
              <a:t>      2) осуществления государственной статистической деятельности;</a:t>
            </a:r>
          </a:p>
          <a:p>
            <a:pPr fontAlgn="base"/>
            <a:r>
              <a:rPr lang="ru-RU" sz="1500" dirty="0">
                <a:latin typeface="Arial" panose="020B0604020202020204" pitchFamily="34" charset="0"/>
                <a:cs typeface="Arial" panose="020B0604020202020204" pitchFamily="34" charset="0"/>
              </a:rPr>
              <a:t>      3) использования государственными органами персональных данных для статистических целей с обязательным условием их обезличивания;</a:t>
            </a:r>
          </a:p>
          <a:p>
            <a:pPr fontAlgn="base"/>
            <a:r>
              <a:rPr lang="ru-RU" sz="1500" dirty="0">
                <a:latin typeface="Arial" panose="020B0604020202020204" pitchFamily="34" charset="0"/>
                <a:cs typeface="Arial" panose="020B0604020202020204" pitchFamily="34" charset="0"/>
              </a:rPr>
              <a:t>      4) реализации международных договоров, ратифицированных Республикой Казахстан;</a:t>
            </a:r>
          </a:p>
          <a:p>
            <a:pPr fontAlgn="base"/>
            <a:r>
              <a:rPr lang="ru-RU" sz="1500" dirty="0">
                <a:latin typeface="Arial" panose="020B0604020202020204" pitchFamily="34" charset="0"/>
                <a:cs typeface="Arial" panose="020B0604020202020204" pitchFamily="34" charset="0"/>
              </a:rPr>
              <a:t>      5) защиты конституционных прав и свобод человека и гражданина, если получение согласия субъекта или его законного представителя невозможно;</a:t>
            </a:r>
          </a:p>
          <a:p>
            <a:pPr fontAlgn="base"/>
            <a:r>
              <a:rPr lang="ru-RU" sz="1500" dirty="0">
                <a:latin typeface="Arial" panose="020B0604020202020204" pitchFamily="34" charset="0"/>
                <a:cs typeface="Arial" panose="020B0604020202020204" pitchFamily="34" charset="0"/>
              </a:rPr>
              <a:t>      6) осуществления законной профессиональной деятельности журналиста и (или) деятельности средства массовой информации либо научной, литературной или иной творческой деятельности при условии соблюдения требований законодательства Республики Казахстан по обеспечению прав и свобод человека и гражданина;</a:t>
            </a:r>
          </a:p>
          <a:p>
            <a:pPr fontAlgn="base"/>
            <a:r>
              <a:rPr lang="ru-RU" sz="1500" dirty="0">
                <a:latin typeface="Arial" panose="020B0604020202020204" pitchFamily="34" charset="0"/>
                <a:cs typeface="Arial" panose="020B0604020202020204" pitchFamily="34" charset="0"/>
              </a:rPr>
              <a:t>      7) опубликования персональных данных в соответствии с законами Республики Казахстан, в том числе персональных данных кандидатов на выборные государственные должности;</a:t>
            </a:r>
          </a:p>
          <a:p>
            <a:pPr fontAlgn="base"/>
            <a:r>
              <a:rPr lang="ru-RU" sz="1500" dirty="0">
                <a:latin typeface="Arial" panose="020B0604020202020204" pitchFamily="34" charset="0"/>
                <a:cs typeface="Arial" panose="020B0604020202020204" pitchFamily="34" charset="0"/>
              </a:rPr>
              <a:t>      8) неисполнения субъектом своих обязанностей по представлению персональных данных в соответствии с законами Республики Казахстан;</a:t>
            </a:r>
          </a:p>
          <a:p>
            <a:pPr fontAlgn="base"/>
            <a:r>
              <a:rPr lang="ru-RU" sz="1500" dirty="0">
                <a:latin typeface="Arial" panose="020B0604020202020204" pitchFamily="34" charset="0"/>
                <a:cs typeface="Arial" panose="020B0604020202020204" pitchFamily="34" charset="0"/>
              </a:rPr>
              <a:t>      9) получения государственным органом, осуществляющим регулирование, контроль и надзор финансового рынка и финансовых организаций, информации от физических и юридических лиц в соответствии с законодательством Республики Казахстан;</a:t>
            </a:r>
          </a:p>
          <a:p>
            <a:pPr fontAlgn="base"/>
            <a:r>
              <a:rPr lang="ru-RU" sz="1500" dirty="0">
                <a:latin typeface="Arial" panose="020B0604020202020204" pitchFamily="34" charset="0"/>
                <a:cs typeface="Arial" panose="020B0604020202020204" pitchFamily="34" charset="0"/>
              </a:rPr>
              <a:t>      10) в иных случаях, установленных законами Республики Казахстан.</a:t>
            </a:r>
          </a:p>
          <a:p>
            <a:pPr fontAlgn="base"/>
            <a:endParaRPr lang="ru-RU"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75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a:solidFill>
                  <a:schemeClr val="bg1"/>
                </a:solidFill>
                <a:latin typeface="Arial" panose="020B0604020202020204" pitchFamily="34" charset="0"/>
                <a:cs typeface="Arial" panose="020B0604020202020204" pitchFamily="34" charset="0"/>
              </a:rPr>
              <a:t>2.	Персональные данные клиентов и организация работы с ними</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174686"/>
            <a:ext cx="9144000" cy="4247317"/>
          </a:xfrm>
          <a:prstGeom prst="rect">
            <a:avLst/>
          </a:prstGeom>
        </p:spPr>
        <p:txBody>
          <a:bodyPr wrap="square">
            <a:spAutoFit/>
          </a:bodyPr>
          <a:lstStyle/>
          <a:p>
            <a:pPr fontAlgn="base"/>
            <a:endParaRPr lang="ru-RU" b="1" dirty="0" smtClean="0">
              <a:solidFill>
                <a:srgbClr val="C00000"/>
              </a:solidFill>
              <a:latin typeface="Arial" panose="020B0604020202020204" pitchFamily="34" charset="0"/>
              <a:cs typeface="Arial" panose="020B0604020202020204" pitchFamily="34" charset="0"/>
            </a:endParaRPr>
          </a:p>
          <a:p>
            <a:pPr fontAlgn="base"/>
            <a:r>
              <a:rPr lang="ru-RU" b="1" dirty="0" smtClean="0">
                <a:solidFill>
                  <a:srgbClr val="C00000"/>
                </a:solidFill>
                <a:latin typeface="Arial" panose="020B0604020202020204" pitchFamily="34" charset="0"/>
                <a:cs typeface="Arial" panose="020B0604020202020204" pitchFamily="34" charset="0"/>
              </a:rPr>
              <a:t>ЗРК </a:t>
            </a:r>
            <a:r>
              <a:rPr lang="ru-RU" b="1" dirty="0">
                <a:solidFill>
                  <a:srgbClr val="C00000"/>
                </a:solidFill>
                <a:latin typeface="Arial" panose="020B0604020202020204" pitchFamily="34" charset="0"/>
                <a:cs typeface="Arial" panose="020B0604020202020204" pitchFamily="34" charset="0"/>
              </a:rPr>
              <a:t>«О персональных данных и их защите</a:t>
            </a:r>
            <a:r>
              <a:rPr lang="ru-RU" b="1" dirty="0" smtClean="0">
                <a:solidFill>
                  <a:srgbClr val="C00000"/>
                </a:solidFill>
                <a:latin typeface="Arial" panose="020B0604020202020204" pitchFamily="34" charset="0"/>
                <a:cs typeface="Arial" panose="020B0604020202020204" pitchFamily="34" charset="0"/>
              </a:rPr>
              <a:t>»</a:t>
            </a:r>
          </a:p>
          <a:p>
            <a:pPr fontAlgn="base"/>
            <a:endParaRPr lang="ru-RU" b="1" dirty="0" smtClean="0">
              <a:solidFill>
                <a:srgbClr val="C00000"/>
              </a:solidFill>
              <a:latin typeface="Arial" panose="020B0604020202020204" pitchFamily="34" charset="0"/>
              <a:cs typeface="Arial" panose="020B0604020202020204" pitchFamily="34" charset="0"/>
            </a:endParaRPr>
          </a:p>
          <a:p>
            <a:pPr fontAlgn="base"/>
            <a:r>
              <a:rPr lang="ru-RU" b="1" dirty="0">
                <a:solidFill>
                  <a:srgbClr val="C00000"/>
                </a:solidFill>
                <a:latin typeface="Arial" panose="020B0604020202020204" pitchFamily="34" charset="0"/>
                <a:cs typeface="Arial" panose="020B0604020202020204" pitchFamily="34" charset="0"/>
              </a:rPr>
              <a:t>Статья 12. Накопление и хранение персональных </a:t>
            </a:r>
            <a:r>
              <a:rPr lang="ru-RU" b="1" dirty="0" smtClean="0">
                <a:solidFill>
                  <a:srgbClr val="C00000"/>
                </a:solidFill>
                <a:latin typeface="Arial" panose="020B0604020202020204" pitchFamily="34" charset="0"/>
                <a:cs typeface="Arial" panose="020B0604020202020204" pitchFamily="34" charset="0"/>
              </a:rPr>
              <a:t>данных</a:t>
            </a:r>
          </a:p>
          <a:p>
            <a:pPr fontAlgn="base"/>
            <a:endParaRPr lang="ru-RU" b="1" dirty="0">
              <a:solidFill>
                <a:srgbClr val="C00000"/>
              </a:solidFill>
              <a:latin typeface="Arial" panose="020B0604020202020204" pitchFamily="34" charset="0"/>
              <a:cs typeface="Arial" panose="020B0604020202020204" pitchFamily="34" charset="0"/>
            </a:endParaRPr>
          </a:p>
          <a:p>
            <a:pPr fontAlgn="base"/>
            <a:r>
              <a:rPr lang="ru-RU" dirty="0">
                <a:latin typeface="Arial" panose="020B0604020202020204" pitchFamily="34" charset="0"/>
                <a:cs typeface="Arial" panose="020B0604020202020204" pitchFamily="34" charset="0"/>
              </a:rPr>
              <a:t>      1. Накопление персональных данных производится путем сбора персональных данных, необходимых и достаточных для выполнения задач, осуществляемых собственником и (или) оператором, а также третьим лицом.</a:t>
            </a:r>
          </a:p>
          <a:p>
            <a:pPr fontAlgn="base"/>
            <a:r>
              <a:rPr lang="ru-RU" dirty="0">
                <a:latin typeface="Arial" panose="020B0604020202020204" pitchFamily="34" charset="0"/>
                <a:cs typeface="Arial" panose="020B0604020202020204" pitchFamily="34" charset="0"/>
              </a:rPr>
              <a:t>      2. Хранение персональных данных осуществляется собственником и (или) оператором, а также третьим лицом в базе, которая хранится на территории Республики Казахстан.</a:t>
            </a:r>
          </a:p>
          <a:p>
            <a:pPr fontAlgn="base"/>
            <a:r>
              <a:rPr lang="ru-RU" dirty="0">
                <a:latin typeface="Arial" panose="020B0604020202020204" pitchFamily="34" charset="0"/>
                <a:cs typeface="Arial" panose="020B0604020202020204" pitchFamily="34" charset="0"/>
              </a:rPr>
              <a:t>      Срок хранения персональных данных определяется датой достижения целей их сбора и обработки, если иное не предусмотрено законодательством Республики Казахстан.</a:t>
            </a:r>
          </a:p>
          <a:p>
            <a:pPr fontAlgn="base"/>
            <a:endParaRPr lang="ru-RU"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61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3.Интернет-площадка </a:t>
            </a:r>
            <a:r>
              <a:rPr lang="ru-RU" b="1" dirty="0">
                <a:solidFill>
                  <a:schemeClr val="bg1"/>
                </a:solidFill>
                <a:latin typeface="Arial" panose="020B0604020202020204" pitchFamily="34" charset="0"/>
                <a:cs typeface="Arial" panose="020B0604020202020204" pitchFamily="34" charset="0"/>
              </a:rPr>
              <a:t>и интернет-магазин – собственник или посредник</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174686"/>
            <a:ext cx="9144000" cy="5909310"/>
          </a:xfrm>
          <a:prstGeom prst="rect">
            <a:avLst/>
          </a:prstGeom>
        </p:spPr>
        <p:txBody>
          <a:bodyPr wrap="square">
            <a:spAutoFit/>
          </a:bodyPr>
          <a:lstStyle/>
          <a:p>
            <a:pPr fontAlgn="base"/>
            <a:r>
              <a:rPr lang="ru-RU" b="1" dirty="0" smtClean="0">
                <a:solidFill>
                  <a:srgbClr val="C00000"/>
                </a:solidFill>
                <a:latin typeface="Arial" panose="020B0604020202020204" pitchFamily="34" charset="0"/>
                <a:cs typeface="Arial" panose="020B0604020202020204" pitchFamily="34" charset="0"/>
              </a:rPr>
              <a:t>Налоговый кодекс РК</a:t>
            </a:r>
          </a:p>
          <a:p>
            <a:pPr fontAlgn="base"/>
            <a:r>
              <a:rPr lang="ru-RU" b="1" dirty="0" smtClean="0">
                <a:solidFill>
                  <a:srgbClr val="C00000"/>
                </a:solidFill>
                <a:latin typeface="Arial" panose="020B0604020202020204" pitchFamily="34" charset="0"/>
                <a:cs typeface="Arial" panose="020B0604020202020204" pitchFamily="34" charset="0"/>
              </a:rPr>
              <a:t>Статья </a:t>
            </a:r>
            <a:r>
              <a:rPr lang="ru-RU" b="1" dirty="0">
                <a:solidFill>
                  <a:srgbClr val="C00000"/>
                </a:solidFill>
                <a:latin typeface="Arial" panose="020B0604020202020204" pitchFamily="34" charset="0"/>
                <a:cs typeface="Arial" panose="020B0604020202020204" pitchFamily="34" charset="0"/>
              </a:rPr>
              <a:t>1. Основные понятия, используемые в настоящем Кодексе</a:t>
            </a:r>
          </a:p>
          <a:p>
            <a:pPr fontAlgn="base"/>
            <a:r>
              <a:rPr lang="ru-RU" dirty="0">
                <a:latin typeface="Arial" panose="020B0604020202020204" pitchFamily="34" charset="0"/>
                <a:cs typeface="Arial" panose="020B0604020202020204" pitchFamily="34" charset="0"/>
              </a:rPr>
              <a:t>1. Основные понятия, используемые в настоящем Кодексе для целей налогообложения:</a:t>
            </a:r>
          </a:p>
          <a:p>
            <a:r>
              <a:rPr lang="ru-RU" dirty="0">
                <a:latin typeface="Arial" panose="020B0604020202020204" pitchFamily="34" charset="0"/>
                <a:cs typeface="Arial" panose="020B0604020202020204" pitchFamily="34" charset="0"/>
              </a:rPr>
              <a:t>…</a:t>
            </a:r>
          </a:p>
          <a:p>
            <a:pPr fontAlgn="base"/>
            <a:r>
              <a:rPr lang="ru-RU" dirty="0">
                <a:latin typeface="Arial" panose="020B0604020202020204" pitchFamily="34" charset="0"/>
                <a:cs typeface="Arial" panose="020B0604020202020204" pitchFamily="34" charset="0"/>
              </a:rPr>
              <a:t>29) интернет-площадка - </a:t>
            </a:r>
            <a:r>
              <a:rPr lang="ru-RU" u="sng" dirty="0">
                <a:latin typeface="Arial" panose="020B0604020202020204" pitchFamily="34" charset="0"/>
                <a:cs typeface="Arial" panose="020B0604020202020204" pitchFamily="34" charset="0"/>
                <a:hlinkClick r:id="rId2"/>
              </a:rPr>
              <a:t>информационная система</a:t>
            </a:r>
            <a:r>
              <a:rPr lang="ru-RU" dirty="0">
                <a:latin typeface="Arial" panose="020B0604020202020204" pitchFamily="34" charset="0"/>
                <a:cs typeface="Arial" panose="020B0604020202020204" pitchFamily="34" charset="0"/>
              </a:rPr>
              <a:t>, размещенная в </a:t>
            </a:r>
            <a:r>
              <a:rPr lang="ru-RU" u="sng" dirty="0">
                <a:latin typeface="Arial" panose="020B0604020202020204" pitchFamily="34" charset="0"/>
                <a:cs typeface="Arial" panose="020B0604020202020204" pitchFamily="34" charset="0"/>
                <a:hlinkClick r:id="rId3" tooltip="Закон Республики Казахстан от 24 ноября 2015 года № 418-V «Об информатизации» (с изменениями и дополнениями по состоянию на 28.12.2017 г.)"/>
              </a:rPr>
              <a:t>Интернете</a:t>
            </a:r>
            <a:r>
              <a:rPr lang="ru-RU" dirty="0">
                <a:latin typeface="Arial" panose="020B0604020202020204" pitchFamily="34" charset="0"/>
                <a:cs typeface="Arial" panose="020B0604020202020204" pitchFamily="34" charset="0"/>
              </a:rPr>
              <a:t>, которая оказывает посреднические услуги по организации </a:t>
            </a:r>
            <a:r>
              <a:rPr lang="ru-RU" u="sng" dirty="0">
                <a:latin typeface="Arial" panose="020B0604020202020204" pitchFamily="34" charset="0"/>
                <a:cs typeface="Arial" panose="020B0604020202020204" pitchFamily="34" charset="0"/>
                <a:hlinkClick r:id="rId4" tooltip="Кодекс Республики Казахстан от 25 декабря 2017 года № 120-VI «О налогах и других обязательных платежах в бюджет (Налоговый кодекс)»"/>
              </a:rPr>
              <a:t>электронной торговли товарами</a:t>
            </a:r>
            <a:r>
              <a:rPr lang="ru-RU" dirty="0">
                <a:latin typeface="Arial" panose="020B0604020202020204" pitchFamily="34" charset="0"/>
                <a:cs typeface="Arial" panose="020B0604020202020204" pitchFamily="34" charset="0"/>
              </a:rPr>
              <a:t>;</a:t>
            </a:r>
          </a:p>
          <a:p>
            <a:pPr fontAlgn="base"/>
            <a:r>
              <a:rPr lang="ru-RU" dirty="0">
                <a:latin typeface="Arial" panose="020B0604020202020204" pitchFamily="34" charset="0"/>
                <a:cs typeface="Arial" panose="020B0604020202020204" pitchFamily="34" charset="0"/>
              </a:rPr>
              <a:t>30) интернет-магазин - </a:t>
            </a:r>
            <a:r>
              <a:rPr lang="ru-RU" u="sng" dirty="0">
                <a:latin typeface="Arial" panose="020B0604020202020204" pitchFamily="34" charset="0"/>
                <a:cs typeface="Arial" panose="020B0604020202020204" pitchFamily="34" charset="0"/>
                <a:hlinkClick r:id="rId2"/>
              </a:rPr>
              <a:t>информационная система</a:t>
            </a:r>
            <a:r>
              <a:rPr lang="ru-RU" dirty="0">
                <a:latin typeface="Arial" panose="020B0604020202020204" pitchFamily="34" charset="0"/>
                <a:cs typeface="Arial" panose="020B0604020202020204" pitchFamily="34" charset="0"/>
              </a:rPr>
              <a:t>, размещенная в </a:t>
            </a:r>
            <a:r>
              <a:rPr lang="ru-RU" u="sng" dirty="0">
                <a:latin typeface="Arial" panose="020B0604020202020204" pitchFamily="34" charset="0"/>
                <a:cs typeface="Arial" panose="020B0604020202020204" pitchFamily="34" charset="0"/>
                <a:hlinkClick r:id="rId3"/>
              </a:rPr>
              <a:t>Интернете</a:t>
            </a:r>
            <a:r>
              <a:rPr lang="ru-RU" dirty="0">
                <a:latin typeface="Arial" panose="020B0604020202020204" pitchFamily="34" charset="0"/>
                <a:cs typeface="Arial" panose="020B0604020202020204" pitchFamily="34" charset="0"/>
              </a:rPr>
              <a:t>, предназначенная для реализации товаров на собственном </a:t>
            </a:r>
            <a:r>
              <a:rPr lang="ru-RU" u="sng" dirty="0" err="1">
                <a:latin typeface="Arial" panose="020B0604020202020204" pitchFamily="34" charset="0"/>
                <a:cs typeface="Arial" panose="020B0604020202020204" pitchFamily="34" charset="0"/>
                <a:hlinkClick r:id="rId5"/>
              </a:rPr>
              <a:t>интернет-ресурсе</a:t>
            </a:r>
            <a:r>
              <a:rPr lang="ru-RU" dirty="0">
                <a:latin typeface="Arial" panose="020B0604020202020204" pitchFamily="34" charset="0"/>
                <a:cs typeface="Arial" panose="020B0604020202020204" pitchFamily="34" charset="0"/>
              </a:rPr>
              <a:t>;</a:t>
            </a:r>
          </a:p>
          <a:p>
            <a:r>
              <a:rPr lang="ru-RU" dirty="0">
                <a:latin typeface="Arial" panose="020B0604020202020204" pitchFamily="34" charset="0"/>
                <a:cs typeface="Arial" panose="020B0604020202020204" pitchFamily="34" charset="0"/>
              </a:rPr>
              <a:t>…</a:t>
            </a:r>
          </a:p>
          <a:p>
            <a:r>
              <a:rPr lang="ru-RU" dirty="0">
                <a:latin typeface="Arial" panose="020B0604020202020204" pitchFamily="34" charset="0"/>
                <a:cs typeface="Arial" panose="020B0604020202020204" pitchFamily="34" charset="0"/>
              </a:rPr>
              <a:t>65) электронная торговля товарами - предпринимательская деятельность по реализации товаров физическим лицам, осуществляемая посредством информационных технологий через </a:t>
            </a:r>
            <a:r>
              <a:rPr lang="ru-RU" u="sng" dirty="0">
                <a:latin typeface="Arial" panose="020B0604020202020204" pitchFamily="34" charset="0"/>
                <a:cs typeface="Arial" panose="020B0604020202020204" pitchFamily="34" charset="0"/>
                <a:hlinkClick r:id="rId6" action="ppaction://hlinkfile"/>
              </a:rPr>
              <a:t>интернет-магазин</a:t>
            </a:r>
            <a:r>
              <a:rPr lang="ru-RU" dirty="0">
                <a:latin typeface="Arial" panose="020B0604020202020204" pitchFamily="34" charset="0"/>
                <a:cs typeface="Arial" panose="020B0604020202020204" pitchFamily="34" charset="0"/>
              </a:rPr>
              <a:t> и (или) </a:t>
            </a:r>
            <a:r>
              <a:rPr lang="ru-RU" u="sng" dirty="0">
                <a:latin typeface="Arial" panose="020B0604020202020204" pitchFamily="34" charset="0"/>
                <a:cs typeface="Arial" panose="020B0604020202020204" pitchFamily="34" charset="0"/>
                <a:hlinkClick r:id="rId7" action="ppaction://hlinkfile"/>
              </a:rPr>
              <a:t>интернет-площадку</a:t>
            </a:r>
            <a:r>
              <a:rPr lang="ru-RU" dirty="0">
                <a:latin typeface="Arial" panose="020B0604020202020204" pitchFamily="34" charset="0"/>
                <a:cs typeface="Arial" panose="020B0604020202020204" pitchFamily="34" charset="0"/>
              </a:rPr>
              <a:t> при одновременном соблюдении следующих условий:</a:t>
            </a:r>
          </a:p>
          <a:p>
            <a:r>
              <a:rPr lang="ru-RU" dirty="0">
                <a:latin typeface="Arial" panose="020B0604020202020204" pitchFamily="34" charset="0"/>
                <a:cs typeface="Arial" panose="020B0604020202020204" pitchFamily="34" charset="0"/>
              </a:rPr>
              <a:t>оформление сделок по реализации товаров осуществляется в электронной форме;</a:t>
            </a:r>
          </a:p>
          <a:p>
            <a:r>
              <a:rPr lang="ru-RU" dirty="0">
                <a:latin typeface="Arial" panose="020B0604020202020204" pitchFamily="34" charset="0"/>
                <a:cs typeface="Arial" panose="020B0604020202020204" pitchFamily="34" charset="0"/>
              </a:rPr>
              <a:t>оплата за товары производится безналичным платежом;</a:t>
            </a:r>
          </a:p>
          <a:p>
            <a:r>
              <a:rPr lang="ru-RU" dirty="0">
                <a:latin typeface="Arial" panose="020B0604020202020204" pitchFamily="34" charset="0"/>
                <a:cs typeface="Arial" panose="020B0604020202020204" pitchFamily="34" charset="0"/>
              </a:rPr>
              <a:t>наличие собственной службы доставки товаров покупателю (получателю), либо наличие договоров с лицами, осуществляющими услуги по перевозке грузов, курьерскую и (или) почтовую деятельность;</a:t>
            </a:r>
          </a:p>
          <a:p>
            <a:pPr fontAlgn="base"/>
            <a:endParaRPr lang="ru-RU"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91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3.Интернет-площадка </a:t>
            </a:r>
            <a:r>
              <a:rPr lang="ru-RU" b="1" dirty="0">
                <a:solidFill>
                  <a:schemeClr val="bg1"/>
                </a:solidFill>
                <a:latin typeface="Arial" panose="020B0604020202020204" pitchFamily="34" charset="0"/>
                <a:cs typeface="Arial" panose="020B0604020202020204" pitchFamily="34" charset="0"/>
              </a:rPr>
              <a:t>и интернет-магазин – собственник или посредник</a:t>
            </a:r>
          </a:p>
        </p:txBody>
      </p:sp>
      <p:sp>
        <p:nvSpPr>
          <p:cNvPr id="4" name="Прямоугольник 3"/>
          <p:cNvSpPr/>
          <p:nvPr/>
        </p:nvSpPr>
        <p:spPr>
          <a:xfrm>
            <a:off x="0" y="1451685"/>
            <a:ext cx="9144000" cy="5078313"/>
          </a:xfrm>
          <a:prstGeom prst="rect">
            <a:avLst/>
          </a:prstGeom>
        </p:spPr>
        <p:txBody>
          <a:bodyPr wrap="square">
            <a:spAutoFit/>
          </a:bodyPr>
          <a:lstStyle/>
          <a:p>
            <a:pPr fontAlgn="base"/>
            <a:r>
              <a:rPr lang="ru-RU" b="1" dirty="0">
                <a:solidFill>
                  <a:srgbClr val="C00000"/>
                </a:solidFill>
                <a:latin typeface="Arial" panose="020B0604020202020204" pitchFamily="34" charset="0"/>
                <a:cs typeface="Arial" panose="020B0604020202020204" pitchFamily="34" charset="0"/>
              </a:rPr>
              <a:t>ЗРК «Об информатизации</a:t>
            </a:r>
            <a:r>
              <a:rPr lang="ru-RU" b="1" dirty="0" smtClean="0">
                <a:solidFill>
                  <a:srgbClr val="C00000"/>
                </a:solidFill>
                <a:latin typeface="Arial" panose="020B0604020202020204" pitchFamily="34" charset="0"/>
                <a:cs typeface="Arial" panose="020B0604020202020204" pitchFamily="34" charset="0"/>
              </a:rPr>
              <a:t>»</a:t>
            </a:r>
          </a:p>
          <a:p>
            <a:pPr fontAlgn="base"/>
            <a:r>
              <a:rPr lang="ru-RU" b="1" dirty="0" smtClean="0">
                <a:solidFill>
                  <a:srgbClr val="C00000"/>
                </a:solidFill>
                <a:latin typeface="Arial" panose="020B0604020202020204" pitchFamily="34" charset="0"/>
                <a:cs typeface="Arial" panose="020B0604020202020204" pitchFamily="34" charset="0"/>
              </a:rPr>
              <a:t>Статья </a:t>
            </a:r>
            <a:r>
              <a:rPr lang="ru-RU" b="1" dirty="0">
                <a:solidFill>
                  <a:srgbClr val="C00000"/>
                </a:solidFill>
                <a:latin typeface="Arial" panose="020B0604020202020204" pitchFamily="34" charset="0"/>
                <a:cs typeface="Arial" panose="020B0604020202020204" pitchFamily="34" charset="0"/>
              </a:rPr>
              <a:t>1. Основные понятия, используемые в настоящем </a:t>
            </a:r>
            <a:r>
              <a:rPr lang="ru-RU" b="1" dirty="0" smtClean="0">
                <a:solidFill>
                  <a:srgbClr val="C00000"/>
                </a:solidFill>
                <a:latin typeface="Arial" panose="020B0604020202020204" pitchFamily="34" charset="0"/>
                <a:cs typeface="Arial" panose="020B0604020202020204" pitchFamily="34" charset="0"/>
              </a:rPr>
              <a:t>Законе</a:t>
            </a:r>
          </a:p>
          <a:p>
            <a:pPr fontAlgn="base"/>
            <a:endParaRPr lang="ru-RU" dirty="0">
              <a:latin typeface="Arial" panose="020B0604020202020204" pitchFamily="34" charset="0"/>
              <a:cs typeface="Arial" panose="020B0604020202020204" pitchFamily="34" charset="0"/>
            </a:endParaRPr>
          </a:p>
          <a:p>
            <a:pPr fontAlgn="base"/>
            <a:r>
              <a:rPr lang="ru-RU" dirty="0">
                <a:latin typeface="Arial" panose="020B0604020202020204" pitchFamily="34" charset="0"/>
                <a:cs typeface="Arial" panose="020B0604020202020204" pitchFamily="34" charset="0"/>
              </a:rPr>
              <a:t>В настоящем Законе используются следующие основные понятия:</a:t>
            </a:r>
          </a:p>
          <a:p>
            <a:pPr fontAlgn="base"/>
            <a:r>
              <a:rPr lang="ru-RU" dirty="0">
                <a:latin typeface="Arial" panose="020B0604020202020204" pitchFamily="34" charset="0"/>
                <a:cs typeface="Arial" panose="020B0604020202020204" pitchFamily="34" charset="0"/>
              </a:rPr>
              <a:t>…</a:t>
            </a:r>
          </a:p>
          <a:p>
            <a:pPr fontAlgn="base"/>
            <a:r>
              <a:rPr lang="ru-RU" dirty="0">
                <a:latin typeface="Arial" panose="020B0604020202020204" pitchFamily="34" charset="0"/>
                <a:cs typeface="Arial" panose="020B0604020202020204" pitchFamily="34" charset="0"/>
              </a:rPr>
              <a:t>12) информационная система - организационно упорядоченная совокупность информационно-коммуникационных технологий, обслуживающего персонала и технической документации, реализующих определенные технологические действия посредством информационного взаимодействия и предназначенных для решения конкретных функциональных задач;</a:t>
            </a:r>
          </a:p>
          <a:p>
            <a:pPr fontAlgn="base"/>
            <a:r>
              <a:rPr lang="ru-RU" dirty="0">
                <a:latin typeface="Arial" panose="020B0604020202020204" pitchFamily="34" charset="0"/>
                <a:cs typeface="Arial" panose="020B0604020202020204" pitchFamily="34" charset="0"/>
              </a:rPr>
              <a:t>… </a:t>
            </a:r>
          </a:p>
          <a:p>
            <a:pPr fontAlgn="base"/>
            <a:r>
              <a:rPr lang="ru-RU" dirty="0">
                <a:latin typeface="Arial" panose="020B0604020202020204" pitchFamily="34" charset="0"/>
                <a:cs typeface="Arial" panose="020B0604020202020204" pitchFamily="34" charset="0"/>
              </a:rPr>
              <a:t>44) Интернет - всемирная система объединенных сетей телекоммуникаций и вычислительных ресурсов для передачи электронных информационных ресурсов;</a:t>
            </a:r>
          </a:p>
          <a:p>
            <a:pPr fontAlgn="base"/>
            <a:r>
              <a:rPr lang="ru-RU" dirty="0">
                <a:latin typeface="Arial" panose="020B0604020202020204" pitchFamily="34" charset="0"/>
                <a:cs typeface="Arial" panose="020B0604020202020204" pitchFamily="34" charset="0"/>
              </a:rPr>
              <a:t>…</a:t>
            </a:r>
          </a:p>
          <a:p>
            <a:pPr fontAlgn="base"/>
            <a:r>
              <a:rPr lang="ru-RU" dirty="0">
                <a:latin typeface="Arial" panose="020B0604020202020204" pitchFamily="34" charset="0"/>
                <a:cs typeface="Arial" panose="020B0604020202020204" pitchFamily="34" charset="0"/>
              </a:rPr>
              <a:t>46) </a:t>
            </a:r>
            <a:r>
              <a:rPr lang="ru-RU" dirty="0" err="1">
                <a:latin typeface="Arial" panose="020B0604020202020204" pitchFamily="34" charset="0"/>
                <a:cs typeface="Arial" panose="020B0604020202020204" pitchFamily="34" charset="0"/>
              </a:rPr>
              <a:t>интернет-ресурс</a:t>
            </a:r>
            <a:r>
              <a:rPr lang="ru-RU" dirty="0">
                <a:latin typeface="Arial" panose="020B0604020202020204" pitchFamily="34" charset="0"/>
                <a:cs typeface="Arial" panose="020B0604020202020204" pitchFamily="34" charset="0"/>
              </a:rPr>
              <a:t> - электронный информационный ресурс, отображаемый в текстовом, графическом, аудиовизуальном или ином виде, размещаемый на аппаратно-программном комплексе, имеющий уникальный сетевой адрес и (или) доменное имя и функционирующий в Интернете;</a:t>
            </a:r>
          </a:p>
        </p:txBody>
      </p:sp>
    </p:spTree>
    <p:extLst>
      <p:ext uri="{BB962C8B-B14F-4D97-AF65-F5344CB8AC3E}">
        <p14:creationId xmlns:p14="http://schemas.microsoft.com/office/powerpoint/2010/main" val="330183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3.Интернет-площадка </a:t>
            </a:r>
            <a:r>
              <a:rPr lang="ru-RU" b="1" dirty="0">
                <a:solidFill>
                  <a:schemeClr val="bg1"/>
                </a:solidFill>
                <a:latin typeface="Arial" panose="020B0604020202020204" pitchFamily="34" charset="0"/>
                <a:cs typeface="Arial" panose="020B0604020202020204" pitchFamily="34" charset="0"/>
              </a:rPr>
              <a:t>и интернет-магазин – собственник или посредник</a:t>
            </a:r>
          </a:p>
        </p:txBody>
      </p:sp>
      <p:sp>
        <p:nvSpPr>
          <p:cNvPr id="4" name="Прямоугольник 3"/>
          <p:cNvSpPr/>
          <p:nvPr/>
        </p:nvSpPr>
        <p:spPr>
          <a:xfrm>
            <a:off x="0" y="1451685"/>
            <a:ext cx="9144000" cy="5293757"/>
          </a:xfrm>
          <a:prstGeom prst="rect">
            <a:avLst/>
          </a:prstGeom>
        </p:spPr>
        <p:txBody>
          <a:bodyPr wrap="square">
            <a:spAutoFit/>
          </a:bodyPr>
          <a:lstStyle/>
          <a:p>
            <a:pPr fontAlgn="base"/>
            <a:r>
              <a:rPr lang="ru-RU" sz="1600" b="1" dirty="0">
                <a:solidFill>
                  <a:srgbClr val="C00000"/>
                </a:solidFill>
                <a:latin typeface="Arial" panose="020B0604020202020204" pitchFamily="34" charset="0"/>
                <a:cs typeface="Arial" panose="020B0604020202020204" pitchFamily="34" charset="0"/>
              </a:rPr>
              <a:t>Правила осуществления электронной торговли, утверждены Приказом </a:t>
            </a:r>
            <a:r>
              <a:rPr lang="ru-RU" sz="1600" b="1" dirty="0" err="1">
                <a:solidFill>
                  <a:srgbClr val="C00000"/>
                </a:solidFill>
                <a:latin typeface="Arial" panose="020B0604020202020204" pitchFamily="34" charset="0"/>
                <a:cs typeface="Arial" panose="020B0604020202020204" pitchFamily="34" charset="0"/>
              </a:rPr>
              <a:t>и.о</a:t>
            </a:r>
            <a:r>
              <a:rPr lang="ru-RU" sz="1600" b="1" dirty="0">
                <a:solidFill>
                  <a:srgbClr val="C00000"/>
                </a:solidFill>
                <a:latin typeface="Arial" panose="020B0604020202020204" pitchFamily="34" charset="0"/>
                <a:cs typeface="Arial" panose="020B0604020202020204" pitchFamily="34" charset="0"/>
              </a:rPr>
              <a:t>. Министра национальной экономики Республики Казахстан от 25 ноября 2015 года № 720</a:t>
            </a:r>
            <a:endParaRPr lang="ru-RU" sz="1600" dirty="0">
              <a:solidFill>
                <a:srgbClr val="C00000"/>
              </a:solidFill>
              <a:latin typeface="Arial" panose="020B0604020202020204" pitchFamily="34" charset="0"/>
              <a:cs typeface="Arial" panose="020B0604020202020204" pitchFamily="34" charset="0"/>
            </a:endParaRPr>
          </a:p>
          <a:p>
            <a:pPr fontAlgn="base"/>
            <a:r>
              <a:rPr lang="ru-RU" sz="1600" dirty="0">
                <a:latin typeface="Arial" panose="020B0604020202020204" pitchFamily="34" charset="0"/>
                <a:cs typeface="Arial" panose="020B0604020202020204" pitchFamily="34" charset="0"/>
              </a:rPr>
              <a:t>…</a:t>
            </a:r>
          </a:p>
          <a:p>
            <a:pPr fontAlgn="base"/>
            <a:r>
              <a:rPr lang="ru-RU" sz="1600" dirty="0">
                <a:latin typeface="Arial" panose="020B0604020202020204" pitchFamily="34" charset="0"/>
                <a:cs typeface="Arial" panose="020B0604020202020204" pitchFamily="34" charset="0"/>
              </a:rPr>
              <a:t>5. В электронной торговле участвуют</a:t>
            </a:r>
            <a:r>
              <a:rPr lang="ru-RU" sz="1600" dirty="0" smtClean="0">
                <a:latin typeface="Arial" panose="020B0604020202020204" pitchFamily="34" charset="0"/>
                <a:cs typeface="Arial" panose="020B0604020202020204" pitchFamily="34" charset="0"/>
              </a:rPr>
              <a:t>:</a:t>
            </a:r>
          </a:p>
          <a:p>
            <a:pPr fontAlgn="base"/>
            <a:endParaRPr lang="ru-RU" sz="1600" dirty="0">
              <a:latin typeface="Arial" panose="020B0604020202020204" pitchFamily="34" charset="0"/>
              <a:cs typeface="Arial" panose="020B0604020202020204" pitchFamily="34" charset="0"/>
            </a:endParaRPr>
          </a:p>
          <a:p>
            <a:pPr fontAlgn="base"/>
            <a:r>
              <a:rPr lang="ru-RU" sz="1600" dirty="0">
                <a:latin typeface="Arial" panose="020B0604020202020204" pitchFamily="34" charset="0"/>
                <a:cs typeface="Arial" panose="020B0604020202020204" pitchFamily="34" charset="0"/>
              </a:rPr>
              <a:t>      физические и юридические лица, участвующие в качестве покупателя, продавца и (или) посредника в электронной торговле (участники электронной торговли</a:t>
            </a:r>
            <a:r>
              <a:rPr lang="ru-RU" sz="1600" dirty="0" smtClean="0">
                <a:latin typeface="Arial" panose="020B0604020202020204" pitchFamily="34" charset="0"/>
                <a:cs typeface="Arial" panose="020B0604020202020204" pitchFamily="34" charset="0"/>
              </a:rPr>
              <a:t>);</a:t>
            </a:r>
          </a:p>
          <a:p>
            <a:pPr fontAlgn="base"/>
            <a:endParaRPr lang="ru-RU" sz="1600" dirty="0">
              <a:latin typeface="Arial" panose="020B0604020202020204" pitchFamily="34" charset="0"/>
              <a:cs typeface="Arial" panose="020B0604020202020204" pitchFamily="34" charset="0"/>
            </a:endParaRPr>
          </a:p>
          <a:p>
            <a:pPr fontAlgn="base"/>
            <a:r>
              <a:rPr lang="ru-RU" sz="1600" dirty="0">
                <a:latin typeface="Arial" panose="020B0604020202020204" pitchFamily="34" charset="0"/>
                <a:cs typeface="Arial" panose="020B0604020202020204" pitchFamily="34" charset="0"/>
              </a:rPr>
              <a:t>      юридические лица и индивидуальные предприниматели, оказывающие услуги по получению, размещению, передаче, хранению электронных документов (электронных сообщений) с предложениями на продажу и покупку, с использованием информационных систем и сетей телекоммуникаций (далее - посредник</a:t>
            </a:r>
            <a:r>
              <a:rPr lang="ru-RU" sz="1600" dirty="0" smtClean="0">
                <a:latin typeface="Arial" panose="020B0604020202020204" pitchFamily="34" charset="0"/>
                <a:cs typeface="Arial" panose="020B0604020202020204" pitchFamily="34" charset="0"/>
              </a:rPr>
              <a:t>);</a:t>
            </a:r>
          </a:p>
          <a:p>
            <a:pPr fontAlgn="base"/>
            <a:endParaRPr lang="ru-RU" sz="1600" dirty="0">
              <a:latin typeface="Arial" panose="020B0604020202020204" pitchFamily="34" charset="0"/>
              <a:cs typeface="Arial" panose="020B0604020202020204" pitchFamily="34" charset="0"/>
            </a:endParaRPr>
          </a:p>
          <a:p>
            <a:pPr fontAlgn="base"/>
            <a:r>
              <a:rPr lang="ru-RU" sz="1600" dirty="0">
                <a:latin typeface="Arial" panose="020B0604020202020204" pitchFamily="34" charset="0"/>
                <a:cs typeface="Arial" panose="020B0604020202020204" pitchFamily="34" charset="0"/>
              </a:rPr>
              <a:t>      юридические лица, индивидуальные предприниматели и физические лица, являющиеся потенциальными покупателями соответствующих товаров (далее - покупатель</a:t>
            </a:r>
            <a:r>
              <a:rPr lang="ru-RU" sz="1600" dirty="0" smtClean="0">
                <a:latin typeface="Arial" panose="020B0604020202020204" pitchFamily="34" charset="0"/>
                <a:cs typeface="Arial" panose="020B0604020202020204" pitchFamily="34" charset="0"/>
              </a:rPr>
              <a:t>);</a:t>
            </a:r>
          </a:p>
          <a:p>
            <a:pPr fontAlgn="base"/>
            <a:endParaRPr lang="ru-RU" sz="1600" dirty="0">
              <a:latin typeface="Arial" panose="020B0604020202020204" pitchFamily="34" charset="0"/>
              <a:cs typeface="Arial" panose="020B0604020202020204" pitchFamily="34" charset="0"/>
            </a:endParaRPr>
          </a:p>
          <a:p>
            <a:pPr fontAlgn="base"/>
            <a:r>
              <a:rPr lang="ru-RU" sz="1600" dirty="0">
                <a:latin typeface="Arial" panose="020B0604020202020204" pitchFamily="34" charset="0"/>
                <a:cs typeface="Arial" panose="020B0604020202020204" pitchFamily="34" charset="0"/>
              </a:rPr>
              <a:t>      лица, предлагающие к реализации определенные товары (далее – продавец):</a:t>
            </a:r>
          </a:p>
          <a:p>
            <a:pPr fontAlgn="base"/>
            <a:r>
              <a:rPr lang="ru-RU" sz="1600" dirty="0">
                <a:latin typeface="Arial" panose="020B0604020202020204" pitchFamily="34" charset="0"/>
                <a:cs typeface="Arial" panose="020B0604020202020204" pitchFamily="34" charset="0"/>
              </a:rPr>
              <a:t>      юридические лица, индивидуальные предприниматели (далее – коммерческий продавец);</a:t>
            </a:r>
          </a:p>
          <a:p>
            <a:pPr fontAlgn="base"/>
            <a:r>
              <a:rPr lang="ru-RU" sz="1600" dirty="0">
                <a:latin typeface="Arial" panose="020B0604020202020204" pitchFamily="34" charset="0"/>
                <a:cs typeface="Arial" panose="020B0604020202020204" pitchFamily="34" charset="0"/>
              </a:rPr>
              <a:t>      физические лица, предлагающие к реализации товары в разовом порядке без цели предпринимательской деятельности (далее - некоммерческий продавец).</a:t>
            </a:r>
          </a:p>
          <a:p>
            <a:pPr fontAlgn="base"/>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96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3.Интернет-площадка </a:t>
            </a:r>
            <a:r>
              <a:rPr lang="ru-RU" b="1" dirty="0">
                <a:solidFill>
                  <a:schemeClr val="bg1"/>
                </a:solidFill>
                <a:latin typeface="Arial" panose="020B0604020202020204" pitchFamily="34" charset="0"/>
                <a:cs typeface="Arial" panose="020B0604020202020204" pitchFamily="34" charset="0"/>
              </a:rPr>
              <a:t>и интернет-магазин – собственник или посредник</a:t>
            </a:r>
          </a:p>
        </p:txBody>
      </p:sp>
      <p:sp>
        <p:nvSpPr>
          <p:cNvPr id="4" name="Прямоугольник 3"/>
          <p:cNvSpPr/>
          <p:nvPr/>
        </p:nvSpPr>
        <p:spPr>
          <a:xfrm>
            <a:off x="0" y="1451685"/>
            <a:ext cx="9144000" cy="861774"/>
          </a:xfrm>
          <a:prstGeom prst="rect">
            <a:avLst/>
          </a:prstGeom>
        </p:spPr>
        <p:txBody>
          <a:bodyPr wrap="square">
            <a:spAutoFit/>
          </a:bodyPr>
          <a:lstStyle/>
          <a:p>
            <a:pPr fontAlgn="base"/>
            <a:r>
              <a:rPr lang="ru-RU" sz="1600" b="1" dirty="0">
                <a:solidFill>
                  <a:srgbClr val="C00000"/>
                </a:solidFill>
                <a:latin typeface="Arial" panose="020B0604020202020204" pitchFamily="34" charset="0"/>
                <a:cs typeface="Arial" panose="020B0604020202020204" pitchFamily="34" charset="0"/>
              </a:rPr>
              <a:t>Правила осуществления электронной торговли, утверждены Приказом </a:t>
            </a:r>
            <a:r>
              <a:rPr lang="ru-RU" sz="1600" b="1" dirty="0" err="1">
                <a:solidFill>
                  <a:srgbClr val="C00000"/>
                </a:solidFill>
                <a:latin typeface="Arial" panose="020B0604020202020204" pitchFamily="34" charset="0"/>
                <a:cs typeface="Arial" panose="020B0604020202020204" pitchFamily="34" charset="0"/>
              </a:rPr>
              <a:t>и.о</a:t>
            </a:r>
            <a:r>
              <a:rPr lang="ru-RU" sz="1600" b="1" dirty="0">
                <a:solidFill>
                  <a:srgbClr val="C00000"/>
                </a:solidFill>
                <a:latin typeface="Arial" panose="020B0604020202020204" pitchFamily="34" charset="0"/>
                <a:cs typeface="Arial" panose="020B0604020202020204" pitchFamily="34" charset="0"/>
              </a:rPr>
              <a:t>. Министра национальной экономики Республики Казахстан от 25 ноября 2015 года № 720</a:t>
            </a:r>
            <a:endParaRPr lang="ru-RU" sz="1600" dirty="0">
              <a:solidFill>
                <a:srgbClr val="C00000"/>
              </a:solidFill>
              <a:latin typeface="Arial" panose="020B0604020202020204" pitchFamily="34" charset="0"/>
              <a:cs typeface="Arial" panose="020B0604020202020204" pitchFamily="34" charset="0"/>
            </a:endParaRPr>
          </a:p>
          <a:p>
            <a:pPr fontAlgn="base"/>
            <a:endParaRPr lang="ru-RU"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0" y="2132856"/>
            <a:ext cx="9144000" cy="4725144"/>
          </a:xfrm>
        </p:spPr>
        <p:txBody>
          <a:bodyPr>
            <a:normAutofit fontScale="55000" lnSpcReduction="20000"/>
          </a:bodyPr>
          <a:lstStyle/>
          <a:p>
            <a:pPr algn="l" fontAlgn="base"/>
            <a:r>
              <a:rPr lang="ru-RU" dirty="0">
                <a:solidFill>
                  <a:schemeClr val="tx1"/>
                </a:solidFill>
                <a:latin typeface="Arial" panose="020B0604020202020204" pitchFamily="34" charset="0"/>
                <a:cs typeface="Arial" panose="020B0604020202020204" pitchFamily="34" charset="0"/>
              </a:rPr>
              <a:t>6. Коммерческий продавец и (или) посредник обеспечивает </a:t>
            </a:r>
            <a:r>
              <a:rPr lang="ru-RU" dirty="0">
                <a:solidFill>
                  <a:schemeClr val="tx1"/>
                </a:solidFill>
                <a:latin typeface="Arial" panose="020B0604020202020204" pitchFamily="34" charset="0"/>
                <a:cs typeface="Arial" panose="020B0604020202020204" pitchFamily="34" charset="0"/>
                <a:hlinkClick r:id="rId2"/>
              </a:rPr>
              <a:t>уполномоченному органу</a:t>
            </a:r>
            <a:r>
              <a:rPr lang="ru-RU" dirty="0">
                <a:solidFill>
                  <a:schemeClr val="tx1"/>
                </a:solidFill>
                <a:latin typeface="Arial" panose="020B0604020202020204" pitchFamily="34" charset="0"/>
                <a:cs typeface="Arial" panose="020B0604020202020204" pitchFamily="34" charset="0"/>
              </a:rPr>
              <a:t> в области регулирования торговой деятельности, </a:t>
            </a:r>
            <a:r>
              <a:rPr lang="ru-RU" dirty="0">
                <a:solidFill>
                  <a:schemeClr val="tx1"/>
                </a:solidFill>
                <a:latin typeface="Arial" panose="020B0604020202020204" pitchFamily="34" charset="0"/>
                <a:cs typeface="Arial" panose="020B0604020202020204" pitchFamily="34" charset="0"/>
                <a:hlinkClick r:id="rId3"/>
              </a:rPr>
              <a:t>государственному органу</a:t>
            </a:r>
            <a:r>
              <a:rPr lang="ru-RU" dirty="0">
                <a:solidFill>
                  <a:schemeClr val="tx1"/>
                </a:solidFill>
                <a:latin typeface="Arial" panose="020B0604020202020204" pitchFamily="34" charset="0"/>
                <a:cs typeface="Arial" panose="020B0604020202020204" pitchFamily="34" charset="0"/>
              </a:rPr>
              <a:t>, обеспечивающему налоговый контроль за исполнением налоговых обязательств перед государством, и правоохранительным </a:t>
            </a:r>
            <a:r>
              <a:rPr lang="ru-RU" dirty="0">
                <a:solidFill>
                  <a:schemeClr val="tx1"/>
                </a:solidFill>
                <a:latin typeface="Arial" panose="020B0604020202020204" pitchFamily="34" charset="0"/>
                <a:cs typeface="Arial" panose="020B0604020202020204" pitchFamily="34" charset="0"/>
                <a:hlinkClick r:id="rId4"/>
              </a:rPr>
              <a:t>органам</a:t>
            </a:r>
            <a:r>
              <a:rPr lang="ru-RU" dirty="0">
                <a:solidFill>
                  <a:schemeClr val="tx1"/>
                </a:solidFill>
                <a:latin typeface="Arial" panose="020B0604020202020204" pitchFamily="34" charset="0"/>
                <a:cs typeface="Arial" panose="020B0604020202020204" pitchFamily="34" charset="0"/>
              </a:rPr>
              <a:t> соответствующий доступ к достоверной информации о себе в электронной форме на казахском и (или) русском языках, а при необходимости, на других языках. Данная информация включает следующие сведения:</a:t>
            </a:r>
          </a:p>
          <a:p>
            <a:pPr algn="l" fontAlgn="base"/>
            <a:r>
              <a:rPr lang="ru-RU" dirty="0">
                <a:solidFill>
                  <a:schemeClr val="tx1"/>
                </a:solidFill>
                <a:latin typeface="Arial" panose="020B0604020202020204" pitchFamily="34" charset="0"/>
                <a:cs typeface="Arial" panose="020B0604020202020204" pitchFamily="34" charset="0"/>
              </a:rPr>
              <a:t>      фамилию, имя и отчество (при его наличии) физического лица, зарегистрированного в качестве индивидуального предпринимателя, полное наименование юридического лица с указанием его организационно-правовой формы;</a:t>
            </a:r>
          </a:p>
          <a:p>
            <a:pPr algn="l" fontAlgn="base"/>
            <a:r>
              <a:rPr lang="ru-RU" dirty="0">
                <a:solidFill>
                  <a:schemeClr val="tx1"/>
                </a:solidFill>
                <a:latin typeface="Arial" panose="020B0604020202020204" pitchFamily="34" charset="0"/>
                <a:cs typeface="Arial" panose="020B0604020202020204" pitchFamily="34" charset="0"/>
              </a:rPr>
              <a:t>      место нахождения и </a:t>
            </a:r>
            <a:r>
              <a:rPr lang="ru-RU" dirty="0">
                <a:solidFill>
                  <a:schemeClr val="tx1"/>
                </a:solidFill>
                <a:latin typeface="Arial" panose="020B0604020202020204" pitchFamily="34" charset="0"/>
                <a:cs typeface="Arial" panose="020B0604020202020204" pitchFamily="34" charset="0"/>
                <a:hlinkClick r:id="rId5"/>
              </a:rPr>
              <a:t>сведения</a:t>
            </a:r>
            <a:r>
              <a:rPr lang="ru-RU" dirty="0">
                <a:solidFill>
                  <a:schemeClr val="tx1"/>
                </a:solidFill>
                <a:latin typeface="Arial" panose="020B0604020202020204" pitchFamily="34" charset="0"/>
                <a:cs typeface="Arial" panose="020B0604020202020204" pitchFamily="34" charset="0"/>
              </a:rPr>
              <a:t> о государственной регистрации юридического лица или сведения о регистрации индивидуального предпринимателя;</a:t>
            </a:r>
          </a:p>
          <a:p>
            <a:pPr algn="l" fontAlgn="base"/>
            <a:r>
              <a:rPr lang="ru-RU" dirty="0">
                <a:solidFill>
                  <a:schemeClr val="tx1"/>
                </a:solidFill>
                <a:latin typeface="Arial" panose="020B0604020202020204" pitchFamily="34" charset="0"/>
                <a:cs typeface="Arial" panose="020B0604020202020204" pitchFamily="34" charset="0"/>
              </a:rPr>
              <a:t>      наличие лицензии (при соответствующем требовании законодательства), номер лицензии, срок действия лицензии, наименование государственного органа, выдавшего лицензию, бизнес-идентификационный </a:t>
            </a:r>
            <a:r>
              <a:rPr lang="ru-RU" dirty="0">
                <a:solidFill>
                  <a:schemeClr val="tx1"/>
                </a:solidFill>
                <a:latin typeface="Arial" panose="020B0604020202020204" pitchFamily="34" charset="0"/>
                <a:cs typeface="Arial" panose="020B0604020202020204" pitchFamily="34" charset="0"/>
                <a:hlinkClick r:id="rId6"/>
              </a:rPr>
              <a:t>номер</a:t>
            </a:r>
            <a:r>
              <a:rPr lang="ru-RU" dirty="0">
                <a:solidFill>
                  <a:schemeClr val="tx1"/>
                </a:solidFill>
                <a:latin typeface="Arial" panose="020B0604020202020204" pitchFamily="34" charset="0"/>
                <a:cs typeface="Arial" panose="020B0604020202020204" pitchFamily="34" charset="0"/>
              </a:rPr>
              <a:t> для юридических лиц, индивидуальный идентификационный </a:t>
            </a:r>
            <a:r>
              <a:rPr lang="ru-RU" dirty="0">
                <a:solidFill>
                  <a:schemeClr val="tx1"/>
                </a:solidFill>
                <a:latin typeface="Arial" panose="020B0604020202020204" pitchFamily="34" charset="0"/>
                <a:cs typeface="Arial" panose="020B0604020202020204" pitchFamily="34" charset="0"/>
                <a:hlinkClick r:id="rId7"/>
              </a:rPr>
              <a:t>номер</a:t>
            </a:r>
            <a:r>
              <a:rPr lang="ru-RU" dirty="0">
                <a:solidFill>
                  <a:schemeClr val="tx1"/>
                </a:solidFill>
                <a:latin typeface="Arial" panose="020B0604020202020204" pitchFamily="34" charset="0"/>
                <a:cs typeface="Arial" panose="020B0604020202020204" pitchFamily="34" charset="0"/>
              </a:rPr>
              <a:t> для индивидуальных предпринимателей, почтовый и электронный адреса, а также номер телефона.</a:t>
            </a:r>
          </a:p>
          <a:p>
            <a:pPr algn="l"/>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31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3.Интернет-площадка </a:t>
            </a:r>
            <a:r>
              <a:rPr lang="ru-RU" b="1" dirty="0">
                <a:solidFill>
                  <a:schemeClr val="bg1"/>
                </a:solidFill>
                <a:latin typeface="Arial" panose="020B0604020202020204" pitchFamily="34" charset="0"/>
                <a:cs typeface="Arial" panose="020B0604020202020204" pitchFamily="34" charset="0"/>
              </a:rPr>
              <a:t>и интернет-магазин – собственник или посредник</a:t>
            </a:r>
          </a:p>
        </p:txBody>
      </p:sp>
      <p:sp>
        <p:nvSpPr>
          <p:cNvPr id="4" name="Прямоугольник 3"/>
          <p:cNvSpPr/>
          <p:nvPr/>
        </p:nvSpPr>
        <p:spPr>
          <a:xfrm>
            <a:off x="0" y="1197566"/>
            <a:ext cx="9144000" cy="861774"/>
          </a:xfrm>
          <a:prstGeom prst="rect">
            <a:avLst/>
          </a:prstGeom>
        </p:spPr>
        <p:txBody>
          <a:bodyPr wrap="square">
            <a:spAutoFit/>
          </a:bodyPr>
          <a:lstStyle/>
          <a:p>
            <a:pPr fontAlgn="base"/>
            <a:r>
              <a:rPr lang="ru-RU" sz="1600" b="1" dirty="0">
                <a:solidFill>
                  <a:srgbClr val="C00000"/>
                </a:solidFill>
                <a:latin typeface="Arial" panose="020B0604020202020204" pitchFamily="34" charset="0"/>
                <a:cs typeface="Arial" panose="020B0604020202020204" pitchFamily="34" charset="0"/>
              </a:rPr>
              <a:t>Правила осуществления электронной торговли, утверждены Приказом </a:t>
            </a:r>
            <a:r>
              <a:rPr lang="ru-RU" sz="1600" b="1" dirty="0" err="1">
                <a:solidFill>
                  <a:srgbClr val="C00000"/>
                </a:solidFill>
                <a:latin typeface="Arial" panose="020B0604020202020204" pitchFamily="34" charset="0"/>
                <a:cs typeface="Arial" panose="020B0604020202020204" pitchFamily="34" charset="0"/>
              </a:rPr>
              <a:t>и.о</a:t>
            </a:r>
            <a:r>
              <a:rPr lang="ru-RU" sz="1600" b="1" dirty="0">
                <a:solidFill>
                  <a:srgbClr val="C00000"/>
                </a:solidFill>
                <a:latin typeface="Arial" panose="020B0604020202020204" pitchFamily="34" charset="0"/>
                <a:cs typeface="Arial" panose="020B0604020202020204" pitchFamily="34" charset="0"/>
              </a:rPr>
              <a:t>. Министра национальной экономики Республики Казахстан от 25 ноября 2015 года № 720</a:t>
            </a:r>
            <a:endParaRPr lang="ru-RU" sz="1600" dirty="0">
              <a:solidFill>
                <a:srgbClr val="C00000"/>
              </a:solidFill>
              <a:latin typeface="Arial" panose="020B0604020202020204" pitchFamily="34" charset="0"/>
              <a:cs typeface="Arial" panose="020B0604020202020204" pitchFamily="34" charset="0"/>
            </a:endParaRPr>
          </a:p>
          <a:p>
            <a:pPr fontAlgn="base"/>
            <a:endParaRPr lang="ru-RU"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0" y="1844824"/>
            <a:ext cx="9144000" cy="5013176"/>
          </a:xfrm>
        </p:spPr>
        <p:txBody>
          <a:bodyPr>
            <a:normAutofit fontScale="47500" lnSpcReduction="20000"/>
          </a:bodyPr>
          <a:lstStyle/>
          <a:p>
            <a:pPr algn="l"/>
            <a:r>
              <a:rPr lang="ru-RU" dirty="0">
                <a:solidFill>
                  <a:schemeClr val="tx1"/>
                </a:solidFill>
                <a:latin typeface="Arial" panose="020B0604020202020204" pitchFamily="34" charset="0"/>
                <a:cs typeface="Arial" panose="020B0604020202020204" pitchFamily="34" charset="0"/>
              </a:rPr>
              <a:t> </a:t>
            </a:r>
            <a:r>
              <a:rPr lang="ru-RU" b="1" dirty="0">
                <a:solidFill>
                  <a:schemeClr val="tx1"/>
                </a:solidFill>
                <a:latin typeface="Arial" panose="020B0604020202020204" pitchFamily="34" charset="0"/>
                <a:cs typeface="Arial" panose="020B0604020202020204" pitchFamily="34" charset="0"/>
              </a:rPr>
              <a:t>7. </a:t>
            </a:r>
            <a:r>
              <a:rPr lang="ru-RU" dirty="0">
                <a:solidFill>
                  <a:schemeClr val="tx1"/>
                </a:solidFill>
                <a:latin typeface="Arial" panose="020B0604020202020204" pitchFamily="34" charset="0"/>
                <a:cs typeface="Arial" panose="020B0604020202020204" pitchFamily="34" charset="0"/>
              </a:rPr>
              <a:t>Посредник в электронной торговле обеспечивает целостность и конфиденциальность электронных информационных ресурсов</a:t>
            </a:r>
            <a:r>
              <a:rPr lang="ru-RU" dirty="0" smtClean="0">
                <a:solidFill>
                  <a:schemeClr val="tx1"/>
                </a:solidFill>
                <a:latin typeface="Arial" panose="020B0604020202020204" pitchFamily="34" charset="0"/>
                <a:cs typeface="Arial" panose="020B0604020202020204" pitchFamily="34" charset="0"/>
              </a:rPr>
              <a:t>.</a:t>
            </a:r>
          </a:p>
          <a:p>
            <a:pPr algn="l"/>
            <a:endParaRPr lang="ru-RU"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 8. </a:t>
            </a:r>
            <a:r>
              <a:rPr lang="ru-RU" dirty="0">
                <a:solidFill>
                  <a:schemeClr val="tx1"/>
                </a:solidFill>
                <a:latin typeface="Arial" panose="020B0604020202020204" pitchFamily="34" charset="0"/>
                <a:cs typeface="Arial" panose="020B0604020202020204" pitchFamily="34" charset="0"/>
              </a:rPr>
              <a:t>Посредник в электронной торговле:</a:t>
            </a:r>
          </a:p>
          <a:p>
            <a:pPr algn="l"/>
            <a:r>
              <a:rPr lang="ru-RU" dirty="0">
                <a:solidFill>
                  <a:schemeClr val="tx1"/>
                </a:solidFill>
                <a:latin typeface="Arial" panose="020B0604020202020204" pitchFamily="34" charset="0"/>
                <a:cs typeface="Arial" panose="020B0604020202020204" pitchFamily="34" charset="0"/>
              </a:rPr>
              <a:t>      1) не разглашает информацию, содержащуюся в электронных документах (электронных сообщениях);</a:t>
            </a:r>
          </a:p>
          <a:p>
            <a:pPr algn="l"/>
            <a:r>
              <a:rPr lang="ru-RU" dirty="0">
                <a:solidFill>
                  <a:schemeClr val="tx1"/>
                </a:solidFill>
                <a:latin typeface="Arial" panose="020B0604020202020204" pitchFamily="34" charset="0"/>
                <a:cs typeface="Arial" panose="020B0604020202020204" pitchFamily="34" charset="0"/>
              </a:rPr>
              <a:t>      2) не передает третьим лицам электронные документы (электронные сообщения) или их копии, в том числе содержащуюся в них информацию, если иное не предусмотрено договором, заключенным им с другими участниками электронной торговли, или законами Республики Казахстан;</a:t>
            </a:r>
          </a:p>
          <a:p>
            <a:pPr algn="l"/>
            <a:r>
              <a:rPr lang="ru-RU" dirty="0">
                <a:solidFill>
                  <a:schemeClr val="tx1"/>
                </a:solidFill>
                <a:latin typeface="Arial" panose="020B0604020202020204" pitchFamily="34" charset="0"/>
                <a:cs typeface="Arial" panose="020B0604020202020204" pitchFamily="34" charset="0"/>
              </a:rPr>
              <a:t>      3) не изменяет содержание электронных документов (электронных сообщений) либо порядок их использования, если иное не предусмотрено договором, заключенным им с другими участниками электронной торговли, или законами Республики Казахстан;</a:t>
            </a:r>
          </a:p>
          <a:p>
            <a:pPr algn="l"/>
            <a:r>
              <a:rPr lang="ru-RU" dirty="0">
                <a:solidFill>
                  <a:schemeClr val="tx1"/>
                </a:solidFill>
                <a:latin typeface="Arial" panose="020B0604020202020204" pitchFamily="34" charset="0"/>
                <a:cs typeface="Arial" panose="020B0604020202020204" pitchFamily="34" charset="0"/>
              </a:rPr>
              <a:t>      4) обеспечивает установление цен на товары исключительно в национальной валюте</a:t>
            </a:r>
            <a:r>
              <a:rPr lang="ru-RU" dirty="0" smtClean="0">
                <a:solidFill>
                  <a:schemeClr val="tx1"/>
                </a:solidFill>
                <a:latin typeface="Arial" panose="020B0604020202020204" pitchFamily="34" charset="0"/>
                <a:cs typeface="Arial" panose="020B0604020202020204" pitchFamily="34" charset="0"/>
              </a:rPr>
              <a:t>.</a:t>
            </a:r>
          </a:p>
          <a:p>
            <a:pPr algn="l"/>
            <a:endParaRPr lang="ru-RU"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9. </a:t>
            </a:r>
            <a:r>
              <a:rPr lang="ru-RU" dirty="0">
                <a:solidFill>
                  <a:schemeClr val="tx1"/>
                </a:solidFill>
                <a:latin typeface="Arial" panose="020B0604020202020204" pitchFamily="34" charset="0"/>
                <a:cs typeface="Arial" panose="020B0604020202020204" pitchFamily="34" charset="0"/>
              </a:rPr>
              <a:t>Коммерческий продавец при осуществлении электронной торговли обеспечивает хранение электронных информационных ресурсов, в том числе через посредника в электронной торговле</a:t>
            </a:r>
            <a:r>
              <a:rPr lang="ru-RU" dirty="0" smtClean="0">
                <a:solidFill>
                  <a:schemeClr val="tx1"/>
                </a:solidFill>
                <a:latin typeface="Arial" panose="020B0604020202020204" pitchFamily="34" charset="0"/>
                <a:cs typeface="Arial" panose="020B0604020202020204" pitchFamily="34" charset="0"/>
              </a:rPr>
              <a:t>.</a:t>
            </a:r>
          </a:p>
          <a:p>
            <a:pPr algn="l"/>
            <a:endParaRPr lang="ru-RU"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10. </a:t>
            </a:r>
            <a:r>
              <a:rPr lang="ru-RU" dirty="0">
                <a:solidFill>
                  <a:schemeClr val="tx1"/>
                </a:solidFill>
                <a:latin typeface="Arial" panose="020B0604020202020204" pitchFamily="34" charset="0"/>
                <a:cs typeface="Arial" panose="020B0604020202020204" pitchFamily="34" charset="0"/>
              </a:rPr>
              <a:t>Коммерческий продавец заключает договор в письменной форме с посредником на право размещения электронных документов (электронных сообщений) с предложениями на продажу, а также на поисковые услуги из поступающих запросов на покупку по специализации продавца. Оплата услуг посредника производится продавцом в размерах и сроки, установленные соглашением сторон.</a:t>
            </a:r>
          </a:p>
          <a:p>
            <a:pPr algn="l"/>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78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4.Службы </a:t>
            </a:r>
            <a:r>
              <a:rPr lang="ru-RU" b="1" dirty="0">
                <a:solidFill>
                  <a:schemeClr val="bg1"/>
                </a:solidFill>
                <a:latin typeface="Arial" panose="020B0604020202020204" pitchFamily="34" charset="0"/>
                <a:cs typeface="Arial" panose="020B0604020202020204" pitchFamily="34" charset="0"/>
              </a:rPr>
              <a:t>доставки – перевозка грузов, курьерские услуги, почтовые услуги</a:t>
            </a:r>
          </a:p>
        </p:txBody>
      </p:sp>
      <p:sp>
        <p:nvSpPr>
          <p:cNvPr id="5" name="Подзаголовок 4"/>
          <p:cNvSpPr>
            <a:spLocks noGrp="1"/>
          </p:cNvSpPr>
          <p:nvPr>
            <p:ph type="subTitle" idx="1"/>
          </p:nvPr>
        </p:nvSpPr>
        <p:spPr>
          <a:xfrm>
            <a:off x="11430" y="1988840"/>
            <a:ext cx="9144000" cy="5013176"/>
          </a:xfrm>
        </p:spPr>
        <p:txBody>
          <a:bodyPr>
            <a:normAutofit fontScale="70000" lnSpcReduction="20000"/>
          </a:bodyPr>
          <a:lstStyle/>
          <a:p>
            <a:pPr algn="l"/>
            <a:r>
              <a:rPr lang="ru-RU" dirty="0" smtClean="0">
                <a:solidFill>
                  <a:schemeClr val="tx1"/>
                </a:solidFill>
                <a:latin typeface="Arial" panose="020B0604020202020204" pitchFamily="34" charset="0"/>
                <a:cs typeface="Arial" panose="020B0604020202020204" pitchFamily="34" charset="0"/>
              </a:rPr>
              <a:t>…</a:t>
            </a:r>
          </a:p>
          <a:p>
            <a:pPr algn="l"/>
            <a:r>
              <a:rPr lang="ru-RU" dirty="0" smtClean="0">
                <a:solidFill>
                  <a:schemeClr val="tx1"/>
                </a:solidFill>
                <a:latin typeface="Arial" panose="020B0604020202020204" pitchFamily="34" charset="0"/>
                <a:cs typeface="Arial" panose="020B0604020202020204" pitchFamily="34" charset="0"/>
              </a:rPr>
              <a:t>2</a:t>
            </a:r>
            <a:r>
              <a:rPr lang="ru-RU" dirty="0">
                <a:solidFill>
                  <a:schemeClr val="tx1"/>
                </a:solidFill>
                <a:latin typeface="Arial" panose="020B0604020202020204" pitchFamily="34" charset="0"/>
                <a:cs typeface="Arial" panose="020B0604020202020204" pitchFamily="34" charset="0"/>
              </a:rPr>
              <a:t>. Лица, осуществляющие электронную торговлю товарами и применяющие нормы налогового законодательства Республики Казахстан в части уменьшения исчисленной суммы корпоративного подоходного налога, уменьшения облагаемой суммы дохода индивидуального предпринимателя на облагаемый доход индивидуального предпринимателя, уменьшения облагаемого дохода физического лица на налогооблагаемый доход индивидуального предпринимателя, обязаны предоставлять информацию по такой деятельности в налоговый орган по месту нахождения в порядке, сроки и по форме, которые утверждены уполномоченным органом.</a:t>
            </a:r>
          </a:p>
          <a:p>
            <a:pPr algn="l"/>
            <a:r>
              <a:rPr lang="ru-RU" dirty="0">
                <a:solidFill>
                  <a:schemeClr val="tx1"/>
                </a:solidFill>
                <a:latin typeface="Arial" panose="020B0604020202020204" pitchFamily="34" charset="0"/>
                <a:cs typeface="Arial" panose="020B0604020202020204" pitchFamily="34" charset="0"/>
              </a:rPr>
              <a:t>3. Лица, осуществляющие пересылку, перевозку, доставку товаров при электронной торговле товарами представляют сведения по запросу налогового органа в порядке, сроки и по форме, которые утверждены уполномоченным органом.</a:t>
            </a:r>
          </a:p>
          <a:p>
            <a:pPr algn="l"/>
            <a:endParaRPr lang="ru-RU"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11430" y="1193781"/>
            <a:ext cx="9144000" cy="923330"/>
          </a:xfrm>
          <a:prstGeom prst="rect">
            <a:avLst/>
          </a:prstGeom>
        </p:spPr>
        <p:txBody>
          <a:bodyPr wrap="square">
            <a:spAutoFit/>
          </a:bodyPr>
          <a:lstStyle/>
          <a:p>
            <a:r>
              <a:rPr lang="ru-RU" dirty="0">
                <a:solidFill>
                  <a:srgbClr val="C00000"/>
                </a:solidFill>
                <a:latin typeface="Arial" panose="020B0604020202020204" pitchFamily="34" charset="0"/>
                <a:cs typeface="Arial" panose="020B0604020202020204" pitchFamily="34" charset="0"/>
              </a:rPr>
              <a:t>НК РК, Статья 28. </a:t>
            </a:r>
            <a:endParaRPr lang="ru-RU" dirty="0" smtClean="0">
              <a:solidFill>
                <a:srgbClr val="C00000"/>
              </a:solidFill>
              <a:latin typeface="Arial" panose="020B0604020202020204" pitchFamily="34" charset="0"/>
              <a:cs typeface="Arial" panose="020B0604020202020204" pitchFamily="34" charset="0"/>
            </a:endParaRPr>
          </a:p>
          <a:p>
            <a:r>
              <a:rPr lang="ru-RU" dirty="0" smtClean="0">
                <a:solidFill>
                  <a:srgbClr val="C00000"/>
                </a:solidFill>
                <a:latin typeface="Arial" panose="020B0604020202020204" pitchFamily="34" charset="0"/>
                <a:cs typeface="Arial" panose="020B0604020202020204" pitchFamily="34" charset="0"/>
              </a:rPr>
              <a:t>Обязанности </a:t>
            </a:r>
            <a:r>
              <a:rPr lang="ru-RU" dirty="0" err="1">
                <a:solidFill>
                  <a:srgbClr val="C00000"/>
                </a:solidFill>
                <a:latin typeface="Arial" panose="020B0604020202020204" pitchFamily="34" charset="0"/>
                <a:cs typeface="Arial" panose="020B0604020202020204" pitchFamily="34" charset="0"/>
              </a:rPr>
              <a:t>коллекторских</a:t>
            </a:r>
            <a:r>
              <a:rPr lang="ru-RU" dirty="0">
                <a:solidFill>
                  <a:srgbClr val="C00000"/>
                </a:solidFill>
                <a:latin typeface="Arial" panose="020B0604020202020204" pitchFamily="34" charset="0"/>
                <a:cs typeface="Arial" panose="020B0604020202020204" pitchFamily="34" charset="0"/>
              </a:rPr>
              <a:t> агентств и налогоплательщиков, осуществляющих деятельность, связанную с электронной торговлей товарами</a:t>
            </a:r>
          </a:p>
        </p:txBody>
      </p:sp>
    </p:spTree>
    <p:extLst>
      <p:ext uri="{BB962C8B-B14F-4D97-AF65-F5344CB8AC3E}">
        <p14:creationId xmlns:p14="http://schemas.microsoft.com/office/powerpoint/2010/main" val="192096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fontScale="40000" lnSpcReduction="20000"/>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sz="4000" b="1" dirty="0" smtClean="0">
                <a:solidFill>
                  <a:srgbClr val="C00000"/>
                </a:solidFill>
                <a:latin typeface="Arial" panose="020B0604020202020204" pitchFamily="34" charset="0"/>
                <a:cs typeface="Arial" panose="020B0604020202020204" pitchFamily="34" charset="0"/>
              </a:rPr>
              <a:t>ГК </a:t>
            </a:r>
            <a:r>
              <a:rPr lang="ru-RU" sz="4000" b="1" dirty="0">
                <a:solidFill>
                  <a:srgbClr val="C00000"/>
                </a:solidFill>
                <a:latin typeface="Arial" panose="020B0604020202020204" pitchFamily="34" charset="0"/>
                <a:cs typeface="Arial" panose="020B0604020202020204" pitchFamily="34" charset="0"/>
              </a:rPr>
              <a:t>РК, Статья 152. Письменная форма </a:t>
            </a:r>
            <a:r>
              <a:rPr lang="ru-RU" sz="4000" b="1" dirty="0" smtClean="0">
                <a:solidFill>
                  <a:srgbClr val="C00000"/>
                </a:solidFill>
                <a:latin typeface="Arial" panose="020B0604020202020204" pitchFamily="34" charset="0"/>
                <a:cs typeface="Arial" panose="020B0604020202020204" pitchFamily="34" charset="0"/>
              </a:rPr>
              <a:t>сделки</a:t>
            </a: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1. В письменной форме должны совершаться сделки: </a:t>
            </a:r>
          </a:p>
          <a:p>
            <a:pPr algn="l"/>
            <a:r>
              <a:rPr lang="ru-RU" b="1" dirty="0">
                <a:solidFill>
                  <a:schemeClr val="tx1"/>
                </a:solidFill>
                <a:latin typeface="Arial" panose="020B0604020202020204" pitchFamily="34" charset="0"/>
                <a:cs typeface="Arial" panose="020B0604020202020204" pitchFamily="34" charset="0"/>
              </a:rPr>
              <a:t>1) осуществляемые в процессе предпринимательской деятельности, кроме сделок, исполняемых при самом их совершении, если для отдельных видов сделок иное специально не предусмотрено законодательством или не вытекает из обычаев делового оборота; </a:t>
            </a:r>
          </a:p>
          <a:p>
            <a:pPr algn="l"/>
            <a:r>
              <a:rPr lang="ru-RU" b="1" dirty="0">
                <a:solidFill>
                  <a:schemeClr val="tx1"/>
                </a:solidFill>
                <a:latin typeface="Arial" panose="020B0604020202020204" pitchFamily="34" charset="0"/>
                <a:cs typeface="Arial" panose="020B0604020202020204" pitchFamily="34" charset="0"/>
              </a:rPr>
              <a:t>2) на сумму свыше ста месячных расчетных показателей, за исключением сделок, исполняемых при самом их совершении; </a:t>
            </a:r>
          </a:p>
          <a:p>
            <a:pPr algn="l"/>
            <a:r>
              <a:rPr lang="ru-RU" b="1" dirty="0">
                <a:solidFill>
                  <a:schemeClr val="tx1"/>
                </a:solidFill>
                <a:latin typeface="Arial" panose="020B0604020202020204" pitchFamily="34" charset="0"/>
                <a:cs typeface="Arial" panose="020B0604020202020204" pitchFamily="34" charset="0"/>
              </a:rPr>
              <a:t>3) в иных случаях, предусмотренных законодательством или соглашением сторон.</a:t>
            </a:r>
          </a:p>
          <a:p>
            <a:pPr algn="l"/>
            <a:r>
              <a:rPr lang="ru-RU" b="1" dirty="0">
                <a:solidFill>
                  <a:schemeClr val="tx1"/>
                </a:solidFill>
                <a:latin typeface="Arial" panose="020B0604020202020204" pitchFamily="34" charset="0"/>
                <a:cs typeface="Arial" panose="020B0604020202020204" pitchFamily="34" charset="0"/>
              </a:rPr>
              <a:t>1-1. Письменная форма сделки совершается на бумажном носителе или в электронной форме.</a:t>
            </a:r>
          </a:p>
          <a:p>
            <a:pPr algn="l"/>
            <a:r>
              <a:rPr lang="ru-RU" b="1" dirty="0">
                <a:solidFill>
                  <a:schemeClr val="tx1"/>
                </a:solidFill>
                <a:latin typeface="Arial" panose="020B0604020202020204" pitchFamily="34" charset="0"/>
                <a:cs typeface="Arial" panose="020B0604020202020204" pitchFamily="34" charset="0"/>
              </a:rPr>
              <a:t>2. Сделка, совершенная в письменной форме, должна быть подписана сторонами или их представителями, если иное не вытекает из обычаев делового оборота. </a:t>
            </a:r>
          </a:p>
          <a:p>
            <a:pPr algn="l"/>
            <a:r>
              <a:rPr lang="ru-RU" b="1" dirty="0">
                <a:solidFill>
                  <a:schemeClr val="tx1"/>
                </a:solidFill>
                <a:latin typeface="Arial" panose="020B0604020202020204" pitchFamily="34" charset="0"/>
                <a:cs typeface="Arial" panose="020B0604020202020204" pitchFamily="34" charset="0"/>
              </a:rPr>
              <a:t>Допускается при совершении сделки использование средств факсимильного копирования подписи, электронной цифровой подписи, если это не противоречит законодательству или требованию одного из участников.</a:t>
            </a:r>
          </a:p>
          <a:p>
            <a:pPr algn="l"/>
            <a:r>
              <a:rPr lang="ru-RU" b="1" dirty="0">
                <a:solidFill>
                  <a:schemeClr val="tx1"/>
                </a:solidFill>
                <a:latin typeface="Arial" panose="020B0604020202020204" pitchFamily="34" charset="0"/>
                <a:cs typeface="Arial" panose="020B0604020202020204" pitchFamily="34" charset="0"/>
              </a:rPr>
              <a:t>3. Двусторонние сделки могут совершаться путем обмена документами, каждый из которых подписывается стороной, от которой он исходит. </a:t>
            </a:r>
          </a:p>
          <a:p>
            <a:pPr algn="l"/>
            <a:r>
              <a:rPr lang="ru-RU" b="1" dirty="0">
                <a:solidFill>
                  <a:schemeClr val="tx1"/>
                </a:solidFill>
                <a:latin typeface="Arial" panose="020B0604020202020204" pitchFamily="34" charset="0"/>
                <a:cs typeface="Arial" panose="020B0604020202020204" pitchFamily="34" charset="0"/>
              </a:rPr>
              <a:t>К совершению сделки в письменной форме приравнивается, если иное не установлено законодательством или соглашением сторон, обмен письмами, телеграммами, телефонограммами, </a:t>
            </a:r>
            <a:r>
              <a:rPr lang="ru-RU" b="1" dirty="0" err="1">
                <a:solidFill>
                  <a:schemeClr val="tx1"/>
                </a:solidFill>
                <a:latin typeface="Arial" panose="020B0604020202020204" pitchFamily="34" charset="0"/>
                <a:cs typeface="Arial" panose="020B0604020202020204" pitchFamily="34" charset="0"/>
              </a:rPr>
              <a:t>телетайпограммами</a:t>
            </a:r>
            <a:r>
              <a:rPr lang="ru-RU" b="1" dirty="0">
                <a:solidFill>
                  <a:schemeClr val="tx1"/>
                </a:solidFill>
                <a:latin typeface="Arial" panose="020B0604020202020204" pitchFamily="34" charset="0"/>
                <a:cs typeface="Arial" panose="020B0604020202020204" pitchFamily="34" charset="0"/>
              </a:rPr>
              <a:t>, факсами, электронными документами, электронными сообщениями или иными документами, определяющими субъектов и содержание их волеизъявления. </a:t>
            </a:r>
          </a:p>
          <a:p>
            <a:pPr algn="l"/>
            <a:r>
              <a:rPr lang="ru-RU" b="1" dirty="0">
                <a:solidFill>
                  <a:schemeClr val="tx1"/>
                </a:solidFill>
                <a:latin typeface="Arial" panose="020B0604020202020204" pitchFamily="34" charset="0"/>
                <a:cs typeface="Arial" panose="020B0604020202020204" pitchFamily="34" charset="0"/>
              </a:rPr>
              <a:t>…</a:t>
            </a:r>
          </a:p>
          <a:p>
            <a:pPr algn="l"/>
            <a:r>
              <a:rPr lang="ru-RU" b="1" dirty="0">
                <a:solidFill>
                  <a:schemeClr val="tx1"/>
                </a:solidFill>
                <a:latin typeface="Arial" panose="020B0604020202020204" pitchFamily="34" charset="0"/>
                <a:cs typeface="Arial" panose="020B0604020202020204" pitchFamily="34" charset="0"/>
              </a:rPr>
              <a:t>5. Сторона, исполнившая сделку, совершенную в письменной форме, вправе требовать от другой стороны документ, подтверждающий исполнение. </a:t>
            </a:r>
          </a:p>
          <a:p>
            <a:pPr algn="l"/>
            <a:r>
              <a:rPr lang="ru-RU" b="1" dirty="0">
                <a:solidFill>
                  <a:schemeClr val="tx1"/>
                </a:solidFill>
                <a:latin typeface="Arial" panose="020B0604020202020204" pitchFamily="34" charset="0"/>
                <a:cs typeface="Arial" panose="020B0604020202020204" pitchFamily="34" charset="0"/>
              </a:rPr>
              <a:t>Такое же право имеет сторона, исполнившая устную предпринимательскую сделку, кроме сделок, исполняемых при самом их совершении</a:t>
            </a:r>
            <a:r>
              <a:rPr lang="ru-RU" b="1" dirty="0" smtClean="0">
                <a:solidFill>
                  <a:schemeClr val="tx1"/>
                </a:solidFill>
                <a:latin typeface="Arial" panose="020B0604020202020204" pitchFamily="34" charset="0"/>
                <a:cs typeface="Arial" panose="020B0604020202020204" pitchFamily="34" charset="0"/>
              </a:rPr>
              <a:t>.</a:t>
            </a:r>
            <a:endParaRPr lang="ru-RU" b="1" dirty="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107504" y="805354"/>
            <a:ext cx="8784976" cy="369332"/>
          </a:xfrm>
          <a:prstGeom prst="rect">
            <a:avLst/>
          </a:prstGeom>
          <a:solidFill>
            <a:srgbClr val="C00000"/>
          </a:solidFill>
        </p:spPr>
        <p:txBody>
          <a:bodyPr wrap="square">
            <a:spAutoFit/>
          </a:bodyPr>
          <a:lstStyle/>
          <a:p>
            <a:pPr lvl="0"/>
            <a:r>
              <a:rPr lang="ru-RU" b="1" dirty="0" smtClean="0">
                <a:solidFill>
                  <a:schemeClr val="bg1"/>
                </a:solidFill>
              </a:rPr>
              <a:t>                1.   ЭЦП </a:t>
            </a:r>
            <a:r>
              <a:rPr lang="ru-RU" b="1" dirty="0">
                <a:solidFill>
                  <a:schemeClr val="bg1"/>
                </a:solidFill>
              </a:rPr>
              <a:t>и Электронные сообщения, заключение договора:</a:t>
            </a:r>
            <a:endParaRPr lang="ru-RU" dirty="0">
              <a:solidFill>
                <a:schemeClr val="bg1"/>
              </a:solidFill>
            </a:endParaRPr>
          </a:p>
        </p:txBody>
      </p:sp>
    </p:spTree>
    <p:extLst>
      <p:ext uri="{BB962C8B-B14F-4D97-AF65-F5344CB8AC3E}">
        <p14:creationId xmlns:p14="http://schemas.microsoft.com/office/powerpoint/2010/main" val="312386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4.Службы </a:t>
            </a:r>
            <a:r>
              <a:rPr lang="ru-RU" b="1" dirty="0">
                <a:solidFill>
                  <a:schemeClr val="bg1"/>
                </a:solidFill>
                <a:latin typeface="Arial" panose="020B0604020202020204" pitchFamily="34" charset="0"/>
                <a:cs typeface="Arial" panose="020B0604020202020204" pitchFamily="34" charset="0"/>
              </a:rPr>
              <a:t>доставки – перевозка грузов, курьерские услуги, почтовые услуги</a:t>
            </a:r>
          </a:p>
        </p:txBody>
      </p:sp>
      <p:sp>
        <p:nvSpPr>
          <p:cNvPr id="5" name="Подзаголовок 4"/>
          <p:cNvSpPr>
            <a:spLocks noGrp="1"/>
          </p:cNvSpPr>
          <p:nvPr>
            <p:ph type="subTitle" idx="1"/>
          </p:nvPr>
        </p:nvSpPr>
        <p:spPr>
          <a:xfrm>
            <a:off x="11430" y="1988840"/>
            <a:ext cx="9144000" cy="5013176"/>
          </a:xfrm>
        </p:spPr>
        <p:txBody>
          <a:bodyPr>
            <a:normAutofit fontScale="70000" lnSpcReduction="20000"/>
          </a:bodyPr>
          <a:lstStyle/>
          <a:p>
            <a:pPr algn="l"/>
            <a:r>
              <a:rPr lang="ru-RU" dirty="0" smtClean="0">
                <a:solidFill>
                  <a:schemeClr val="tx1"/>
                </a:solidFill>
                <a:latin typeface="Arial" panose="020B0604020202020204" pitchFamily="34" charset="0"/>
                <a:cs typeface="Arial" panose="020B0604020202020204" pitchFamily="34" charset="0"/>
              </a:rPr>
              <a:t>…</a:t>
            </a:r>
          </a:p>
          <a:p>
            <a:pPr algn="l"/>
            <a:r>
              <a:rPr lang="ru-RU" dirty="0" smtClean="0">
                <a:solidFill>
                  <a:schemeClr val="tx1"/>
                </a:solidFill>
                <a:latin typeface="Arial" panose="020B0604020202020204" pitchFamily="34" charset="0"/>
                <a:cs typeface="Arial" panose="020B0604020202020204" pitchFamily="34" charset="0"/>
              </a:rPr>
              <a:t>2</a:t>
            </a:r>
            <a:r>
              <a:rPr lang="ru-RU" dirty="0">
                <a:solidFill>
                  <a:schemeClr val="tx1"/>
                </a:solidFill>
                <a:latin typeface="Arial" panose="020B0604020202020204" pitchFamily="34" charset="0"/>
                <a:cs typeface="Arial" panose="020B0604020202020204" pitchFamily="34" charset="0"/>
              </a:rPr>
              <a:t>. Лица, осуществляющие электронную торговлю товарами и применяющие нормы налогового законодательства Республики Казахстан в части уменьшения исчисленной суммы корпоративного подоходного налога, уменьшения облагаемой суммы дохода индивидуального предпринимателя на облагаемый доход индивидуального предпринимателя, уменьшения облагаемого дохода физического лица на налогооблагаемый доход индивидуального предпринимателя, обязаны предоставлять информацию по такой деятельности в налоговый орган по месту нахождения в порядке, сроки и по форме, которые утверждены уполномоченным органом.</a:t>
            </a:r>
          </a:p>
          <a:p>
            <a:pPr algn="l"/>
            <a:r>
              <a:rPr lang="ru-RU" dirty="0">
                <a:solidFill>
                  <a:schemeClr val="tx1"/>
                </a:solidFill>
                <a:latin typeface="Arial" panose="020B0604020202020204" pitchFamily="34" charset="0"/>
                <a:cs typeface="Arial" panose="020B0604020202020204" pitchFamily="34" charset="0"/>
              </a:rPr>
              <a:t>3. Лица, осуществляющие пересылку, перевозку, доставку товаров при электронной торговле товарами представляют сведения по запросу налогового органа в порядке, сроки и по форме, которые утверждены уполномоченным органом.</a:t>
            </a:r>
          </a:p>
          <a:p>
            <a:pPr algn="l"/>
            <a:endParaRPr lang="ru-RU"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11430" y="1193781"/>
            <a:ext cx="9144000" cy="923330"/>
          </a:xfrm>
          <a:prstGeom prst="rect">
            <a:avLst/>
          </a:prstGeom>
        </p:spPr>
        <p:txBody>
          <a:bodyPr wrap="square">
            <a:spAutoFit/>
          </a:bodyPr>
          <a:lstStyle/>
          <a:p>
            <a:r>
              <a:rPr lang="ru-RU" dirty="0">
                <a:solidFill>
                  <a:srgbClr val="C00000"/>
                </a:solidFill>
                <a:latin typeface="Arial" panose="020B0604020202020204" pitchFamily="34" charset="0"/>
                <a:cs typeface="Arial" panose="020B0604020202020204" pitchFamily="34" charset="0"/>
              </a:rPr>
              <a:t>НК РК, Статья 28. </a:t>
            </a:r>
            <a:endParaRPr lang="ru-RU" dirty="0" smtClean="0">
              <a:solidFill>
                <a:srgbClr val="C00000"/>
              </a:solidFill>
              <a:latin typeface="Arial" panose="020B0604020202020204" pitchFamily="34" charset="0"/>
              <a:cs typeface="Arial" panose="020B0604020202020204" pitchFamily="34" charset="0"/>
            </a:endParaRPr>
          </a:p>
          <a:p>
            <a:r>
              <a:rPr lang="ru-RU" dirty="0" smtClean="0">
                <a:solidFill>
                  <a:srgbClr val="C00000"/>
                </a:solidFill>
                <a:latin typeface="Arial" panose="020B0604020202020204" pitchFamily="34" charset="0"/>
                <a:cs typeface="Arial" panose="020B0604020202020204" pitchFamily="34" charset="0"/>
              </a:rPr>
              <a:t>Обязанности </a:t>
            </a:r>
            <a:r>
              <a:rPr lang="ru-RU" dirty="0" err="1">
                <a:solidFill>
                  <a:srgbClr val="C00000"/>
                </a:solidFill>
                <a:latin typeface="Arial" panose="020B0604020202020204" pitchFamily="34" charset="0"/>
                <a:cs typeface="Arial" panose="020B0604020202020204" pitchFamily="34" charset="0"/>
              </a:rPr>
              <a:t>коллекторских</a:t>
            </a:r>
            <a:r>
              <a:rPr lang="ru-RU" dirty="0">
                <a:solidFill>
                  <a:srgbClr val="C00000"/>
                </a:solidFill>
                <a:latin typeface="Arial" panose="020B0604020202020204" pitchFamily="34" charset="0"/>
                <a:cs typeface="Arial" panose="020B0604020202020204" pitchFamily="34" charset="0"/>
              </a:rPr>
              <a:t> агентств и налогоплательщиков, осуществляющих деятельность, связанную с электронной торговлей товарами</a:t>
            </a:r>
          </a:p>
        </p:txBody>
      </p:sp>
    </p:spTree>
    <p:extLst>
      <p:ext uri="{BB962C8B-B14F-4D97-AF65-F5344CB8AC3E}">
        <p14:creationId xmlns:p14="http://schemas.microsoft.com/office/powerpoint/2010/main" val="3063925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smtClean="0">
                <a:solidFill>
                  <a:schemeClr val="bg1"/>
                </a:solidFill>
                <a:latin typeface="Arial" panose="020B0604020202020204" pitchFamily="34" charset="0"/>
                <a:cs typeface="Arial" panose="020B0604020202020204" pitchFamily="34" charset="0"/>
              </a:rPr>
              <a:t>4.Службы </a:t>
            </a:r>
            <a:r>
              <a:rPr lang="ru-RU" b="1" dirty="0">
                <a:solidFill>
                  <a:schemeClr val="bg1"/>
                </a:solidFill>
                <a:latin typeface="Arial" panose="020B0604020202020204" pitchFamily="34" charset="0"/>
                <a:cs typeface="Arial" panose="020B0604020202020204" pitchFamily="34" charset="0"/>
              </a:rPr>
              <a:t>доставки – перевозка грузов, курьерские услуги, почтовые услуги</a:t>
            </a:r>
          </a:p>
        </p:txBody>
      </p:sp>
      <p:sp>
        <p:nvSpPr>
          <p:cNvPr id="5" name="Подзаголовок 4"/>
          <p:cNvSpPr>
            <a:spLocks noGrp="1"/>
          </p:cNvSpPr>
          <p:nvPr>
            <p:ph type="subTitle" idx="1"/>
          </p:nvPr>
        </p:nvSpPr>
        <p:spPr>
          <a:xfrm>
            <a:off x="11430" y="1193781"/>
            <a:ext cx="9144000" cy="5808235"/>
          </a:xfrm>
        </p:spPr>
        <p:txBody>
          <a:bodyPr>
            <a:normAutofit fontScale="55000" lnSpcReduction="20000"/>
          </a:bodyPr>
          <a:lstStyle/>
          <a:p>
            <a:pPr algn="l" fontAlgn="base"/>
            <a:endParaRPr lang="ru-RU" b="1" dirty="0" smtClean="0">
              <a:solidFill>
                <a:srgbClr val="C00000"/>
              </a:solidFill>
              <a:latin typeface="Arial" panose="020B0604020202020204" pitchFamily="34" charset="0"/>
              <a:cs typeface="Arial" panose="020B0604020202020204" pitchFamily="34" charset="0"/>
            </a:endParaRPr>
          </a:p>
          <a:p>
            <a:pPr algn="l" fontAlgn="base"/>
            <a:r>
              <a:rPr lang="ru-RU" b="1" dirty="0" smtClean="0">
                <a:solidFill>
                  <a:srgbClr val="C00000"/>
                </a:solidFill>
                <a:latin typeface="Arial" panose="020B0604020202020204" pitchFamily="34" charset="0"/>
                <a:cs typeface="Arial" panose="020B0604020202020204" pitchFamily="34" charset="0"/>
              </a:rPr>
              <a:t>ГК </a:t>
            </a:r>
            <a:r>
              <a:rPr lang="ru-RU" b="1" dirty="0">
                <a:solidFill>
                  <a:srgbClr val="C00000"/>
                </a:solidFill>
                <a:latin typeface="Arial" panose="020B0604020202020204" pitchFamily="34" charset="0"/>
                <a:cs typeface="Arial" panose="020B0604020202020204" pitchFamily="34" charset="0"/>
              </a:rPr>
              <a:t>РК, Статья 689.</a:t>
            </a:r>
            <a:r>
              <a:rPr lang="ru-RU" dirty="0">
                <a:solidFill>
                  <a:srgbClr val="C00000"/>
                </a:solidFill>
                <a:latin typeface="Arial" panose="020B0604020202020204" pitchFamily="34" charset="0"/>
                <a:cs typeface="Arial" panose="020B0604020202020204" pitchFamily="34" charset="0"/>
              </a:rPr>
              <a:t> </a:t>
            </a:r>
            <a:r>
              <a:rPr lang="ru-RU" b="1" dirty="0">
                <a:solidFill>
                  <a:srgbClr val="C00000"/>
                </a:solidFill>
                <a:latin typeface="Arial" panose="020B0604020202020204" pitchFamily="34" charset="0"/>
                <a:cs typeface="Arial" panose="020B0604020202020204" pitchFamily="34" charset="0"/>
              </a:rPr>
              <a:t>Договор перевозки груза</a:t>
            </a:r>
          </a:p>
          <a:p>
            <a:pPr algn="l" fontAlgn="base"/>
            <a:r>
              <a:rPr lang="ru-RU" dirty="0">
                <a:solidFill>
                  <a:schemeClr val="tx1"/>
                </a:solidFill>
                <a:latin typeface="Arial" panose="020B0604020202020204" pitchFamily="34" charset="0"/>
                <a:cs typeface="Arial" panose="020B0604020202020204" pitchFamily="34" charset="0"/>
              </a:rPr>
              <a:t>1. По договору перевозки груза одна сторона (перевозчик) обязуется доставить вверенный ему другой стороной (отправителем) груз в пункт назначения и выдать уполномоченному на получение груза лицу (получателю), а отправитель обязуется уплатить за перевозку груза плату, согласно договору или тарифу.</a:t>
            </a:r>
          </a:p>
          <a:p>
            <a:pPr algn="l" fontAlgn="base"/>
            <a:r>
              <a:rPr lang="ru-RU" dirty="0">
                <a:solidFill>
                  <a:schemeClr val="tx1"/>
                </a:solidFill>
                <a:latin typeface="Arial" panose="020B0604020202020204" pitchFamily="34" charset="0"/>
                <a:cs typeface="Arial" panose="020B0604020202020204" pitchFamily="34" charset="0"/>
              </a:rPr>
              <a:t>2. Договор перевозки груза оформляется составлением транспортной накладной, </a:t>
            </a:r>
            <a:r>
              <a:rPr lang="ru-RU" u="sng" dirty="0">
                <a:solidFill>
                  <a:schemeClr val="tx1"/>
                </a:solidFill>
                <a:latin typeface="Arial" panose="020B0604020202020204" pitchFamily="34" charset="0"/>
                <a:cs typeface="Arial" panose="020B0604020202020204" pitchFamily="34" charset="0"/>
                <a:hlinkClick r:id="rId2"/>
              </a:rPr>
              <a:t>коносамента</a:t>
            </a:r>
            <a:r>
              <a:rPr lang="ru-RU" dirty="0">
                <a:solidFill>
                  <a:schemeClr val="tx1"/>
                </a:solidFill>
                <a:latin typeface="Arial" panose="020B0604020202020204" pitchFamily="34" charset="0"/>
                <a:cs typeface="Arial" panose="020B0604020202020204" pitchFamily="34" charset="0"/>
              </a:rPr>
              <a:t>, товарно-транспортной накладной или иного документа на груз, предусмотренных </a:t>
            </a:r>
            <a:r>
              <a:rPr lang="ru-RU" u="sng" dirty="0">
                <a:solidFill>
                  <a:schemeClr val="tx1"/>
                </a:solidFill>
                <a:latin typeface="Arial" panose="020B0604020202020204" pitchFamily="34" charset="0"/>
                <a:cs typeface="Arial" panose="020B0604020202020204" pitchFamily="34" charset="0"/>
                <a:hlinkClick r:id="rId3"/>
              </a:rPr>
              <a:t>законодательными актами о транспорте.</a:t>
            </a:r>
            <a:endParaRPr lang="ru-RU" dirty="0">
              <a:solidFill>
                <a:schemeClr val="tx1"/>
              </a:solidFill>
              <a:latin typeface="Arial" panose="020B0604020202020204" pitchFamily="34" charset="0"/>
              <a:cs typeface="Arial" panose="020B0604020202020204" pitchFamily="34" charset="0"/>
            </a:endParaRPr>
          </a:p>
          <a:p>
            <a:pPr algn="l" fontAlgn="base"/>
            <a:r>
              <a:rPr lang="ru-RU" b="1" dirty="0">
                <a:solidFill>
                  <a:schemeClr val="tx1"/>
                </a:solidFill>
                <a:latin typeface="Arial" panose="020B0604020202020204" pitchFamily="34" charset="0"/>
                <a:cs typeface="Arial" panose="020B0604020202020204" pitchFamily="34" charset="0"/>
              </a:rPr>
              <a:t> </a:t>
            </a:r>
            <a:endParaRPr lang="ru-RU" dirty="0">
              <a:solidFill>
                <a:schemeClr val="tx1"/>
              </a:solidFill>
              <a:latin typeface="Arial" panose="020B0604020202020204" pitchFamily="34" charset="0"/>
              <a:cs typeface="Arial" panose="020B0604020202020204" pitchFamily="34" charset="0"/>
            </a:endParaRPr>
          </a:p>
          <a:p>
            <a:pPr algn="l" fontAlgn="base"/>
            <a:r>
              <a:rPr lang="ru-RU" b="1" dirty="0">
                <a:solidFill>
                  <a:srgbClr val="C00000"/>
                </a:solidFill>
                <a:latin typeface="Arial" panose="020B0604020202020204" pitchFamily="34" charset="0"/>
                <a:cs typeface="Arial" panose="020B0604020202020204" pitchFamily="34" charset="0"/>
              </a:rPr>
              <a:t>Статья 683.</a:t>
            </a:r>
            <a:r>
              <a:rPr lang="ru-RU" dirty="0">
                <a:solidFill>
                  <a:srgbClr val="C00000"/>
                </a:solidFill>
                <a:latin typeface="Arial" panose="020B0604020202020204" pitchFamily="34" charset="0"/>
                <a:cs typeface="Arial" panose="020B0604020202020204" pitchFamily="34" charset="0"/>
              </a:rPr>
              <a:t> </a:t>
            </a:r>
            <a:r>
              <a:rPr lang="ru-RU" b="1" dirty="0">
                <a:solidFill>
                  <a:srgbClr val="C00000"/>
                </a:solidFill>
                <a:latin typeface="Arial" panose="020B0604020202020204" pitchFamily="34" charset="0"/>
                <a:cs typeface="Arial" panose="020B0604020202020204" pitchFamily="34" charset="0"/>
              </a:rPr>
              <a:t>Договор возмездного оказания услуг</a:t>
            </a:r>
          </a:p>
          <a:p>
            <a:pPr algn="l" fontAlgn="base"/>
            <a:r>
              <a:rPr lang="ru-RU" dirty="0">
                <a:solidFill>
                  <a:schemeClr val="tx1"/>
                </a:solidFill>
                <a:latin typeface="Arial" panose="020B0604020202020204" pitchFamily="34" charset="0"/>
                <a:cs typeface="Arial" panose="020B0604020202020204" pitchFamily="34" charset="0"/>
              </a:rPr>
              <a:t>1. По договору возмездного оказания услуг исполнитель обязуется по заданию заказчика оказать услуги (совершить определенные действия или осуществить определенную деятельность), а заказчик обязуется оплатить эти услуги.</a:t>
            </a:r>
          </a:p>
          <a:p>
            <a:pPr algn="l" fontAlgn="base"/>
            <a:r>
              <a:rPr lang="ru-RU" dirty="0">
                <a:solidFill>
                  <a:schemeClr val="tx1"/>
                </a:solidFill>
                <a:latin typeface="Arial" panose="020B0604020202020204" pitchFamily="34" charset="0"/>
                <a:cs typeface="Arial" panose="020B0604020202020204" pitchFamily="34" charset="0"/>
              </a:rPr>
              <a:t>2. Правила настоящей главы применяются к договорам оказания услуг связи, медицинских, ветеринарных, аудиторских, консультационных, информационных услуг, услуг по обучению, туристическому обслуживанию и иных, за исключением услуг, оказываемых по договорам, предусмотренным </a:t>
            </a:r>
            <a:r>
              <a:rPr lang="ru-RU" u="sng" dirty="0">
                <a:solidFill>
                  <a:schemeClr val="tx1"/>
                </a:solidFill>
                <a:latin typeface="Arial" panose="020B0604020202020204" pitchFamily="34" charset="0"/>
                <a:cs typeface="Arial" panose="020B0604020202020204" pitchFamily="34" charset="0"/>
                <a:hlinkClick r:id="rId4" tooltip="Гражданский кодекс Республики Казахстан от 1 июля 1999 года № 409-I (Особенная часть) (с изменениями и дополнениями по состоянию на 01.01.2018 г.)"/>
              </a:rPr>
              <a:t>главами 32</a:t>
            </a:r>
            <a:r>
              <a:rPr lang="ru-RU" dirty="0">
                <a:solidFill>
                  <a:schemeClr val="tx1"/>
                </a:solidFill>
                <a:latin typeface="Arial" panose="020B0604020202020204" pitchFamily="34" charset="0"/>
                <a:cs typeface="Arial" panose="020B0604020202020204" pitchFamily="34" charset="0"/>
              </a:rPr>
              <a:t>, </a:t>
            </a:r>
            <a:r>
              <a:rPr lang="ru-RU" u="sng" dirty="0">
                <a:solidFill>
                  <a:schemeClr val="tx1"/>
                </a:solidFill>
                <a:latin typeface="Arial" panose="020B0604020202020204" pitchFamily="34" charset="0"/>
                <a:cs typeface="Arial" panose="020B0604020202020204" pitchFamily="34" charset="0"/>
                <a:hlinkClick r:id="rId5"/>
              </a:rPr>
              <a:t>34</a:t>
            </a:r>
            <a:r>
              <a:rPr lang="ru-RU" dirty="0">
                <a:solidFill>
                  <a:schemeClr val="tx1"/>
                </a:solidFill>
                <a:latin typeface="Arial" panose="020B0604020202020204" pitchFamily="34" charset="0"/>
                <a:cs typeface="Arial" panose="020B0604020202020204" pitchFamily="34" charset="0"/>
              </a:rPr>
              <a:t>, </a:t>
            </a:r>
            <a:r>
              <a:rPr lang="ru-RU" u="sng" dirty="0">
                <a:solidFill>
                  <a:schemeClr val="tx1"/>
                </a:solidFill>
                <a:latin typeface="Arial" panose="020B0604020202020204" pitchFamily="34" charset="0"/>
                <a:cs typeface="Arial" panose="020B0604020202020204" pitchFamily="34" charset="0"/>
                <a:hlinkClick r:id="rId6"/>
              </a:rPr>
              <a:t>35</a:t>
            </a:r>
            <a:r>
              <a:rPr lang="ru-RU" dirty="0">
                <a:solidFill>
                  <a:schemeClr val="tx1"/>
                </a:solidFill>
                <a:latin typeface="Arial" panose="020B0604020202020204" pitchFamily="34" charset="0"/>
                <a:cs typeface="Arial" panose="020B0604020202020204" pitchFamily="34" charset="0"/>
              </a:rPr>
              <a:t>, </a:t>
            </a:r>
            <a:r>
              <a:rPr lang="ru-RU" u="sng" dirty="0">
                <a:solidFill>
                  <a:schemeClr val="tx1"/>
                </a:solidFill>
                <a:latin typeface="Arial" panose="020B0604020202020204" pitchFamily="34" charset="0"/>
                <a:cs typeface="Arial" panose="020B0604020202020204" pitchFamily="34" charset="0"/>
                <a:hlinkClick r:id="rId7"/>
              </a:rPr>
              <a:t>39</a:t>
            </a:r>
            <a:r>
              <a:rPr lang="ru-RU" dirty="0">
                <a:solidFill>
                  <a:schemeClr val="tx1"/>
                </a:solidFill>
                <a:latin typeface="Arial" panose="020B0604020202020204" pitchFamily="34" charset="0"/>
                <a:cs typeface="Arial" panose="020B0604020202020204" pitchFamily="34" charset="0"/>
              </a:rPr>
              <a:t>, </a:t>
            </a:r>
            <a:r>
              <a:rPr lang="ru-RU" u="sng" dirty="0">
                <a:solidFill>
                  <a:schemeClr val="tx1"/>
                </a:solidFill>
                <a:latin typeface="Arial" panose="020B0604020202020204" pitchFamily="34" charset="0"/>
                <a:cs typeface="Arial" panose="020B0604020202020204" pitchFamily="34" charset="0"/>
                <a:hlinkClick r:id="rId8"/>
              </a:rPr>
              <a:t>41</a:t>
            </a:r>
            <a:r>
              <a:rPr lang="ru-RU" dirty="0">
                <a:solidFill>
                  <a:schemeClr val="tx1"/>
                </a:solidFill>
                <a:latin typeface="Arial" panose="020B0604020202020204" pitchFamily="34" charset="0"/>
                <a:cs typeface="Arial" panose="020B0604020202020204" pitchFamily="34" charset="0"/>
              </a:rPr>
              <a:t>, </a:t>
            </a:r>
            <a:r>
              <a:rPr lang="ru-RU" u="sng" dirty="0">
                <a:solidFill>
                  <a:schemeClr val="tx1"/>
                </a:solidFill>
                <a:latin typeface="Arial" panose="020B0604020202020204" pitchFamily="34" charset="0"/>
                <a:cs typeface="Arial" panose="020B0604020202020204" pitchFamily="34" charset="0"/>
                <a:hlinkClick r:id="rId9"/>
              </a:rPr>
              <a:t>43</a:t>
            </a:r>
            <a:r>
              <a:rPr lang="ru-RU" dirty="0">
                <a:solidFill>
                  <a:schemeClr val="tx1"/>
                </a:solidFill>
                <a:latin typeface="Arial" panose="020B0604020202020204" pitchFamily="34" charset="0"/>
                <a:cs typeface="Arial" panose="020B0604020202020204" pitchFamily="34" charset="0"/>
              </a:rPr>
              <a:t>, </a:t>
            </a:r>
            <a:r>
              <a:rPr lang="ru-RU" u="sng" dirty="0">
                <a:solidFill>
                  <a:schemeClr val="tx1"/>
                </a:solidFill>
                <a:latin typeface="Arial" panose="020B0604020202020204" pitchFamily="34" charset="0"/>
                <a:cs typeface="Arial" panose="020B0604020202020204" pitchFamily="34" charset="0"/>
                <a:hlinkClick r:id="rId10"/>
              </a:rPr>
              <a:t>44</a:t>
            </a:r>
            <a:r>
              <a:rPr lang="ru-RU" dirty="0">
                <a:solidFill>
                  <a:schemeClr val="tx1"/>
                </a:solidFill>
                <a:latin typeface="Arial" panose="020B0604020202020204" pitchFamily="34" charset="0"/>
                <a:cs typeface="Arial" panose="020B0604020202020204" pitchFamily="34" charset="0"/>
              </a:rPr>
              <a:t> настоящего Кодекса.</a:t>
            </a:r>
          </a:p>
          <a:p>
            <a:pPr algn="l"/>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76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r>
              <a:rPr lang="ru-RU" b="1" dirty="0">
                <a:solidFill>
                  <a:schemeClr val="bg1"/>
                </a:solidFill>
                <a:latin typeface="Arial" panose="020B0604020202020204" pitchFamily="34" charset="0"/>
                <a:cs typeface="Arial" panose="020B0604020202020204" pitchFamily="34" charset="0"/>
              </a:rPr>
              <a:t>5.	Налоговые </a:t>
            </a:r>
            <a:r>
              <a:rPr lang="ru-RU" b="1" dirty="0" smtClean="0">
                <a:solidFill>
                  <a:schemeClr val="bg1"/>
                </a:solidFill>
                <a:latin typeface="Arial" panose="020B0604020202020204" pitchFamily="34" charset="0"/>
                <a:cs typeface="Arial" panose="020B0604020202020204" pitchFamily="34" charset="0"/>
              </a:rPr>
              <a:t>льготы</a:t>
            </a:r>
            <a:endParaRPr lang="ru-RU"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1430" y="1193781"/>
            <a:ext cx="9144000" cy="5808235"/>
          </a:xfrm>
        </p:spPr>
        <p:txBody>
          <a:bodyPr>
            <a:normAutofit fontScale="70000" lnSpcReduction="20000"/>
          </a:bodyPr>
          <a:lstStyle/>
          <a:p>
            <a:pPr algn="l" fontAlgn="base"/>
            <a:endParaRPr lang="ru-RU" b="1" dirty="0" smtClean="0">
              <a:solidFill>
                <a:srgbClr val="C00000"/>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НК </a:t>
            </a:r>
            <a:r>
              <a:rPr lang="ru-RU" b="1" dirty="0">
                <a:solidFill>
                  <a:srgbClr val="C00000"/>
                </a:solidFill>
                <a:latin typeface="Arial" panose="020B0604020202020204" pitchFamily="34" charset="0"/>
                <a:cs typeface="Arial" panose="020B0604020202020204" pitchFamily="34" charset="0"/>
              </a:rPr>
              <a:t>РК, Статья 1</a:t>
            </a:r>
            <a:r>
              <a:rPr lang="ru-RU" b="1" dirty="0" smtClean="0">
                <a:solidFill>
                  <a:srgbClr val="C00000"/>
                </a:solidFill>
                <a:latin typeface="Arial" panose="020B0604020202020204" pitchFamily="34" charset="0"/>
                <a:cs typeface="Arial" panose="020B0604020202020204" pitchFamily="34" charset="0"/>
              </a:rPr>
              <a:t>.</a:t>
            </a:r>
          </a:p>
          <a:p>
            <a:pPr algn="l"/>
            <a:r>
              <a:rPr lang="ru-RU" b="1" dirty="0" smtClean="0">
                <a:solidFill>
                  <a:srgbClr val="C00000"/>
                </a:solidFill>
                <a:latin typeface="Arial" panose="020B0604020202020204" pitchFamily="34" charset="0"/>
                <a:cs typeface="Arial" panose="020B0604020202020204" pitchFamily="34" charset="0"/>
              </a:rPr>
              <a:t>Основные </a:t>
            </a:r>
            <a:r>
              <a:rPr lang="ru-RU" b="1" dirty="0">
                <a:solidFill>
                  <a:srgbClr val="C00000"/>
                </a:solidFill>
                <a:latin typeface="Arial" panose="020B0604020202020204" pitchFamily="34" charset="0"/>
                <a:cs typeface="Arial" panose="020B0604020202020204" pitchFamily="34" charset="0"/>
              </a:rPr>
              <a:t>понятия, используемые в настоящем </a:t>
            </a:r>
            <a:r>
              <a:rPr lang="ru-RU" b="1" dirty="0" smtClean="0">
                <a:solidFill>
                  <a:srgbClr val="C00000"/>
                </a:solidFill>
                <a:latin typeface="Arial" panose="020B0604020202020204" pitchFamily="34" charset="0"/>
                <a:cs typeface="Arial" panose="020B0604020202020204" pitchFamily="34" charset="0"/>
              </a:rPr>
              <a:t>Кодексе</a:t>
            </a:r>
          </a:p>
          <a:p>
            <a:pPr algn="l"/>
            <a:r>
              <a:rPr lang="ru-RU" dirty="0" smtClean="0">
                <a:solidFill>
                  <a:schemeClr val="tx1"/>
                </a:solidFill>
                <a:latin typeface="Arial" panose="020B0604020202020204" pitchFamily="34" charset="0"/>
                <a:cs typeface="Arial" panose="020B0604020202020204" pitchFamily="34" charset="0"/>
              </a:rPr>
              <a:t>1. Основные понятия, используемые в настоящем Кодексе для целей налогообложения:</a:t>
            </a:r>
          </a:p>
          <a:p>
            <a:pPr algn="l"/>
            <a:r>
              <a:rPr lang="ru-RU" dirty="0" smtClean="0">
                <a:solidFill>
                  <a:schemeClr val="tx1"/>
                </a:solidFill>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p>
            <a:pPr algn="l"/>
            <a:r>
              <a:rPr lang="ru-RU" dirty="0">
                <a:solidFill>
                  <a:schemeClr val="tx1"/>
                </a:solidFill>
                <a:latin typeface="Arial" panose="020B0604020202020204" pitchFamily="34" charset="0"/>
                <a:cs typeface="Arial" panose="020B0604020202020204" pitchFamily="34" charset="0"/>
              </a:rPr>
              <a:t>65) электронная торговля товарами - предпринимательская деятельность по реализации товаров физическим лицам, осуществляемая посредством информационных технологий через интернет-магазин и (или) интернет-площадку при одновременном соблюдении следующих условий:</a:t>
            </a:r>
          </a:p>
          <a:p>
            <a:pPr algn="l"/>
            <a:r>
              <a:rPr lang="ru-RU" dirty="0">
                <a:solidFill>
                  <a:schemeClr val="tx1"/>
                </a:solidFill>
                <a:latin typeface="Arial" panose="020B0604020202020204" pitchFamily="34" charset="0"/>
                <a:cs typeface="Arial" panose="020B0604020202020204" pitchFamily="34" charset="0"/>
              </a:rPr>
              <a:t>- оформление сделок по реализации товаров осуществляется в электронной форме;</a:t>
            </a:r>
          </a:p>
          <a:p>
            <a:pPr algn="l"/>
            <a:r>
              <a:rPr lang="ru-RU" dirty="0">
                <a:solidFill>
                  <a:schemeClr val="tx1"/>
                </a:solidFill>
                <a:latin typeface="Arial" panose="020B0604020202020204" pitchFamily="34" charset="0"/>
                <a:cs typeface="Arial" panose="020B0604020202020204" pitchFamily="34" charset="0"/>
              </a:rPr>
              <a:t>- оплата за товары производится безналичным платежом;</a:t>
            </a:r>
          </a:p>
          <a:p>
            <a:pPr algn="l"/>
            <a:r>
              <a:rPr lang="ru-RU" dirty="0">
                <a:solidFill>
                  <a:schemeClr val="tx1"/>
                </a:solidFill>
                <a:latin typeface="Arial" panose="020B0604020202020204" pitchFamily="34" charset="0"/>
                <a:cs typeface="Arial" panose="020B0604020202020204" pitchFamily="34" charset="0"/>
              </a:rPr>
              <a:t>- наличие собственной службы доставки товаров покупателю (получателю), либо наличие договоров с лицами, осуществляющими услуги по перевозке грузов, курьерскую и (или) почтовую деятельность;</a:t>
            </a:r>
          </a:p>
          <a:p>
            <a:pPr algn="l"/>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421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r>
              <a:rPr lang="ru-RU" b="1" dirty="0">
                <a:solidFill>
                  <a:schemeClr val="bg1"/>
                </a:solidFill>
                <a:latin typeface="Arial" panose="020B0604020202020204" pitchFamily="34" charset="0"/>
                <a:cs typeface="Arial" panose="020B0604020202020204" pitchFamily="34" charset="0"/>
              </a:rPr>
              <a:t>5.	Налоговые </a:t>
            </a:r>
            <a:r>
              <a:rPr lang="ru-RU" b="1" dirty="0" smtClean="0">
                <a:solidFill>
                  <a:schemeClr val="bg1"/>
                </a:solidFill>
                <a:latin typeface="Arial" panose="020B0604020202020204" pitchFamily="34" charset="0"/>
                <a:cs typeface="Arial" panose="020B0604020202020204" pitchFamily="34" charset="0"/>
              </a:rPr>
              <a:t>льготы</a:t>
            </a:r>
            <a:endParaRPr lang="ru-RU"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1430" y="1193781"/>
            <a:ext cx="9144000" cy="5808235"/>
          </a:xfrm>
        </p:spPr>
        <p:txBody>
          <a:bodyPr>
            <a:normAutofit fontScale="47500" lnSpcReduction="20000"/>
          </a:bodyPr>
          <a:lstStyle/>
          <a:p>
            <a:pPr algn="l" fontAlgn="base"/>
            <a:endParaRPr lang="ru-RU" b="1" dirty="0" smtClean="0">
              <a:solidFill>
                <a:srgbClr val="C00000"/>
              </a:solidFill>
              <a:latin typeface="Arial" panose="020B0604020202020204" pitchFamily="34" charset="0"/>
              <a:cs typeface="Arial" panose="020B0604020202020204" pitchFamily="34" charset="0"/>
            </a:endParaRPr>
          </a:p>
          <a:p>
            <a:pPr algn="l"/>
            <a:r>
              <a:rPr lang="ru-RU" b="1" dirty="0">
                <a:solidFill>
                  <a:srgbClr val="C00000"/>
                </a:solidFill>
                <a:latin typeface="Arial" panose="020B0604020202020204" pitchFamily="34" charset="0"/>
                <a:cs typeface="Arial" panose="020B0604020202020204" pitchFamily="34" charset="0"/>
              </a:rPr>
              <a:t>ЗРК «О платежах и платежных системах</a:t>
            </a:r>
            <a:r>
              <a:rPr lang="ru-RU" b="1" dirty="0" smtClean="0">
                <a:solidFill>
                  <a:srgbClr val="C00000"/>
                </a:solidFill>
                <a:latin typeface="Arial" panose="020B0604020202020204" pitchFamily="34" charset="0"/>
                <a:cs typeface="Arial" panose="020B0604020202020204" pitchFamily="34" charset="0"/>
              </a:rPr>
              <a:t>»</a:t>
            </a:r>
          </a:p>
          <a:p>
            <a:pPr algn="l"/>
            <a:r>
              <a:rPr lang="ru-RU" b="1" dirty="0" smtClean="0">
                <a:solidFill>
                  <a:srgbClr val="C00000"/>
                </a:solidFill>
                <a:latin typeface="Arial" panose="020B0604020202020204" pitchFamily="34" charset="0"/>
                <a:cs typeface="Arial" panose="020B0604020202020204" pitchFamily="34" charset="0"/>
              </a:rPr>
              <a:t>Статья </a:t>
            </a:r>
            <a:r>
              <a:rPr lang="ru-RU" b="1" dirty="0">
                <a:solidFill>
                  <a:srgbClr val="C00000"/>
                </a:solidFill>
                <a:latin typeface="Arial" panose="020B0604020202020204" pitchFamily="34" charset="0"/>
                <a:cs typeface="Arial" panose="020B0604020202020204" pitchFamily="34" charset="0"/>
              </a:rPr>
              <a:t>25. Платежи и (или) переводы </a:t>
            </a:r>
            <a:r>
              <a:rPr lang="ru-RU" b="1" dirty="0" smtClean="0">
                <a:solidFill>
                  <a:srgbClr val="C00000"/>
                </a:solidFill>
                <a:latin typeface="Arial" panose="020B0604020202020204" pitchFamily="34" charset="0"/>
                <a:cs typeface="Arial" panose="020B0604020202020204" pitchFamily="34" charset="0"/>
              </a:rPr>
              <a:t>денег</a:t>
            </a:r>
          </a:p>
          <a:p>
            <a:pPr algn="l"/>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1. </a:t>
            </a:r>
            <a:r>
              <a:rPr lang="ru-RU" dirty="0">
                <a:solidFill>
                  <a:schemeClr val="tx1"/>
                </a:solidFill>
                <a:latin typeface="Arial" panose="020B0604020202020204" pitchFamily="34" charset="0"/>
                <a:cs typeface="Arial" panose="020B0604020202020204" pitchFamily="34" charset="0"/>
              </a:rPr>
              <a:t>Платежи осуществляются на основании и в соответствии с условиями гражданско-правовых сделок, норм законодательства Республики Казахстан и решениями судов.</a:t>
            </a:r>
          </a:p>
          <a:p>
            <a:pPr algn="l"/>
            <a:r>
              <a:rPr lang="ru-RU" dirty="0">
                <a:solidFill>
                  <a:schemeClr val="tx1"/>
                </a:solidFill>
                <a:latin typeface="Arial" panose="020B0604020202020204" pitchFamily="34" charset="0"/>
                <a:cs typeface="Arial" panose="020B0604020202020204" pitchFamily="34" charset="0"/>
              </a:rPr>
              <a:t>…</a:t>
            </a:r>
          </a:p>
          <a:p>
            <a:pPr algn="l"/>
            <a:r>
              <a:rPr lang="ru-RU" b="1" dirty="0">
                <a:solidFill>
                  <a:schemeClr val="tx1"/>
                </a:solidFill>
                <a:latin typeface="Arial" panose="020B0604020202020204" pitchFamily="34" charset="0"/>
                <a:cs typeface="Arial" panose="020B0604020202020204" pitchFamily="34" charset="0"/>
              </a:rPr>
              <a:t>3.</a:t>
            </a:r>
            <a:r>
              <a:rPr lang="ru-RU" dirty="0">
                <a:solidFill>
                  <a:schemeClr val="tx1"/>
                </a:solidFill>
                <a:latin typeface="Arial" panose="020B0604020202020204" pitchFamily="34" charset="0"/>
                <a:cs typeface="Arial" panose="020B0604020202020204" pitchFamily="34" charset="0"/>
              </a:rPr>
              <a:t> Платежи и (или) переводы денег на территории Республики Казахстан осуществляются как с использованием наличных денег, так и без их использования (безналичные платежи) следующими способами:</a:t>
            </a:r>
          </a:p>
          <a:p>
            <a:pPr algn="l"/>
            <a:r>
              <a:rPr lang="ru-RU" dirty="0">
                <a:solidFill>
                  <a:schemeClr val="tx1"/>
                </a:solidFill>
                <a:latin typeface="Arial" panose="020B0604020202020204" pitchFamily="34" charset="0"/>
                <a:cs typeface="Arial" panose="020B0604020202020204" pitchFamily="34" charset="0"/>
              </a:rPr>
              <a:t>1) передача наличных денег;</a:t>
            </a:r>
          </a:p>
          <a:p>
            <a:pPr algn="l"/>
            <a:r>
              <a:rPr lang="ru-RU" dirty="0">
                <a:solidFill>
                  <a:schemeClr val="tx1"/>
                </a:solidFill>
                <a:latin typeface="Arial" panose="020B0604020202020204" pitchFamily="34" charset="0"/>
                <a:cs typeface="Arial" panose="020B0604020202020204" pitchFamily="34" charset="0"/>
              </a:rPr>
              <a:t>2) передача электронных денег;</a:t>
            </a:r>
          </a:p>
          <a:p>
            <a:pPr algn="l"/>
            <a:r>
              <a:rPr lang="ru-RU" dirty="0">
                <a:solidFill>
                  <a:schemeClr val="tx1"/>
                </a:solidFill>
                <a:latin typeface="Arial" panose="020B0604020202020204" pitchFamily="34" charset="0"/>
                <a:cs typeface="Arial" panose="020B0604020202020204" pitchFamily="34" charset="0"/>
              </a:rPr>
              <a:t>3) перевод денег с использованием платежных документов;</a:t>
            </a:r>
          </a:p>
          <a:p>
            <a:pPr algn="l"/>
            <a:r>
              <a:rPr lang="ru-RU" dirty="0">
                <a:solidFill>
                  <a:schemeClr val="tx1"/>
                </a:solidFill>
                <a:latin typeface="Arial" panose="020B0604020202020204" pitchFamily="34" charset="0"/>
                <a:cs typeface="Arial" panose="020B0604020202020204" pitchFamily="34" charset="0"/>
              </a:rPr>
              <a:t>4) выдача платежного документа, содержащего денежное обязательство или приказ о выплате денег;</a:t>
            </a:r>
          </a:p>
          <a:p>
            <a:pPr algn="l"/>
            <a:r>
              <a:rPr lang="ru-RU" dirty="0">
                <a:solidFill>
                  <a:schemeClr val="tx1"/>
                </a:solidFill>
                <a:latin typeface="Arial" panose="020B0604020202020204" pitchFamily="34" charset="0"/>
                <a:cs typeface="Arial" panose="020B0604020202020204" pitchFamily="34" charset="0"/>
              </a:rPr>
              <a:t>5) использование средств электронного платежа.</a:t>
            </a:r>
          </a:p>
          <a:p>
            <a:pPr algn="l"/>
            <a:r>
              <a:rPr lang="ru-RU" dirty="0">
                <a:solidFill>
                  <a:schemeClr val="tx1"/>
                </a:solidFill>
                <a:latin typeface="Arial" panose="020B0604020202020204" pitchFamily="34" charset="0"/>
                <a:cs typeface="Arial" panose="020B0604020202020204" pitchFamily="34" charset="0"/>
              </a:rPr>
              <a:t>…</a:t>
            </a:r>
          </a:p>
          <a:p>
            <a:pPr algn="l"/>
            <a:r>
              <a:rPr lang="ru-RU" b="1" dirty="0">
                <a:solidFill>
                  <a:schemeClr val="tx1"/>
                </a:solidFill>
                <a:latin typeface="Arial" panose="020B0604020202020204" pitchFamily="34" charset="0"/>
                <a:cs typeface="Arial" panose="020B0604020202020204" pitchFamily="34" charset="0"/>
              </a:rPr>
              <a:t>5. </a:t>
            </a:r>
            <a:r>
              <a:rPr lang="ru-RU" dirty="0">
                <a:solidFill>
                  <a:schemeClr val="tx1"/>
                </a:solidFill>
                <a:latin typeface="Arial" panose="020B0604020202020204" pitchFamily="34" charset="0"/>
                <a:cs typeface="Arial" panose="020B0604020202020204" pitchFamily="34" charset="0"/>
              </a:rPr>
              <a:t>Платежи наличными деньгами заключаются в физической передаче наличных денег в виде банкнот и (или) монет, являющихся законным платежным средством, лицом, осуществляющим платеж, лицу, перед которым данное лицо имеет денежное обязательство.</a:t>
            </a:r>
          </a:p>
          <a:p>
            <a:pPr algn="l"/>
            <a:r>
              <a:rPr lang="ru-RU" b="1" dirty="0">
                <a:solidFill>
                  <a:schemeClr val="tx1"/>
                </a:solidFill>
                <a:latin typeface="Arial" panose="020B0604020202020204" pitchFamily="34" charset="0"/>
                <a:cs typeface="Arial" panose="020B0604020202020204" pitchFamily="34" charset="0"/>
              </a:rPr>
              <a:t>6.</a:t>
            </a:r>
            <a:r>
              <a:rPr lang="ru-RU" dirty="0">
                <a:solidFill>
                  <a:schemeClr val="tx1"/>
                </a:solidFill>
                <a:latin typeface="Arial" panose="020B0604020202020204" pitchFamily="34" charset="0"/>
                <a:cs typeface="Arial" panose="020B0604020202020204" pitchFamily="34" charset="0"/>
              </a:rPr>
              <a:t> Платежи наличными деньгами осуществляются лицу, перед которым исполняется денежное обязательство, непосредственно либо через посредника.</a:t>
            </a:r>
          </a:p>
          <a:p>
            <a:pPr algn="l"/>
            <a:r>
              <a:rPr lang="ru-RU" b="1" dirty="0">
                <a:solidFill>
                  <a:schemeClr val="tx1"/>
                </a:solidFill>
                <a:latin typeface="Arial" panose="020B0604020202020204" pitchFamily="34" charset="0"/>
                <a:cs typeface="Arial" panose="020B0604020202020204" pitchFamily="34" charset="0"/>
              </a:rPr>
              <a:t>7.</a:t>
            </a:r>
            <a:r>
              <a:rPr lang="ru-RU" dirty="0">
                <a:solidFill>
                  <a:schemeClr val="tx1"/>
                </a:solidFill>
                <a:latin typeface="Arial" panose="020B0604020202020204" pitchFamily="34" charset="0"/>
                <a:cs typeface="Arial" panose="020B0604020202020204" pitchFamily="34" charset="0"/>
              </a:rPr>
              <a:t> Безналичные платежи и (или) переводы денег осуществляются на основании платежных инструментов с использованием банковских счетов, а также без их использования в тенге и иностранной валюте в порядке, определенном настоящим Законом и нормативными правовыми актами Национального Банка Республики Казахстан.</a:t>
            </a:r>
          </a:p>
          <a:p>
            <a:pPr algn="l"/>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6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r>
              <a:rPr lang="ru-RU" b="1" dirty="0">
                <a:solidFill>
                  <a:schemeClr val="bg1"/>
                </a:solidFill>
                <a:latin typeface="Arial" panose="020B0604020202020204" pitchFamily="34" charset="0"/>
                <a:cs typeface="Arial" panose="020B0604020202020204" pitchFamily="34" charset="0"/>
              </a:rPr>
              <a:t>5.	Налоговые </a:t>
            </a:r>
            <a:r>
              <a:rPr lang="ru-RU" b="1" dirty="0" smtClean="0">
                <a:solidFill>
                  <a:schemeClr val="bg1"/>
                </a:solidFill>
                <a:latin typeface="Arial" panose="020B0604020202020204" pitchFamily="34" charset="0"/>
                <a:cs typeface="Arial" panose="020B0604020202020204" pitchFamily="34" charset="0"/>
              </a:rPr>
              <a:t>льготы</a:t>
            </a:r>
            <a:endParaRPr lang="ru-RU"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1430" y="1193781"/>
            <a:ext cx="9144000" cy="5808235"/>
          </a:xfrm>
        </p:spPr>
        <p:txBody>
          <a:bodyPr>
            <a:normAutofit fontScale="47500" lnSpcReduction="20000"/>
          </a:bodyPr>
          <a:lstStyle/>
          <a:p>
            <a:pPr algn="l" fontAlgn="base"/>
            <a:endParaRPr lang="ru-RU" b="1" dirty="0" smtClean="0">
              <a:solidFill>
                <a:srgbClr val="C00000"/>
              </a:solidFill>
              <a:latin typeface="Arial" panose="020B0604020202020204" pitchFamily="34" charset="0"/>
              <a:cs typeface="Arial" panose="020B0604020202020204" pitchFamily="34" charset="0"/>
            </a:endParaRPr>
          </a:p>
          <a:p>
            <a:pPr algn="l"/>
            <a:r>
              <a:rPr lang="ru-RU" sz="3400" b="1" dirty="0">
                <a:solidFill>
                  <a:srgbClr val="C00000"/>
                </a:solidFill>
                <a:latin typeface="Arial" panose="020B0604020202020204" pitchFamily="34" charset="0"/>
                <a:cs typeface="Arial" panose="020B0604020202020204" pitchFamily="34" charset="0"/>
              </a:rPr>
              <a:t>Правила осуществления безналичных платежей в РК, утверждены Постановлением Правления Национального Банка Республики Казахстан от 31 августа 2016 года № </a:t>
            </a:r>
            <a:r>
              <a:rPr lang="ru-RU" sz="3400" b="1" dirty="0" smtClean="0">
                <a:solidFill>
                  <a:srgbClr val="C00000"/>
                </a:solidFill>
                <a:latin typeface="Arial" panose="020B0604020202020204" pitchFamily="34" charset="0"/>
                <a:cs typeface="Arial" panose="020B0604020202020204" pitchFamily="34" charset="0"/>
              </a:rPr>
              <a:t>208 </a:t>
            </a:r>
            <a:endParaRPr lang="ru-RU" sz="3400" b="1" dirty="0">
              <a:solidFill>
                <a:srgbClr val="C00000"/>
              </a:solidFill>
              <a:latin typeface="Arial" panose="020B0604020202020204" pitchFamily="34" charset="0"/>
              <a:cs typeface="Arial" panose="020B0604020202020204" pitchFamily="34" charset="0"/>
            </a:endParaRPr>
          </a:p>
          <a:p>
            <a:pPr algn="l"/>
            <a:r>
              <a:rPr lang="ru-RU" sz="3400" dirty="0">
                <a:solidFill>
                  <a:schemeClr val="tx1"/>
                </a:solidFill>
                <a:latin typeface="Arial" panose="020B0604020202020204" pitchFamily="34" charset="0"/>
                <a:cs typeface="Arial" panose="020B0604020202020204" pitchFamily="34" charset="0"/>
              </a:rPr>
              <a:t>…</a:t>
            </a:r>
          </a:p>
          <a:p>
            <a:pPr algn="l"/>
            <a:r>
              <a:rPr lang="ru-RU" sz="3400" b="1" dirty="0">
                <a:solidFill>
                  <a:schemeClr val="tx1"/>
                </a:solidFill>
                <a:latin typeface="Arial" panose="020B0604020202020204" pitchFamily="34" charset="0"/>
                <a:cs typeface="Arial" panose="020B0604020202020204" pitchFamily="34" charset="0"/>
              </a:rPr>
              <a:t>5. </a:t>
            </a:r>
            <a:r>
              <a:rPr lang="ru-RU" sz="3400" dirty="0">
                <a:solidFill>
                  <a:schemeClr val="tx1"/>
                </a:solidFill>
                <a:latin typeface="Arial" panose="020B0604020202020204" pitchFamily="34" charset="0"/>
                <a:cs typeface="Arial" panose="020B0604020202020204" pitchFamily="34" charset="0"/>
              </a:rPr>
              <a:t>Безналичные платежи и (или) переводы денег на территории Республики Казахстан осуществляются с использованием банковских счетов и без открытия банковских счетов в тенге или в иностранной валюте в соответствии с требованиями статей 25, 45-57 Закона о платежах и платежных системах, статьи 16 Закона Республики Казахстан от 13 июня 2005 года "О валютном регулировании и валютном контроле" (далее – Закон о валютном регулировании и валютном контроле), статей 5, 7, 12 и 13Закона о ПОДФТ и Правилами.</a:t>
            </a:r>
          </a:p>
          <a:p>
            <a:pPr algn="l"/>
            <a:r>
              <a:rPr lang="ru-RU" sz="3400" dirty="0">
                <a:solidFill>
                  <a:schemeClr val="tx1"/>
                </a:solidFill>
                <a:latin typeface="Arial" panose="020B0604020202020204" pitchFamily="34" charset="0"/>
                <a:cs typeface="Arial" panose="020B0604020202020204" pitchFamily="34" charset="0"/>
              </a:rPr>
              <a:t>      К безналичным платежам и (или) переводам денег без открытия банковского счета относятся платежи и (или) переводы денег, при осуществлении которых отправитель денег и (или) бенефициар не используют банковские счета, и которые производятся путем взноса наличных денег для их перевода в пользу указанного отправителем денег бенефициара и (или) получения наличных денег бенефициаром.</a:t>
            </a:r>
          </a:p>
          <a:p>
            <a:pPr algn="l"/>
            <a:r>
              <a:rPr lang="ru-RU" sz="3400" b="1" dirty="0" smtClean="0">
                <a:solidFill>
                  <a:schemeClr val="tx1"/>
                </a:solidFill>
                <a:latin typeface="Arial" panose="020B0604020202020204" pitchFamily="34" charset="0"/>
                <a:cs typeface="Arial" panose="020B0604020202020204" pitchFamily="34" charset="0"/>
              </a:rPr>
              <a:t>6</a:t>
            </a:r>
            <a:r>
              <a:rPr lang="ru-RU" sz="3400" b="1" dirty="0">
                <a:solidFill>
                  <a:schemeClr val="tx1"/>
                </a:solidFill>
                <a:latin typeface="Arial" panose="020B0604020202020204" pitchFamily="34" charset="0"/>
                <a:cs typeface="Arial" panose="020B0604020202020204" pitchFamily="34" charset="0"/>
              </a:rPr>
              <a:t>.</a:t>
            </a:r>
            <a:r>
              <a:rPr lang="ru-RU" sz="3400" dirty="0">
                <a:solidFill>
                  <a:schemeClr val="tx1"/>
                </a:solidFill>
                <a:latin typeface="Arial" panose="020B0604020202020204" pitchFamily="34" charset="0"/>
                <a:cs typeface="Arial" panose="020B0604020202020204" pitchFamily="34" charset="0"/>
              </a:rPr>
              <a:t> Безналичные платежи и (или) переводы денег осуществляются на основании платежных документов отправителя, предъявляемых в электронной форме или на бумажном носителе, а также сформированных в системе банка с использованием систем удаленного доступа.</a:t>
            </a:r>
          </a:p>
          <a:p>
            <a:pPr algn="l"/>
            <a:r>
              <a:rPr lang="ru-RU" sz="3400" dirty="0">
                <a:solidFill>
                  <a:schemeClr val="tx1"/>
                </a:solidFill>
                <a:latin typeface="Arial" panose="020B0604020202020204" pitchFamily="34" charset="0"/>
                <a:cs typeface="Arial" panose="020B0604020202020204" pitchFamily="34" charset="0"/>
              </a:rPr>
              <a:t>      Формы платежных документов, составляемых на бумажном носителе, определяются Правилами. Платежные документы, направляемые в электронной форме, содержат реквизиты, установленные Правилами для каждого вида и формы платежного документа</a:t>
            </a:r>
            <a:r>
              <a:rPr lang="ru-RU" sz="3400" dirty="0" smtClean="0">
                <a:solidFill>
                  <a:schemeClr val="tx1"/>
                </a:solidFill>
                <a:latin typeface="Arial" panose="020B0604020202020204" pitchFamily="34" charset="0"/>
                <a:cs typeface="Arial" panose="020B0604020202020204" pitchFamily="34" charset="0"/>
              </a:rPr>
              <a:t>.</a:t>
            </a:r>
            <a:endParaRPr lang="ru-RU" sz="3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07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r>
              <a:rPr lang="ru-RU" b="1" dirty="0">
                <a:solidFill>
                  <a:schemeClr val="bg1"/>
                </a:solidFill>
                <a:latin typeface="Arial" panose="020B0604020202020204" pitchFamily="34" charset="0"/>
                <a:cs typeface="Arial" panose="020B0604020202020204" pitchFamily="34" charset="0"/>
              </a:rPr>
              <a:t>5.	Налоговые </a:t>
            </a:r>
            <a:r>
              <a:rPr lang="ru-RU" b="1" dirty="0" smtClean="0">
                <a:solidFill>
                  <a:schemeClr val="bg1"/>
                </a:solidFill>
                <a:latin typeface="Arial" panose="020B0604020202020204" pitchFamily="34" charset="0"/>
                <a:cs typeface="Arial" panose="020B0604020202020204" pitchFamily="34" charset="0"/>
              </a:rPr>
              <a:t>льготы</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45750" y="1484784"/>
            <a:ext cx="9098250" cy="5355312"/>
          </a:xfrm>
          <a:prstGeom prst="rect">
            <a:avLst/>
          </a:prstGeom>
        </p:spPr>
        <p:txBody>
          <a:bodyPr wrap="square">
            <a:spAutoFit/>
          </a:bodyPr>
          <a:lstStyle/>
          <a:p>
            <a:r>
              <a:rPr lang="ru-RU" b="1" dirty="0">
                <a:solidFill>
                  <a:srgbClr val="C00000"/>
                </a:solidFill>
                <a:latin typeface="Arial" panose="020B0604020202020204" pitchFamily="34" charset="0"/>
                <a:cs typeface="Arial" panose="020B0604020202020204" pitchFamily="34" charset="0"/>
              </a:rPr>
              <a:t>НК РК, Статья 293. Налогообложение прочих категорий </a:t>
            </a:r>
            <a:r>
              <a:rPr lang="ru-RU" b="1" dirty="0" smtClean="0">
                <a:solidFill>
                  <a:srgbClr val="C00000"/>
                </a:solidFill>
                <a:latin typeface="Arial" panose="020B0604020202020204" pitchFamily="34" charset="0"/>
                <a:cs typeface="Arial" panose="020B0604020202020204" pitchFamily="34" charset="0"/>
              </a:rPr>
              <a:t>налогоплательщиков</a:t>
            </a:r>
          </a:p>
          <a:p>
            <a:endParaRPr lang="ru-RU" dirty="0">
              <a:solidFill>
                <a:srgbClr val="C00000"/>
              </a:solidFill>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1. Положения настоящей статьи применяются следующими налогоплательщиками:</a:t>
            </a:r>
          </a:p>
          <a:p>
            <a:r>
              <a:rPr lang="ru-RU" dirty="0">
                <a:latin typeface="Arial" panose="020B0604020202020204" pitchFamily="34" charset="0"/>
                <a:cs typeface="Arial" panose="020B0604020202020204" pitchFamily="34" charset="0"/>
              </a:rPr>
              <a:t>1) осуществляющими перевозку груза морским судном, зарегистрированным в международном судовом реестре Республики Казахстан;</a:t>
            </a:r>
          </a:p>
          <a:p>
            <a:r>
              <a:rPr lang="ru-RU" dirty="0">
                <a:latin typeface="Arial" panose="020B0604020202020204" pitchFamily="34" charset="0"/>
                <a:cs typeface="Arial" panose="020B0604020202020204" pitchFamily="34" charset="0"/>
              </a:rPr>
              <a:t>2) осуществляющими электронную торговлю товарами;</a:t>
            </a:r>
          </a:p>
          <a:p>
            <a:r>
              <a:rPr lang="ru-RU" dirty="0">
                <a:latin typeface="Arial" panose="020B0604020202020204" pitchFamily="34" charset="0"/>
                <a:cs typeface="Arial" panose="020B0604020202020204" pitchFamily="34" charset="0"/>
              </a:rPr>
              <a:t>3) организацией, осуществляющей деятельность по организации и проведению международной специализированной выставки на территории Республики Казахстан.</a:t>
            </a:r>
          </a:p>
          <a:p>
            <a:r>
              <a:rPr lang="ru-RU" dirty="0">
                <a:latin typeface="Arial" panose="020B0604020202020204" pitchFamily="34" charset="0"/>
                <a:cs typeface="Arial" panose="020B0604020202020204" pitchFamily="34" charset="0"/>
              </a:rPr>
              <a:t>…</a:t>
            </a:r>
          </a:p>
          <a:p>
            <a:r>
              <a:rPr lang="ru-RU" dirty="0">
                <a:latin typeface="Arial" panose="020B0604020202020204" pitchFamily="34" charset="0"/>
                <a:cs typeface="Arial" panose="020B0604020202020204" pitchFamily="34" charset="0"/>
              </a:rPr>
              <a:t>3. Налогоплательщик, осуществляющий </a:t>
            </a:r>
            <a:r>
              <a:rPr lang="ru-RU" u="sng" dirty="0">
                <a:latin typeface="Arial" panose="020B0604020202020204" pitchFamily="34" charset="0"/>
                <a:cs typeface="Arial" panose="020B0604020202020204" pitchFamily="34" charset="0"/>
                <a:hlinkClick r:id="rId2" action="ppaction://hlinkfile"/>
              </a:rPr>
              <a:t>электронную торговлю товарами</a:t>
            </a:r>
            <a:r>
              <a:rPr lang="ru-RU" dirty="0">
                <a:latin typeface="Arial" panose="020B0604020202020204" pitchFamily="34" charset="0"/>
                <a:cs typeface="Arial" panose="020B0604020202020204" pitchFamily="34" charset="0"/>
              </a:rPr>
              <a:t>, уменьшает корпоративный подоходный налог, исчисленный в соответствии со </a:t>
            </a:r>
            <a:r>
              <a:rPr lang="ru-RU" u="sng" dirty="0">
                <a:latin typeface="Arial" panose="020B0604020202020204" pitchFamily="34" charset="0"/>
                <a:cs typeface="Arial" panose="020B0604020202020204" pitchFamily="34" charset="0"/>
                <a:hlinkClick r:id="rId3" action="ppaction://hlinkfile"/>
              </a:rPr>
              <a:t>статьей 302</a:t>
            </a:r>
            <a:r>
              <a:rPr lang="ru-RU" dirty="0">
                <a:latin typeface="Arial" panose="020B0604020202020204" pitchFamily="34" charset="0"/>
                <a:cs typeface="Arial" panose="020B0604020202020204" pitchFamily="34" charset="0"/>
              </a:rPr>
              <a:t> настоящего Кодекса, на 100 процентов.</a:t>
            </a:r>
          </a:p>
          <a:p>
            <a:r>
              <a:rPr lang="ru-RU" dirty="0">
                <a:latin typeface="Arial" panose="020B0604020202020204" pitchFamily="34" charset="0"/>
                <a:cs typeface="Arial" panose="020B0604020202020204" pitchFamily="34" charset="0"/>
              </a:rPr>
              <a:t>Положения настоящего пункта применяются в случае, если доходы от осуществления электронной торговли товарами с учетом превышения суммы положительной курсовой разницы над суммой отрицательной курсовой разницы, возникшего по операциям по такой деятельности, составляют не менее 90 процентов совокупного годового дохода. При несоблюдении данного условия налогоплательщик не вправе применять положения настоящей статьи.</a:t>
            </a:r>
          </a:p>
        </p:txBody>
      </p:sp>
    </p:spTree>
    <p:extLst>
      <p:ext uri="{BB962C8B-B14F-4D97-AF65-F5344CB8AC3E}">
        <p14:creationId xmlns:p14="http://schemas.microsoft.com/office/powerpoint/2010/main" val="348852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r>
              <a:rPr lang="ru-RU" b="1" dirty="0">
                <a:solidFill>
                  <a:schemeClr val="bg1"/>
                </a:solidFill>
                <a:latin typeface="Arial" panose="020B0604020202020204" pitchFamily="34" charset="0"/>
                <a:cs typeface="Arial" panose="020B0604020202020204" pitchFamily="34" charset="0"/>
              </a:rPr>
              <a:t>5.	Налоговые </a:t>
            </a:r>
            <a:r>
              <a:rPr lang="ru-RU" b="1" dirty="0" smtClean="0">
                <a:solidFill>
                  <a:schemeClr val="bg1"/>
                </a:solidFill>
                <a:latin typeface="Arial" panose="020B0604020202020204" pitchFamily="34" charset="0"/>
                <a:cs typeface="Arial" panose="020B0604020202020204" pitchFamily="34" charset="0"/>
              </a:rPr>
              <a:t>льготы</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45750" y="1198712"/>
            <a:ext cx="9098250" cy="5940088"/>
          </a:xfrm>
          <a:prstGeom prst="rect">
            <a:avLst/>
          </a:prstGeom>
        </p:spPr>
        <p:txBody>
          <a:bodyPr wrap="square">
            <a:spAutoFit/>
          </a:bodyPr>
          <a:lstStyle/>
          <a:p>
            <a:r>
              <a:rPr lang="ru-RU" sz="1400" b="1" dirty="0" smtClean="0">
                <a:solidFill>
                  <a:srgbClr val="C00000"/>
                </a:solidFill>
                <a:latin typeface="Arial" panose="020B0604020202020204" pitchFamily="34" charset="0"/>
                <a:cs typeface="Arial" panose="020B0604020202020204" pitchFamily="34" charset="0"/>
              </a:rPr>
              <a:t>НК, Статья </a:t>
            </a:r>
            <a:r>
              <a:rPr lang="ru-RU" sz="1400" b="1" dirty="0">
                <a:solidFill>
                  <a:srgbClr val="C00000"/>
                </a:solidFill>
                <a:latin typeface="Arial" panose="020B0604020202020204" pitchFamily="34" charset="0"/>
                <a:cs typeface="Arial" panose="020B0604020202020204" pitchFamily="34" charset="0"/>
              </a:rPr>
              <a:t>357. Определение облагаемого дохода физического лица, подлежащего налогообложению физическим лицом самостоятельно</a:t>
            </a:r>
          </a:p>
          <a:p>
            <a:r>
              <a:rPr lang="ru-RU" sz="1400" dirty="0">
                <a:latin typeface="Arial" panose="020B0604020202020204" pitchFamily="34" charset="0"/>
                <a:cs typeface="Arial" panose="020B0604020202020204" pitchFamily="34" charset="0"/>
              </a:rPr>
              <a:t>…</a:t>
            </a:r>
          </a:p>
          <a:p>
            <a:r>
              <a:rPr lang="ru-RU" sz="1600" dirty="0">
                <a:latin typeface="Arial" panose="020B0604020202020204" pitchFamily="34" charset="0"/>
                <a:cs typeface="Arial" panose="020B0604020202020204" pitchFamily="34" charset="0"/>
              </a:rPr>
              <a:t>2. Облагаемая сумма дохода индивидуального предпринимателя, применяющего общеустановленный режим налогообложения, определяется в следующем порядке:</a:t>
            </a:r>
          </a:p>
          <a:p>
            <a:r>
              <a:rPr lang="ru-RU" sz="1600" dirty="0">
                <a:latin typeface="Arial" panose="020B0604020202020204" pitchFamily="34" charset="0"/>
                <a:cs typeface="Arial" panose="020B0604020202020204" pitchFamily="34" charset="0"/>
              </a:rPr>
              <a:t>облагаемый доход индивидуального предпринимателя, определенный в соответствии со статьей 366 настоящего Кодекса,</a:t>
            </a:r>
          </a:p>
          <a:p>
            <a:r>
              <a:rPr lang="ru-RU" sz="1600" dirty="0">
                <a:latin typeface="Arial" panose="020B0604020202020204" pitchFamily="34" charset="0"/>
                <a:cs typeface="Arial" panose="020B0604020202020204" pitchFamily="34" charset="0"/>
              </a:rPr>
              <a:t>минус</a:t>
            </a:r>
          </a:p>
          <a:p>
            <a:r>
              <a:rPr lang="ru-RU" sz="1600" dirty="0">
                <a:latin typeface="Arial" panose="020B0604020202020204" pitchFamily="34" charset="0"/>
                <a:cs typeface="Arial" panose="020B0604020202020204" pitchFamily="34" charset="0"/>
              </a:rPr>
              <a:t>облагаемый доход индивидуального предпринимателя, осуществляющего электронную торговлю товарами,</a:t>
            </a:r>
          </a:p>
          <a:p>
            <a:r>
              <a:rPr lang="ru-RU" sz="1600" dirty="0">
                <a:latin typeface="Arial" panose="020B0604020202020204" pitchFamily="34" charset="0"/>
                <a:cs typeface="Arial" panose="020B0604020202020204" pitchFamily="34" charset="0"/>
              </a:rPr>
              <a:t>минус</a:t>
            </a:r>
          </a:p>
          <a:p>
            <a:r>
              <a:rPr lang="ru-RU" sz="1600" dirty="0">
                <a:latin typeface="Arial" panose="020B0604020202020204" pitchFamily="34" charset="0"/>
                <a:cs typeface="Arial" panose="020B0604020202020204" pitchFamily="34" charset="0"/>
              </a:rPr>
              <a:t>сумма корректировки дохода, предусмотренной пунктом 1 статьи 341 настоящего Кодекса,</a:t>
            </a:r>
          </a:p>
          <a:p>
            <a:r>
              <a:rPr lang="ru-RU" sz="1600" dirty="0">
                <a:latin typeface="Arial" panose="020B0604020202020204" pitchFamily="34" charset="0"/>
                <a:cs typeface="Arial" panose="020B0604020202020204" pitchFamily="34" charset="0"/>
              </a:rPr>
              <a:t>минус</a:t>
            </a:r>
          </a:p>
          <a:p>
            <a:r>
              <a:rPr lang="ru-RU" sz="1600" dirty="0">
                <a:latin typeface="Arial" panose="020B0604020202020204" pitchFamily="34" charset="0"/>
                <a:cs typeface="Arial" panose="020B0604020202020204" pitchFamily="34" charset="0"/>
              </a:rPr>
              <a:t>сумма налоговых вычетов в размере и порядке, указанных в статье 342 настоящего Кодекса.</a:t>
            </a:r>
          </a:p>
          <a:p>
            <a:r>
              <a:rPr lang="ru-RU" sz="1600" dirty="0">
                <a:latin typeface="Arial" panose="020B0604020202020204" pitchFamily="34" charset="0"/>
                <a:cs typeface="Arial" panose="020B0604020202020204" pitchFamily="34" charset="0"/>
              </a:rPr>
              <a:t>Уменьшение облагаемой суммы дохода индивидуального предпринимателя на облагаемый доход индивидуального предпринимателя, осуществляющего электронную торговлю товарами, производится в случае, если доходы от осуществления электронной торговли товарами с учетом превышения суммы положительной курсовой разницы над суммой отрицательной курсовой разницы, возникших по операциям по такой деятельности, составляют не менее 90 процентов дохода индивидуального предпринимателя, полученного совокупно за налоговый период. При несоблюдении данного условия индивидуальный предприниматель не вправе применять положения абзацев третьего и четвертого части первой настоящего пункта.</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861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r>
              <a:rPr lang="ru-RU" b="1" dirty="0">
                <a:solidFill>
                  <a:schemeClr val="bg1"/>
                </a:solidFill>
                <a:latin typeface="Arial" panose="020B0604020202020204" pitchFamily="34" charset="0"/>
                <a:cs typeface="Arial" panose="020B0604020202020204" pitchFamily="34" charset="0"/>
              </a:rPr>
              <a:t>5.	Налоговые </a:t>
            </a:r>
            <a:r>
              <a:rPr lang="ru-RU" b="1" dirty="0" smtClean="0">
                <a:solidFill>
                  <a:schemeClr val="bg1"/>
                </a:solidFill>
                <a:latin typeface="Arial" panose="020B0604020202020204" pitchFamily="34" charset="0"/>
                <a:cs typeface="Arial" panose="020B0604020202020204" pitchFamily="34" charset="0"/>
              </a:rPr>
              <a:t>льготы</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45750" y="1198712"/>
            <a:ext cx="9098250" cy="5355312"/>
          </a:xfrm>
          <a:prstGeom prst="rect">
            <a:avLst/>
          </a:prstGeom>
        </p:spPr>
        <p:txBody>
          <a:bodyPr wrap="square">
            <a:spAutoFit/>
          </a:bodyPr>
          <a:lstStyle/>
          <a:p>
            <a:r>
              <a:rPr lang="ru-RU" sz="1500" b="1" dirty="0" smtClean="0">
                <a:solidFill>
                  <a:srgbClr val="C00000"/>
                </a:solidFill>
                <a:latin typeface="Arial" panose="020B0604020202020204" pitchFamily="34" charset="0"/>
                <a:cs typeface="Arial" panose="020B0604020202020204" pitchFamily="34" charset="0"/>
              </a:rPr>
              <a:t>НК, Статья </a:t>
            </a:r>
            <a:r>
              <a:rPr lang="ru-RU" sz="1500" b="1" dirty="0">
                <a:solidFill>
                  <a:srgbClr val="C00000"/>
                </a:solidFill>
                <a:latin typeface="Arial" panose="020B0604020202020204" pitchFamily="34" charset="0"/>
                <a:cs typeface="Arial" panose="020B0604020202020204" pitchFamily="34" charset="0"/>
              </a:rPr>
              <a:t>88. Постановка на регистрационный учет в качестве налогоплательщика, осуществляющего отдельные виды деятельности</a:t>
            </a:r>
          </a:p>
          <a:p>
            <a:r>
              <a:rPr lang="ru-RU" sz="1400" dirty="0">
                <a:latin typeface="Arial" panose="020B0604020202020204" pitchFamily="34" charset="0"/>
                <a:cs typeface="Arial" panose="020B0604020202020204" pitchFamily="34" charset="0"/>
              </a:rPr>
              <a:t>1. Постановке на регистрационный учет в качестве налогоплательщика, осуществляющего отдельные виды деятельности, подлежат налогоплательщики, осуществляющие следующие виды деятельности:</a:t>
            </a:r>
          </a:p>
          <a:p>
            <a:r>
              <a:rPr lang="ru-RU" sz="1400" dirty="0">
                <a:latin typeface="Arial" panose="020B0604020202020204" pitchFamily="34" charset="0"/>
                <a:cs typeface="Arial" panose="020B0604020202020204" pitchFamily="34" charset="0"/>
              </a:rPr>
              <a:t>…</a:t>
            </a:r>
          </a:p>
          <a:p>
            <a:r>
              <a:rPr lang="ru-RU" sz="1400" dirty="0">
                <a:latin typeface="Arial" panose="020B0604020202020204" pitchFamily="34" charset="0"/>
                <a:cs typeface="Arial" panose="020B0604020202020204" pitchFamily="34" charset="0"/>
              </a:rPr>
              <a:t>10) </a:t>
            </a:r>
            <a:r>
              <a:rPr lang="ru-RU" sz="1400" u="sng" dirty="0">
                <a:latin typeface="Arial" panose="020B0604020202020204" pitchFamily="34" charset="0"/>
                <a:cs typeface="Arial" panose="020B0604020202020204" pitchFamily="34" charset="0"/>
                <a:hlinkClick r:id="rId2" action="ppaction://hlinkfile"/>
              </a:rPr>
              <a:t>электронная торговля товарами</a:t>
            </a:r>
            <a:r>
              <a:rPr lang="ru-RU" sz="1400" dirty="0">
                <a:latin typeface="Arial" panose="020B0604020202020204" pitchFamily="34" charset="0"/>
                <a:cs typeface="Arial" panose="020B0604020202020204" pitchFamily="34" charset="0"/>
              </a:rPr>
              <a:t>.</a:t>
            </a:r>
          </a:p>
          <a:p>
            <a:r>
              <a:rPr lang="ru-RU" sz="1400" dirty="0">
                <a:latin typeface="Arial" panose="020B0604020202020204" pitchFamily="34" charset="0"/>
                <a:cs typeface="Arial" panose="020B0604020202020204" pitchFamily="34" charset="0"/>
              </a:rPr>
              <a:t>2. Постановка на регистрационный учет в качестве налогоплательщика, осуществляющего отдельные виды деятельности, производится в налоговых органах по месту нахождения объектов налогообложения и (или) объектов, связанных с налогообложением, используемых при осуществлении отдельных видов деятельности, указанных в пункте 1 настоящей статьи.</a:t>
            </a:r>
          </a:p>
          <a:p>
            <a:r>
              <a:rPr lang="ru-RU" sz="1400" dirty="0">
                <a:latin typeface="Arial" panose="020B0604020202020204" pitchFamily="34" charset="0"/>
                <a:cs typeface="Arial" panose="020B0604020202020204" pitchFamily="34" charset="0"/>
              </a:rPr>
              <a:t>3. Постановка на регистрационный учет в качестве налогоплательщика, осуществляющего отдельные виды деятельности, подлежащие лицензированию, при условии наличия соответствующей лицензии производится на срок, не превышающий срока действия лицензии.</a:t>
            </a:r>
          </a:p>
          <a:p>
            <a:r>
              <a:rPr lang="ru-RU" sz="1400" dirty="0">
                <a:latin typeface="Arial" panose="020B0604020202020204" pitchFamily="34" charset="0"/>
                <a:cs typeface="Arial" panose="020B0604020202020204" pitchFamily="34" charset="0"/>
              </a:rPr>
              <a:t>4. Если иное не установлено настоящим пунктом, постановка на регистрационный учет в качестве налогоплательщика, осуществляющего отдельные виды деятельности, подлежащие лицензированию по видам деятельности, указанным в подпунктах 3), 4) и 5) (за исключением оптовой реализации табачных изделий) пункта 1 настоящей статьи, производится при условии наличия соответствующей лицензии на основании данных государственного электронного реестра разрешений и уведомлений.</a:t>
            </a:r>
          </a:p>
          <a:p>
            <a:r>
              <a:rPr lang="ru-RU" sz="1400" dirty="0">
                <a:latin typeface="Arial" panose="020B0604020202020204" pitchFamily="34" charset="0"/>
                <a:cs typeface="Arial" panose="020B0604020202020204" pitchFamily="34" charset="0"/>
              </a:rPr>
              <a:t>Постановка на регистрационный учет в качестве налогоплательщика, осуществляющего отдельные виды деятельности, указанные в подпунктах 1), 2), 5) (за исключением производства табачных изделий), 6) - 10) пункта 1 настоящей статьи, производится на основании уведомления о начале или прекращении деятельности в качестве налогоплательщика, осуществляющего отдельные виды деятельности, в порядке, определяемом </a:t>
            </a:r>
            <a:r>
              <a:rPr lang="ru-RU" sz="1400" u="sng" dirty="0">
                <a:latin typeface="Arial" panose="020B0604020202020204" pitchFamily="34" charset="0"/>
                <a:cs typeface="Arial" panose="020B0604020202020204" pitchFamily="34" charset="0"/>
                <a:hlinkClick r:id="rId3"/>
              </a:rPr>
              <a:t>Законом</a:t>
            </a:r>
            <a:r>
              <a:rPr lang="ru-RU" sz="1400" dirty="0">
                <a:latin typeface="Arial" panose="020B0604020202020204" pitchFamily="34" charset="0"/>
                <a:cs typeface="Arial" panose="020B0604020202020204" pitchFamily="34" charset="0"/>
              </a:rPr>
              <a:t> Республики Казахстан «О разрешениях и уведомлениях».</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151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r>
              <a:rPr lang="ru-RU" b="1" dirty="0">
                <a:solidFill>
                  <a:schemeClr val="bg1"/>
                </a:solidFill>
                <a:latin typeface="Arial" panose="020B0604020202020204" pitchFamily="34" charset="0"/>
                <a:cs typeface="Arial" panose="020B0604020202020204" pitchFamily="34" charset="0"/>
              </a:rPr>
              <a:t>5.	Налоговые </a:t>
            </a:r>
            <a:r>
              <a:rPr lang="ru-RU" b="1" dirty="0" smtClean="0">
                <a:solidFill>
                  <a:schemeClr val="bg1"/>
                </a:solidFill>
                <a:latin typeface="Arial" panose="020B0604020202020204" pitchFamily="34" charset="0"/>
                <a:cs typeface="Arial" panose="020B0604020202020204" pitchFamily="34" charset="0"/>
              </a:rPr>
              <a:t>льготы</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45750" y="1198712"/>
            <a:ext cx="9098250" cy="4616648"/>
          </a:xfrm>
          <a:prstGeom prst="rect">
            <a:avLst/>
          </a:prstGeom>
        </p:spPr>
        <p:txBody>
          <a:bodyPr wrap="square">
            <a:spAutoFit/>
          </a:bodyPr>
          <a:lstStyle/>
          <a:p>
            <a:pPr fontAlgn="base"/>
            <a:r>
              <a:rPr lang="ru-RU" sz="1400" b="1" dirty="0">
                <a:solidFill>
                  <a:srgbClr val="C00000"/>
                </a:solidFill>
                <a:latin typeface="Arial" panose="020B0604020202020204" pitchFamily="34" charset="0"/>
                <a:cs typeface="Arial" panose="020B0604020202020204" pitchFamily="34" charset="0"/>
              </a:rPr>
              <a:t>ЗРК «О разрешениях и уведомлениях»  ПРИЛОЖЕНИЕ 3</a:t>
            </a:r>
            <a:r>
              <a:rPr lang="ru-RU" sz="1400" dirty="0">
                <a:solidFill>
                  <a:srgbClr val="C00000"/>
                </a:solidFill>
                <a:latin typeface="Arial" panose="020B0604020202020204" pitchFamily="34" charset="0"/>
                <a:cs typeface="Arial" panose="020B0604020202020204" pitchFamily="34" charset="0"/>
              </a:rPr>
              <a:t> </a:t>
            </a:r>
          </a:p>
          <a:p>
            <a:pPr fontAlgn="base"/>
            <a:r>
              <a:rPr lang="ru-RU" sz="1400" dirty="0">
                <a:latin typeface="Arial" panose="020B0604020202020204" pitchFamily="34" charset="0"/>
                <a:cs typeface="Arial" panose="020B0604020202020204" pitchFamily="34" charset="0"/>
              </a:rPr>
              <a:t>ПЕРЕЧЕНЬ уведомлений</a:t>
            </a:r>
          </a:p>
          <a:p>
            <a:pPr fontAlgn="base"/>
            <a:r>
              <a:rPr lang="ru-RU" sz="1400" dirty="0">
                <a:latin typeface="Arial" panose="020B0604020202020204" pitchFamily="34" charset="0"/>
                <a:cs typeface="Arial" panose="020B0604020202020204" pitchFamily="34" charset="0"/>
              </a:rPr>
              <a:t> 40. Уведомление о начале или прекращении деятельности в качестве налогоплательщика, осуществляющего отдельные виды деятельности</a:t>
            </a:r>
          </a:p>
          <a:p>
            <a:pPr fontAlgn="base"/>
            <a:r>
              <a:rPr lang="ru-RU" sz="1400" dirty="0">
                <a:latin typeface="Arial" panose="020B0604020202020204" pitchFamily="34" charset="0"/>
                <a:cs typeface="Arial" panose="020B0604020202020204" pitchFamily="34" charset="0"/>
              </a:rPr>
              <a:t> </a:t>
            </a:r>
          </a:p>
          <a:p>
            <a:pPr fontAlgn="base"/>
            <a:r>
              <a:rPr lang="ru-RU" sz="1400" b="1" dirty="0">
                <a:solidFill>
                  <a:srgbClr val="C00000"/>
                </a:solidFill>
                <a:latin typeface="Arial" panose="020B0604020202020204" pitchFamily="34" charset="0"/>
                <a:cs typeface="Arial" panose="020B0604020202020204" pitchFamily="34" charset="0"/>
              </a:rPr>
              <a:t>Правила, сроки и формы предоставления лицами, осуществляющими электронную торговлю товарами и применяющими нормы налогового законодательства Республики Казахстан в части уменьшения исчисленной суммы корпоративного подоходного налога, уменьшения облагаемой суммы дохода индивидуального предпринимателя на облагаемый доход индивидуального предпринимателя, уменьшения облагаемого дохода физического лица на налогооблагаемый доход индивидуального предпринимателя информации по такой деятельности, утверждены Приказом Министра финансов Республики Казахстан от 16 февраля 2018 года № 222</a:t>
            </a:r>
            <a:r>
              <a:rPr lang="ru-RU" sz="1400" b="1" dirty="0">
                <a:latin typeface="Arial" panose="020B0604020202020204" pitchFamily="34" charset="0"/>
                <a:cs typeface="Arial" panose="020B0604020202020204" pitchFamily="34" charset="0"/>
              </a:rPr>
              <a:t/>
            </a:r>
            <a:br>
              <a:rPr lang="ru-RU" sz="1400" b="1" dirty="0">
                <a:latin typeface="Arial" panose="020B0604020202020204" pitchFamily="34" charset="0"/>
                <a:cs typeface="Arial" panose="020B0604020202020204" pitchFamily="34" charset="0"/>
              </a:rPr>
            </a:b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fontAlgn="base"/>
            <a:r>
              <a:rPr lang="ru-RU" sz="1400" dirty="0">
                <a:latin typeface="Arial" panose="020B0604020202020204" pitchFamily="34" charset="0"/>
                <a:cs typeface="Arial" panose="020B0604020202020204" pitchFamily="34" charset="0"/>
              </a:rPr>
              <a:t>3. Отчетным периодом по предоставлению информации для лиц является календарный год.</a:t>
            </a:r>
          </a:p>
          <a:p>
            <a:r>
              <a:rPr lang="ru-RU" sz="1400" dirty="0">
                <a:latin typeface="Arial" panose="020B0604020202020204" pitchFamily="34" charset="0"/>
                <a:cs typeface="Arial" panose="020B0604020202020204" pitchFamily="34" charset="0"/>
              </a:rPr>
              <a:t>4. Информация предоставляется не позднее 31 марта года, следующего за отчетным налоговым периодом по форме, согласно </a:t>
            </a:r>
            <a:r>
              <a:rPr lang="ru-RU" sz="1400" u="sng" dirty="0">
                <a:latin typeface="Arial" panose="020B0604020202020204" pitchFamily="34" charset="0"/>
                <a:cs typeface="Arial" panose="020B0604020202020204" pitchFamily="34" charset="0"/>
                <a:hlinkClick r:id="rId2" action="ppaction://hlinkfile"/>
              </a:rPr>
              <a:t>приложению 1</a:t>
            </a:r>
            <a:r>
              <a:rPr lang="ru-RU" sz="1400" dirty="0">
                <a:latin typeface="Arial" panose="020B0604020202020204" pitchFamily="34" charset="0"/>
                <a:cs typeface="Arial" panose="020B0604020202020204" pitchFamily="34" charset="0"/>
              </a:rPr>
              <a:t> к настоящим Правилам. В случае если указанный налогоплательщик осуществляет выписку электронной счет-фактуры по каждой оформленной сделке, то информация не предоставляется.</a:t>
            </a:r>
          </a:p>
          <a:p>
            <a:r>
              <a:rPr lang="ru-RU" sz="1400" dirty="0">
                <a:latin typeface="Arial" panose="020B0604020202020204" pitchFamily="34" charset="0"/>
                <a:cs typeface="Arial" panose="020B0604020202020204" pitchFamily="34" charset="0"/>
              </a:rPr>
              <a:t>5. Предоставление информации прекращается в случае прекращения деятельности и направления уведомления о прекращении деятельности в качестве налогоплательщика, осуществляющего электронную торговлю товарами в соответствие с </a:t>
            </a:r>
            <a:r>
              <a:rPr lang="ru-RU" sz="1400" u="sng" dirty="0">
                <a:latin typeface="Arial" panose="020B0604020202020204" pitchFamily="34" charset="0"/>
                <a:cs typeface="Arial" panose="020B0604020202020204" pitchFamily="34" charset="0"/>
                <a:hlinkClick r:id="rId3"/>
              </a:rPr>
              <a:t>пунктом 4 статьи 88</a:t>
            </a:r>
            <a:r>
              <a:rPr lang="ru-RU" sz="1400" dirty="0">
                <a:latin typeface="Arial" panose="020B0604020202020204" pitchFamily="34" charset="0"/>
                <a:cs typeface="Arial" panose="020B0604020202020204" pitchFamily="34" charset="0"/>
              </a:rPr>
              <a:t> Кодекса</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92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fontScale="62500" lnSpcReduction="20000"/>
          </a:bodyPr>
          <a:lstStyle/>
          <a:p>
            <a:pPr algn="l"/>
            <a:r>
              <a:rPr lang="ru-RU" sz="3800" b="1" dirty="0">
                <a:solidFill>
                  <a:srgbClr val="C00000"/>
                </a:solidFill>
                <a:latin typeface="Arial" panose="020B0604020202020204" pitchFamily="34" charset="0"/>
                <a:cs typeface="Arial" panose="020B0604020202020204" pitchFamily="34" charset="0"/>
              </a:rPr>
              <a:t>Сергей</a:t>
            </a:r>
          </a:p>
          <a:p>
            <a:pPr algn="l"/>
            <a:endParaRPr lang="ru-RU" dirty="0">
              <a:solidFill>
                <a:schemeClr val="tx1"/>
              </a:solidFill>
              <a:latin typeface="Arial" panose="020B0604020202020204" pitchFamily="34" charset="0"/>
              <a:cs typeface="Arial" panose="020B0604020202020204" pitchFamily="34" charset="0"/>
            </a:endParaRPr>
          </a:p>
          <a:p>
            <a:pPr algn="l"/>
            <a:r>
              <a:rPr lang="ru-RU" dirty="0">
                <a:solidFill>
                  <a:schemeClr val="tx1"/>
                </a:solidFill>
                <a:latin typeface="Arial" panose="020B0604020202020204" pitchFamily="34" charset="0"/>
                <a:cs typeface="Arial" panose="020B0604020202020204" pitchFamily="34" charset="0"/>
              </a:rPr>
              <a:t>Согласно п.65 ст.1 Кодекса «О налогах и других обязательных платежах в бюджет» под понятием "ЭЛЕКТРОННАЯ ТОРГОВЛЯ" понимается следующее: </a:t>
            </a:r>
            <a:r>
              <a:rPr lang="ru-RU" i="1" dirty="0">
                <a:solidFill>
                  <a:schemeClr val="tx1"/>
                </a:solidFill>
                <a:latin typeface="Arial" panose="020B0604020202020204" pitchFamily="34" charset="0"/>
                <a:cs typeface="Arial" panose="020B0604020202020204" pitchFamily="34" charset="0"/>
              </a:rPr>
              <a:t>электронная торговля товарами - предпринимательская деятельность по реализации товаров физическим лицам, осуществляемая посредством информационных технологий через интернет-магазин и (или) интернет-площадку при одновременном соблюдении следующих </a:t>
            </a:r>
            <a:r>
              <a:rPr lang="ru-RU" i="1" dirty="0" smtClean="0">
                <a:solidFill>
                  <a:schemeClr val="tx1"/>
                </a:solidFill>
                <a:latin typeface="Arial" panose="020B0604020202020204" pitchFamily="34" charset="0"/>
                <a:cs typeface="Arial" panose="020B0604020202020204" pitchFamily="34" charset="0"/>
              </a:rPr>
              <a:t>условий</a:t>
            </a:r>
            <a:r>
              <a:rPr lang="ru-RU" dirty="0" smtClean="0">
                <a:solidFill>
                  <a:schemeClr val="tx1"/>
                </a:solidFill>
                <a:latin typeface="Arial" panose="020B0604020202020204" pitchFamily="34" charset="0"/>
                <a:cs typeface="Arial" panose="020B0604020202020204" pitchFamily="34" charset="0"/>
              </a:rPr>
              <a:t>… </a:t>
            </a:r>
          </a:p>
          <a:p>
            <a:pPr algn="l"/>
            <a:r>
              <a:rPr lang="ru-RU" dirty="0" smtClean="0">
                <a:solidFill>
                  <a:schemeClr val="tx1"/>
                </a:solidFill>
                <a:latin typeface="Arial" panose="020B0604020202020204" pitchFamily="34" charset="0"/>
                <a:cs typeface="Arial" panose="020B0604020202020204" pitchFamily="34" charset="0"/>
              </a:rPr>
              <a:t>Однако </a:t>
            </a:r>
            <a:r>
              <a:rPr lang="ru-RU" dirty="0">
                <a:solidFill>
                  <a:schemeClr val="tx1"/>
                </a:solidFill>
                <a:latin typeface="Arial" panose="020B0604020202020204" pitchFamily="34" charset="0"/>
                <a:cs typeface="Arial" panose="020B0604020202020204" pitchFamily="34" charset="0"/>
              </a:rPr>
              <a:t>клиентами </a:t>
            </a:r>
            <a:r>
              <a:rPr lang="ru-RU" dirty="0" smtClean="0">
                <a:solidFill>
                  <a:schemeClr val="tx1"/>
                </a:solidFill>
                <a:latin typeface="Arial" panose="020B0604020202020204" pitchFamily="34" charset="0"/>
                <a:cs typeface="Arial" panose="020B0604020202020204" pitchFamily="34" charset="0"/>
              </a:rPr>
              <a:t>интернет-магазинов </a:t>
            </a:r>
            <a:r>
              <a:rPr lang="ru-RU" dirty="0">
                <a:solidFill>
                  <a:schemeClr val="tx1"/>
                </a:solidFill>
                <a:latin typeface="Arial" panose="020B0604020202020204" pitchFamily="34" charset="0"/>
                <a:cs typeface="Arial" panose="020B0604020202020204" pitchFamily="34" charset="0"/>
              </a:rPr>
              <a:t>являются и юридические лица, которые в большинстве случаев составляют основной оборот интернет-магазина</a:t>
            </a:r>
            <a:r>
              <a:rPr lang="ru-RU" dirty="0" smtClean="0">
                <a:solidFill>
                  <a:schemeClr val="tx1"/>
                </a:solidFill>
                <a:latin typeface="Arial" panose="020B0604020202020204" pitchFamily="34" charset="0"/>
                <a:cs typeface="Arial" panose="020B0604020202020204" pitchFamily="34" charset="0"/>
              </a:rPr>
              <a:t>.</a:t>
            </a:r>
          </a:p>
          <a:p>
            <a:pPr algn="l"/>
            <a:r>
              <a:rPr lang="ru-RU" b="1" dirty="0" smtClean="0">
                <a:solidFill>
                  <a:srgbClr val="C00000"/>
                </a:solidFill>
                <a:latin typeface="Arial" panose="020B0604020202020204" pitchFamily="34" charset="0"/>
                <a:cs typeface="Arial" panose="020B0604020202020204" pitchFamily="34" charset="0"/>
              </a:rPr>
              <a:t>Вопрос</a:t>
            </a:r>
            <a:r>
              <a:rPr lang="ru-RU" b="1" dirty="0">
                <a:solidFill>
                  <a:srgbClr val="C00000"/>
                </a:solidFill>
                <a:latin typeface="Arial" panose="020B0604020202020204" pitchFamily="34" charset="0"/>
                <a:cs typeface="Arial" panose="020B0604020202020204" pitchFamily="34" charset="0"/>
              </a:rPr>
              <a:t>: </a:t>
            </a:r>
            <a:r>
              <a:rPr lang="ru-RU" b="1" dirty="0">
                <a:solidFill>
                  <a:schemeClr val="tx1"/>
                </a:solidFill>
                <a:latin typeface="Arial" panose="020B0604020202020204" pitchFamily="34" charset="0"/>
                <a:cs typeface="Arial" panose="020B0604020202020204" pitchFamily="34" charset="0"/>
              </a:rPr>
              <a:t>Почему законодатель в норме п.65 ст.1 Кодекса «О налогах и других обязательных платежах в бюджет» ограничивает возможность работы интернет–магазинов только с физическими лицами, тем самым не давая предпринимателю воспользоваться льготными условиями, предусмотренными в п.3 ст.293 Кодекса «О налогах и других обязательных платежах в бюджет», т.к. и юридические лица являются такими же клиентами интернет-магазинов?</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44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fontScale="47500" lnSpcReduction="20000"/>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a:solidFill>
                  <a:srgbClr val="C00000"/>
                </a:solidFill>
                <a:latin typeface="Arial" panose="020B0604020202020204" pitchFamily="34" charset="0"/>
                <a:cs typeface="Arial" panose="020B0604020202020204" pitchFamily="34" charset="0"/>
              </a:rPr>
              <a:t>ЗРК «Об электронном документе и ЭЦП» </a:t>
            </a:r>
          </a:p>
          <a:p>
            <a:pPr algn="l"/>
            <a:r>
              <a:rPr lang="ru-RU" b="1" dirty="0" smtClean="0">
                <a:solidFill>
                  <a:srgbClr val="C00000"/>
                </a:solidFill>
                <a:latin typeface="Arial" panose="020B0604020202020204" pitchFamily="34" charset="0"/>
                <a:cs typeface="Arial" panose="020B0604020202020204" pitchFamily="34" charset="0"/>
              </a:rPr>
              <a:t>Статья 1. Основные понятия, используемые в настоящем Законе</a:t>
            </a:r>
          </a:p>
          <a:p>
            <a:pPr algn="l"/>
            <a:endParaRPr lang="ru-RU" b="1" dirty="0" smtClean="0">
              <a:solidFill>
                <a:srgbClr val="C00000"/>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В </a:t>
            </a:r>
            <a:r>
              <a:rPr lang="ru-RU" b="1" dirty="0">
                <a:solidFill>
                  <a:schemeClr val="tx1"/>
                </a:solidFill>
                <a:latin typeface="Arial" panose="020B0604020202020204" pitchFamily="34" charset="0"/>
                <a:cs typeface="Arial" panose="020B0604020202020204" pitchFamily="34" charset="0"/>
              </a:rPr>
              <a:t>настоящем Законе используются следующие основные понятия:</a:t>
            </a:r>
          </a:p>
          <a:p>
            <a:pPr algn="l"/>
            <a:r>
              <a:rPr lang="ru-RU" b="1" dirty="0">
                <a:solidFill>
                  <a:schemeClr val="tx1"/>
                </a:solidFill>
                <a:latin typeface="Arial" panose="020B0604020202020204" pitchFamily="34" charset="0"/>
                <a:cs typeface="Arial" panose="020B0604020202020204" pitchFamily="34" charset="0"/>
              </a:rPr>
              <a:t>…</a:t>
            </a:r>
          </a:p>
          <a:p>
            <a:pPr algn="l"/>
            <a:r>
              <a:rPr lang="ru-RU" b="1" dirty="0">
                <a:solidFill>
                  <a:schemeClr val="tx1"/>
                </a:solidFill>
                <a:latin typeface="Arial" panose="020B0604020202020204" pitchFamily="34" charset="0"/>
                <a:cs typeface="Arial" panose="020B0604020202020204" pitchFamily="34" charset="0"/>
              </a:rPr>
              <a:t>12) электронный документ - документ, в котором информация представлена в электронно-цифровой форме и удостоверена посредством электронной цифровой подписи;</a:t>
            </a:r>
          </a:p>
          <a:p>
            <a:pPr algn="l"/>
            <a:r>
              <a:rPr lang="ru-RU" b="1" dirty="0">
                <a:solidFill>
                  <a:schemeClr val="tx1"/>
                </a:solidFill>
                <a:latin typeface="Arial" panose="020B0604020202020204" pitchFamily="34" charset="0"/>
                <a:cs typeface="Arial" panose="020B0604020202020204" pitchFamily="34" charset="0"/>
              </a:rPr>
              <a:t>…</a:t>
            </a:r>
          </a:p>
          <a:p>
            <a:pPr algn="l"/>
            <a:r>
              <a:rPr lang="ru-RU" b="1" dirty="0">
                <a:solidFill>
                  <a:schemeClr val="tx1"/>
                </a:solidFill>
                <a:latin typeface="Arial" panose="020B0604020202020204" pitchFamily="34" charset="0"/>
                <a:cs typeface="Arial" panose="020B0604020202020204" pitchFamily="34" charset="0"/>
              </a:rPr>
              <a:t>16) электронная цифровая подпись - набор электронных цифровых символов, созданный средствами электронной цифровой подписи и подтверждающий достоверность электронного документа, его принадлежность и неизменность содержания;</a:t>
            </a:r>
          </a:p>
          <a:p>
            <a:pPr algn="l"/>
            <a:r>
              <a:rPr lang="ru-RU" b="1" dirty="0">
                <a:solidFill>
                  <a:schemeClr val="tx1"/>
                </a:solidFill>
                <a:latin typeface="Arial" panose="020B0604020202020204" pitchFamily="34" charset="0"/>
                <a:cs typeface="Arial" panose="020B0604020202020204" pitchFamily="34" charset="0"/>
              </a:rPr>
              <a:t>17) средства электронной цифровой подписи - совокупность программных и технических средств, используемых для создания и проверки подлинности электронной цифровой подписи;</a:t>
            </a:r>
          </a:p>
          <a:p>
            <a:pPr algn="l"/>
            <a:r>
              <a:rPr lang="ru-RU" b="1" dirty="0">
                <a:solidFill>
                  <a:schemeClr val="tx1"/>
                </a:solidFill>
                <a:latin typeface="Arial" panose="020B0604020202020204" pitchFamily="34" charset="0"/>
                <a:cs typeface="Arial" panose="020B0604020202020204" pitchFamily="34" charset="0"/>
              </a:rPr>
              <a:t>18) открытый ключ электронной цифровой подписи - последовательность электронных цифровых символов, доступная любому лицу и предназначенная для подтверждения подлинности электронной цифровой подписи в электронном документе;</a:t>
            </a:r>
          </a:p>
          <a:p>
            <a:pPr algn="l"/>
            <a:r>
              <a:rPr lang="ru-RU" b="1" dirty="0">
                <a:solidFill>
                  <a:schemeClr val="tx1"/>
                </a:solidFill>
                <a:latin typeface="Arial" panose="020B0604020202020204" pitchFamily="34" charset="0"/>
                <a:cs typeface="Arial" panose="020B0604020202020204" pitchFamily="34" charset="0"/>
              </a:rPr>
              <a:t>19) закрытый ключ электронной цифровой подписи - последовательность электронных цифровых символов, предназначенная для создания электронной цифровой подписи с использованием средств электронной цифровой подписи.</a:t>
            </a: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107504" y="805354"/>
            <a:ext cx="8784976" cy="369332"/>
          </a:xfrm>
          <a:prstGeom prst="rect">
            <a:avLst/>
          </a:prstGeom>
          <a:solidFill>
            <a:srgbClr val="C00000"/>
          </a:solidFill>
        </p:spPr>
        <p:txBody>
          <a:bodyPr wrap="square">
            <a:spAutoFit/>
          </a:bodyPr>
          <a:lstStyle/>
          <a:p>
            <a:pPr lvl="0"/>
            <a:endParaRPr lang="ru-RU" dirty="0">
              <a:solidFill>
                <a:schemeClr val="bg1"/>
              </a:solidFill>
            </a:endParaRPr>
          </a:p>
        </p:txBody>
      </p:sp>
      <p:sp>
        <p:nvSpPr>
          <p:cNvPr id="4" name="Прямоугольник 3"/>
          <p:cNvSpPr/>
          <p:nvPr/>
        </p:nvSpPr>
        <p:spPr>
          <a:xfrm>
            <a:off x="107504" y="823824"/>
            <a:ext cx="8784976" cy="369332"/>
          </a:xfrm>
          <a:prstGeom prst="rect">
            <a:avLst/>
          </a:prstGeom>
          <a:solidFill>
            <a:srgbClr val="C00000"/>
          </a:solidFill>
        </p:spPr>
        <p:txBody>
          <a:bodyPr wrap="square">
            <a:spAutoFit/>
          </a:bodyPr>
          <a:lstStyle/>
          <a:p>
            <a:pPr lvl="0"/>
            <a:r>
              <a:rPr lang="ru-RU" b="1" dirty="0" smtClean="0">
                <a:solidFill>
                  <a:schemeClr val="bg1"/>
                </a:solidFill>
              </a:rPr>
              <a:t>                1.   ЭЦП </a:t>
            </a:r>
            <a:r>
              <a:rPr lang="ru-RU" b="1" dirty="0">
                <a:solidFill>
                  <a:schemeClr val="bg1"/>
                </a:solidFill>
              </a:rPr>
              <a:t>и Электронные сообщения, заключение договора:</a:t>
            </a:r>
            <a:endParaRPr lang="ru-RU" dirty="0">
              <a:solidFill>
                <a:schemeClr val="bg1"/>
              </a:solidFill>
            </a:endParaRPr>
          </a:p>
        </p:txBody>
      </p:sp>
    </p:spTree>
    <p:extLst>
      <p:ext uri="{BB962C8B-B14F-4D97-AF65-F5344CB8AC3E}">
        <p14:creationId xmlns:p14="http://schemas.microsoft.com/office/powerpoint/2010/main" val="1663874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a:bodyPr>
          <a:lstStyle/>
          <a:p>
            <a:pPr algn="l"/>
            <a:r>
              <a:rPr lang="ru-RU" b="1" dirty="0">
                <a:solidFill>
                  <a:srgbClr val="C00000"/>
                </a:solidFill>
                <a:latin typeface="Arial" panose="020B0604020202020204" pitchFamily="34" charset="0"/>
                <a:cs typeface="Arial" panose="020B0604020202020204" pitchFamily="34" charset="0"/>
              </a:rPr>
              <a:t>Айдар</a:t>
            </a: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Может ли физическое лицо, купившие в интернет-магазине товар, продать его и отнести его себестоимость на вычет, а НДС - в зачет, если будет являться ИП</a:t>
            </a:r>
            <a:r>
              <a:rPr lang="ru-RU" b="1" dirty="0" smtClean="0">
                <a:solidFill>
                  <a:schemeClr val="tx1"/>
                </a:solidFill>
                <a:latin typeface="Arial" panose="020B0604020202020204" pitchFamily="34" charset="0"/>
                <a:cs typeface="Arial" panose="020B0604020202020204" pitchFamily="34" charset="0"/>
              </a:rPr>
              <a:t>?</a:t>
            </a:r>
          </a:p>
          <a:p>
            <a:pPr algn="l"/>
            <a:r>
              <a:rPr lang="ru-RU" b="1" dirty="0" smtClean="0">
                <a:solidFill>
                  <a:schemeClr val="tx1"/>
                </a:solidFill>
                <a:latin typeface="Arial" panose="020B0604020202020204" pitchFamily="34" charset="0"/>
                <a:cs typeface="Arial" panose="020B0604020202020204" pitchFamily="34" charset="0"/>
              </a:rPr>
              <a:t>Получит </a:t>
            </a:r>
            <a:r>
              <a:rPr lang="ru-RU" b="1" dirty="0">
                <a:solidFill>
                  <a:schemeClr val="tx1"/>
                </a:solidFill>
                <a:latin typeface="Arial" panose="020B0604020202020204" pitchFamily="34" charset="0"/>
                <a:cs typeface="Arial" panose="020B0604020202020204" pitchFamily="34" charset="0"/>
              </a:rPr>
              <a:t>ли в этом случае ТОО, реализовавшее ему товар через интернет-магазин, льготу по КПН?</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361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lnSpcReduction="10000"/>
          </a:bodyPr>
          <a:lstStyle/>
          <a:p>
            <a:pPr algn="l"/>
            <a:r>
              <a:rPr lang="ru-RU" b="1" dirty="0" err="1">
                <a:solidFill>
                  <a:srgbClr val="C00000"/>
                </a:solidFill>
                <a:latin typeface="Arial" panose="020B0604020202020204" pitchFamily="34" charset="0"/>
                <a:cs typeface="Arial" panose="020B0604020202020204" pitchFamily="34" charset="0"/>
              </a:rPr>
              <a:t>Aidar</a:t>
            </a:r>
            <a:r>
              <a:rPr lang="ru-RU" b="1" dirty="0">
                <a:solidFill>
                  <a:srgbClr val="C00000"/>
                </a:solidFill>
                <a:latin typeface="Arial" panose="020B0604020202020204" pitchFamily="34" charset="0"/>
                <a:cs typeface="Arial" panose="020B0604020202020204" pitchFamily="34" charset="0"/>
              </a:rPr>
              <a:t> </a:t>
            </a:r>
            <a:r>
              <a:rPr lang="ru-RU" b="1" dirty="0" err="1">
                <a:solidFill>
                  <a:srgbClr val="C00000"/>
                </a:solidFill>
                <a:latin typeface="Arial" panose="020B0604020202020204" pitchFamily="34" charset="0"/>
                <a:cs typeface="Arial" panose="020B0604020202020204" pitchFamily="34" charset="0"/>
              </a:rPr>
              <a:t>Massatbayev</a:t>
            </a:r>
            <a:endParaRPr lang="ru-RU" b="1" dirty="0">
              <a:solidFill>
                <a:srgbClr val="C00000"/>
              </a:solidFill>
              <a:latin typeface="Arial" panose="020B0604020202020204" pitchFamily="34" charset="0"/>
              <a:cs typeface="Arial" panose="020B0604020202020204" pitchFamily="34" charset="0"/>
            </a:endParaRPr>
          </a:p>
          <a:p>
            <a:pPr algn="l"/>
            <a:endParaRPr lang="ru-RU" sz="1800"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Можно ли осуществлять эту деятельность будучи на режиме для СМП (</a:t>
            </a:r>
            <a:r>
              <a:rPr lang="ru-RU" b="1" i="1" dirty="0">
                <a:solidFill>
                  <a:schemeClr val="tx1"/>
                </a:solidFill>
                <a:latin typeface="Arial" panose="020B0604020202020204" pitchFamily="34" charset="0"/>
                <a:cs typeface="Arial" panose="020B0604020202020204" pitchFamily="34" charset="0"/>
              </a:rPr>
              <a:t>Субъект малого предпринимательства - прим. ПРАВМЕДИА</a:t>
            </a:r>
            <a:r>
              <a:rPr lang="ru-RU" b="1" dirty="0" smtClean="0">
                <a:solidFill>
                  <a:schemeClr val="tx1"/>
                </a:solidFill>
                <a:latin typeface="Arial" panose="020B0604020202020204" pitchFamily="34" charset="0"/>
                <a:cs typeface="Arial" panose="020B0604020202020204" pitchFamily="34" charset="0"/>
              </a:rPr>
              <a:t>)?</a:t>
            </a:r>
          </a:p>
          <a:p>
            <a:pPr algn="l"/>
            <a:r>
              <a:rPr lang="ru-RU" b="1" dirty="0" smtClean="0">
                <a:solidFill>
                  <a:schemeClr val="tx1"/>
                </a:solidFill>
                <a:latin typeface="Arial" panose="020B0604020202020204" pitchFamily="34" charset="0"/>
                <a:cs typeface="Arial" panose="020B0604020202020204" pitchFamily="34" charset="0"/>
              </a:rPr>
              <a:t>Сочетается </a:t>
            </a:r>
            <a:r>
              <a:rPr lang="ru-RU" b="1" dirty="0">
                <a:solidFill>
                  <a:schemeClr val="tx1"/>
                </a:solidFill>
                <a:latin typeface="Arial" panose="020B0604020202020204" pitchFamily="34" charset="0"/>
                <a:cs typeface="Arial" panose="020B0604020202020204" pitchFamily="34" charset="0"/>
              </a:rPr>
              <a:t>ли эта </a:t>
            </a:r>
            <a:r>
              <a:rPr lang="ru-RU" b="1" dirty="0" smtClean="0">
                <a:solidFill>
                  <a:schemeClr val="tx1"/>
                </a:solidFill>
                <a:latin typeface="Arial" panose="020B0604020202020204" pitchFamily="34" charset="0"/>
                <a:cs typeface="Arial" panose="020B0604020202020204" pitchFamily="34" charset="0"/>
              </a:rPr>
              <a:t>деятельность </a:t>
            </a:r>
            <a:r>
              <a:rPr lang="ru-RU" b="1" dirty="0">
                <a:solidFill>
                  <a:schemeClr val="tx1"/>
                </a:solidFill>
                <a:latin typeface="Arial" panose="020B0604020202020204" pitchFamily="34" charset="0"/>
                <a:cs typeface="Arial" panose="020B0604020202020204" pitchFamily="34" charset="0"/>
              </a:rPr>
              <a:t>с другими видами деятельности?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Требования </a:t>
            </a:r>
            <a:r>
              <a:rPr lang="ru-RU" b="1" dirty="0">
                <a:solidFill>
                  <a:schemeClr val="tx1"/>
                </a:solidFill>
                <a:latin typeface="Arial" panose="020B0604020202020204" pitchFamily="34" charset="0"/>
                <a:cs typeface="Arial" panose="020B0604020202020204" pitchFamily="34" charset="0"/>
              </a:rPr>
              <a:t>по НДС остаются в силе и никаких налоговых послаблений кроме как КПН - 0 не </a:t>
            </a:r>
            <a:r>
              <a:rPr lang="ru-RU" b="1" dirty="0" smtClean="0">
                <a:solidFill>
                  <a:schemeClr val="tx1"/>
                </a:solidFill>
                <a:latin typeface="Arial" panose="020B0604020202020204" pitchFamily="34" charset="0"/>
                <a:cs typeface="Arial" panose="020B0604020202020204" pitchFamily="34" charset="0"/>
              </a:rPr>
              <a:t>имеется?</a:t>
            </a:r>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281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fontScale="85000" lnSpcReduction="10000"/>
          </a:bodyPr>
          <a:lstStyle/>
          <a:p>
            <a:pPr algn="l"/>
            <a:r>
              <a:rPr lang="ru-RU" b="1" dirty="0">
                <a:solidFill>
                  <a:srgbClr val="C00000"/>
                </a:solidFill>
                <a:latin typeface="Arial" panose="020B0604020202020204" pitchFamily="34" charset="0"/>
                <a:cs typeface="Arial" panose="020B0604020202020204" pitchFamily="34" charset="0"/>
              </a:rPr>
              <a:t>Алекс</a:t>
            </a:r>
          </a:p>
          <a:p>
            <a:pPr algn="l"/>
            <a:r>
              <a:rPr lang="ru-RU" dirty="0" smtClean="0">
                <a:solidFill>
                  <a:schemeClr val="tx1"/>
                </a:solidFill>
                <a:latin typeface="Arial" panose="020B0604020202020204" pitchFamily="34" charset="0"/>
                <a:cs typeface="Arial" panose="020B0604020202020204" pitchFamily="34" charset="0"/>
              </a:rPr>
              <a:t>Здравствуйте</a:t>
            </a:r>
            <a:r>
              <a:rPr lang="ru-RU" dirty="0">
                <a:solidFill>
                  <a:schemeClr val="tx1"/>
                </a:solidFill>
                <a:latin typeface="Arial" panose="020B0604020202020204" pitchFamily="34" charset="0"/>
                <a:cs typeface="Arial" panose="020B0604020202020204" pitchFamily="34" charset="0"/>
              </a:rPr>
              <a:t>! Подходят ли налоговые льготы для Онлайн </a:t>
            </a:r>
            <a:r>
              <a:rPr lang="ru-RU" dirty="0" err="1">
                <a:solidFill>
                  <a:schemeClr val="tx1"/>
                </a:solidFill>
                <a:latin typeface="Arial" panose="020B0604020202020204" pitchFamily="34" charset="0"/>
                <a:cs typeface="Arial" panose="020B0604020202020204" pitchFamily="34" charset="0"/>
              </a:rPr>
              <a:t>обменников</a:t>
            </a:r>
            <a:r>
              <a:rPr lang="ru-RU" dirty="0">
                <a:solidFill>
                  <a:schemeClr val="tx1"/>
                </a:solidFill>
                <a:latin typeface="Arial" panose="020B0604020202020204" pitchFamily="34" charset="0"/>
                <a:cs typeface="Arial" panose="020B0604020202020204" pitchFamily="34" charset="0"/>
              </a:rPr>
              <a:t> электронных валют (титульных знаков) на тенге и обратно? По НК РК вроде как частично подходит: оплата по безналу, в сети интернет, но нет службы доставки, потому что электронные деньги (Титульные знаки) поставляются в электронном виде. Если льготы подходят, то получается ИП налог на прибыль не нужно платить? Если можно, раскройте, пожалуйста, более подробно тему Онлайн </a:t>
            </a:r>
            <a:r>
              <a:rPr lang="ru-RU" dirty="0" err="1">
                <a:solidFill>
                  <a:schemeClr val="tx1"/>
                </a:solidFill>
                <a:latin typeface="Arial" panose="020B0604020202020204" pitchFamily="34" charset="0"/>
                <a:cs typeface="Arial" panose="020B0604020202020204" pitchFamily="34" charset="0"/>
              </a:rPr>
              <a:t>обменников</a:t>
            </a:r>
            <a:r>
              <a:rPr lang="ru-RU" dirty="0">
                <a:solidFill>
                  <a:schemeClr val="tx1"/>
                </a:solidFill>
                <a:latin typeface="Arial" panose="020B0604020202020204" pitchFamily="34" charset="0"/>
                <a:cs typeface="Arial" panose="020B0604020202020204" pitchFamily="34" charset="0"/>
              </a:rPr>
              <a:t>, потому что в законодательстве, в интернете нету такой информации, а хотелось бы работать легально и платить все необходимые налоги, платежи и сборы.</a:t>
            </a:r>
            <a:endParaRPr lang="ru-RU"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71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endParaRPr lang="ru-RU" sz="4000" b="1" dirty="0" smtClean="0">
              <a:solidFill>
                <a:schemeClr val="tx1"/>
              </a:solidFill>
              <a:latin typeface="Arial" panose="020B0604020202020204" pitchFamily="34" charset="0"/>
              <a:cs typeface="Arial" panose="020B0604020202020204" pitchFamily="34" charset="0"/>
            </a:endParaRPr>
          </a:p>
          <a:p>
            <a:r>
              <a:rPr lang="ru-RU" sz="4400" b="1" dirty="0" smtClean="0">
                <a:solidFill>
                  <a:srgbClr val="3278CC"/>
                </a:solidFill>
                <a:latin typeface="Arial" panose="020B0604020202020204" pitchFamily="34" charset="0"/>
                <a:cs typeface="Arial" panose="020B0604020202020204" pitchFamily="34" charset="0"/>
              </a:rPr>
              <a:t>БЛАГОДАРЮ ЗА ВНИМАНИЕ!</a:t>
            </a:r>
          </a:p>
          <a:p>
            <a:endParaRPr lang="ru-RU" sz="2400" b="1" dirty="0" smtClean="0">
              <a:solidFill>
                <a:srgbClr val="C00000"/>
              </a:solidFill>
              <a:latin typeface="Arial" panose="020B0604020202020204" pitchFamily="34" charset="0"/>
              <a:cs typeface="Arial" panose="020B0604020202020204" pitchFamily="34" charset="0"/>
            </a:endParaRPr>
          </a:p>
          <a:p>
            <a:r>
              <a:rPr lang="ru-RU" b="1" dirty="0" smtClean="0">
                <a:solidFill>
                  <a:srgbClr val="3278CC"/>
                </a:solidFill>
                <a:latin typeface="Arial" panose="020B0604020202020204" pitchFamily="34" charset="0"/>
                <a:cs typeface="Arial" panose="020B0604020202020204" pitchFamily="34" charset="0"/>
              </a:rPr>
              <a:t>Виталий Казанцев</a:t>
            </a:r>
          </a:p>
          <a:p>
            <a:r>
              <a:rPr lang="ru-RU" sz="2000" b="1" dirty="0">
                <a:solidFill>
                  <a:srgbClr val="3278CC"/>
                </a:solidFill>
                <a:latin typeface="Arial" panose="020B0604020202020204" pitchFamily="34" charset="0"/>
                <a:cs typeface="Arial" panose="020B0604020202020204" pitchFamily="34" charset="0"/>
              </a:rPr>
              <a:t>Директор </a:t>
            </a:r>
            <a:r>
              <a:rPr lang="ru-RU" sz="2000" b="1" dirty="0" smtClean="0">
                <a:solidFill>
                  <a:srgbClr val="3278CC"/>
                </a:solidFill>
                <a:latin typeface="Arial" panose="020B0604020202020204" pitchFamily="34" charset="0"/>
                <a:cs typeface="Arial" panose="020B0604020202020204" pitchFamily="34" charset="0"/>
              </a:rPr>
              <a:t>юридической компании </a:t>
            </a:r>
            <a:r>
              <a:rPr lang="ru-RU" sz="2000" b="1" dirty="0">
                <a:solidFill>
                  <a:srgbClr val="3278CC"/>
                </a:solidFill>
                <a:latin typeface="Arial" panose="020B0604020202020204" pitchFamily="34" charset="0"/>
                <a:cs typeface="Arial" panose="020B0604020202020204" pitchFamily="34" charset="0"/>
              </a:rPr>
              <a:t>«</a:t>
            </a:r>
            <a:r>
              <a:rPr lang="en-US" sz="2000" b="1" dirty="0">
                <a:solidFill>
                  <a:srgbClr val="3278CC"/>
                </a:solidFill>
                <a:latin typeface="Arial" panose="020B0604020202020204" pitchFamily="34" charset="0"/>
                <a:cs typeface="Arial" panose="020B0604020202020204" pitchFamily="34" charset="0"/>
              </a:rPr>
              <a:t>IT-Law»</a:t>
            </a:r>
            <a:r>
              <a:rPr lang="ru-RU" sz="2000" b="1" dirty="0" smtClean="0">
                <a:solidFill>
                  <a:srgbClr val="3278CC"/>
                </a:solidFill>
                <a:latin typeface="Arial" panose="020B0604020202020204" pitchFamily="34" charset="0"/>
                <a:cs typeface="Arial" panose="020B0604020202020204" pitchFamily="34" charset="0"/>
              </a:rPr>
              <a:t> </a:t>
            </a:r>
          </a:p>
          <a:p>
            <a:r>
              <a:rPr lang="en-US" sz="2000" b="1" dirty="0" smtClean="0">
                <a:solidFill>
                  <a:schemeClr val="tx1"/>
                </a:solidFill>
                <a:latin typeface="Arial" panose="020B0604020202020204" pitchFamily="34" charset="0"/>
                <a:cs typeface="Arial" panose="020B0604020202020204" pitchFamily="34" charset="0"/>
                <a:hlinkClick r:id="rId2"/>
              </a:rPr>
              <a:t>http</a:t>
            </a:r>
            <a:r>
              <a:rPr lang="en-US" sz="2000" b="1" dirty="0">
                <a:solidFill>
                  <a:schemeClr val="tx1"/>
                </a:solidFill>
                <a:latin typeface="Arial" panose="020B0604020202020204" pitchFamily="34" charset="0"/>
                <a:cs typeface="Arial" panose="020B0604020202020204" pitchFamily="34" charset="0"/>
                <a:hlinkClick r:id="rId2"/>
              </a:rPr>
              <a:t>://</a:t>
            </a:r>
            <a:r>
              <a:rPr lang="en-US" sz="2000" b="1" dirty="0" smtClean="0">
                <a:solidFill>
                  <a:schemeClr val="tx1"/>
                </a:solidFill>
                <a:latin typeface="Arial" panose="020B0604020202020204" pitchFamily="34" charset="0"/>
                <a:cs typeface="Arial" panose="020B0604020202020204" pitchFamily="34" charset="0"/>
                <a:hlinkClick r:id="rId2"/>
              </a:rPr>
              <a:t>it-law.kz</a:t>
            </a:r>
            <a:endParaRPr lang="ru-RU" sz="2000" b="1" dirty="0" smtClean="0">
              <a:solidFill>
                <a:schemeClr val="tx1"/>
              </a:solidFill>
              <a:latin typeface="Arial" panose="020B0604020202020204" pitchFamily="34" charset="0"/>
              <a:cs typeface="Arial" panose="020B0604020202020204" pitchFamily="34" charset="0"/>
            </a:endParaRPr>
          </a:p>
          <a:p>
            <a:pPr fontAlgn="base"/>
            <a:r>
              <a:rPr lang="en-US" sz="2000" dirty="0">
                <a:solidFill>
                  <a:srgbClr val="3278CC"/>
                </a:solidFill>
                <a:latin typeface="Arial" panose="020B0604020202020204" pitchFamily="34" charset="0"/>
                <a:cs typeface="Arial" panose="020B0604020202020204" pitchFamily="34" charset="0"/>
              </a:rPr>
              <a:t>+7(727) 3923282, +7(777) 5010492</a:t>
            </a:r>
          </a:p>
          <a:p>
            <a:pPr fontAlgn="base"/>
            <a:r>
              <a:rPr lang="en-US" sz="2000" dirty="0" smtClean="0">
                <a:latin typeface="Arial" panose="020B0604020202020204" pitchFamily="34" charset="0"/>
                <a:cs typeface="Arial" panose="020B0604020202020204" pitchFamily="34" charset="0"/>
                <a:hlinkClick r:id="rId3"/>
              </a:rPr>
              <a:t>info@it-law.kz</a:t>
            </a:r>
            <a:endParaRPr lang="en-US" sz="2000" dirty="0">
              <a:latin typeface="Arial" panose="020B0604020202020204" pitchFamily="34" charset="0"/>
              <a:cs typeface="Arial" panose="020B0604020202020204" pitchFamily="34" charset="0"/>
            </a:endParaRPr>
          </a:p>
          <a:p>
            <a:r>
              <a:rPr lang="en-US" sz="2000" dirty="0"/>
              <a:t/>
            </a:r>
            <a:br>
              <a:rPr lang="en-US" sz="2000" dirty="0"/>
            </a:br>
            <a:endParaRPr lang="ru-RU" sz="2000" b="1" dirty="0" smtClean="0">
              <a:solidFill>
                <a:schemeClr val="tx1"/>
              </a:solidFill>
              <a:latin typeface="Arial" panose="020B0604020202020204" pitchFamily="34" charset="0"/>
              <a:cs typeface="Arial" panose="020B0604020202020204" pitchFamily="34" charset="0"/>
            </a:endParaRPr>
          </a:p>
          <a:p>
            <a:endParaRPr lang="ru-RU" sz="2000" b="1" dirty="0">
              <a:solidFill>
                <a:schemeClr val="tx1"/>
              </a:solidFill>
              <a:latin typeface="Arial" panose="020B0604020202020204" pitchFamily="34" charset="0"/>
              <a:cs typeface="Arial" panose="020B0604020202020204" pitchFamily="34" charset="0"/>
            </a:endParaRPr>
          </a:p>
        </p:txBody>
      </p:sp>
      <p:pic>
        <p:nvPicPr>
          <p:cNvPr id="1034" name="Picture 10" descr="https://prg.kz/templates/prg_kz/pravmedia/img_works/logo-itla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952" y="5517232"/>
            <a:ext cx="36282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16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r>
              <a:rPr lang="ru-RU" b="1" dirty="0" smtClean="0">
                <a:solidFill>
                  <a:srgbClr val="C00000"/>
                </a:solidFill>
                <a:latin typeface="Arial" panose="020B0604020202020204" pitchFamily="34" charset="0"/>
                <a:cs typeface="Arial" panose="020B0604020202020204" pitchFamily="34" charset="0"/>
              </a:rPr>
              <a:t>ЗРК «О связи</a:t>
            </a: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107504" y="805354"/>
            <a:ext cx="8784976" cy="369332"/>
          </a:xfrm>
          <a:prstGeom prst="rect">
            <a:avLst/>
          </a:prstGeom>
          <a:solidFill>
            <a:srgbClr val="C00000"/>
          </a:solidFill>
        </p:spPr>
        <p:txBody>
          <a:bodyPr wrap="square">
            <a:spAutoFit/>
          </a:bodyPr>
          <a:lstStyle/>
          <a:p>
            <a:pPr lvl="0"/>
            <a:r>
              <a:rPr lang="ru-RU" b="1" dirty="0">
                <a:solidFill>
                  <a:schemeClr val="bg1"/>
                </a:solidFill>
              </a:rPr>
              <a:t> 1.   ЭЦП и Электронные сообщения, заключение договора:</a:t>
            </a:r>
            <a:endParaRPr lang="ru-RU" dirty="0">
              <a:solidFill>
                <a:schemeClr val="bg1"/>
              </a:solidFill>
            </a:endParaRPr>
          </a:p>
        </p:txBody>
      </p:sp>
      <p:sp>
        <p:nvSpPr>
          <p:cNvPr id="4" name="Прямоугольник 3"/>
          <p:cNvSpPr/>
          <p:nvPr/>
        </p:nvSpPr>
        <p:spPr>
          <a:xfrm>
            <a:off x="107504" y="1628800"/>
            <a:ext cx="9036496" cy="3970318"/>
          </a:xfrm>
          <a:prstGeom prst="rect">
            <a:avLst/>
          </a:prstGeom>
        </p:spPr>
        <p:txBody>
          <a:bodyPr wrap="square">
            <a:spAutoFit/>
          </a:bodyPr>
          <a:lstStyle/>
          <a:p>
            <a:pPr fontAlgn="base"/>
            <a:r>
              <a:rPr lang="ru-RU" sz="2800" b="1" dirty="0">
                <a:solidFill>
                  <a:srgbClr val="C00000"/>
                </a:solidFill>
                <a:latin typeface="Arial" panose="020B0604020202020204" pitchFamily="34" charset="0"/>
                <a:cs typeface="Arial" panose="020B0604020202020204" pitchFamily="34" charset="0"/>
              </a:rPr>
              <a:t>Статья 2. Основные понятия, используемые в настоящем </a:t>
            </a:r>
            <a:r>
              <a:rPr lang="ru-RU" sz="2800" b="1" dirty="0" smtClean="0">
                <a:solidFill>
                  <a:srgbClr val="C00000"/>
                </a:solidFill>
                <a:latin typeface="Arial" panose="020B0604020202020204" pitchFamily="34" charset="0"/>
                <a:cs typeface="Arial" panose="020B0604020202020204" pitchFamily="34" charset="0"/>
              </a:rPr>
              <a:t>Законе</a:t>
            </a:r>
          </a:p>
          <a:p>
            <a:pPr fontAlgn="base"/>
            <a:endParaRPr lang="ru-RU" sz="2800" dirty="0">
              <a:latin typeface="Arial" panose="020B0604020202020204" pitchFamily="34" charset="0"/>
              <a:cs typeface="Arial" panose="020B0604020202020204" pitchFamily="34" charset="0"/>
            </a:endParaRPr>
          </a:p>
          <a:p>
            <a:pPr fontAlgn="base"/>
            <a:r>
              <a:rPr lang="ru-RU" sz="2800" dirty="0">
                <a:latin typeface="Arial" panose="020B0604020202020204" pitchFamily="34" charset="0"/>
                <a:cs typeface="Arial" panose="020B0604020202020204" pitchFamily="34" charset="0"/>
              </a:rPr>
              <a:t>В настоящем Законе используются следующие основные понятия:</a:t>
            </a:r>
          </a:p>
          <a:p>
            <a:pPr fontAlgn="base"/>
            <a:r>
              <a:rPr lang="ru-RU" sz="2800" dirty="0">
                <a:latin typeface="Arial" panose="020B0604020202020204" pitchFamily="34" charset="0"/>
                <a:cs typeface="Arial" panose="020B0604020202020204" pitchFamily="34" charset="0"/>
              </a:rPr>
              <a:t>…</a:t>
            </a:r>
          </a:p>
          <a:p>
            <a:pPr fontAlgn="base"/>
            <a:r>
              <a:rPr lang="ru-RU" sz="2800" dirty="0">
                <a:latin typeface="Arial" panose="020B0604020202020204" pitchFamily="34" charset="0"/>
                <a:cs typeface="Arial" panose="020B0604020202020204" pitchFamily="34" charset="0"/>
              </a:rPr>
              <a:t>59) сообщения телекоммуникаций - информация, передаваемая с помощью средств телекоммуникаций;</a:t>
            </a:r>
          </a:p>
        </p:txBody>
      </p:sp>
    </p:spTree>
    <p:extLst>
      <p:ext uri="{BB962C8B-B14F-4D97-AF65-F5344CB8AC3E}">
        <p14:creationId xmlns:p14="http://schemas.microsoft.com/office/powerpoint/2010/main" val="317414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650" y="1628800"/>
            <a:ext cx="9144000" cy="5661248"/>
          </a:xfrm>
        </p:spPr>
        <p:txBody>
          <a:bodyPr>
            <a:normAutofit/>
          </a:bodyPr>
          <a:lstStyle/>
          <a:p>
            <a:pPr algn="l"/>
            <a:r>
              <a:rPr lang="ru-RU" sz="1600" b="1" dirty="0">
                <a:solidFill>
                  <a:srgbClr val="C00000"/>
                </a:solidFill>
                <a:latin typeface="Arial" panose="020B0604020202020204" pitchFamily="34" charset="0"/>
                <a:cs typeface="Arial" panose="020B0604020202020204" pitchFamily="34" charset="0"/>
              </a:rPr>
              <a:t>Правила осуществления электронной торговли, утверждены Приказом </a:t>
            </a:r>
            <a:r>
              <a:rPr lang="ru-RU" sz="1600" b="1" dirty="0" err="1">
                <a:solidFill>
                  <a:srgbClr val="C00000"/>
                </a:solidFill>
                <a:latin typeface="Arial" panose="020B0604020202020204" pitchFamily="34" charset="0"/>
                <a:cs typeface="Arial" panose="020B0604020202020204" pitchFamily="34" charset="0"/>
              </a:rPr>
              <a:t>и.о</a:t>
            </a:r>
            <a:r>
              <a:rPr lang="ru-RU" sz="1600" b="1" dirty="0">
                <a:solidFill>
                  <a:srgbClr val="C00000"/>
                </a:solidFill>
                <a:latin typeface="Arial" panose="020B0604020202020204" pitchFamily="34" charset="0"/>
                <a:cs typeface="Arial" panose="020B0604020202020204" pitchFamily="34" charset="0"/>
              </a:rPr>
              <a:t>. Министра национальной экономики Республики Казахстан от 25 ноября 2015 года № 720</a:t>
            </a: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a:solidFill>
                  <a:schemeClr val="bg1"/>
                </a:solidFill>
              </a:rPr>
              <a:t>1.   ЭЦП и Электронные сообщения, заключение договора:</a:t>
            </a:r>
            <a:endParaRPr lang="ru-RU" dirty="0">
              <a:solidFill>
                <a:schemeClr val="bg1"/>
              </a:solidFill>
            </a:endParaRPr>
          </a:p>
        </p:txBody>
      </p:sp>
      <p:sp>
        <p:nvSpPr>
          <p:cNvPr id="4" name="Прямоугольник 3"/>
          <p:cNvSpPr/>
          <p:nvPr/>
        </p:nvSpPr>
        <p:spPr>
          <a:xfrm>
            <a:off x="28650" y="2241352"/>
            <a:ext cx="9144000" cy="4616648"/>
          </a:xfrm>
          <a:prstGeom prst="rect">
            <a:avLst/>
          </a:prstGeom>
        </p:spPr>
        <p:txBody>
          <a:bodyPr wrap="square">
            <a:spAutoFit/>
          </a:bodyPr>
          <a:lstStyle/>
          <a:p>
            <a:pPr fontAlgn="base"/>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fontAlgn="base"/>
            <a:r>
              <a:rPr lang="ru-RU" sz="1400" dirty="0">
                <a:latin typeface="Arial" panose="020B0604020202020204" pitchFamily="34" charset="0"/>
                <a:cs typeface="Arial" panose="020B0604020202020204" pitchFamily="34" charset="0"/>
              </a:rPr>
              <a:t>5. В электронной торговле участвуют:</a:t>
            </a:r>
          </a:p>
          <a:p>
            <a:pPr fontAlgn="base"/>
            <a:r>
              <a:rPr lang="ru-RU" sz="1400" dirty="0">
                <a:latin typeface="Arial" panose="020B0604020202020204" pitchFamily="34" charset="0"/>
                <a:cs typeface="Arial" panose="020B0604020202020204" pitchFamily="34" charset="0"/>
              </a:rPr>
              <a:t>      физические и юридические лица, участвующие в качестве покупателя, продавца и (или) посредника в электронной торговле (участники электронной торговли);</a:t>
            </a:r>
          </a:p>
          <a:p>
            <a:pPr fontAlgn="base"/>
            <a:r>
              <a:rPr lang="ru-RU" sz="1400" dirty="0">
                <a:latin typeface="Arial" panose="020B0604020202020204" pitchFamily="34" charset="0"/>
                <a:cs typeface="Arial" panose="020B0604020202020204" pitchFamily="34" charset="0"/>
              </a:rPr>
              <a:t>      юридические лица и индивидуальные предприниматели, оказывающие услуги по получению, размещению, передаче, хранению электронных документов (электронных сообщений) с предложениями на продажу и покупку, с использованием информационных систем и сетей телекоммуникаций (далее - посредник);</a:t>
            </a:r>
          </a:p>
          <a:p>
            <a:pPr fontAlgn="base"/>
            <a:r>
              <a:rPr lang="ru-RU" sz="1400" dirty="0">
                <a:latin typeface="Arial" panose="020B0604020202020204" pitchFamily="34" charset="0"/>
                <a:cs typeface="Arial" panose="020B0604020202020204" pitchFamily="34" charset="0"/>
              </a:rPr>
              <a:t>      юридические лица, индивидуальные предприниматели и физические лица, являющиеся потенциальными покупателями соответствующих товаров (далее - покупатель);</a:t>
            </a:r>
          </a:p>
          <a:p>
            <a:pPr fontAlgn="base"/>
            <a:r>
              <a:rPr lang="ru-RU" sz="1400" dirty="0">
                <a:latin typeface="Arial" panose="020B0604020202020204" pitchFamily="34" charset="0"/>
                <a:cs typeface="Arial" panose="020B0604020202020204" pitchFamily="34" charset="0"/>
              </a:rPr>
              <a:t>      лица, предлагающие к реализации определенные товары (далее – продавец):</a:t>
            </a:r>
          </a:p>
          <a:p>
            <a:pPr fontAlgn="base"/>
            <a:r>
              <a:rPr lang="ru-RU" sz="1400" dirty="0">
                <a:latin typeface="Arial" panose="020B0604020202020204" pitchFamily="34" charset="0"/>
                <a:cs typeface="Arial" panose="020B0604020202020204" pitchFamily="34" charset="0"/>
              </a:rPr>
              <a:t>      юридические лица, индивидуальные предприниматели (далее – коммерческий продавец);</a:t>
            </a:r>
          </a:p>
          <a:p>
            <a:pPr fontAlgn="base"/>
            <a:r>
              <a:rPr lang="ru-RU" sz="1400" dirty="0">
                <a:latin typeface="Arial" panose="020B0604020202020204" pitchFamily="34" charset="0"/>
                <a:cs typeface="Arial" panose="020B0604020202020204" pitchFamily="34" charset="0"/>
              </a:rPr>
              <a:t>      физические лица, предлагающие к реализации товары в разовом порядке без цели предпринимательской деятельности (далее - некоммерческий продавец).</a:t>
            </a:r>
          </a:p>
          <a:p>
            <a:pPr fontAlgn="base"/>
            <a:r>
              <a:rPr lang="ru-RU" sz="1400" dirty="0">
                <a:latin typeface="Arial" panose="020B0604020202020204" pitchFamily="34" charset="0"/>
                <a:cs typeface="Arial" panose="020B0604020202020204" pitchFamily="34" charset="0"/>
              </a:rPr>
              <a:t>…</a:t>
            </a:r>
          </a:p>
          <a:p>
            <a:pPr fontAlgn="base"/>
            <a:r>
              <a:rPr lang="ru-RU" sz="1400" dirty="0">
                <a:latin typeface="Arial" panose="020B0604020202020204" pitchFamily="34" charset="0"/>
                <a:cs typeface="Arial" panose="020B0604020202020204" pitchFamily="34" charset="0"/>
              </a:rPr>
              <a:t> 12. Договоры, не требующие нотариального удостоверения или государственной регистрации, заключаются путем обмена электронными документами, удостоверенными электронной цифровой подписью, подлинность которой удостоверена в соответствии с законодательством Республики Казахстан об электронном документе и электронной цифровой подписи, или электронными сообщениями (оферты, акцепта, подтверждения получения оферты).</a:t>
            </a:r>
          </a:p>
          <a:p>
            <a:pPr fontAlgn="base"/>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60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646331"/>
          </a:xfrm>
          <a:prstGeom prst="rect">
            <a:avLst/>
          </a:prstGeom>
          <a:solidFill>
            <a:srgbClr val="C00000"/>
          </a:solidFill>
        </p:spPr>
        <p:txBody>
          <a:bodyPr wrap="square">
            <a:spAutoFit/>
          </a:bodyPr>
          <a:lstStyle/>
          <a:p>
            <a:pPr lvl="0"/>
            <a:r>
              <a:rPr lang="ru-RU" dirty="0">
                <a:solidFill>
                  <a:schemeClr val="bg1"/>
                </a:solidFill>
              </a:rPr>
              <a:t>Правила осуществления электронной торговли, утверждены Приказом </a:t>
            </a:r>
            <a:r>
              <a:rPr lang="ru-RU" dirty="0" err="1">
                <a:solidFill>
                  <a:schemeClr val="bg1"/>
                </a:solidFill>
              </a:rPr>
              <a:t>и.о</a:t>
            </a:r>
            <a:r>
              <a:rPr lang="ru-RU" dirty="0">
                <a:solidFill>
                  <a:schemeClr val="bg1"/>
                </a:solidFill>
              </a:rPr>
              <a:t>. Министра национальной экономики Республики Казахстан от 25 ноября 2015 года № 720</a:t>
            </a:r>
          </a:p>
        </p:txBody>
      </p:sp>
      <p:sp>
        <p:nvSpPr>
          <p:cNvPr id="4" name="Прямоугольник 3"/>
          <p:cNvSpPr/>
          <p:nvPr/>
        </p:nvSpPr>
        <p:spPr>
          <a:xfrm>
            <a:off x="0" y="1451685"/>
            <a:ext cx="9144000" cy="5524589"/>
          </a:xfrm>
          <a:prstGeom prst="rect">
            <a:avLst/>
          </a:prstGeom>
        </p:spPr>
        <p:txBody>
          <a:bodyPr wrap="square">
            <a:spAutoFit/>
          </a:bodyPr>
          <a:lstStyle/>
          <a:p>
            <a:pPr fontAlgn="base"/>
            <a:r>
              <a:rPr lang="ru-RU" sz="1400" dirty="0"/>
              <a:t>  </a:t>
            </a:r>
            <a:r>
              <a:rPr lang="ru-RU" sz="1300" dirty="0"/>
              <a:t>    13. В договоре, заключаемом в электронной торговле, отдельные условия (при их наличии) включаются в договор путем отсылки к электронному документу, размещенному в соответствующей информационной системе. В этом случае сторона, разместившая электронный документ, обеспечивает возможность беспрепятственного доступа к нему в течение срока действия договора, а по истечении этого срока обеспечивает хранение такого документа в порядке, предусмотренном </a:t>
            </a:r>
            <a:r>
              <a:rPr lang="ru-RU" sz="1300" dirty="0">
                <a:hlinkClick r:id="rId2"/>
              </a:rPr>
              <a:t>законодательством</a:t>
            </a:r>
            <a:r>
              <a:rPr lang="ru-RU" sz="1300" dirty="0"/>
              <a:t> Республики Казахстан.</a:t>
            </a:r>
          </a:p>
          <a:p>
            <a:pPr fontAlgn="base"/>
            <a:r>
              <a:rPr lang="ru-RU" sz="1300" dirty="0"/>
              <a:t>      14. Договор в электронной торговле считается заключенным с момента получения акцепта в сроки, установленные в оферте. Оферта и акцепт содержат существенные условия договора в соответствии с </a:t>
            </a:r>
            <a:r>
              <a:rPr lang="ru-RU" sz="1300" dirty="0">
                <a:hlinkClick r:id="rId3"/>
              </a:rPr>
              <a:t>законодательством</a:t>
            </a:r>
            <a:r>
              <a:rPr lang="ru-RU" sz="1300" dirty="0"/>
              <a:t> </a:t>
            </a:r>
            <a:r>
              <a:rPr lang="ru-RU" sz="1300" dirty="0">
                <a:hlinkClick r:id="rId4"/>
              </a:rPr>
              <a:t>Республики Казахстан</a:t>
            </a:r>
            <a:r>
              <a:rPr lang="ru-RU" sz="1300" dirty="0"/>
              <a:t>.</a:t>
            </a:r>
          </a:p>
          <a:p>
            <a:r>
              <a:rPr lang="ru-RU" sz="1300" dirty="0"/>
              <a:t>      15. Условия договора, указанные в оферте, представляются в форме, позволяющей получателю оферты хранить и воспроизводить их.</a:t>
            </a:r>
          </a:p>
          <a:p>
            <a:r>
              <a:rPr lang="ru-RU" sz="1300" dirty="0"/>
              <a:t>…</a:t>
            </a:r>
          </a:p>
          <a:p>
            <a:r>
              <a:rPr lang="ru-RU" sz="1300" dirty="0"/>
              <a:t>19. Если соглашением сторон не предусмотрено иное, подтверждение получения электронного сообщения (оферты, акцепта, подтверждения получения оферты) производится путем направления подтверждения о его получении отправителю, которое также является электронным сообщением.      </a:t>
            </a:r>
          </a:p>
          <a:p>
            <a:r>
              <a:rPr lang="ru-RU" sz="1300" dirty="0"/>
              <a:t>…</a:t>
            </a:r>
          </a:p>
          <a:p>
            <a:pPr fontAlgn="base"/>
            <a:r>
              <a:rPr lang="ru-RU" sz="1300" dirty="0"/>
              <a:t>23. При необходимости сохранения документов, записей или иной информации, соблюдаются следующие требования:</a:t>
            </a:r>
          </a:p>
          <a:p>
            <a:pPr fontAlgn="base"/>
            <a:r>
              <a:rPr lang="ru-RU" sz="1300" dirty="0"/>
              <a:t>      1) содержащаяся в них информация может быть использована для последующей ссылки;</a:t>
            </a:r>
          </a:p>
          <a:p>
            <a:pPr fontAlgn="base"/>
            <a:r>
              <a:rPr lang="ru-RU" sz="1300" dirty="0"/>
              <a:t>      2) электронные документы (электронные сообщения) сохраняют формат, в котором они были сформированы, переданы или получены;</a:t>
            </a:r>
          </a:p>
          <a:p>
            <a:pPr fontAlgn="base"/>
            <a:r>
              <a:rPr lang="ru-RU" sz="1300" dirty="0"/>
              <a:t>      3) электронные документы (электронные сообщения) сохраняются в той мере, в какой они позволяют определить отправителя и получателя электронных документов (электронных сообщений), а также дату и время их формирования или получения;</a:t>
            </a:r>
          </a:p>
          <a:p>
            <a:pPr fontAlgn="base"/>
            <a:r>
              <a:rPr lang="ru-RU" sz="1300" dirty="0"/>
              <a:t>      4) при соблюдении иных условий, предусмотренных законодательством об электронной торговле или соглашением сторон.</a:t>
            </a:r>
          </a:p>
          <a:p>
            <a:pPr fontAlgn="base"/>
            <a:r>
              <a:rPr lang="ru-RU" sz="1300" dirty="0"/>
              <a:t>      24. В целях сохранения электронных документов (электронных сообщений) в соответствии с пунктом 23 настоящих Правил, участники электронной торговли могут использовать услуги иного незадействованного посредника.</a:t>
            </a:r>
          </a:p>
          <a:p>
            <a:pPr fontAlgn="base"/>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3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dirty="0">
                <a:solidFill>
                  <a:schemeClr val="bg1"/>
                </a:solidFill>
              </a:rPr>
              <a:t>ГПК РК, Статья 66. Сведения, недопустимые в качестве доказательств</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387218"/>
            <a:ext cx="9144000" cy="5401479"/>
          </a:xfrm>
          <a:prstGeom prst="rect">
            <a:avLst/>
          </a:prstGeom>
        </p:spPr>
        <p:txBody>
          <a:bodyPr wrap="square">
            <a:spAutoFit/>
          </a:bodyPr>
          <a:lstStyle/>
          <a:p>
            <a:pPr fontAlgn="base"/>
            <a:r>
              <a:rPr lang="ru-RU" sz="1500" b="1" dirty="0">
                <a:latin typeface="Arial" panose="020B0604020202020204" pitchFamily="34" charset="0"/>
                <a:cs typeface="Arial" panose="020B0604020202020204" pitchFamily="34" charset="0"/>
              </a:rPr>
              <a:t>1. </a:t>
            </a:r>
            <a:r>
              <a:rPr lang="ru-RU" sz="1500" dirty="0">
                <a:latin typeface="Arial" panose="020B0604020202020204" pitchFamily="34" charset="0"/>
                <a:cs typeface="Arial" panose="020B0604020202020204" pitchFamily="34" charset="0"/>
              </a:rPr>
              <a:t>Сведения о фактах признаются судом </a:t>
            </a:r>
            <a:r>
              <a:rPr lang="ru-RU" sz="1500" b="1" dirty="0">
                <a:latin typeface="Arial" panose="020B0604020202020204" pitchFamily="34" charset="0"/>
                <a:cs typeface="Arial" panose="020B0604020202020204" pitchFamily="34" charset="0"/>
              </a:rPr>
              <a:t>недопустимыми</a:t>
            </a:r>
            <a:r>
              <a:rPr lang="ru-RU" sz="1500" dirty="0">
                <a:latin typeface="Arial" panose="020B0604020202020204" pitchFamily="34" charset="0"/>
                <a:cs typeface="Arial" panose="020B0604020202020204" pitchFamily="34" charset="0"/>
              </a:rPr>
              <a:t> в качестве доказательств, если они получены с нарушениями требований настоящего Кодекса путем лишения или ограничения гарантированных законом прав лиц, участвующих в деле, которые повлияли или могли повлиять на достоверность полученных сведений о фактах, в том числе:</a:t>
            </a:r>
          </a:p>
          <a:p>
            <a:pPr fontAlgn="base"/>
            <a:r>
              <a:rPr lang="ru-RU" sz="1500" dirty="0">
                <a:latin typeface="Arial" panose="020B0604020202020204" pitchFamily="34" charset="0"/>
                <a:cs typeface="Arial" panose="020B0604020202020204" pitchFamily="34" charset="0"/>
              </a:rPr>
              <a:t>1) с применением насилия, угроз, обмана, а равно иных незаконных действий;</a:t>
            </a:r>
          </a:p>
          <a:p>
            <a:pPr fontAlgn="base"/>
            <a:r>
              <a:rPr lang="ru-RU" sz="1500" dirty="0">
                <a:latin typeface="Arial" panose="020B0604020202020204" pitchFamily="34" charset="0"/>
                <a:cs typeface="Arial" panose="020B0604020202020204" pitchFamily="34" charset="0"/>
              </a:rPr>
              <a:t>2) с использованием заблуждения лица, участвующего в деле, относительно своих прав и обязанностей, возникших вследствие </a:t>
            </a:r>
            <a:r>
              <a:rPr lang="ru-RU" sz="1500" dirty="0" err="1">
                <a:latin typeface="Arial" panose="020B0604020202020204" pitchFamily="34" charset="0"/>
                <a:cs typeface="Arial" panose="020B0604020202020204" pitchFamily="34" charset="0"/>
              </a:rPr>
              <a:t>неразъяснения</a:t>
            </a:r>
            <a:r>
              <a:rPr lang="ru-RU" sz="1500" dirty="0">
                <a:latin typeface="Arial" panose="020B0604020202020204" pitchFamily="34" charset="0"/>
                <a:cs typeface="Arial" panose="020B0604020202020204" pitchFamily="34" charset="0"/>
              </a:rPr>
              <a:t>, неполного или неправильного их разъяснения этому лицу;</a:t>
            </a:r>
          </a:p>
          <a:p>
            <a:pPr fontAlgn="base"/>
            <a:r>
              <a:rPr lang="ru-RU" sz="1500" dirty="0">
                <a:latin typeface="Arial" panose="020B0604020202020204" pitchFamily="34" charset="0"/>
                <a:cs typeface="Arial" panose="020B0604020202020204" pitchFamily="34" charset="0"/>
              </a:rPr>
              <a:t>3) в связи с проведением процессуального действия лицом, не имеющим права осуществлять производство по данному гражданскому делу;</a:t>
            </a:r>
          </a:p>
          <a:p>
            <a:pPr fontAlgn="base"/>
            <a:r>
              <a:rPr lang="ru-RU" sz="1500" dirty="0">
                <a:latin typeface="Arial" panose="020B0604020202020204" pitchFamily="34" charset="0"/>
                <a:cs typeface="Arial" panose="020B0604020202020204" pitchFamily="34" charset="0"/>
              </a:rPr>
              <a:t>4) в связи с участием в процессуальном действии лица, подлежащего отводу;</a:t>
            </a:r>
          </a:p>
          <a:p>
            <a:pPr fontAlgn="base"/>
            <a:r>
              <a:rPr lang="ru-RU" sz="1500" dirty="0">
                <a:latin typeface="Arial" panose="020B0604020202020204" pitchFamily="34" charset="0"/>
                <a:cs typeface="Arial" panose="020B0604020202020204" pitchFamily="34" charset="0"/>
              </a:rPr>
              <a:t>5) с существенным нарушением порядка производства процессуального действия;</a:t>
            </a:r>
          </a:p>
          <a:p>
            <a:pPr fontAlgn="base"/>
            <a:r>
              <a:rPr lang="ru-RU" sz="1500" b="1" dirty="0">
                <a:latin typeface="Arial" panose="020B0604020202020204" pitchFamily="34" charset="0"/>
                <a:cs typeface="Arial" panose="020B0604020202020204" pitchFamily="34" charset="0"/>
              </a:rPr>
              <a:t>6) </a:t>
            </a:r>
            <a:r>
              <a:rPr lang="ru-RU" sz="1500" dirty="0">
                <a:latin typeface="Arial" panose="020B0604020202020204" pitchFamily="34" charset="0"/>
                <a:cs typeface="Arial" panose="020B0604020202020204" pitchFamily="34" charset="0"/>
              </a:rPr>
              <a:t>от неизвестного источника либо от источника, который не может быть установлен в судебном заседании;</a:t>
            </a:r>
          </a:p>
          <a:p>
            <a:pPr fontAlgn="base"/>
            <a:r>
              <a:rPr lang="ru-RU" sz="1500" dirty="0">
                <a:latin typeface="Arial" panose="020B0604020202020204" pitchFamily="34" charset="0"/>
                <a:cs typeface="Arial" panose="020B0604020202020204" pitchFamily="34" charset="0"/>
              </a:rPr>
              <a:t>7) с применением в ходе доказывания методов, противоречащих современным научным знаниям;</a:t>
            </a:r>
          </a:p>
          <a:p>
            <a:pPr fontAlgn="base"/>
            <a:r>
              <a:rPr lang="ru-RU" sz="1500" dirty="0">
                <a:latin typeface="Arial" panose="020B0604020202020204" pitchFamily="34" charset="0"/>
                <a:cs typeface="Arial" panose="020B0604020202020204" pitchFamily="34" charset="0"/>
              </a:rPr>
              <a:t>8) путем специального изготовления или изменения содержания в целях обоснования или опровержения доводов стороны или других лиц, участвующих в деле.</a:t>
            </a:r>
          </a:p>
          <a:p>
            <a:pPr fontAlgn="base"/>
            <a:r>
              <a:rPr lang="ru-RU" sz="1500" b="1" dirty="0">
                <a:latin typeface="Arial" panose="020B0604020202020204" pitchFamily="34" charset="0"/>
                <a:cs typeface="Arial" panose="020B0604020202020204" pitchFamily="34" charset="0"/>
              </a:rPr>
              <a:t>2. </a:t>
            </a:r>
            <a:r>
              <a:rPr lang="ru-RU" sz="1500" dirty="0">
                <a:latin typeface="Arial" panose="020B0604020202020204" pitchFamily="34" charset="0"/>
                <a:cs typeface="Arial" panose="020B0604020202020204" pitchFamily="34" charset="0"/>
              </a:rPr>
              <a:t>Недопустимость использования сведений в качестве доказательства при производстве по делу устанавливается по усмотрению суда или по ходатайству лиц, участвующих в деле.</a:t>
            </a:r>
          </a:p>
          <a:p>
            <a:pPr fontAlgn="base"/>
            <a:r>
              <a:rPr lang="ru-RU" sz="1500" b="1" dirty="0">
                <a:latin typeface="Arial" panose="020B0604020202020204" pitchFamily="34" charset="0"/>
                <a:cs typeface="Arial" panose="020B0604020202020204" pitchFamily="34" charset="0"/>
              </a:rPr>
              <a:t>3. </a:t>
            </a:r>
            <a:r>
              <a:rPr lang="ru-RU" sz="1500" dirty="0">
                <a:latin typeface="Arial" panose="020B0604020202020204" pitchFamily="34" charset="0"/>
                <a:cs typeface="Arial" panose="020B0604020202020204" pitchFamily="34" charset="0"/>
              </a:rPr>
              <a:t>Доказательства, полученные с нарушением закона, признаются не имеющими юридической силы и не могут быть положены в основу судебного решения, а также использоваться при доказывании любого обстоятельства, имеющего значение для дела. Такие доказательства могут быть использованы при доказывании факта нарушений и виновности лиц, их допустивших.</a:t>
            </a:r>
          </a:p>
        </p:txBody>
      </p:sp>
    </p:spTree>
    <p:extLst>
      <p:ext uri="{BB962C8B-B14F-4D97-AF65-F5344CB8AC3E}">
        <p14:creationId xmlns:p14="http://schemas.microsoft.com/office/powerpoint/2010/main" val="136045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a:solidFill>
                  <a:schemeClr val="bg1"/>
                </a:solidFill>
                <a:latin typeface="Arial" panose="020B0604020202020204" pitchFamily="34" charset="0"/>
                <a:cs typeface="Arial" panose="020B0604020202020204" pitchFamily="34" charset="0"/>
              </a:rPr>
              <a:t>2.	Персональные данные клиентов и организация работы с ними</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387218"/>
            <a:ext cx="9144000" cy="5493812"/>
          </a:xfrm>
          <a:prstGeom prst="rect">
            <a:avLst/>
          </a:prstGeom>
        </p:spPr>
        <p:txBody>
          <a:bodyPr wrap="square">
            <a:spAutoFit/>
          </a:bodyPr>
          <a:lstStyle/>
          <a:p>
            <a:pPr fontAlgn="base"/>
            <a:r>
              <a:rPr lang="ru-RU" sz="1400" b="1" dirty="0">
                <a:solidFill>
                  <a:srgbClr val="C00000"/>
                </a:solidFill>
                <a:latin typeface="Arial" panose="020B0604020202020204" pitchFamily="34" charset="0"/>
                <a:cs typeface="Arial" panose="020B0604020202020204" pitchFamily="34" charset="0"/>
              </a:rPr>
              <a:t>ЗРК «О персональных данных и их защите</a:t>
            </a:r>
            <a:r>
              <a:rPr lang="ru-RU" sz="1400" b="1" dirty="0" smtClean="0">
                <a:solidFill>
                  <a:srgbClr val="C00000"/>
                </a:solidFill>
                <a:latin typeface="Arial" panose="020B0604020202020204" pitchFamily="34" charset="0"/>
                <a:cs typeface="Arial" panose="020B0604020202020204" pitchFamily="34" charset="0"/>
              </a:rPr>
              <a:t>»</a:t>
            </a:r>
          </a:p>
          <a:p>
            <a:pPr fontAlgn="base"/>
            <a:r>
              <a:rPr lang="ru-RU" sz="1400" b="1" dirty="0" smtClean="0">
                <a:solidFill>
                  <a:srgbClr val="C00000"/>
                </a:solidFill>
                <a:latin typeface="Arial" panose="020B0604020202020204" pitchFamily="34" charset="0"/>
                <a:cs typeface="Arial" panose="020B0604020202020204" pitchFamily="34" charset="0"/>
              </a:rPr>
              <a:t>Статья </a:t>
            </a:r>
            <a:r>
              <a:rPr lang="ru-RU" sz="1400" b="1" dirty="0">
                <a:solidFill>
                  <a:srgbClr val="C00000"/>
                </a:solidFill>
                <a:latin typeface="Arial" panose="020B0604020202020204" pitchFamily="34" charset="0"/>
                <a:cs typeface="Arial" panose="020B0604020202020204" pitchFamily="34" charset="0"/>
              </a:rPr>
              <a:t>1. Основные понятия, используемые в настоящем Законе</a:t>
            </a:r>
          </a:p>
          <a:p>
            <a:pPr fontAlgn="base"/>
            <a:r>
              <a:rPr lang="ru-RU" sz="1400" b="1" dirty="0">
                <a:solidFill>
                  <a:srgbClr val="C00000"/>
                </a:solidFill>
                <a:latin typeface="Arial" panose="020B0604020202020204" pitchFamily="34" charset="0"/>
                <a:cs typeface="Arial" panose="020B0604020202020204" pitchFamily="34" charset="0"/>
              </a:rPr>
              <a:t>В настоящем Законе используются следующие основные понятия</a:t>
            </a:r>
            <a:r>
              <a:rPr lang="ru-RU" sz="1400" b="1" dirty="0" smtClean="0">
                <a:solidFill>
                  <a:srgbClr val="C00000"/>
                </a:solidFill>
                <a:latin typeface="Arial" panose="020B0604020202020204" pitchFamily="34" charset="0"/>
                <a:cs typeface="Arial" panose="020B0604020202020204" pitchFamily="34" charset="0"/>
              </a:rPr>
              <a:t>:</a:t>
            </a:r>
          </a:p>
          <a:p>
            <a:pPr fontAlgn="base"/>
            <a:endParaRPr lang="ru-RU" sz="1400" dirty="0">
              <a:latin typeface="Arial" panose="020B0604020202020204" pitchFamily="34" charset="0"/>
              <a:cs typeface="Arial" panose="020B0604020202020204" pitchFamily="34" charset="0"/>
            </a:endParaRPr>
          </a:p>
          <a:p>
            <a:pPr fontAlgn="base"/>
            <a:r>
              <a:rPr lang="ru-RU" sz="1400" dirty="0">
                <a:latin typeface="Arial" panose="020B0604020202020204" pitchFamily="34" charset="0"/>
                <a:cs typeface="Arial" panose="020B0604020202020204" pitchFamily="34" charset="0"/>
              </a:rPr>
              <a:t>1) биометрические данные – персональные данные, которые характеризуют физиологические и биологические особенности субъекта персональных данных, на основе которых можно установить его личность;</a:t>
            </a:r>
          </a:p>
          <a:p>
            <a:pPr fontAlgn="base"/>
            <a:r>
              <a:rPr lang="ru-RU" sz="1400" dirty="0">
                <a:latin typeface="Arial" panose="020B0604020202020204" pitchFamily="34" charset="0"/>
                <a:cs typeface="Arial" panose="020B0604020202020204" pitchFamily="34" charset="0"/>
              </a:rPr>
              <a:t>2) персональные данные – сведения, относящиеся к определенному или определяемому на их основании субъекту персональных данных, зафиксированные на электронном, бумажном и (или) ином материальном носителе;</a:t>
            </a:r>
          </a:p>
          <a:p>
            <a:pPr fontAlgn="base"/>
            <a:r>
              <a:rPr lang="ru-RU" sz="1400" dirty="0">
                <a:latin typeface="Arial" panose="020B0604020202020204" pitchFamily="34" charset="0"/>
                <a:cs typeface="Arial" panose="020B0604020202020204" pitchFamily="34" charset="0"/>
              </a:rPr>
              <a:t>…</a:t>
            </a:r>
          </a:p>
          <a:p>
            <a:pPr fontAlgn="base"/>
            <a:r>
              <a:rPr lang="ru-RU" sz="1400" dirty="0">
                <a:latin typeface="Arial" panose="020B0604020202020204" pitchFamily="34" charset="0"/>
                <a:cs typeface="Arial" panose="020B0604020202020204" pitchFamily="34" charset="0"/>
              </a:rPr>
              <a:t>      4) накопление персональных данных – действия по систематизации персональных данных путем их внесения в базу, содержащую персональные данные;</a:t>
            </a:r>
          </a:p>
          <a:p>
            <a:pPr fontAlgn="base"/>
            <a:r>
              <a:rPr lang="ru-RU" sz="1400" dirty="0">
                <a:latin typeface="Arial" panose="020B0604020202020204" pitchFamily="34" charset="0"/>
                <a:cs typeface="Arial" panose="020B0604020202020204" pitchFamily="34" charset="0"/>
              </a:rPr>
              <a:t>5) сбор персональных данных – действия, направленные на получение персональных данных;</a:t>
            </a:r>
          </a:p>
          <a:p>
            <a:pPr fontAlgn="base"/>
            <a:r>
              <a:rPr lang="ru-RU" sz="1400" dirty="0">
                <a:latin typeface="Arial" panose="020B0604020202020204" pitchFamily="34" charset="0"/>
                <a:cs typeface="Arial" panose="020B0604020202020204" pitchFamily="34" charset="0"/>
              </a:rPr>
              <a:t>…</a:t>
            </a:r>
          </a:p>
          <a:p>
            <a:pPr fontAlgn="base"/>
            <a:r>
              <a:rPr lang="ru-RU" sz="1400" dirty="0">
                <a:latin typeface="Arial" panose="020B0604020202020204" pitchFamily="34" charset="0"/>
                <a:cs typeface="Arial" panose="020B0604020202020204" pitchFamily="34" charset="0"/>
              </a:rPr>
              <a:t>8) база, содержащая персональные данные (далее – база), – совокупность упорядоченных персональных данных;</a:t>
            </a:r>
          </a:p>
          <a:p>
            <a:pPr fontAlgn="base"/>
            <a:r>
              <a:rPr lang="ru-RU" sz="1400" dirty="0">
                <a:latin typeface="Arial" panose="020B0604020202020204" pitchFamily="34" charset="0"/>
                <a:cs typeface="Arial" panose="020B0604020202020204" pitchFamily="34" charset="0"/>
              </a:rPr>
              <a:t>…</a:t>
            </a:r>
          </a:p>
          <a:p>
            <a:pPr fontAlgn="base"/>
            <a:r>
              <a:rPr lang="ru-RU" sz="1400" dirty="0">
                <a:latin typeface="Arial" panose="020B0604020202020204" pitchFamily="34" charset="0"/>
                <a:cs typeface="Arial" panose="020B0604020202020204" pitchFamily="34" charset="0"/>
              </a:rPr>
              <a:t>      12) обработка персональных данных – действия, направленные на накопление, хранение, изменение, дополнение, использование, распространение, обезличивание, блокирование и уничтожение персональных данных;</a:t>
            </a:r>
          </a:p>
          <a:p>
            <a:pPr fontAlgn="base"/>
            <a:r>
              <a:rPr lang="ru-RU" sz="1400" dirty="0">
                <a:latin typeface="Arial" panose="020B0604020202020204" pitchFamily="34" charset="0"/>
                <a:cs typeface="Arial" panose="020B0604020202020204" pitchFamily="34" charset="0"/>
              </a:rPr>
              <a:t>…</a:t>
            </a:r>
          </a:p>
          <a:p>
            <a:pPr fontAlgn="base"/>
            <a:r>
              <a:rPr lang="ru-RU" sz="1400" dirty="0">
                <a:latin typeface="Arial" panose="020B0604020202020204" pitchFamily="34" charset="0"/>
                <a:cs typeface="Arial" panose="020B0604020202020204" pitchFamily="34" charset="0"/>
              </a:rPr>
              <a:t>      16) субъект персональных данных (далее – субъект) – физическое лицо, к которому относятся персональные данные;</a:t>
            </a:r>
          </a:p>
          <a:p>
            <a:pPr fontAlgn="base"/>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2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805354"/>
            <a:ext cx="9144000" cy="369332"/>
          </a:xfrm>
          <a:prstGeom prst="rect">
            <a:avLst/>
          </a:prstGeom>
          <a:solidFill>
            <a:srgbClr val="C00000"/>
          </a:solidFill>
        </p:spPr>
        <p:txBody>
          <a:bodyPr wrap="square">
            <a:spAutoFit/>
          </a:bodyPr>
          <a:lstStyle/>
          <a:p>
            <a:pPr lvl="0"/>
            <a:r>
              <a:rPr lang="ru-RU" b="1" dirty="0">
                <a:solidFill>
                  <a:schemeClr val="bg1"/>
                </a:solidFill>
                <a:latin typeface="Arial" panose="020B0604020202020204" pitchFamily="34" charset="0"/>
                <a:cs typeface="Arial" panose="020B0604020202020204" pitchFamily="34" charset="0"/>
              </a:rPr>
              <a:t>2.	Персональные данные клиентов и организация работы с ними</a:t>
            </a:r>
          </a:p>
        </p:txBody>
      </p:sp>
      <p:sp>
        <p:nvSpPr>
          <p:cNvPr id="4" name="Прямоугольник 3"/>
          <p:cNvSpPr/>
          <p:nvPr/>
        </p:nvSpPr>
        <p:spPr>
          <a:xfrm>
            <a:off x="0" y="1451685"/>
            <a:ext cx="9144000" cy="307777"/>
          </a:xfrm>
          <a:prstGeom prst="rect">
            <a:avLst/>
          </a:prstGeom>
        </p:spPr>
        <p:txBody>
          <a:bodyPr wrap="square">
            <a:spAutoFit/>
          </a:bodyPr>
          <a:lstStyle/>
          <a:p>
            <a:pPr fontAlgn="base"/>
            <a:r>
              <a:rPr lang="ru-RU" sz="1400" dirty="0"/>
              <a:t>  </a:t>
            </a:r>
            <a:r>
              <a:rPr lang="ru-RU" sz="1300" dirty="0"/>
              <a:t>  </a:t>
            </a:r>
            <a:endParaRPr lang="ru-RU" sz="1400" dirty="0">
              <a:latin typeface="Arial" panose="020B0604020202020204" pitchFamily="34" charset="0"/>
              <a:cs typeface="Arial" panose="020B0604020202020204" pitchFamily="34" charset="0"/>
            </a:endParaRPr>
          </a:p>
        </p:txBody>
      </p:sp>
      <p:sp>
        <p:nvSpPr>
          <p:cNvPr id="5" name="Прямоугольник 4"/>
          <p:cNvSpPr/>
          <p:nvPr/>
        </p:nvSpPr>
        <p:spPr>
          <a:xfrm>
            <a:off x="0" y="1387218"/>
            <a:ext cx="9144000" cy="4939814"/>
          </a:xfrm>
          <a:prstGeom prst="rect">
            <a:avLst/>
          </a:prstGeom>
        </p:spPr>
        <p:txBody>
          <a:bodyPr wrap="square">
            <a:spAutoFit/>
          </a:bodyPr>
          <a:lstStyle/>
          <a:p>
            <a:pPr fontAlgn="base"/>
            <a:endParaRPr lang="ru-RU" sz="2000" b="1" dirty="0" smtClean="0">
              <a:latin typeface="Arial" panose="020B0604020202020204" pitchFamily="34" charset="0"/>
              <a:cs typeface="Arial" panose="020B0604020202020204" pitchFamily="34" charset="0"/>
            </a:endParaRPr>
          </a:p>
          <a:p>
            <a:pPr fontAlgn="base"/>
            <a:r>
              <a:rPr lang="ru-RU" sz="2000" b="1" dirty="0" smtClean="0">
                <a:latin typeface="Arial" panose="020B0604020202020204" pitchFamily="34" charset="0"/>
                <a:cs typeface="Arial" panose="020B0604020202020204" pitchFamily="34" charset="0"/>
              </a:rPr>
              <a:t>Статья </a:t>
            </a:r>
            <a:r>
              <a:rPr lang="ru-RU" sz="2000" b="1" dirty="0">
                <a:latin typeface="Arial" panose="020B0604020202020204" pitchFamily="34" charset="0"/>
                <a:cs typeface="Arial" panose="020B0604020202020204" pitchFamily="34" charset="0"/>
              </a:rPr>
              <a:t>7. Условия сбора, обработки персональных </a:t>
            </a:r>
            <a:r>
              <a:rPr lang="ru-RU" sz="2000" b="1" dirty="0" smtClean="0">
                <a:latin typeface="Arial" panose="020B0604020202020204" pitchFamily="34" charset="0"/>
                <a:cs typeface="Arial" panose="020B0604020202020204" pitchFamily="34" charset="0"/>
              </a:rPr>
              <a:t>данных</a:t>
            </a:r>
          </a:p>
          <a:p>
            <a:pPr fontAlgn="base"/>
            <a:endParaRPr lang="ru-RU" sz="2000" b="1" dirty="0">
              <a:latin typeface="Arial" panose="020B0604020202020204" pitchFamily="34" charset="0"/>
              <a:cs typeface="Arial" panose="020B0604020202020204" pitchFamily="34" charset="0"/>
            </a:endParaRPr>
          </a:p>
          <a:p>
            <a:pPr fontAlgn="base"/>
            <a:r>
              <a:rPr lang="ru-RU" sz="2000" dirty="0">
                <a:latin typeface="Arial" panose="020B0604020202020204" pitchFamily="34" charset="0"/>
                <a:cs typeface="Arial" panose="020B0604020202020204" pitchFamily="34" charset="0"/>
              </a:rPr>
              <a:t>      1. Сбор, обработка персональных данных осуществляются собственником и (или) оператором с согласия субъекта или его законного представителя, кроме случаев, предусмотренных статьей 9 настоящего Закона.</a:t>
            </a:r>
          </a:p>
          <a:p>
            <a:pPr fontAlgn="base"/>
            <a:r>
              <a:rPr lang="ru-RU" sz="2000" dirty="0">
                <a:latin typeface="Arial" panose="020B0604020202020204" pitchFamily="34" charset="0"/>
                <a:cs typeface="Arial" panose="020B0604020202020204" pitchFamily="34" charset="0"/>
              </a:rPr>
              <a:t>      2. Сбор, обработка персональных данных умершего (признанного судом безвестно отсутствующим или объявленного умершим) субъекта осуществляются в соответствии с законодательством Республики Казахстан.</a:t>
            </a:r>
          </a:p>
          <a:p>
            <a:pPr fontAlgn="base"/>
            <a:r>
              <a:rPr lang="ru-RU" sz="2000" dirty="0">
                <a:latin typeface="Arial" panose="020B0604020202020204" pitchFamily="34" charset="0"/>
                <a:cs typeface="Arial" panose="020B0604020202020204" pitchFamily="34" charset="0"/>
              </a:rPr>
              <a:t>      3. Особенности сбора, обработки персональных данных в электронных информационных ресурсах, содержащих персональные данные, устанавливаются в соответствии с законодательством Республики Казахстан об информатизации, с учетом положений настоящего Закона.</a:t>
            </a:r>
          </a:p>
          <a:p>
            <a:pPr fontAlgn="base"/>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5192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3737</Words>
  <Application>Microsoft Office PowerPoint</Application>
  <PresentationFormat>Экран (4:3)</PresentationFormat>
  <Paragraphs>335</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Элина Черногрицкая</dc:creator>
  <cp:lastModifiedBy>Элина Черногрицкая</cp:lastModifiedBy>
  <cp:revision>52</cp:revision>
  <dcterms:created xsi:type="dcterms:W3CDTF">2018-01-30T04:51:50Z</dcterms:created>
  <dcterms:modified xsi:type="dcterms:W3CDTF">2018-04-20T04:17:15Z</dcterms:modified>
</cp:coreProperties>
</file>