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78" r:id="rId6"/>
    <p:sldId id="261" r:id="rId7"/>
    <p:sldId id="262" r:id="rId8"/>
    <p:sldId id="263" r:id="rId9"/>
    <p:sldId id="264" r:id="rId10"/>
    <p:sldId id="275" r:id="rId11"/>
    <p:sldId id="265" r:id="rId12"/>
    <p:sldId id="276" r:id="rId13"/>
    <p:sldId id="266" r:id="rId14"/>
    <p:sldId id="277" r:id="rId15"/>
    <p:sldId id="267" r:id="rId16"/>
    <p:sldId id="279" r:id="rId17"/>
    <p:sldId id="280" r:id="rId18"/>
    <p:sldId id="268" r:id="rId19"/>
    <p:sldId id="281" r:id="rId20"/>
    <p:sldId id="269" r:id="rId21"/>
    <p:sldId id="282" r:id="rId22"/>
    <p:sldId id="270" r:id="rId23"/>
    <p:sldId id="271" r:id="rId24"/>
    <p:sldId id="272" r:id="rId25"/>
    <p:sldId id="273" r:id="rId26"/>
    <p:sldId id="274"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galmax" initials="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9" d="100"/>
          <a:sy n="89" d="100"/>
        </p:scale>
        <p:origin x="-12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F7F2DE7-5363-44A2-BAB5-E9605B3D7907}" type="datetimeFigureOut">
              <a:rPr lang="ru-RU" smtClean="0"/>
              <a:t>10.04.2018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318604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7F2DE7-5363-44A2-BAB5-E9605B3D7907}" type="datetimeFigureOut">
              <a:rPr lang="ru-RU" smtClean="0"/>
              <a:t>10.04.2018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99477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7F2DE7-5363-44A2-BAB5-E9605B3D7907}" type="datetimeFigureOut">
              <a:rPr lang="ru-RU" smtClean="0"/>
              <a:t>10.04.2018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235150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7F2DE7-5363-44A2-BAB5-E9605B3D7907}" type="datetimeFigureOut">
              <a:rPr lang="ru-RU" smtClean="0"/>
              <a:t>10.04.2018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141496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F7F2DE7-5363-44A2-BAB5-E9605B3D7907}" type="datetimeFigureOut">
              <a:rPr lang="ru-RU" smtClean="0"/>
              <a:t>10.04.2018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377102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F7F2DE7-5363-44A2-BAB5-E9605B3D7907}" type="datetimeFigureOut">
              <a:rPr lang="ru-RU" smtClean="0"/>
              <a:t>10.04.2018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127425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F7F2DE7-5363-44A2-BAB5-E9605B3D7907}" type="datetimeFigureOut">
              <a:rPr lang="ru-RU" smtClean="0"/>
              <a:t>10.04.2018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266948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F7F2DE7-5363-44A2-BAB5-E9605B3D7907}" type="datetimeFigureOut">
              <a:rPr lang="ru-RU" smtClean="0"/>
              <a:t>10.04.2018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356146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F7F2DE7-5363-44A2-BAB5-E9605B3D7907}" type="datetimeFigureOut">
              <a:rPr lang="ru-RU" smtClean="0"/>
              <a:t>10.04.2018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224150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F7F2DE7-5363-44A2-BAB5-E9605B3D7907}" type="datetimeFigureOut">
              <a:rPr lang="ru-RU" smtClean="0"/>
              <a:t>10.04.2018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394695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F7F2DE7-5363-44A2-BAB5-E9605B3D7907}" type="datetimeFigureOut">
              <a:rPr lang="ru-RU" smtClean="0"/>
              <a:t>10.04.2018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76FE45-C749-487A-B1D3-014AD08F3E70}" type="slidenum">
              <a:rPr lang="ru-RU" smtClean="0"/>
              <a:t>‹#›</a:t>
            </a:fld>
            <a:endParaRPr lang="ru-RU"/>
          </a:p>
        </p:txBody>
      </p:sp>
    </p:spTree>
    <p:extLst>
      <p:ext uri="{BB962C8B-B14F-4D97-AF65-F5344CB8AC3E}">
        <p14:creationId xmlns:p14="http://schemas.microsoft.com/office/powerpoint/2010/main" val="264234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F2DE7-5363-44A2-BAB5-E9605B3D7907}" type="datetimeFigureOut">
              <a:rPr lang="ru-RU" smtClean="0"/>
              <a:t>10.04.2018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6FE45-C749-487A-B1D3-014AD08F3E70}" type="slidenum">
              <a:rPr lang="ru-RU" smtClean="0"/>
              <a:t>‹#›</a:t>
            </a:fld>
            <a:endParaRPr lang="ru-RU"/>
          </a:p>
        </p:txBody>
      </p:sp>
    </p:spTree>
    <p:extLst>
      <p:ext uri="{BB962C8B-B14F-4D97-AF65-F5344CB8AC3E}">
        <p14:creationId xmlns:p14="http://schemas.microsoft.com/office/powerpoint/2010/main" val="2369855784"/>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www.legalmaxlaw.com/" TargetMode="External"/><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4251" y="590550"/>
            <a:ext cx="10301424" cy="5610225"/>
          </a:xfrm>
        </p:spPr>
        <p:txBody>
          <a:bodyPr>
            <a:normAutofit/>
          </a:bodyPr>
          <a:lstStyle/>
          <a:p>
            <a:r>
              <a:rPr lang="ru-RU"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«НОВЫЙ ТАМОЖЕННЫЙ КОДЕКС </a:t>
            </a:r>
            <a:r>
              <a:rPr lang="en-US"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РЕСПУБЛИКИ КАЗАХСТАН: </a:t>
            </a:r>
            <a:r>
              <a:rPr lang="en-US"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новеллы </a:t>
            </a:r>
            <a:r>
              <a:rPr lang="ru-RU" sz="4400" b="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 вопросы регулирования таможенного реестра объектов интеллектуальной собственности</a:t>
            </a:r>
            <a:r>
              <a:rPr lang="ru-RU"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ru-RU"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44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800"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Алматы, 2018</a:t>
            </a:r>
            <a:endParaRPr lang="ru-RU" sz="2800" b="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2307" y="348343"/>
            <a:ext cx="3048006" cy="911354"/>
          </a:xfrm>
          <a:prstGeom prst="rect">
            <a:avLst/>
          </a:prstGeom>
        </p:spPr>
      </p:pic>
    </p:spTree>
    <p:extLst>
      <p:ext uri="{BB962C8B-B14F-4D97-AF65-F5344CB8AC3E}">
        <p14:creationId xmlns:p14="http://schemas.microsoft.com/office/powerpoint/2010/main" val="2295829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latin typeface="Times New Roman" panose="02020603050405020304" pitchFamily="18" charset="0"/>
                <a:cs typeface="Times New Roman" panose="02020603050405020304" pitchFamily="18" charset="0"/>
              </a:rPr>
              <a:t>Краткий обзор новелл нового Таможенного кодекса РК</a:t>
            </a:r>
          </a:p>
        </p:txBody>
      </p:sp>
      <p:sp>
        <p:nvSpPr>
          <p:cNvPr id="3" name="Объект 2"/>
          <p:cNvSpPr>
            <a:spLocks noGrp="1"/>
          </p:cNvSpPr>
          <p:nvPr>
            <p:ph idx="1"/>
          </p:nvPr>
        </p:nvSpPr>
        <p:spPr>
          <a:xfrm>
            <a:off x="838200" y="1485900"/>
            <a:ext cx="10515600" cy="4691063"/>
          </a:xfrm>
        </p:spPr>
        <p:txBody>
          <a:bodyPr>
            <a:normAutofit fontScale="92500"/>
          </a:bodyPr>
          <a:lstStyle/>
          <a:p>
            <a:pPr lvl="0" algn="just"/>
            <a:r>
              <a:rPr lang="ru-RU" sz="2400" dirty="0">
                <a:solidFill>
                  <a:prstClr val="black"/>
                </a:solidFill>
                <a:latin typeface="Times New Roman" panose="02020603050405020304" pitchFamily="18" charset="0"/>
                <a:cs typeface="Times New Roman" panose="02020603050405020304" pitchFamily="18" charset="0"/>
              </a:rPr>
              <a:t>Кодекс предусматривает ряд норм по оптимизации таможенных операций, в целях развития транзитного потенциала Казахстана. В частности, в новом Кодексе для завершения таможенного транзита отводится не более четырех часов, вместо 24. Кроме того, в случае необходимости проведения таможенного досмотра транзитных грузов сроки их проведения сокращены с </a:t>
            </a:r>
            <a:r>
              <a:rPr lang="ru-RU" sz="2400" dirty="0" smtClean="0">
                <a:solidFill>
                  <a:prstClr val="black"/>
                </a:solidFill>
                <a:latin typeface="Times New Roman" panose="02020603050405020304" pitchFamily="18" charset="0"/>
                <a:cs typeface="Times New Roman" panose="02020603050405020304" pitchFamily="18" charset="0"/>
              </a:rPr>
              <a:t>10 до 5 дней.</a:t>
            </a:r>
          </a:p>
          <a:p>
            <a:pPr lvl="0" algn="just"/>
            <a:endParaRPr lang="ru-RU" sz="2400" dirty="0">
              <a:solidFill>
                <a:prstClr val="black"/>
              </a:solidFill>
              <a:latin typeface="Times New Roman" panose="02020603050405020304" pitchFamily="18" charset="0"/>
              <a:cs typeface="Times New Roman" panose="02020603050405020304" pitchFamily="18" charset="0"/>
            </a:endParaRPr>
          </a:p>
          <a:p>
            <a:pPr lvl="0" algn="just"/>
            <a:r>
              <a:rPr lang="ru-RU" sz="2400" dirty="0">
                <a:solidFill>
                  <a:prstClr val="black"/>
                </a:solidFill>
                <a:latin typeface="Times New Roman" panose="02020603050405020304" pitchFamily="18" charset="0"/>
                <a:cs typeface="Times New Roman" panose="02020603050405020304" pitchFamily="18" charset="0"/>
              </a:rPr>
              <a:t>Предварительное информирование о перемещении товаров через таможенную границу, которое становится обязательным требованием для </a:t>
            </a:r>
            <a:r>
              <a:rPr lang="ru-RU" sz="2400" dirty="0" smtClean="0">
                <a:solidFill>
                  <a:prstClr val="black"/>
                </a:solidFill>
                <a:latin typeface="Times New Roman" panose="02020603050405020304" pitchFamily="18" charset="0"/>
                <a:cs typeface="Times New Roman" panose="02020603050405020304" pitchFamily="18" charset="0"/>
              </a:rPr>
              <a:t>перевозчиков.</a:t>
            </a:r>
          </a:p>
          <a:p>
            <a:pPr lvl="0" algn="just"/>
            <a:endParaRPr lang="ru-RU" sz="2400" dirty="0">
              <a:solidFill>
                <a:prstClr val="black"/>
              </a:solidFill>
              <a:latin typeface="Times New Roman" panose="02020603050405020304" pitchFamily="18" charset="0"/>
              <a:cs typeface="Times New Roman" panose="02020603050405020304" pitchFamily="18" charset="0"/>
            </a:endParaRPr>
          </a:p>
          <a:p>
            <a:pPr lvl="0" algn="just"/>
            <a:r>
              <a:rPr lang="ru-RU" sz="2400" dirty="0" smtClean="0">
                <a:solidFill>
                  <a:prstClr val="black"/>
                </a:solidFill>
                <a:latin typeface="Times New Roman" panose="02020603050405020304" pitchFamily="18" charset="0"/>
                <a:cs typeface="Times New Roman" panose="02020603050405020304" pitchFamily="18" charset="0"/>
              </a:rPr>
              <a:t>Если </a:t>
            </a:r>
            <a:r>
              <a:rPr lang="ru-RU" sz="2400" dirty="0">
                <a:solidFill>
                  <a:prstClr val="black"/>
                </a:solidFill>
                <a:latin typeface="Times New Roman" panose="02020603050405020304" pitchFamily="18" charset="0"/>
                <a:cs typeface="Times New Roman" panose="02020603050405020304" pitchFamily="18" charset="0"/>
              </a:rPr>
              <a:t>по каким-либо причинам декларант не сможет сразу рассчитаться с бюджетом по таможенным пошлинам, то государство дает ему право воспользоваться отсрочкой на месяц с уплатой процентов. В отдельных случаях будет предоставляться рассрочка до шести месяцев без уплаты процентов. </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66545" y="5891407"/>
            <a:ext cx="2467618" cy="737818"/>
          </a:xfrm>
          <a:prstGeom prst="rect">
            <a:avLst/>
          </a:prstGeom>
        </p:spPr>
      </p:pic>
    </p:spTree>
    <p:extLst>
      <p:ext uri="{BB962C8B-B14F-4D97-AF65-F5344CB8AC3E}">
        <p14:creationId xmlns:p14="http://schemas.microsoft.com/office/powerpoint/2010/main" val="2949323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solidFill>
                  <a:prstClr val="black"/>
                </a:solidFill>
                <a:latin typeface="Times New Roman" panose="02020603050405020304" pitchFamily="18" charset="0"/>
                <a:cs typeface="Times New Roman" panose="02020603050405020304" pitchFamily="18" charset="0"/>
              </a:rPr>
              <a:t>Краткий обзор новелл нового Таможенного кодекса РК</a:t>
            </a:r>
            <a:endParaRPr lang="ru-RU" dirty="0"/>
          </a:p>
        </p:txBody>
      </p:sp>
      <p:sp>
        <p:nvSpPr>
          <p:cNvPr id="3" name="Объект 2"/>
          <p:cNvSpPr>
            <a:spLocks noGrp="1"/>
          </p:cNvSpPr>
          <p:nvPr>
            <p:ph idx="1"/>
          </p:nvPr>
        </p:nvSpPr>
        <p:spPr>
          <a:xfrm>
            <a:off x="838200" y="1362076"/>
            <a:ext cx="10515600" cy="5057774"/>
          </a:xfrm>
        </p:spPr>
        <p:txBody>
          <a:bodyPr>
            <a:noAutofit/>
          </a:bodyPr>
          <a:lstStyle/>
          <a:p>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Кодексе о таможенном регулировании синхронизируются процессы с Налоговым кодексом. Это касается положений: по учету, зачету (возврату) таможенных пошлин, налогов; взыскания задолженности и обжалования уведомлений об устранении нарушений и о результатах проверки; сроки исковой давности устанавливаются в соответствии с новым Налоговым кодексом (сокращен для малого и среднего бизнеса до трех лет</a:t>
            </a:r>
            <a:r>
              <a:rPr lang="ru-RU" sz="2000" dirty="0" smtClean="0">
                <a:latin typeface="Times New Roman" panose="02020603050405020304" pitchFamily="18" charset="0"/>
                <a:cs typeface="Times New Roman" panose="02020603050405020304" pitchFamily="18" charset="0"/>
              </a:rPr>
              <a:t>).</a:t>
            </a:r>
          </a:p>
          <a:p>
            <a:endParaRPr lang="ru-RU" sz="2000" dirty="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Появилась </a:t>
            </a:r>
            <a:r>
              <a:rPr lang="ru-RU" sz="2000" dirty="0">
                <a:latin typeface="Times New Roman" panose="02020603050405020304" pitchFamily="18" charset="0"/>
                <a:cs typeface="Times New Roman" panose="02020603050405020304" pitchFamily="18" charset="0"/>
              </a:rPr>
              <a:t>возможность оформить одну транзитную декларацию при перевозке товаров двумя и более видами транспорта</a:t>
            </a:r>
            <a:r>
              <a:rPr lang="ru-RU" sz="2000" dirty="0" smtClean="0">
                <a:latin typeface="Times New Roman" panose="02020603050405020304" pitchFamily="18" charset="0"/>
                <a:cs typeface="Times New Roman" panose="02020603050405020304" pitchFamily="18" charset="0"/>
              </a:rPr>
              <a:t>.</a:t>
            </a:r>
          </a:p>
          <a:p>
            <a:endParaRPr lang="ru-RU" sz="2000" dirty="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Порядок </a:t>
            </a:r>
            <a:r>
              <a:rPr lang="ru-RU" sz="2000" dirty="0">
                <a:latin typeface="Times New Roman" panose="02020603050405020304" pitchFamily="18" charset="0"/>
                <a:cs typeface="Times New Roman" panose="02020603050405020304" pitchFamily="18" charset="0"/>
              </a:rPr>
              <a:t>ввоза автомобилей в целом остается прежним, но граждане ЕАЭС получат возможность временно ввозить иностранные автомобили на территорию своей страны на срок до одного года. Ранее это разрешалось делать только на 6 месяцев. Нововведение облегчит </a:t>
            </a:r>
            <a:r>
              <a:rPr lang="ru-RU" sz="2000" dirty="0" err="1">
                <a:latin typeface="Times New Roman" panose="02020603050405020304" pitchFamily="18" charset="0"/>
                <a:cs typeface="Times New Roman" panose="02020603050405020304" pitchFamily="18" charset="0"/>
              </a:rPr>
              <a:t>казахстанцам</a:t>
            </a:r>
            <a:r>
              <a:rPr lang="ru-RU" sz="2000" dirty="0">
                <a:latin typeface="Times New Roman" panose="02020603050405020304" pitchFamily="18" charset="0"/>
                <a:cs typeface="Times New Roman" panose="02020603050405020304" pitchFamily="18" charset="0"/>
              </a:rPr>
              <a:t> ввоз автомобилей, зарегистрированных в Кыргызстане после 1 января 2014-го, на которые распространяются так называемые переходные положения — такие машины до 2025 года нельзя регистрировать в Казахстане без </a:t>
            </a:r>
            <a:r>
              <a:rPr lang="ru-RU" sz="2000" dirty="0" err="1" smtClean="0">
                <a:latin typeface="Times New Roman" panose="02020603050405020304" pitchFamily="18" charset="0"/>
                <a:cs typeface="Times New Roman" panose="02020603050405020304" pitchFamily="18" charset="0"/>
              </a:rPr>
              <a:t>растаможки</a:t>
            </a:r>
            <a:r>
              <a:rPr lang="ru-RU" sz="2000" dirty="0">
                <a:latin typeface="Times New Roman" panose="02020603050405020304" pitchFamily="18" charset="0"/>
                <a:cs typeface="Times New Roman" panose="02020603050405020304" pitchFamily="18" charset="0"/>
              </a:rPr>
              <a:t>. А в случае временного ввоза запрещено передоверять кому-либо или же каким-либо образом отчуждать</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2670" y="6081768"/>
            <a:ext cx="2111018" cy="631195"/>
          </a:xfrm>
          <a:prstGeom prst="rect">
            <a:avLst/>
          </a:prstGeom>
        </p:spPr>
      </p:pic>
    </p:spTree>
    <p:extLst>
      <p:ext uri="{BB962C8B-B14F-4D97-AF65-F5344CB8AC3E}">
        <p14:creationId xmlns:p14="http://schemas.microsoft.com/office/powerpoint/2010/main" val="4260752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solidFill>
                  <a:prstClr val="black"/>
                </a:solidFill>
                <a:latin typeface="Times New Roman" panose="02020603050405020304" pitchFamily="18" charset="0"/>
                <a:cs typeface="Times New Roman" panose="02020603050405020304" pitchFamily="18" charset="0"/>
              </a:rPr>
              <a:t>Краткий обзор новелл нового Таможенного кодекса РК</a:t>
            </a:r>
            <a:endParaRPr lang="ru-RU" dirty="0"/>
          </a:p>
        </p:txBody>
      </p:sp>
      <p:sp>
        <p:nvSpPr>
          <p:cNvPr id="3" name="Объект 2"/>
          <p:cNvSpPr>
            <a:spLocks noGrp="1"/>
          </p:cNvSpPr>
          <p:nvPr>
            <p:ph idx="1"/>
          </p:nvPr>
        </p:nvSpPr>
        <p:spPr>
          <a:xfrm>
            <a:off x="838200" y="1457325"/>
            <a:ext cx="10515600" cy="4719638"/>
          </a:xfrm>
        </p:spPr>
        <p:txBody>
          <a:bodyPr>
            <a:normAutofit/>
          </a:bodyPr>
          <a:lstStyle/>
          <a:p>
            <a:pPr lvl="0"/>
            <a:r>
              <a:rPr lang="ru-RU" sz="2000" dirty="0">
                <a:solidFill>
                  <a:prstClr val="black"/>
                </a:solidFill>
                <a:latin typeface="Times New Roman" panose="02020603050405020304" pitchFamily="18" charset="0"/>
                <a:cs typeface="Times New Roman" panose="02020603050405020304" pitchFamily="18" charset="0"/>
              </a:rPr>
              <a:t>Для реализации программы главы государства «План нации - 100 конкретных шагов» расширяется перечень товаров, выпускаемых по заявлению до подачи таможенной декларации, так называемый режим таможенной очистки «Постфактум». Она будет распространяться в отношении товаров, помещенных под таможенные процедуры свободного склада, свободной таможенной зоны, переработки на таможенной территории; инвесторов; </a:t>
            </a:r>
            <a:r>
              <a:rPr lang="ru-RU" sz="2000" dirty="0" smtClean="0">
                <a:solidFill>
                  <a:prstClr val="black"/>
                </a:solidFill>
                <a:latin typeface="Times New Roman" panose="02020603050405020304" pitchFamily="18" charset="0"/>
                <a:cs typeface="Times New Roman" panose="02020603050405020304" pitchFamily="18" charset="0"/>
              </a:rPr>
              <a:t>уполномоченных </a:t>
            </a:r>
            <a:r>
              <a:rPr lang="ru-RU" sz="2000" dirty="0">
                <a:solidFill>
                  <a:prstClr val="black"/>
                </a:solidFill>
                <a:latin typeface="Times New Roman" panose="02020603050405020304" pitchFamily="18" charset="0"/>
                <a:cs typeface="Times New Roman" panose="02020603050405020304" pitchFamily="18" charset="0"/>
              </a:rPr>
              <a:t>экономических операторов.</a:t>
            </a:r>
          </a:p>
          <a:p>
            <a:pPr lvl="0"/>
            <a:r>
              <a:rPr lang="ru-RU" sz="2000" dirty="0">
                <a:solidFill>
                  <a:prstClr val="black"/>
                </a:solidFill>
                <a:latin typeface="Times New Roman" panose="02020603050405020304" pitchFamily="18" charset="0"/>
                <a:cs typeface="Times New Roman" panose="02020603050405020304" pitchFamily="18" charset="0"/>
              </a:rPr>
              <a:t>Усовершенствован институт уполномоченных экономических операторов с введением трех типов свидетельств.</a:t>
            </a:r>
          </a:p>
          <a:p>
            <a:pPr marL="514350" lvl="0" indent="-514350">
              <a:buFont typeface="+mj-lt"/>
              <a:buAutoNum type="alphaLcPeriod"/>
            </a:pPr>
            <a:r>
              <a:rPr lang="ru-RU" sz="2000" dirty="0">
                <a:solidFill>
                  <a:prstClr val="black"/>
                </a:solidFill>
                <a:latin typeface="Times New Roman" panose="02020603050405020304" pitchFamily="18" charset="0"/>
                <a:cs typeface="Times New Roman" panose="02020603050405020304" pitchFamily="18" charset="0"/>
              </a:rPr>
              <a:t>Свидетельство первого типа дает возможность пользоваться упрощениями при транзите товаров на всей территории Евразийского экономического союза.</a:t>
            </a:r>
          </a:p>
          <a:p>
            <a:pPr marL="514350" lvl="0" indent="-514350">
              <a:buFont typeface="+mj-lt"/>
              <a:buAutoNum type="alphaLcPeriod"/>
            </a:pPr>
            <a:r>
              <a:rPr lang="ru-RU" sz="2000" dirty="0">
                <a:solidFill>
                  <a:prstClr val="black"/>
                </a:solidFill>
                <a:latin typeface="Times New Roman" panose="02020603050405020304" pitchFamily="18" charset="0"/>
                <a:cs typeface="Times New Roman" panose="02020603050405020304" pitchFamily="18" charset="0"/>
              </a:rPr>
              <a:t>Второй тип свидетельства дает упрощения непосредственно при таможенной очистке товаров на территории Республики Казахстан.</a:t>
            </a:r>
          </a:p>
          <a:p>
            <a:pPr marL="514350" lvl="0" indent="-514350">
              <a:buFont typeface="+mj-lt"/>
              <a:buAutoNum type="alphaLcPeriod"/>
            </a:pPr>
            <a:r>
              <a:rPr lang="ru-RU" sz="2000" dirty="0">
                <a:solidFill>
                  <a:prstClr val="black"/>
                </a:solidFill>
                <a:latin typeface="Times New Roman" panose="02020603050405020304" pitchFamily="18" charset="0"/>
                <a:cs typeface="Times New Roman" panose="02020603050405020304" pitchFamily="18" charset="0"/>
              </a:rPr>
              <a:t>Третий тип свидетельства дает возможность пользоваться комплексом упрощений, предоставляемых для первого и второго типа уполномоченного экономического оператора.</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6779" y="5907233"/>
            <a:ext cx="2467618" cy="737818"/>
          </a:xfrm>
          <a:prstGeom prst="rect">
            <a:avLst/>
          </a:prstGeom>
        </p:spPr>
      </p:pic>
    </p:spTree>
    <p:extLst>
      <p:ext uri="{BB962C8B-B14F-4D97-AF65-F5344CB8AC3E}">
        <p14:creationId xmlns:p14="http://schemas.microsoft.com/office/powerpoint/2010/main" val="2842955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60867"/>
            <a:ext cx="10515600" cy="846667"/>
          </a:xfrm>
        </p:spPr>
        <p:txBody>
          <a:bodyPr>
            <a:normAutofit fontScale="90000"/>
          </a:bodyPr>
          <a:lstStyle/>
          <a:p>
            <a:r>
              <a:rPr lang="ru-RU" sz="3100" b="1" dirty="0" smtClean="0">
                <a:latin typeface="Times New Roman" panose="02020603050405020304" pitchFamily="18" charset="0"/>
                <a:cs typeface="Times New Roman" panose="02020603050405020304" pitchFamily="18" charset="0"/>
              </a:rPr>
              <a:t/>
            </a:r>
            <a:br>
              <a:rPr lang="ru-RU" sz="3100" b="1" dirty="0" smtClean="0">
                <a:latin typeface="Times New Roman" panose="02020603050405020304" pitchFamily="18" charset="0"/>
                <a:cs typeface="Times New Roman" panose="02020603050405020304" pitchFamily="18" charset="0"/>
              </a:rPr>
            </a:br>
            <a:r>
              <a:rPr lang="ru-RU" sz="3100" b="1" dirty="0" smtClean="0">
                <a:latin typeface="Times New Roman" panose="02020603050405020304" pitchFamily="18" charset="0"/>
                <a:cs typeface="Times New Roman" panose="02020603050405020304" pitchFamily="18" charset="0"/>
              </a:rPr>
              <a:t/>
            </a:r>
            <a:br>
              <a:rPr lang="ru-RU" sz="3100" b="1" dirty="0" smtClean="0">
                <a:latin typeface="Times New Roman" panose="02020603050405020304" pitchFamily="18" charset="0"/>
                <a:cs typeface="Times New Roman" panose="02020603050405020304" pitchFamily="18" charset="0"/>
              </a:rPr>
            </a:br>
            <a:r>
              <a:rPr lang="ru-RU" sz="3100" b="1" dirty="0" smtClean="0">
                <a:latin typeface="Times New Roman" panose="02020603050405020304" pitchFamily="18" charset="0"/>
                <a:cs typeface="Times New Roman" panose="02020603050405020304" pitchFamily="18" charset="0"/>
              </a:rPr>
              <a:t>ТРОИС в </a:t>
            </a:r>
            <a:r>
              <a:rPr lang="ru-RU" sz="3100" b="1" dirty="0">
                <a:latin typeface="Times New Roman" panose="02020603050405020304" pitchFamily="18" charset="0"/>
                <a:cs typeface="Times New Roman" panose="02020603050405020304" pitchFamily="18" charset="0"/>
              </a:rPr>
              <a:t>рамках нового Таможенного кодекса </a:t>
            </a:r>
            <a:r>
              <a:rPr lang="ru-RU" sz="3100" b="1" dirty="0" smtClean="0">
                <a:latin typeface="Times New Roman" panose="02020603050405020304" pitchFamily="18" charset="0"/>
                <a:cs typeface="Times New Roman" panose="02020603050405020304" pitchFamily="18" charset="0"/>
              </a:rPr>
              <a:t>РК</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ru-RU" sz="2800" dirty="0"/>
          </a:p>
        </p:txBody>
      </p:sp>
      <p:sp>
        <p:nvSpPr>
          <p:cNvPr id="3" name="Объект 2"/>
          <p:cNvSpPr>
            <a:spLocks noGrp="1"/>
          </p:cNvSpPr>
          <p:nvPr>
            <p:ph idx="1"/>
          </p:nvPr>
        </p:nvSpPr>
        <p:spPr>
          <a:xfrm>
            <a:off x="838200" y="1219199"/>
            <a:ext cx="10515600" cy="4957763"/>
          </a:xfrm>
        </p:spPr>
        <p:txBody>
          <a:bodyPr>
            <a:normAutofit/>
          </a:bodyPr>
          <a:lstStyle/>
          <a:p>
            <a:pPr algn="just">
              <a:lnSpc>
                <a:spcPct val="107000"/>
              </a:lnSpc>
              <a:spcAft>
                <a:spcPts val="800"/>
              </a:spcAft>
            </a:pPr>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Таможенный </a:t>
            </a:r>
            <a:r>
              <a:rPr lang="ru-RU" dirty="0">
                <a:latin typeface="Times New Roman" panose="02020603050405020304" pitchFamily="18" charset="0"/>
                <a:ea typeface="Calibri" panose="020F0502020204030204" pitchFamily="34" charset="0"/>
                <a:cs typeface="Times New Roman" panose="02020603050405020304" pitchFamily="18" charset="0"/>
              </a:rPr>
              <a:t>реестр интеллектуальной собственности (далее «</a:t>
            </a:r>
            <a:r>
              <a:rPr lang="ru-RU" b="1" dirty="0">
                <a:latin typeface="Times New Roman" panose="02020603050405020304" pitchFamily="18" charset="0"/>
                <a:ea typeface="Calibri" panose="020F0502020204030204" pitchFamily="34" charset="0"/>
                <a:cs typeface="Times New Roman" panose="02020603050405020304" pitchFamily="18" charset="0"/>
              </a:rPr>
              <a:t>ТРОИС</a:t>
            </a:r>
            <a:r>
              <a:rPr lang="ru-RU" dirty="0">
                <a:latin typeface="Times New Roman" panose="02020603050405020304" pitchFamily="18" charset="0"/>
                <a:ea typeface="Calibri" panose="020F0502020204030204" pitchFamily="34" charset="0"/>
                <a:cs typeface="Times New Roman" panose="02020603050405020304" pitchFamily="18" charset="0"/>
              </a:rPr>
              <a:t>») призван обеспечивать защиту включенных в него объектов интеллектуальной собственности. К объектам интеллектуальной </a:t>
            </a:r>
            <a:r>
              <a:rPr lang="ru-RU" dirty="0" smtClean="0">
                <a:latin typeface="Times New Roman" panose="02020603050405020304" pitchFamily="18" charset="0"/>
                <a:ea typeface="Calibri" panose="020F0502020204030204" pitchFamily="34" charset="0"/>
                <a:cs typeface="Times New Roman" panose="02020603050405020304" pitchFamily="18" charset="0"/>
              </a:rPr>
              <a:t>собственности (далее «</a:t>
            </a:r>
            <a:r>
              <a:rPr lang="ru-RU" b="1" dirty="0" smtClean="0">
                <a:latin typeface="Times New Roman" panose="02020603050405020304" pitchFamily="18" charset="0"/>
                <a:ea typeface="Calibri" panose="020F0502020204030204" pitchFamily="34" charset="0"/>
                <a:cs typeface="Times New Roman" panose="02020603050405020304" pitchFamily="18" charset="0"/>
              </a:rPr>
              <a:t>объекты ИС</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которые могут быть включены в ТРОИС относятся объекты авторского права и смежных прав, товарные знаки, знаки обслуживания и наименования мест происхождения товаров</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endParaRPr lang="ru-RU"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9790" y="5651652"/>
            <a:ext cx="2111018" cy="631195"/>
          </a:xfrm>
          <a:prstGeom prst="rect">
            <a:avLst/>
          </a:prstGeom>
        </p:spPr>
      </p:pic>
    </p:spTree>
    <p:extLst>
      <p:ext uri="{BB962C8B-B14F-4D97-AF65-F5344CB8AC3E}">
        <p14:creationId xmlns:p14="http://schemas.microsoft.com/office/powerpoint/2010/main" val="1363033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365125"/>
            <a:ext cx="10591800" cy="1325563"/>
          </a:xfrm>
        </p:spPr>
        <p:txBody>
          <a:bodyPr/>
          <a:lstStyle/>
          <a:p>
            <a:r>
              <a:rPr lang="ru-RU" sz="2800" b="1" dirty="0">
                <a:solidFill>
                  <a:prstClr val="black"/>
                </a:solidFill>
                <a:latin typeface="Times New Roman" panose="02020603050405020304" pitchFamily="18" charset="0"/>
                <a:cs typeface="Times New Roman" panose="02020603050405020304" pitchFamily="18" charset="0"/>
              </a:rPr>
              <a:t>ТРОИС в рамках нового Таможенного кодекса РК</a:t>
            </a:r>
            <a:endParaRPr lang="ru-RU" dirty="0"/>
          </a:p>
        </p:txBody>
      </p:sp>
      <p:sp>
        <p:nvSpPr>
          <p:cNvPr id="3" name="Объект 2"/>
          <p:cNvSpPr>
            <a:spLocks noGrp="1"/>
          </p:cNvSpPr>
          <p:nvPr>
            <p:ph idx="1"/>
          </p:nvPr>
        </p:nvSpPr>
        <p:spPr>
          <a:xfrm>
            <a:off x="762000" y="1690688"/>
            <a:ext cx="10515600" cy="4705350"/>
          </a:xfrm>
        </p:spPr>
        <p:txBody>
          <a:bodyPr>
            <a:normAutofit lnSpcReduction="10000"/>
          </a:bodyPr>
          <a:lstStyle/>
          <a:p>
            <a:pPr marL="0" lvl="0" indent="0" algn="just">
              <a:lnSpc>
                <a:spcPct val="107000"/>
              </a:lnSpc>
              <a:spcAft>
                <a:spcPts val="800"/>
              </a:spcAft>
              <a:buNone/>
            </a:pP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ТРОИС не действует в отношении </a:t>
            </a:r>
            <a:r>
              <a:rPr lang="ru-RU"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товаров:</a:t>
            </a:r>
            <a:endParaRPr lang="ru-RU"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ru-RU" sz="2400" i="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которые </a:t>
            </a:r>
            <a:r>
              <a:rPr lang="ru-RU" sz="24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перемещаются внутри </a:t>
            </a:r>
            <a:r>
              <a:rPr lang="ru-RU" sz="2400" i="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ЕАЭС;</a:t>
            </a:r>
          </a:p>
          <a:p>
            <a:pPr lvl="0" algn="just">
              <a:lnSpc>
                <a:spcPct val="107000"/>
              </a:lnSpc>
            </a:pPr>
            <a:r>
              <a:rPr lang="ru-RU" sz="2400" i="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предназначенных для официального пользования дипломатическими представительствами, консульскими учреждениями, представительствами государств при международных организациях, международными организациями или их представительствами, иными организациями или их представительствами, расположенными на территории Республики Казахстан;</a:t>
            </a:r>
            <a:endParaRPr lang="ru-RU"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ru-RU" sz="2400" i="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перемещаемых </a:t>
            </a:r>
            <a:r>
              <a:rPr lang="ru-RU" sz="24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через таможенную границу ЕАЭС физическими лицами для личного пользования, в том числе пересылаемых в их адрес в международных почтовых отправлениях.</a:t>
            </a:r>
            <a:endParaRPr lang="ru-RU"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18920" y="5901406"/>
            <a:ext cx="2467618" cy="737818"/>
          </a:xfrm>
          <a:prstGeom prst="rect">
            <a:avLst/>
          </a:prstGeom>
        </p:spPr>
      </p:pic>
    </p:spTree>
    <p:extLst>
      <p:ext uri="{BB962C8B-B14F-4D97-AF65-F5344CB8AC3E}">
        <p14:creationId xmlns:p14="http://schemas.microsoft.com/office/powerpoint/2010/main" val="1770443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2800" b="1" dirty="0">
                <a:solidFill>
                  <a:prstClr val="black"/>
                </a:solidFill>
                <a:latin typeface="Times New Roman" panose="02020603050405020304" pitchFamily="18" charset="0"/>
                <a:cs typeface="Times New Roman" panose="02020603050405020304" pitchFamily="18" charset="0"/>
              </a:rPr>
              <a:t>ТРОИС ЕАЭС </a:t>
            </a: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endParaRPr lang="ru-RU" sz="2800" b="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sz="half" idx="2"/>
          </p:nvPr>
        </p:nvSpPr>
        <p:spPr>
          <a:xfrm>
            <a:off x="839788" y="1419225"/>
            <a:ext cx="10418762" cy="4770438"/>
          </a:xfrm>
        </p:spPr>
        <p:txBody>
          <a:bodyPr>
            <a:normAutofit/>
          </a:bodyPr>
          <a:lstStyle/>
          <a:p>
            <a:pPr marL="0" lvl="0" indent="0" algn="just">
              <a:lnSpc>
                <a:spcPct val="107000"/>
              </a:lnSpc>
              <a:spcAft>
                <a:spcPts val="800"/>
              </a:spcAft>
              <a:buNone/>
            </a:pPr>
            <a:r>
              <a:rPr lang="ru-RU"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Наравне </a:t>
            </a:r>
            <a:r>
              <a:rPr lang="ru-RU"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с ТРОИС РК существует и единый таможенный реестр объектов интеллектуальной собственности государств–членов Евразийского экономического союза (далее «</a:t>
            </a:r>
            <a:r>
              <a:rPr lang="ru-RU"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единый</a:t>
            </a:r>
            <a:r>
              <a:rPr lang="ru-RU"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ТРОИС ЕАЭС</a:t>
            </a:r>
            <a:r>
              <a:rPr lang="ru-RU"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который еще не функционирует ввиду отсутствия нормативной правовой базы, регулирующей процесс внесения объектов в ТРОИС ЕАЭС</a:t>
            </a:r>
            <a:r>
              <a:rPr lang="ru-RU"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Кодекс </a:t>
            </a:r>
            <a:r>
              <a:rPr lang="ru-RU" dirty="0">
                <a:latin typeface="Times New Roman" panose="02020603050405020304" pitchFamily="18" charset="0"/>
                <a:cs typeface="Times New Roman" panose="02020603050405020304" pitchFamily="18" charset="0"/>
              </a:rPr>
              <a:t>вводит понятие и регулирование единого таможенного реестра объектов интеллектуальной собственности государств – членов Евразийского экономического союза (далее «единый ТРОИС ЕАЭС»). </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74486" y="5931162"/>
            <a:ext cx="2111018" cy="631195"/>
          </a:xfrm>
          <a:prstGeom prst="rect">
            <a:avLst/>
          </a:prstGeom>
        </p:spPr>
      </p:pic>
    </p:spTree>
    <p:extLst>
      <p:ext uri="{BB962C8B-B14F-4D97-AF65-F5344CB8AC3E}">
        <p14:creationId xmlns:p14="http://schemas.microsoft.com/office/powerpoint/2010/main" val="131800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solidFill>
                  <a:prstClr val="black"/>
                </a:solidFill>
                <a:latin typeface="Times New Roman" panose="02020603050405020304" pitchFamily="18" charset="0"/>
                <a:cs typeface="Times New Roman" panose="02020603050405020304" pitchFamily="18" charset="0"/>
              </a:rPr>
              <a:t>ТРОИС ЕАЭС </a:t>
            </a:r>
            <a:endParaRPr lang="ru-RU" dirty="0"/>
          </a:p>
        </p:txBody>
      </p:sp>
      <p:sp>
        <p:nvSpPr>
          <p:cNvPr id="4" name="Объект 3"/>
          <p:cNvSpPr>
            <a:spLocks noGrp="1"/>
          </p:cNvSpPr>
          <p:nvPr>
            <p:ph sz="half" idx="2"/>
          </p:nvPr>
        </p:nvSpPr>
        <p:spPr>
          <a:xfrm>
            <a:off x="839788" y="1590675"/>
            <a:ext cx="10515600" cy="4743449"/>
          </a:xfrm>
        </p:spPr>
        <p:txBody>
          <a:bodyPr>
            <a:normAutofit/>
          </a:bodyPr>
          <a:lstStyle/>
          <a:p>
            <a:pPr marL="0" lvl="0" indent="0" algn="just">
              <a:buNone/>
            </a:pPr>
            <a:endParaRPr lang="ru-RU"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ru-RU" dirty="0" smtClean="0">
                <a:solidFill>
                  <a:prstClr val="black"/>
                </a:solidFill>
                <a:latin typeface="Times New Roman" panose="02020603050405020304" pitchFamily="18" charset="0"/>
                <a:cs typeface="Times New Roman" panose="02020603050405020304" pitchFamily="18" charset="0"/>
              </a:rPr>
              <a:t>Основные особенности </a:t>
            </a:r>
            <a:r>
              <a:rPr lang="ru-RU" dirty="0">
                <a:solidFill>
                  <a:prstClr val="black"/>
                </a:solidFill>
                <a:latin typeface="Times New Roman" panose="02020603050405020304" pitchFamily="18" charset="0"/>
                <a:cs typeface="Times New Roman" panose="02020603050405020304" pitchFamily="18" charset="0"/>
              </a:rPr>
              <a:t>регулирования единого ТРОИС ЕАЭС заключается в следующем</a:t>
            </a:r>
            <a:r>
              <a:rPr lang="ru-RU" dirty="0" smtClean="0">
                <a:solidFill>
                  <a:prstClr val="black"/>
                </a:solidFill>
                <a:latin typeface="Times New Roman" panose="02020603050405020304" pitchFamily="18" charset="0"/>
                <a:cs typeface="Times New Roman" panose="02020603050405020304" pitchFamily="18" charset="0"/>
              </a:rPr>
              <a:t>:</a:t>
            </a:r>
          </a:p>
          <a:p>
            <a:pPr marL="0" lvl="0" indent="0" algn="just">
              <a:buNone/>
            </a:pPr>
            <a:endParaRPr lang="ru-RU" dirty="0">
              <a:solidFill>
                <a:prstClr val="black"/>
              </a:solidFill>
              <a:latin typeface="Times New Roman" panose="02020603050405020304" pitchFamily="18" charset="0"/>
              <a:cs typeface="Times New Roman" panose="02020603050405020304" pitchFamily="18" charset="0"/>
            </a:endParaRPr>
          </a:p>
          <a:p>
            <a:pPr lvl="0" algn="just"/>
            <a:r>
              <a:rPr lang="ru-RU" dirty="0">
                <a:solidFill>
                  <a:prstClr val="black"/>
                </a:solidFill>
                <a:latin typeface="Times New Roman" panose="02020603050405020304" pitchFamily="18" charset="0"/>
                <a:cs typeface="Times New Roman" panose="02020603050405020304" pitchFamily="18" charset="0"/>
              </a:rPr>
              <a:t>Евразийская экономическая комиссия (далее «</a:t>
            </a:r>
            <a:r>
              <a:rPr lang="ru-RU" b="1" dirty="0">
                <a:solidFill>
                  <a:prstClr val="black"/>
                </a:solidFill>
                <a:latin typeface="Times New Roman" panose="02020603050405020304" pitchFamily="18" charset="0"/>
                <a:cs typeface="Times New Roman" panose="02020603050405020304" pitchFamily="18" charset="0"/>
              </a:rPr>
              <a:t>Комиссия</a:t>
            </a:r>
            <a:r>
              <a:rPr lang="ru-RU" dirty="0">
                <a:solidFill>
                  <a:prstClr val="black"/>
                </a:solidFill>
                <a:latin typeface="Times New Roman" panose="02020603050405020304" pitchFamily="18" charset="0"/>
                <a:cs typeface="Times New Roman" panose="02020603050405020304" pitchFamily="18" charset="0"/>
              </a:rPr>
              <a:t>») определяет ведение единого ТРОИС государств – членов ЕАЭС на основании Регламента. На сегодняшний день, Регламент не введен в действие. </a:t>
            </a:r>
          </a:p>
          <a:p>
            <a:pPr lvl="0" algn="just" fontAlgn="base"/>
            <a:r>
              <a:rPr lang="ru-RU" dirty="0">
                <a:solidFill>
                  <a:prstClr val="black"/>
                </a:solidFill>
                <a:latin typeface="Times New Roman" panose="02020603050405020304" pitchFamily="18" charset="0"/>
                <a:cs typeface="Times New Roman" panose="02020603050405020304" pitchFamily="18" charset="0"/>
              </a:rPr>
              <a:t>Объект ИС, включаемый в ТРОИС ЕАЭС должен быть зарегистрирован в каждом государстве – члене ЕАЭС. </a:t>
            </a:r>
          </a:p>
          <a:p>
            <a:pPr lvl="0" algn="just"/>
            <a:endParaRPr lang="ru-RU" sz="2000" dirty="0">
              <a:solidFill>
                <a:prstClr val="black"/>
              </a:solidFill>
              <a:latin typeface="Times New Roman" panose="02020603050405020304" pitchFamily="18" charset="0"/>
              <a:cs typeface="Times New Roman" panose="02020603050405020304" pitchFamily="18" charset="0"/>
            </a:endParaRPr>
          </a:p>
          <a:p>
            <a:endParaRPr lang="ru-RU"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2670" y="6038738"/>
            <a:ext cx="2111018" cy="631195"/>
          </a:xfrm>
          <a:prstGeom prst="rect">
            <a:avLst/>
          </a:prstGeom>
        </p:spPr>
      </p:pic>
    </p:spTree>
    <p:extLst>
      <p:ext uri="{BB962C8B-B14F-4D97-AF65-F5344CB8AC3E}">
        <p14:creationId xmlns:p14="http://schemas.microsoft.com/office/powerpoint/2010/main" val="356754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lgn="just" fontAlgn="base">
              <a:spcBef>
                <a:spcPts val="1000"/>
              </a:spcBef>
            </a:pPr>
            <a:r>
              <a:rPr lang="ru-RU" sz="2800" b="1" dirty="0">
                <a:solidFill>
                  <a:prstClr val="black"/>
                </a:solidFill>
                <a:latin typeface="Times New Roman" panose="02020603050405020304" pitchFamily="18" charset="0"/>
                <a:ea typeface="+mn-ea"/>
                <a:cs typeface="Times New Roman" panose="02020603050405020304" pitchFamily="18" charset="0"/>
              </a:rPr>
              <a:t>ТРОИС ЕАЭС </a:t>
            </a:r>
          </a:p>
        </p:txBody>
      </p:sp>
      <p:sp>
        <p:nvSpPr>
          <p:cNvPr id="4" name="Объект 3"/>
          <p:cNvSpPr>
            <a:spLocks noGrp="1"/>
          </p:cNvSpPr>
          <p:nvPr>
            <p:ph sz="half" idx="2"/>
          </p:nvPr>
        </p:nvSpPr>
        <p:spPr>
          <a:xfrm>
            <a:off x="839788" y="1690688"/>
            <a:ext cx="10515600" cy="4498975"/>
          </a:xfrm>
        </p:spPr>
        <p:txBody>
          <a:bodyPr>
            <a:normAutofit lnSpcReduction="10000"/>
          </a:bodyPr>
          <a:lstStyle/>
          <a:p>
            <a:pPr lvl="0" algn="just" fontAlgn="base"/>
            <a:r>
              <a:rPr lang="ru-RU" dirty="0">
                <a:solidFill>
                  <a:prstClr val="black"/>
                </a:solidFill>
                <a:latin typeface="Times New Roman" panose="02020603050405020304" pitchFamily="18" charset="0"/>
                <a:cs typeface="Times New Roman" panose="02020603050405020304" pitchFamily="18" charset="0"/>
              </a:rPr>
              <a:t>В случае если тождественные объекты ИС, зарегистрированные в государствах-членах ЕАЭС принадлежат разным правообладателям, для внесения таких объектов ИС необходимо согласие всех правообладателей в каждом государстве-члене ЕАЭС путем выдачи доверенностей</a:t>
            </a:r>
            <a:r>
              <a:rPr lang="ru-RU" dirty="0" smtClean="0">
                <a:solidFill>
                  <a:prstClr val="black"/>
                </a:solidFill>
                <a:latin typeface="Times New Roman" panose="02020603050405020304" pitchFamily="18" charset="0"/>
                <a:cs typeface="Times New Roman" panose="02020603050405020304" pitchFamily="18" charset="0"/>
              </a:rPr>
              <a:t>.</a:t>
            </a:r>
          </a:p>
          <a:p>
            <a:pPr lvl="0" algn="just" fontAlgn="base"/>
            <a:endParaRPr lang="ru-RU" dirty="0">
              <a:solidFill>
                <a:prstClr val="black"/>
              </a:solidFill>
              <a:latin typeface="Times New Roman" panose="02020603050405020304" pitchFamily="18" charset="0"/>
              <a:cs typeface="Times New Roman" panose="02020603050405020304" pitchFamily="18" charset="0"/>
            </a:endParaRPr>
          </a:p>
          <a:p>
            <a:pPr lvl="0" algn="just" fontAlgn="base"/>
            <a:r>
              <a:rPr lang="ru-RU" dirty="0">
                <a:solidFill>
                  <a:prstClr val="black"/>
                </a:solidFill>
                <a:latin typeface="Times New Roman" panose="02020603050405020304" pitchFamily="18" charset="0"/>
                <a:cs typeface="Times New Roman" panose="02020603050405020304" pitchFamily="18" charset="0"/>
              </a:rPr>
              <a:t>Заявление для внесения объекта ИС в ТРОИС ЕАЭС может подать правообладатель либо от имени правообладателя, не имеющего постоянного представительства на таможенной территории ЕАЭС, может быть подано через лиц, имеющих постоянное место нахождения (зарегистрированных) на территории одного из государств–членов ЕАЭС.</a:t>
            </a:r>
          </a:p>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2670" y="6038738"/>
            <a:ext cx="2111018" cy="631195"/>
          </a:xfrm>
          <a:prstGeom prst="rect">
            <a:avLst/>
          </a:prstGeom>
        </p:spPr>
      </p:pic>
    </p:spTree>
    <p:extLst>
      <p:ext uri="{BB962C8B-B14F-4D97-AF65-F5344CB8AC3E}">
        <p14:creationId xmlns:p14="http://schemas.microsoft.com/office/powerpoint/2010/main" val="263834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839788" y="1009650"/>
            <a:ext cx="10818812" cy="5381625"/>
          </a:xfrm>
        </p:spPr>
        <p:txBody>
          <a:bodyPr>
            <a:normAutofit fontScale="77500" lnSpcReduction="20000"/>
          </a:bodyPr>
          <a:lstStyle/>
          <a:p>
            <a:pPr marL="0" indent="0" algn="just" fontAlgn="base">
              <a:buNone/>
            </a:pPr>
            <a:r>
              <a:rPr lang="ru-RU" sz="4000" b="1" dirty="0">
                <a:latin typeface="Times New Roman" panose="02020603050405020304" pitchFamily="18" charset="0"/>
                <a:cs typeface="Times New Roman" panose="02020603050405020304" pitchFamily="18" charset="0"/>
              </a:rPr>
              <a:t>ТРОИС ЕАЭС </a:t>
            </a:r>
          </a:p>
          <a:p>
            <a:pPr lvl="0" algn="just" fontAlgn="base"/>
            <a:endParaRPr lang="ru-RU" sz="3700" dirty="0" smtClean="0">
              <a:latin typeface="Times New Roman" panose="02020603050405020304" pitchFamily="18" charset="0"/>
              <a:cs typeface="Times New Roman" panose="02020603050405020304" pitchFamily="18" charset="0"/>
            </a:endParaRPr>
          </a:p>
          <a:p>
            <a:pPr lvl="0" algn="just" fontAlgn="base"/>
            <a:r>
              <a:rPr lang="ru-RU" sz="3600" dirty="0" smtClean="0">
                <a:latin typeface="Times New Roman" panose="02020603050405020304" pitchFamily="18" charset="0"/>
                <a:cs typeface="Times New Roman" panose="02020603050405020304" pitchFamily="18" charset="0"/>
              </a:rPr>
              <a:t>Возможность </a:t>
            </a:r>
            <a:r>
              <a:rPr lang="ru-RU" sz="3600" dirty="0">
                <a:latin typeface="Times New Roman" panose="02020603050405020304" pitchFamily="18" charset="0"/>
                <a:cs typeface="Times New Roman" panose="02020603050405020304" pitchFamily="18" charset="0"/>
              </a:rPr>
              <a:t>представления пакета документов для внесения объектов ИС в ТРОИС ЕАЭС на </a:t>
            </a:r>
            <a:r>
              <a:rPr lang="ru-RU" sz="3600" b="1" dirty="0">
                <a:latin typeface="Times New Roman" panose="02020603050405020304" pitchFamily="18" charset="0"/>
                <a:cs typeface="Times New Roman" panose="02020603050405020304" pitchFamily="18" charset="0"/>
              </a:rPr>
              <a:t>любом</a:t>
            </a:r>
            <a:r>
              <a:rPr lang="ru-RU" sz="3600" dirty="0">
                <a:latin typeface="Times New Roman" panose="02020603050405020304" pitchFamily="18" charset="0"/>
                <a:cs typeface="Times New Roman" panose="02020603050405020304" pitchFamily="18" charset="0"/>
              </a:rPr>
              <a:t> </a:t>
            </a:r>
            <a:r>
              <a:rPr lang="ru-RU" sz="3600" b="1" dirty="0">
                <a:latin typeface="Times New Roman" panose="02020603050405020304" pitchFamily="18" charset="0"/>
                <a:cs typeface="Times New Roman" panose="02020603050405020304" pitchFamily="18" charset="0"/>
              </a:rPr>
              <a:t>языке</a:t>
            </a:r>
            <a:r>
              <a:rPr lang="ru-RU" sz="3600" dirty="0">
                <a:latin typeface="Times New Roman" panose="02020603050405020304" pitchFamily="18" charset="0"/>
                <a:cs typeface="Times New Roman" panose="02020603050405020304" pitchFamily="18" charset="0"/>
              </a:rPr>
              <a:t> с условием приложить также их переводы на русский язык</a:t>
            </a:r>
            <a:r>
              <a:rPr lang="ru-RU" sz="3600" dirty="0" smtClean="0">
                <a:latin typeface="Times New Roman" panose="02020603050405020304" pitchFamily="18" charset="0"/>
                <a:cs typeface="Times New Roman" panose="02020603050405020304" pitchFamily="18" charset="0"/>
              </a:rPr>
              <a:t>.</a:t>
            </a:r>
          </a:p>
          <a:p>
            <a:pPr lvl="0" algn="just" fontAlgn="base"/>
            <a:endParaRPr lang="ru-RU" sz="3600" dirty="0">
              <a:latin typeface="Times New Roman" panose="02020603050405020304" pitchFamily="18" charset="0"/>
              <a:cs typeface="Times New Roman" panose="02020603050405020304" pitchFamily="18" charset="0"/>
            </a:endParaRPr>
          </a:p>
          <a:p>
            <a:pPr lvl="0" algn="just" fontAlgn="base"/>
            <a:r>
              <a:rPr lang="ru-RU" sz="3600" dirty="0">
                <a:latin typeface="Times New Roman" panose="02020603050405020304" pitchFamily="18" charset="0"/>
                <a:cs typeface="Times New Roman" panose="02020603050405020304" pitchFamily="18" charset="0"/>
              </a:rPr>
              <a:t>В случае, если на территориях </a:t>
            </a:r>
            <a:r>
              <a:rPr lang="ru-RU" sz="3600" dirty="0" smtClean="0">
                <a:latin typeface="Times New Roman" panose="02020603050405020304" pitchFamily="18" charset="0"/>
                <a:cs typeface="Times New Roman" panose="02020603050405020304" pitchFamily="18" charset="0"/>
              </a:rPr>
              <a:t>государств–членов </a:t>
            </a:r>
            <a:r>
              <a:rPr lang="ru-RU" sz="3600" dirty="0">
                <a:latin typeface="Times New Roman" panose="02020603050405020304" pitchFamily="18" charset="0"/>
                <a:cs typeface="Times New Roman" panose="02020603050405020304" pitchFamily="18" charset="0"/>
              </a:rPr>
              <a:t>ЕАЭС права на тождественные объекты ИС принадлежат разным правообладателям предоставляются обязательства о возмещении имущественного вреда декларанту и иным лицам, который может возникнуть в связи с приостановлением выпуска товаров, содержащих объекты ИС, в отношении которых предполагается, что они являются товарами с нарушением прав на объекты ИС каждого правообладателя.</a:t>
            </a:r>
          </a:p>
          <a:p>
            <a:pPr marL="0" indent="0">
              <a:buNone/>
            </a:pPr>
            <a:endParaRPr lang="ru-RU"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57366" y="5888131"/>
            <a:ext cx="2111018" cy="631195"/>
          </a:xfrm>
          <a:prstGeom prst="rect">
            <a:avLst/>
          </a:prstGeom>
        </p:spPr>
      </p:pic>
    </p:spTree>
    <p:extLst>
      <p:ext uri="{BB962C8B-B14F-4D97-AF65-F5344CB8AC3E}">
        <p14:creationId xmlns:p14="http://schemas.microsoft.com/office/powerpoint/2010/main" val="1032430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fontAlgn="base">
              <a:spcBef>
                <a:spcPts val="1000"/>
              </a:spcBef>
            </a:pPr>
            <a:r>
              <a:rPr lang="ru-RU" sz="3100" b="1" dirty="0">
                <a:solidFill>
                  <a:prstClr val="black"/>
                </a:solidFill>
                <a:latin typeface="Times New Roman" panose="02020603050405020304" pitchFamily="18" charset="0"/>
                <a:ea typeface="+mn-ea"/>
                <a:cs typeface="Times New Roman" panose="02020603050405020304" pitchFamily="18" charset="0"/>
              </a:rPr>
              <a:t>ТРОИС ЕАЭС </a:t>
            </a:r>
            <a:br>
              <a:rPr lang="ru-RU" sz="3100" b="1" dirty="0">
                <a:solidFill>
                  <a:prstClr val="black"/>
                </a:solidFill>
                <a:latin typeface="Times New Roman" panose="02020603050405020304" pitchFamily="18" charset="0"/>
                <a:ea typeface="+mn-ea"/>
                <a:cs typeface="Times New Roman" panose="02020603050405020304" pitchFamily="18" charset="0"/>
              </a:rPr>
            </a:br>
            <a:endParaRPr lang="ru-RU" dirty="0"/>
          </a:p>
        </p:txBody>
      </p:sp>
      <p:sp>
        <p:nvSpPr>
          <p:cNvPr id="4" name="Объект 3"/>
          <p:cNvSpPr>
            <a:spLocks noGrp="1"/>
          </p:cNvSpPr>
          <p:nvPr>
            <p:ph sz="half" idx="2"/>
          </p:nvPr>
        </p:nvSpPr>
        <p:spPr>
          <a:xfrm>
            <a:off x="839788" y="1209676"/>
            <a:ext cx="10515600" cy="4979988"/>
          </a:xfrm>
        </p:spPr>
        <p:txBody>
          <a:bodyPr/>
          <a:lstStyle/>
          <a:p>
            <a:pPr lvl="0" algn="just" fontAlgn="base"/>
            <a:r>
              <a:rPr lang="ru-RU" sz="2400" dirty="0">
                <a:solidFill>
                  <a:prstClr val="black"/>
                </a:solidFill>
                <a:latin typeface="Times New Roman" panose="02020603050405020304" pitchFamily="18" charset="0"/>
                <a:cs typeface="Times New Roman" panose="02020603050405020304" pitchFamily="18" charset="0"/>
              </a:rPr>
              <a:t>Страховая сумма или сумма обеспечения исполнения обязательства по договору страхования ответственности за причинение имущественного вреда лицам в связи с приостановлением выпуска товаров должна составлять сумму, эквивалентную не менее чем 10 000 евро по курсу валют, действующему на день заключения </a:t>
            </a:r>
            <a:r>
              <a:rPr lang="ru-RU" sz="2400" dirty="0" smtClean="0">
                <a:solidFill>
                  <a:prstClr val="black"/>
                </a:solidFill>
                <a:latin typeface="Times New Roman" panose="02020603050405020304" pitchFamily="18" charset="0"/>
                <a:cs typeface="Times New Roman" panose="02020603050405020304" pitchFamily="18" charset="0"/>
              </a:rPr>
              <a:t>договора </a:t>
            </a:r>
            <a:r>
              <a:rPr lang="ru-RU" sz="2400" dirty="0">
                <a:solidFill>
                  <a:prstClr val="black"/>
                </a:solidFill>
                <a:latin typeface="Times New Roman" panose="02020603050405020304" pitchFamily="18" charset="0"/>
                <a:cs typeface="Times New Roman" panose="02020603050405020304" pitchFamily="18" charset="0"/>
              </a:rPr>
              <a:t>страхования ответственности или иного </a:t>
            </a:r>
            <a:r>
              <a:rPr lang="ru-RU" sz="2400" dirty="0" smtClean="0">
                <a:solidFill>
                  <a:prstClr val="black"/>
                </a:solidFill>
                <a:latin typeface="Times New Roman" panose="02020603050405020304" pitchFamily="18" charset="0"/>
                <a:cs typeface="Times New Roman" panose="02020603050405020304" pitchFamily="18" charset="0"/>
              </a:rPr>
              <a:t>договора </a:t>
            </a:r>
            <a:r>
              <a:rPr lang="ru-RU" sz="2400" dirty="0">
                <a:solidFill>
                  <a:prstClr val="black"/>
                </a:solidFill>
                <a:latin typeface="Times New Roman" panose="02020603050405020304" pitchFamily="18" charset="0"/>
                <a:cs typeface="Times New Roman" panose="02020603050405020304" pitchFamily="18" charset="0"/>
              </a:rPr>
              <a:t>либо внесения изменений в такие договоры.</a:t>
            </a:r>
          </a:p>
          <a:p>
            <a:pPr lvl="0" algn="just" fontAlgn="base"/>
            <a:r>
              <a:rPr lang="ru-RU" sz="2400" dirty="0">
                <a:solidFill>
                  <a:prstClr val="black"/>
                </a:solidFill>
                <a:latin typeface="Times New Roman" panose="02020603050405020304" pitchFamily="18" charset="0"/>
                <a:cs typeface="Times New Roman" panose="02020603050405020304" pitchFamily="18" charset="0"/>
              </a:rPr>
              <a:t>Срок включения объекта ИС в ТРОИС ЕАЭС может варьироваться примерно от 1,5 до 2-х месяцев.  </a:t>
            </a:r>
          </a:p>
          <a:p>
            <a:pPr lvl="0" algn="just" fontAlgn="base"/>
            <a:r>
              <a:rPr lang="ru-RU" sz="2400" dirty="0">
                <a:solidFill>
                  <a:prstClr val="black"/>
                </a:solidFill>
                <a:latin typeface="Times New Roman" panose="02020603050405020304" pitchFamily="18" charset="0"/>
                <a:cs typeface="Times New Roman" panose="02020603050405020304" pitchFamily="18" charset="0"/>
              </a:rPr>
              <a:t>После принятия Комиссией пакета документов для внесения объектов ИС в ТРОИС ЕАЭС, далее заявление направляется в каждый центральный таможенный орган государства-члена ЕАЭС. В случае если хотя бы от одного центрального таможенного органа в Комиссию поступает отказ во включении в единый ТРОИС, объект ИС не включается в него.</a:t>
            </a:r>
          </a:p>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9032" y="5931162"/>
            <a:ext cx="2111018" cy="631195"/>
          </a:xfrm>
          <a:prstGeom prst="rect">
            <a:avLst/>
          </a:prstGeom>
        </p:spPr>
      </p:pic>
    </p:spTree>
    <p:extLst>
      <p:ext uri="{BB962C8B-B14F-4D97-AF65-F5344CB8AC3E}">
        <p14:creationId xmlns:p14="http://schemas.microsoft.com/office/powerpoint/2010/main" val="3943740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26393"/>
          </a:xfrm>
        </p:spPr>
        <p:txBody>
          <a:bodyPr>
            <a:normAutofit/>
          </a:bodyPr>
          <a:lstStyle/>
          <a:p>
            <a:r>
              <a:rPr lang="ru-RU" sz="2800" b="1" dirty="0" smtClean="0">
                <a:latin typeface="Times New Roman" panose="02020603050405020304" pitchFamily="18" charset="0"/>
                <a:cs typeface="Times New Roman" panose="02020603050405020304" pitchFamily="18" charset="0"/>
              </a:rPr>
              <a:t>Программа</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123720"/>
            <a:ext cx="10515600" cy="5053243"/>
          </a:xfrm>
        </p:spPr>
        <p:txBody>
          <a:bodyPr>
            <a:noAutofit/>
          </a:bodyPr>
          <a:lstStyle/>
          <a:p>
            <a:pPr marL="0" indent="0">
              <a:buNone/>
            </a:pPr>
            <a:r>
              <a:rPr lang="ru-RU" sz="2200" dirty="0" smtClean="0">
                <a:latin typeface="Times New Roman" panose="02020603050405020304" pitchFamily="18" charset="0"/>
                <a:cs typeface="Times New Roman" panose="02020603050405020304" pitchFamily="18" charset="0"/>
              </a:rPr>
              <a:t>● Предмет регулирования, обоснование и цели принятия нового Таможенного кодекса Республики Казахстан</a:t>
            </a:r>
          </a:p>
          <a:p>
            <a:pPr marL="0" indent="0">
              <a:buNone/>
            </a:pPr>
            <a:r>
              <a:rPr lang="ru-RU" sz="2200" dirty="0" smtClean="0">
                <a:latin typeface="Times New Roman" panose="02020603050405020304" pitchFamily="18" charset="0"/>
                <a:cs typeface="Times New Roman" panose="02020603050405020304" pitchFamily="18" charset="0"/>
              </a:rPr>
              <a:t>● Какие нормативные правовые акты были приняты наряду с Таможенным кодексом Республики Казахстан? В какие нормативные правовые акты были внесены изменения в рамках принятия нового Таможенного кодекса Республики Казахстан? </a:t>
            </a:r>
          </a:p>
          <a:p>
            <a:pPr marL="0" indent="0">
              <a:buNone/>
            </a:pPr>
            <a:r>
              <a:rPr lang="ru-RU" sz="2200" dirty="0" smtClean="0">
                <a:latin typeface="Times New Roman" panose="02020603050405020304" pitchFamily="18" charset="0"/>
                <a:cs typeface="Times New Roman" panose="02020603050405020304" pitchFamily="18" charset="0"/>
              </a:rPr>
              <a:t>● Краткий обзор новелл нового Таможенного кодекса Республики Казахстан</a:t>
            </a:r>
          </a:p>
          <a:p>
            <a:pPr marL="0" indent="0">
              <a:buNone/>
            </a:pPr>
            <a:r>
              <a:rPr lang="ru-RU" sz="2200" dirty="0" smtClean="0">
                <a:latin typeface="Times New Roman" panose="02020603050405020304" pitchFamily="18" charset="0"/>
                <a:cs typeface="Times New Roman" panose="02020603050405020304" pitchFamily="18" charset="0"/>
              </a:rPr>
              <a:t>● Таможенный реестр объектов интеллектуальной собственности в рамках нового Таможенного кодекса Республики Казахстан</a:t>
            </a:r>
          </a:p>
          <a:p>
            <a:pPr marL="0" indent="0">
              <a:buNone/>
            </a:pPr>
            <a:r>
              <a:rPr lang="ru-RU" sz="2200" dirty="0" smtClean="0">
                <a:latin typeface="Times New Roman" panose="02020603050405020304" pitchFamily="18" charset="0"/>
                <a:cs typeface="Times New Roman" panose="02020603050405020304" pitchFamily="18" charset="0"/>
              </a:rPr>
              <a:t>● Сравнительный анализ положений нового Таможенного кодекса Республики Казахстан в части Таможенного реестра объектов интеллектуальной собственности</a:t>
            </a:r>
          </a:p>
          <a:p>
            <a:pPr marL="0" indent="0">
              <a:buNone/>
            </a:pPr>
            <a:r>
              <a:rPr lang="ru-RU" sz="2200" dirty="0" smtClean="0">
                <a:latin typeface="Times New Roman" panose="02020603050405020304" pitchFamily="18" charset="0"/>
                <a:cs typeface="Times New Roman" panose="02020603050405020304" pitchFamily="18" charset="0"/>
              </a:rPr>
              <a:t>● Какие вопросы возникают на практике после вступления в силу нового Таможенного кодекса Республики Казахстан в части Таможенного реестра объектов интеллектуальной собственности</a:t>
            </a:r>
          </a:p>
          <a:p>
            <a:pPr marL="0" indent="0">
              <a:buNone/>
            </a:pPr>
            <a:r>
              <a:rPr lang="ru-RU" sz="2200" dirty="0" smtClean="0">
                <a:latin typeface="Times New Roman" panose="02020603050405020304" pitchFamily="18" charset="0"/>
                <a:cs typeface="Times New Roman" panose="02020603050405020304" pitchFamily="18" charset="0"/>
              </a:rPr>
              <a:t>● Ответы на вопросы</a:t>
            </a:r>
            <a:endParaRPr lang="ru-RU" sz="22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72881" y="5760201"/>
            <a:ext cx="2560722" cy="765656"/>
          </a:xfrm>
          <a:prstGeom prst="rect">
            <a:avLst/>
          </a:prstGeom>
        </p:spPr>
      </p:pic>
    </p:spTree>
    <p:extLst>
      <p:ext uri="{BB962C8B-B14F-4D97-AF65-F5344CB8AC3E}">
        <p14:creationId xmlns:p14="http://schemas.microsoft.com/office/powerpoint/2010/main" val="942541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6"/>
            <a:ext cx="10515600" cy="635000"/>
          </a:xfrm>
        </p:spPr>
        <p:txBody>
          <a:bodyPr>
            <a:normAutofit/>
          </a:bodyPr>
          <a:lstStyle/>
          <a:p>
            <a:r>
              <a:rPr lang="ru-RU" sz="2800" b="1" dirty="0">
                <a:latin typeface="Times New Roman" panose="02020603050405020304" pitchFamily="18" charset="0"/>
                <a:cs typeface="Times New Roman" panose="02020603050405020304" pitchFamily="18" charset="0"/>
              </a:rPr>
              <a:t>ТРОИС РК</a:t>
            </a:r>
          </a:p>
        </p:txBody>
      </p:sp>
      <p:sp>
        <p:nvSpPr>
          <p:cNvPr id="3" name="Текст 2"/>
          <p:cNvSpPr>
            <a:spLocks noGrp="1"/>
          </p:cNvSpPr>
          <p:nvPr>
            <p:ph type="body" idx="1"/>
          </p:nvPr>
        </p:nvSpPr>
        <p:spPr>
          <a:xfrm>
            <a:off x="839788" y="900114"/>
            <a:ext cx="5157787" cy="823912"/>
          </a:xfrm>
        </p:spPr>
        <p:txBody>
          <a:bodyPr/>
          <a:lstStyle/>
          <a:p>
            <a:r>
              <a:rPr lang="ru-RU" dirty="0" smtClean="0">
                <a:latin typeface="Times New Roman" panose="02020603050405020304" pitchFamily="18" charset="0"/>
                <a:cs typeface="Times New Roman" panose="02020603050405020304" pitchFamily="18" charset="0"/>
              </a:rPr>
              <a:t>Новый Кодекс</a:t>
            </a:r>
            <a:endParaRPr lang="ru-RU"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839788" y="2066925"/>
            <a:ext cx="5157787" cy="4122738"/>
          </a:xfrm>
        </p:spPr>
        <p:txBody>
          <a:bodyPr>
            <a:normAutofit fontScale="77500" lnSpcReduction="20000"/>
          </a:bodyPr>
          <a:lstStyle/>
          <a:p>
            <a:r>
              <a:rPr lang="ru-RU" dirty="0" smtClean="0">
                <a:latin typeface="Times New Roman" panose="02020603050405020304" pitchFamily="18" charset="0"/>
                <a:cs typeface="Times New Roman" panose="02020603050405020304" pitchFamily="18" charset="0"/>
              </a:rPr>
              <a:t>К </a:t>
            </a:r>
            <a:r>
              <a:rPr lang="ru-RU" dirty="0">
                <a:latin typeface="Times New Roman" panose="02020603050405020304" pitchFamily="18" charset="0"/>
                <a:cs typeface="Times New Roman" panose="02020603050405020304" pitchFamily="18" charset="0"/>
              </a:rPr>
              <a:t>заявлению о включении объекта ИС в ТРОИС РК необходимо приложить документ, подтверждающий факт перемещения товаров через таможенную границу ЕАЭС с нарушением прав на объекты </a:t>
            </a:r>
            <a:r>
              <a:rPr lang="ru-RU" dirty="0" smtClean="0">
                <a:latin typeface="Times New Roman" panose="02020603050405020304" pitchFamily="18" charset="0"/>
                <a:cs typeface="Times New Roman" panose="02020603050405020304" pitchFamily="18" charset="0"/>
              </a:rPr>
              <a:t>ИС</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Также </a:t>
            </a:r>
            <a:r>
              <a:rPr lang="ru-RU" dirty="0">
                <a:latin typeface="Times New Roman" panose="02020603050405020304" pitchFamily="18" charset="0"/>
                <a:cs typeface="Times New Roman" panose="02020603050405020304" pitchFamily="18" charset="0"/>
              </a:rPr>
              <a:t>к заявлению о включении объекта ИС в ТРОИС РК необходимо приложить изображения отличительных признаков оригинальных товаров, содержащих объекты ИС, и товаров, содержащих признаки нарушения прав на объекты </a:t>
            </a:r>
            <a:r>
              <a:rPr lang="ru-RU" dirty="0" smtClean="0">
                <a:latin typeface="Times New Roman" panose="02020603050405020304" pitchFamily="18" charset="0"/>
                <a:cs typeface="Times New Roman" panose="02020603050405020304" pitchFamily="18" charset="0"/>
              </a:rPr>
              <a:t>ИС</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084887" y="900114"/>
            <a:ext cx="5183188" cy="823912"/>
          </a:xfrm>
        </p:spPr>
        <p:txBody>
          <a:bodyPr/>
          <a:lstStyle/>
          <a:p>
            <a:r>
              <a:rPr lang="ru-RU" dirty="0" smtClean="0">
                <a:latin typeface="Times New Roman" panose="02020603050405020304" pitchFamily="18" charset="0"/>
                <a:cs typeface="Times New Roman" panose="02020603050405020304" pitchFamily="18" charset="0"/>
              </a:rPr>
              <a:t>Старый кодекс</a:t>
            </a:r>
            <a:endParaRPr lang="ru-RU"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172200" y="2066925"/>
            <a:ext cx="5183188" cy="4122738"/>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Для сравнения ранее такой документ не </a:t>
            </a:r>
            <a:r>
              <a:rPr lang="ru-RU" dirty="0" smtClean="0">
                <a:latin typeface="Times New Roman" panose="02020603050405020304" pitchFamily="18" charset="0"/>
                <a:cs typeface="Times New Roman" panose="02020603050405020304" pitchFamily="18" charset="0"/>
              </a:rPr>
              <a:t>требовался</a:t>
            </a: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Достаточно </a:t>
            </a:r>
            <a:r>
              <a:rPr lang="ru-RU" dirty="0">
                <a:latin typeface="Times New Roman" panose="02020603050405020304" pitchFamily="18" charset="0"/>
                <a:cs typeface="Times New Roman" panose="02020603050405020304" pitchFamily="18" charset="0"/>
              </a:rPr>
              <a:t>было приложить описания отличительных признаков оригинальных товаров, содержащих объекты ИС, и товаров, содержащих признаки нарушения прав на объекты </a:t>
            </a:r>
            <a:r>
              <a:rPr lang="ru-RU" dirty="0" smtClean="0">
                <a:latin typeface="Times New Roman" panose="02020603050405020304" pitchFamily="18" charset="0"/>
                <a:cs typeface="Times New Roman" panose="02020603050405020304" pitchFamily="18" charset="0"/>
              </a:rPr>
              <a:t>ИС</a:t>
            </a: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4943" y="5984949"/>
            <a:ext cx="2111018" cy="631195"/>
          </a:xfrm>
          <a:prstGeom prst="rect">
            <a:avLst/>
          </a:prstGeom>
        </p:spPr>
      </p:pic>
    </p:spTree>
    <p:extLst>
      <p:ext uri="{BB962C8B-B14F-4D97-AF65-F5344CB8AC3E}">
        <p14:creationId xmlns:p14="http://schemas.microsoft.com/office/powerpoint/2010/main" val="1200905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solidFill>
                  <a:prstClr val="black"/>
                </a:solidFill>
                <a:latin typeface="Times New Roman" panose="02020603050405020304" pitchFamily="18" charset="0"/>
                <a:cs typeface="Times New Roman" panose="02020603050405020304" pitchFamily="18" charset="0"/>
              </a:rPr>
              <a:t>ТРОИС РК</a:t>
            </a:r>
            <a:endParaRPr lang="ru-RU" dirty="0"/>
          </a:p>
        </p:txBody>
      </p:sp>
      <p:sp>
        <p:nvSpPr>
          <p:cNvPr id="3" name="Текст 2"/>
          <p:cNvSpPr>
            <a:spLocks noGrp="1"/>
          </p:cNvSpPr>
          <p:nvPr>
            <p:ph type="body" idx="1"/>
          </p:nvPr>
        </p:nvSpPr>
        <p:spPr>
          <a:xfrm>
            <a:off x="839788" y="1681163"/>
            <a:ext cx="5157787" cy="719137"/>
          </a:xfrm>
        </p:spPr>
        <p:txBody>
          <a:bodyPr/>
          <a:lstStyle/>
          <a:p>
            <a:pPr lvl="0"/>
            <a:r>
              <a:rPr lang="ru-RU" dirty="0">
                <a:solidFill>
                  <a:prstClr val="black"/>
                </a:solidFill>
                <a:latin typeface="Times New Roman" panose="02020603050405020304" pitchFamily="18" charset="0"/>
                <a:cs typeface="Times New Roman" panose="02020603050405020304" pitchFamily="18" charset="0"/>
              </a:rPr>
              <a:t>Новый Кодекс</a:t>
            </a:r>
          </a:p>
          <a:p>
            <a:endParaRPr lang="ru-RU" dirty="0"/>
          </a:p>
        </p:txBody>
      </p:sp>
      <p:sp>
        <p:nvSpPr>
          <p:cNvPr id="4" name="Объект 3"/>
          <p:cNvSpPr>
            <a:spLocks noGrp="1"/>
          </p:cNvSpPr>
          <p:nvPr>
            <p:ph sz="half" idx="2"/>
          </p:nvPr>
        </p:nvSpPr>
        <p:spPr>
          <a:xfrm>
            <a:off x="839788" y="2124075"/>
            <a:ext cx="5157787" cy="4065588"/>
          </a:xfrm>
        </p:spPr>
        <p:txBody>
          <a:bodyPr/>
          <a:lstStyle/>
          <a:p>
            <a:pPr lvl="0"/>
            <a:r>
              <a:rPr lang="ru-RU" sz="2400" dirty="0">
                <a:solidFill>
                  <a:prstClr val="black"/>
                </a:solidFill>
                <a:latin typeface="Times New Roman" panose="02020603050405020304" pitchFamily="18" charset="0"/>
                <a:cs typeface="Times New Roman" panose="02020603050405020304" pitchFamily="18" charset="0"/>
              </a:rPr>
              <a:t>Заявление о включении объекта ИС в ТРОИС РК и прилагаемые к нему документы теперь подаются в уполномоченный орган в письменной</a:t>
            </a:r>
            <a:r>
              <a:rPr lang="ru-RU" sz="2400" b="1" dirty="0">
                <a:solidFill>
                  <a:prstClr val="black"/>
                </a:solidFill>
                <a:latin typeface="Times New Roman" panose="02020603050405020304" pitchFamily="18" charset="0"/>
                <a:cs typeface="Times New Roman" panose="02020603050405020304" pitchFamily="18" charset="0"/>
              </a:rPr>
              <a:t> и (или) </a:t>
            </a:r>
            <a:r>
              <a:rPr lang="ru-RU" sz="2400" dirty="0">
                <a:solidFill>
                  <a:prstClr val="black"/>
                </a:solidFill>
                <a:latin typeface="Times New Roman" panose="02020603050405020304" pitchFamily="18" charset="0"/>
                <a:cs typeface="Times New Roman" panose="02020603050405020304" pitchFamily="18" charset="0"/>
              </a:rPr>
              <a:t>электронной </a:t>
            </a:r>
            <a:r>
              <a:rPr lang="ru-RU" sz="2400" dirty="0" smtClean="0">
                <a:solidFill>
                  <a:prstClr val="black"/>
                </a:solidFill>
                <a:latin typeface="Times New Roman" panose="02020603050405020304" pitchFamily="18" charset="0"/>
                <a:cs typeface="Times New Roman" panose="02020603050405020304" pitchFamily="18" charset="0"/>
              </a:rPr>
              <a:t>формах</a:t>
            </a:r>
            <a:endParaRPr lang="ru-RU" sz="2400" dirty="0">
              <a:solidFill>
                <a:prstClr val="black"/>
              </a:solidFill>
              <a:latin typeface="Times New Roman" panose="02020603050405020304" pitchFamily="18" charset="0"/>
              <a:cs typeface="Times New Roman" panose="02020603050405020304" pitchFamily="18" charset="0"/>
            </a:endParaRPr>
          </a:p>
          <a:p>
            <a:pPr lvl="0"/>
            <a:endParaRPr lang="ru-RU" sz="2400" dirty="0">
              <a:solidFill>
                <a:prstClr val="black"/>
              </a:solidFill>
              <a:latin typeface="Times New Roman" panose="02020603050405020304" pitchFamily="18" charset="0"/>
              <a:cs typeface="Times New Roman" panose="02020603050405020304" pitchFamily="18" charset="0"/>
            </a:endParaRPr>
          </a:p>
          <a:p>
            <a:pPr lvl="0"/>
            <a:r>
              <a:rPr lang="ru-RU" sz="2400" dirty="0">
                <a:solidFill>
                  <a:prstClr val="black"/>
                </a:solidFill>
                <a:latin typeface="Times New Roman" panose="02020603050405020304" pitchFamily="18" charset="0"/>
                <a:cs typeface="Times New Roman" panose="02020603050405020304" pitchFamily="18" charset="0"/>
              </a:rPr>
              <a:t>Срок рассмотрения заявления составляет 20 рабочих дней</a:t>
            </a:r>
          </a:p>
          <a:p>
            <a:endParaRPr lang="ru-RU" dirty="0"/>
          </a:p>
        </p:txBody>
      </p:sp>
      <p:sp>
        <p:nvSpPr>
          <p:cNvPr id="5" name="Текст 4"/>
          <p:cNvSpPr>
            <a:spLocks noGrp="1"/>
          </p:cNvSpPr>
          <p:nvPr>
            <p:ph type="body" sz="quarter" idx="3"/>
          </p:nvPr>
        </p:nvSpPr>
        <p:spPr>
          <a:xfrm>
            <a:off x="6172200" y="1571626"/>
            <a:ext cx="5183188" cy="823912"/>
          </a:xfrm>
        </p:spPr>
        <p:txBody>
          <a:bodyPr/>
          <a:lstStyle/>
          <a:p>
            <a:pPr lvl="0"/>
            <a:r>
              <a:rPr lang="ru-RU" dirty="0">
                <a:solidFill>
                  <a:prstClr val="black"/>
                </a:solidFill>
                <a:latin typeface="Times New Roman" panose="02020603050405020304" pitchFamily="18" charset="0"/>
                <a:cs typeface="Times New Roman" panose="02020603050405020304" pitchFamily="18" charset="0"/>
              </a:rPr>
              <a:t>Старый кодекс</a:t>
            </a:r>
          </a:p>
          <a:p>
            <a:endParaRPr lang="ru-RU" dirty="0"/>
          </a:p>
        </p:txBody>
      </p:sp>
      <p:sp>
        <p:nvSpPr>
          <p:cNvPr id="6" name="Объект 5"/>
          <p:cNvSpPr>
            <a:spLocks noGrp="1"/>
          </p:cNvSpPr>
          <p:nvPr>
            <p:ph sz="quarter" idx="4"/>
          </p:nvPr>
        </p:nvSpPr>
        <p:spPr>
          <a:xfrm>
            <a:off x="6172200" y="2057400"/>
            <a:ext cx="5183188" cy="4132263"/>
          </a:xfrm>
        </p:spPr>
        <p:txBody>
          <a:bodyPr/>
          <a:lstStyle/>
          <a:p>
            <a:pPr lvl="0"/>
            <a:r>
              <a:rPr lang="ru-RU" sz="2400" dirty="0">
                <a:solidFill>
                  <a:prstClr val="black"/>
                </a:solidFill>
                <a:latin typeface="Times New Roman" panose="02020603050405020304" pitchFamily="18" charset="0"/>
                <a:cs typeface="Times New Roman" panose="02020603050405020304" pitchFamily="18" charset="0"/>
              </a:rPr>
              <a:t>Тогда как ранее документы предоставлялись и в письменной </a:t>
            </a:r>
            <a:r>
              <a:rPr lang="ru-RU" sz="2400" b="1" dirty="0">
                <a:solidFill>
                  <a:prstClr val="black"/>
                </a:solidFill>
                <a:latin typeface="Times New Roman" panose="02020603050405020304" pitchFamily="18" charset="0"/>
                <a:cs typeface="Times New Roman" panose="02020603050405020304" pitchFamily="18" charset="0"/>
              </a:rPr>
              <a:t>и</a:t>
            </a:r>
            <a:r>
              <a:rPr lang="ru-RU" sz="2400" dirty="0">
                <a:solidFill>
                  <a:prstClr val="black"/>
                </a:solidFill>
                <a:latin typeface="Times New Roman" panose="02020603050405020304" pitchFamily="18" charset="0"/>
                <a:cs typeface="Times New Roman" panose="02020603050405020304" pitchFamily="18" charset="0"/>
              </a:rPr>
              <a:t> электронной формах</a:t>
            </a:r>
          </a:p>
          <a:p>
            <a:pPr lvl="0"/>
            <a:endParaRPr lang="ru-RU" sz="2400" dirty="0" smtClean="0">
              <a:solidFill>
                <a:prstClr val="black"/>
              </a:solidFill>
              <a:latin typeface="Times New Roman" panose="02020603050405020304" pitchFamily="18" charset="0"/>
              <a:cs typeface="Times New Roman" panose="02020603050405020304" pitchFamily="18" charset="0"/>
            </a:endParaRPr>
          </a:p>
          <a:p>
            <a:pPr lvl="0"/>
            <a:endParaRPr lang="ru-RU" sz="2400" dirty="0">
              <a:solidFill>
                <a:prstClr val="black"/>
              </a:solidFill>
              <a:latin typeface="Times New Roman" panose="02020603050405020304" pitchFamily="18" charset="0"/>
              <a:cs typeface="Times New Roman" panose="02020603050405020304" pitchFamily="18" charset="0"/>
            </a:endParaRPr>
          </a:p>
          <a:p>
            <a:pPr lvl="0"/>
            <a:endParaRPr lang="ru-RU" sz="2400" dirty="0" smtClean="0">
              <a:solidFill>
                <a:prstClr val="black"/>
              </a:solidFill>
              <a:latin typeface="Times New Roman" panose="02020603050405020304" pitchFamily="18" charset="0"/>
              <a:cs typeface="Times New Roman" panose="02020603050405020304" pitchFamily="18" charset="0"/>
            </a:endParaRPr>
          </a:p>
          <a:p>
            <a:pPr lvl="0"/>
            <a:r>
              <a:rPr lang="ru-RU" sz="2400" dirty="0" smtClean="0">
                <a:solidFill>
                  <a:prstClr val="black"/>
                </a:solidFill>
                <a:latin typeface="Times New Roman" panose="02020603050405020304" pitchFamily="18" charset="0"/>
                <a:cs typeface="Times New Roman" panose="02020603050405020304" pitchFamily="18" charset="0"/>
              </a:rPr>
              <a:t>Срок </a:t>
            </a:r>
            <a:r>
              <a:rPr lang="ru-RU" sz="2400" dirty="0">
                <a:solidFill>
                  <a:prstClr val="black"/>
                </a:solidFill>
                <a:latin typeface="Times New Roman" panose="02020603050405020304" pitchFamily="18" charset="0"/>
                <a:cs typeface="Times New Roman" panose="02020603050405020304" pitchFamily="18" charset="0"/>
              </a:rPr>
              <a:t>рассмотрения заявления 30 календарных дней</a:t>
            </a:r>
          </a:p>
          <a:p>
            <a:endParaRPr lang="ru-RU"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2670" y="6038738"/>
            <a:ext cx="2111018" cy="631195"/>
          </a:xfrm>
          <a:prstGeom prst="rect">
            <a:avLst/>
          </a:prstGeom>
        </p:spPr>
      </p:pic>
    </p:spTree>
    <p:extLst>
      <p:ext uri="{BB962C8B-B14F-4D97-AF65-F5344CB8AC3E}">
        <p14:creationId xmlns:p14="http://schemas.microsoft.com/office/powerpoint/2010/main" val="1063371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839787" y="614363"/>
            <a:ext cx="5157787" cy="823912"/>
          </a:xfrm>
        </p:spPr>
        <p:txBody>
          <a:bodyPr/>
          <a:lstStyle/>
          <a:p>
            <a:pPr lvl="0"/>
            <a:r>
              <a:rPr lang="ru-RU" dirty="0">
                <a:solidFill>
                  <a:prstClr val="black"/>
                </a:solidFill>
                <a:latin typeface="Times New Roman" panose="02020603050405020304" pitchFamily="18" charset="0"/>
                <a:cs typeface="Times New Roman" panose="02020603050405020304" pitchFamily="18" charset="0"/>
              </a:rPr>
              <a:t>Новый Кодекс</a:t>
            </a:r>
          </a:p>
          <a:p>
            <a:endParaRPr lang="ru-RU" dirty="0"/>
          </a:p>
        </p:txBody>
      </p:sp>
      <p:sp>
        <p:nvSpPr>
          <p:cNvPr id="4" name="Объект 3"/>
          <p:cNvSpPr>
            <a:spLocks noGrp="1"/>
          </p:cNvSpPr>
          <p:nvPr>
            <p:ph sz="half" idx="2"/>
          </p:nvPr>
        </p:nvSpPr>
        <p:spPr>
          <a:xfrm>
            <a:off x="839788" y="1733702"/>
            <a:ext cx="5157787" cy="4455961"/>
          </a:xfrm>
        </p:spPr>
        <p:txBody>
          <a:bodyPr>
            <a:normAutofit fontScale="85000" lnSpcReduction="20000"/>
          </a:bodyPr>
          <a:lstStyle/>
          <a:p>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случае прекращения действия права на объекты ИС правообладатель или его представитель обязан в письменной или электронной форме в течение 5 календарных дней уведомить об этом таможенный </a:t>
            </a:r>
            <a:r>
              <a:rPr lang="ru-RU" dirty="0" smtClean="0">
                <a:latin typeface="Times New Roman" panose="02020603050405020304" pitchFamily="18" charset="0"/>
                <a:cs typeface="Times New Roman" panose="02020603050405020304" pitchFamily="18" charset="0"/>
              </a:rPr>
              <a:t>орган</a:t>
            </a:r>
          </a:p>
          <a:p>
            <a:endParaRPr lang="ru-RU" dirty="0" smtClean="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Срок задержания товаров, содержащих объекты ИС может быть продлен, но не более чем на 10 рабочих дней теперь только в случае, если правообладатель предоставит документы об обращении в </a:t>
            </a:r>
            <a:r>
              <a:rPr lang="ru-RU" dirty="0" smtClean="0">
                <a:latin typeface="Times New Roman" panose="02020603050405020304" pitchFamily="18" charset="0"/>
                <a:cs typeface="Times New Roman" panose="02020603050405020304" pitchFamily="18" charset="0"/>
              </a:rPr>
              <a:t>суд</a:t>
            </a:r>
          </a:p>
          <a:p>
            <a:pPr lvl="0"/>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172200" y="614363"/>
            <a:ext cx="5183188" cy="823912"/>
          </a:xfrm>
        </p:spPr>
        <p:txBody>
          <a:bodyPr/>
          <a:lstStyle/>
          <a:p>
            <a:pPr lvl="0"/>
            <a:r>
              <a:rPr lang="ru-RU" dirty="0">
                <a:solidFill>
                  <a:prstClr val="black"/>
                </a:solidFill>
                <a:latin typeface="Times New Roman" panose="02020603050405020304" pitchFamily="18" charset="0"/>
                <a:cs typeface="Times New Roman" panose="02020603050405020304" pitchFamily="18" charset="0"/>
              </a:rPr>
              <a:t>Старый кодекс</a:t>
            </a:r>
          </a:p>
          <a:p>
            <a:endParaRPr lang="ru-RU" dirty="0"/>
          </a:p>
        </p:txBody>
      </p:sp>
      <p:sp>
        <p:nvSpPr>
          <p:cNvPr id="6" name="Объект 5"/>
          <p:cNvSpPr>
            <a:spLocks noGrp="1"/>
          </p:cNvSpPr>
          <p:nvPr>
            <p:ph sz="quarter" idx="4"/>
          </p:nvPr>
        </p:nvSpPr>
        <p:spPr>
          <a:xfrm>
            <a:off x="6172200" y="1733702"/>
            <a:ext cx="5183188" cy="4455961"/>
          </a:xfrm>
        </p:spPr>
        <p:txBody>
          <a:bodyPr>
            <a:normAutofit/>
          </a:bodyPr>
          <a:lstStyle/>
          <a:p>
            <a:r>
              <a:rPr lang="ru-RU" dirty="0" smtClean="0">
                <a:latin typeface="Times New Roman" panose="02020603050405020304" pitchFamily="18" charset="0"/>
                <a:cs typeface="Times New Roman" panose="02020603050405020304" pitchFamily="18" charset="0"/>
              </a:rPr>
              <a:t>Ранее </a:t>
            </a:r>
            <a:r>
              <a:rPr lang="ru-RU" dirty="0">
                <a:latin typeface="Times New Roman" panose="02020603050405020304" pitchFamily="18" charset="0"/>
                <a:cs typeface="Times New Roman" panose="02020603050405020304" pitchFamily="18" charset="0"/>
              </a:rPr>
              <a:t>данное положение отсутствовало</a:t>
            </a:r>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Ранее </a:t>
            </a:r>
            <a:r>
              <a:rPr lang="ru-RU" dirty="0">
                <a:latin typeface="Times New Roman" panose="02020603050405020304" pitchFamily="18" charset="0"/>
                <a:cs typeface="Times New Roman" panose="02020603050405020304" pitchFamily="18" charset="0"/>
              </a:rPr>
              <a:t>срок задержания товаров продлевался на основании письменного требования правообладателя либо его </a:t>
            </a:r>
            <a:r>
              <a:rPr lang="ru-RU" dirty="0" smtClean="0">
                <a:latin typeface="Times New Roman" panose="02020603050405020304" pitchFamily="18" charset="0"/>
                <a:cs typeface="Times New Roman" panose="02020603050405020304" pitchFamily="18" charset="0"/>
              </a:rPr>
              <a:t>представителя</a:t>
            </a:r>
          </a:p>
          <a:p>
            <a:pPr marL="0" indent="0">
              <a:buNone/>
            </a:pP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2670" y="6006465"/>
            <a:ext cx="2111018" cy="631195"/>
          </a:xfrm>
          <a:prstGeom prst="rect">
            <a:avLst/>
          </a:prstGeom>
        </p:spPr>
      </p:pic>
    </p:spTree>
    <p:extLst>
      <p:ext uri="{BB962C8B-B14F-4D97-AF65-F5344CB8AC3E}">
        <p14:creationId xmlns:p14="http://schemas.microsoft.com/office/powerpoint/2010/main" val="3108043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839788" y="1428750"/>
            <a:ext cx="5157787" cy="4760912"/>
          </a:xfrm>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Изменилась форма заявления. </a:t>
            </a:r>
            <a:r>
              <a:rPr lang="ru-RU" dirty="0" smtClean="0">
                <a:latin typeface="Times New Roman" panose="02020603050405020304" pitchFamily="18" charset="0"/>
                <a:cs typeface="Times New Roman" panose="02020603050405020304" pitchFamily="18" charset="0"/>
              </a:rPr>
              <a:t>Например, можно указать количество товара,</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содержащего </a:t>
            </a:r>
            <a:r>
              <a:rPr lang="ru-RU" dirty="0">
                <a:latin typeface="Times New Roman" panose="02020603050405020304" pitchFamily="18" charset="0"/>
                <a:cs typeface="Times New Roman" panose="02020603050405020304" pitchFamily="18" charset="0"/>
              </a:rPr>
              <a:t>объекты </a:t>
            </a:r>
            <a:r>
              <a:rPr lang="ru-RU" dirty="0" smtClean="0">
                <a:latin typeface="Times New Roman" panose="02020603050405020304" pitchFamily="18" charset="0"/>
                <a:cs typeface="Times New Roman" panose="02020603050405020304" pitchFamily="18" charset="0"/>
              </a:rPr>
              <a:t>интеллектуальной собственности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который может перемещаться через таможенную границу без согласия правообладателя</a:t>
            </a: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Также, </a:t>
            </a:r>
            <a:r>
              <a:rPr lang="ru-RU" dirty="0">
                <a:latin typeface="Times New Roman" panose="02020603050405020304" pitchFamily="18" charset="0"/>
                <a:cs typeface="Times New Roman" panose="02020603050405020304" pitchFamily="18" charset="0"/>
              </a:rPr>
              <a:t>необходимо </a:t>
            </a:r>
            <a:r>
              <a:rPr lang="ru-RU" dirty="0" smtClean="0">
                <a:latin typeface="Times New Roman" panose="02020603050405020304" pitchFamily="18" charset="0"/>
                <a:cs typeface="Times New Roman" panose="02020603050405020304" pitchFamily="18" charset="0"/>
              </a:rPr>
              <a:t>указывать данные </a:t>
            </a:r>
            <a:r>
              <a:rPr lang="ru-RU" dirty="0">
                <a:latin typeface="Times New Roman" panose="02020603050405020304" pitchFamily="18" charset="0"/>
                <a:cs typeface="Times New Roman" panose="02020603050405020304" pitchFamily="18" charset="0"/>
              </a:rPr>
              <a:t>по объектам интеллектуальной собственности на </a:t>
            </a:r>
            <a:r>
              <a:rPr lang="ru-RU" b="1" dirty="0" smtClean="0">
                <a:latin typeface="Times New Roman" panose="02020603050405020304" pitchFamily="18" charset="0"/>
                <a:cs typeface="Times New Roman" panose="02020603050405020304" pitchFamily="18" charset="0"/>
              </a:rPr>
              <a:t>государственном</a:t>
            </a:r>
            <a:r>
              <a:rPr lang="ru-RU" dirty="0" smtClean="0">
                <a:latin typeface="Times New Roman" panose="02020603050405020304" pitchFamily="18" charset="0"/>
                <a:cs typeface="Times New Roman" panose="02020603050405020304" pitchFamily="18" charset="0"/>
              </a:rPr>
              <a:t> и </a:t>
            </a:r>
            <a:r>
              <a:rPr lang="ru-RU" b="1" dirty="0">
                <a:latin typeface="Times New Roman" panose="02020603050405020304" pitchFamily="18" charset="0"/>
                <a:cs typeface="Times New Roman" panose="02020603050405020304" pitchFamily="18" charset="0"/>
              </a:rPr>
              <a:t>русском</a:t>
            </a:r>
            <a:r>
              <a:rPr lang="ru-RU" dirty="0">
                <a:latin typeface="Times New Roman" panose="02020603050405020304" pitchFamily="18" charset="0"/>
                <a:cs typeface="Times New Roman" panose="02020603050405020304" pitchFamily="18" charset="0"/>
              </a:rPr>
              <a:t> языках с указанием </a:t>
            </a:r>
            <a:r>
              <a:rPr lang="ru-RU" dirty="0" smtClean="0">
                <a:latin typeface="Times New Roman" panose="02020603050405020304" pitchFamily="18" charset="0"/>
                <a:cs typeface="Times New Roman" panose="02020603050405020304" pitchFamily="18" charset="0"/>
              </a:rPr>
              <a:t>наименования</a:t>
            </a:r>
            <a:r>
              <a:rPr lang="ru-RU" dirty="0">
                <a:latin typeface="Times New Roman" panose="02020603050405020304" pitchFamily="18" charset="0"/>
                <a:cs typeface="Times New Roman" panose="02020603050405020304" pitchFamily="18" charset="0"/>
              </a:rPr>
              <a:t>, кодов товаров на уровне первых </a:t>
            </a:r>
            <a:r>
              <a:rPr lang="ru-RU" dirty="0" smtClean="0">
                <a:latin typeface="Times New Roman" panose="02020603050405020304" pitchFamily="18" charset="0"/>
                <a:cs typeface="Times New Roman" panose="02020603050405020304" pitchFamily="18" charset="0"/>
              </a:rPr>
              <a:t>шести знаков </a:t>
            </a:r>
            <a:r>
              <a:rPr lang="ru-RU" dirty="0">
                <a:latin typeface="Times New Roman" panose="02020603050405020304" pitchFamily="18" charset="0"/>
                <a:cs typeface="Times New Roman" panose="02020603050405020304" pitchFamily="18" charset="0"/>
              </a:rPr>
              <a:t>в соответствии с единой Товарной номенклатурой </a:t>
            </a:r>
            <a:r>
              <a:rPr lang="ru-RU" dirty="0" smtClean="0">
                <a:latin typeface="Times New Roman" panose="02020603050405020304" pitchFamily="18" charset="0"/>
                <a:cs typeface="Times New Roman" panose="02020603050405020304" pitchFamily="18" charset="0"/>
              </a:rPr>
              <a:t>внешнеэкономической деятельности</a:t>
            </a:r>
            <a:endParaRPr lang="ru-RU" dirty="0">
              <a:latin typeface="Times New Roman" panose="02020603050405020304" pitchFamily="18" charset="0"/>
              <a:cs typeface="Times New Roman" panose="02020603050405020304" pitchFamily="18" charset="0"/>
            </a:endParaRPr>
          </a:p>
          <a:p>
            <a:pPr marL="0" indent="0">
              <a:buNone/>
            </a:pPr>
            <a:endParaRPr lang="ru-RU" dirty="0" smtClean="0"/>
          </a:p>
          <a:p>
            <a:pPr marL="0" indent="0">
              <a:buNone/>
            </a:pPr>
            <a:endParaRPr lang="ru-RU" dirty="0"/>
          </a:p>
        </p:txBody>
      </p:sp>
      <p:sp>
        <p:nvSpPr>
          <p:cNvPr id="6" name="Объект 5"/>
          <p:cNvSpPr>
            <a:spLocks noGrp="1"/>
          </p:cNvSpPr>
          <p:nvPr>
            <p:ph sz="quarter" idx="4"/>
          </p:nvPr>
        </p:nvSpPr>
        <p:spPr>
          <a:xfrm>
            <a:off x="6172200" y="1428749"/>
            <a:ext cx="5183188" cy="4760913"/>
          </a:xfrm>
        </p:spPr>
        <p:txBody>
          <a:bodyPr>
            <a:normAutofit fontScale="85000" lnSpcReduction="20000"/>
          </a:bodyPr>
          <a:lstStyle/>
          <a:p>
            <a:r>
              <a:rPr lang="kk-KZ" dirty="0" smtClean="0">
                <a:latin typeface="Times New Roman" panose="02020603050405020304" pitchFamily="18" charset="0"/>
                <a:cs typeface="Times New Roman" panose="02020603050405020304" pitchFamily="18" charset="0"/>
              </a:rPr>
              <a:t>Отсутствовал</a:t>
            </a:r>
          </a:p>
          <a:p>
            <a:endParaRPr lang="kk-KZ" dirty="0">
              <a:latin typeface="Times New Roman" panose="02020603050405020304" pitchFamily="18" charset="0"/>
              <a:cs typeface="Times New Roman" panose="02020603050405020304" pitchFamily="18" charset="0"/>
            </a:endParaRPr>
          </a:p>
          <a:p>
            <a:endParaRPr lang="kk-KZ" dirty="0" smtClean="0">
              <a:latin typeface="Times New Roman" panose="02020603050405020304" pitchFamily="18" charset="0"/>
              <a:cs typeface="Times New Roman" panose="02020603050405020304" pitchFamily="18" charset="0"/>
            </a:endParaRPr>
          </a:p>
          <a:p>
            <a:endParaRPr lang="kk-KZ" dirty="0" smtClean="0">
              <a:latin typeface="Times New Roman" panose="02020603050405020304" pitchFamily="18" charset="0"/>
              <a:cs typeface="Times New Roman" panose="02020603050405020304" pitchFamily="18" charset="0"/>
            </a:endParaRPr>
          </a:p>
          <a:p>
            <a:endParaRPr lang="kk-KZ" dirty="0">
              <a:latin typeface="Times New Roman" panose="02020603050405020304" pitchFamily="18" charset="0"/>
              <a:cs typeface="Times New Roman" panose="02020603050405020304" pitchFamily="18" charset="0"/>
            </a:endParaRPr>
          </a:p>
          <a:p>
            <a:endParaRPr lang="kk-KZ" dirty="0" smtClean="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Д</a:t>
            </a:r>
            <a:r>
              <a:rPr lang="ru-RU" dirty="0" err="1" smtClean="0">
                <a:latin typeface="Times New Roman" panose="02020603050405020304" pitchFamily="18" charset="0"/>
                <a:cs typeface="Times New Roman" panose="02020603050405020304" pitchFamily="18" charset="0"/>
              </a:rPr>
              <a:t>анные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 </a:t>
            </a:r>
            <a:r>
              <a:rPr lang="ru-RU" dirty="0" smtClean="0">
                <a:latin typeface="Times New Roman" panose="02020603050405020304" pitchFamily="18" charset="0"/>
                <a:cs typeface="Times New Roman" panose="02020603050405020304" pitchFamily="18" charset="0"/>
              </a:rPr>
              <a:t>объектам </a:t>
            </a:r>
            <a:r>
              <a:rPr lang="ru-RU" dirty="0">
                <a:latin typeface="Times New Roman" panose="02020603050405020304" pitchFamily="18" charset="0"/>
                <a:cs typeface="Times New Roman" panose="02020603050405020304" pitchFamily="18" charset="0"/>
              </a:rPr>
              <a:t>интеллектуальной собственности на </a:t>
            </a:r>
            <a:r>
              <a:rPr lang="ru-RU" b="1" dirty="0" smtClean="0">
                <a:latin typeface="Times New Roman" panose="02020603050405020304" pitchFamily="18" charset="0"/>
                <a:cs typeface="Times New Roman" panose="02020603050405020304" pitchFamily="18" charset="0"/>
              </a:rPr>
              <a:t>русском</a:t>
            </a:r>
            <a:r>
              <a:rPr lang="ru-RU" dirty="0" smtClean="0">
                <a:latin typeface="Times New Roman" panose="02020603050405020304" pitchFamily="18" charset="0"/>
                <a:cs typeface="Times New Roman" panose="02020603050405020304" pitchFamily="18" charset="0"/>
              </a:rPr>
              <a:t> языке </a:t>
            </a:r>
            <a:r>
              <a:rPr lang="ru-RU" dirty="0">
                <a:latin typeface="Times New Roman" panose="02020603050405020304" pitchFamily="18" charset="0"/>
                <a:cs typeface="Times New Roman" panose="02020603050405020304" pitchFamily="18" charset="0"/>
              </a:rPr>
              <a:t>с указанием наименования, кодов товаров на уровне первых шести знаков в соответствии с единой Товарной номенклатурой внешнеэкономической деятельности</a:t>
            </a:r>
          </a:p>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2745" y="5974192"/>
            <a:ext cx="2111018" cy="631195"/>
          </a:xfrm>
          <a:prstGeom prst="rect">
            <a:avLst/>
          </a:prstGeom>
        </p:spPr>
      </p:pic>
      <p:sp>
        <p:nvSpPr>
          <p:cNvPr id="7" name="Текст 2"/>
          <p:cNvSpPr>
            <a:spLocks noGrp="1"/>
          </p:cNvSpPr>
          <p:nvPr>
            <p:ph type="body" idx="1"/>
          </p:nvPr>
        </p:nvSpPr>
        <p:spPr>
          <a:xfrm>
            <a:off x="839788" y="604838"/>
            <a:ext cx="5157787" cy="823912"/>
          </a:xfrm>
        </p:spPr>
        <p:txBody>
          <a:bodyPr/>
          <a:lstStyle/>
          <a:p>
            <a:pPr lvl="0"/>
            <a:r>
              <a:rPr lang="ru-RU" dirty="0">
                <a:solidFill>
                  <a:prstClr val="black"/>
                </a:solidFill>
                <a:latin typeface="Times New Roman" panose="02020603050405020304" pitchFamily="18" charset="0"/>
                <a:cs typeface="Times New Roman" panose="02020603050405020304" pitchFamily="18" charset="0"/>
              </a:rPr>
              <a:t>Новый Кодекс</a:t>
            </a:r>
          </a:p>
          <a:p>
            <a:endParaRPr lang="ru-RU" dirty="0"/>
          </a:p>
        </p:txBody>
      </p:sp>
      <p:sp>
        <p:nvSpPr>
          <p:cNvPr id="8" name="Текст 4"/>
          <p:cNvSpPr>
            <a:spLocks noGrp="1"/>
          </p:cNvSpPr>
          <p:nvPr>
            <p:ph type="body" sz="quarter" idx="3"/>
          </p:nvPr>
        </p:nvSpPr>
        <p:spPr>
          <a:xfrm>
            <a:off x="6172200" y="604838"/>
            <a:ext cx="5183188" cy="823912"/>
          </a:xfrm>
        </p:spPr>
        <p:txBody>
          <a:bodyPr/>
          <a:lstStyle/>
          <a:p>
            <a:pPr lvl="0"/>
            <a:r>
              <a:rPr lang="ru-RU" dirty="0">
                <a:solidFill>
                  <a:prstClr val="black"/>
                </a:solidFill>
                <a:latin typeface="Times New Roman" panose="02020603050405020304" pitchFamily="18" charset="0"/>
                <a:cs typeface="Times New Roman" panose="02020603050405020304" pitchFamily="18" charset="0"/>
              </a:rPr>
              <a:t>Старый кодекс</a:t>
            </a:r>
          </a:p>
          <a:p>
            <a:endParaRPr lang="ru-RU" dirty="0"/>
          </a:p>
        </p:txBody>
      </p:sp>
    </p:spTree>
    <p:extLst>
      <p:ext uri="{BB962C8B-B14F-4D97-AF65-F5344CB8AC3E}">
        <p14:creationId xmlns:p14="http://schemas.microsoft.com/office/powerpoint/2010/main" val="170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Какие </a:t>
            </a:r>
            <a:r>
              <a:rPr lang="ru-RU" sz="2800" b="1" dirty="0">
                <a:latin typeface="Times New Roman" panose="02020603050405020304" pitchFamily="18" charset="0"/>
                <a:cs typeface="Times New Roman" panose="02020603050405020304" pitchFamily="18" charset="0"/>
              </a:rPr>
              <a:t>вопросы возникают на практике после вступления в силу нового </a:t>
            </a:r>
            <a:r>
              <a:rPr lang="ru-RU" sz="2800" b="1" dirty="0" smtClean="0">
                <a:latin typeface="Times New Roman" panose="02020603050405020304" pitchFamily="18" charset="0"/>
                <a:cs typeface="Times New Roman" panose="02020603050405020304" pitchFamily="18" charset="0"/>
              </a:rPr>
              <a:t>Кодекса в </a:t>
            </a:r>
            <a:r>
              <a:rPr lang="ru-RU" sz="2800" b="1" dirty="0">
                <a:latin typeface="Times New Roman" panose="02020603050405020304" pitchFamily="18" charset="0"/>
                <a:cs typeface="Times New Roman" panose="02020603050405020304" pitchFamily="18" charset="0"/>
              </a:rPr>
              <a:t>части </a:t>
            </a:r>
            <a:r>
              <a:rPr lang="ru-RU" sz="2800" b="1" dirty="0" smtClean="0">
                <a:latin typeface="Times New Roman" panose="02020603050405020304" pitchFamily="18" charset="0"/>
                <a:cs typeface="Times New Roman" panose="02020603050405020304" pitchFamily="18" charset="0"/>
              </a:rPr>
              <a:t>ТРОИС?</a:t>
            </a: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endParaRPr lang="ru-RU" sz="2800" b="1"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839788" y="1690688"/>
            <a:ext cx="10515600" cy="4498975"/>
          </a:xfrm>
        </p:spPr>
        <p:txBody>
          <a:bodyPr>
            <a:normAutofit fontScale="77500" lnSpcReduction="20000"/>
          </a:bodyPr>
          <a:lstStyle/>
          <a:p>
            <a:endParaRPr lang="ru-RU" dirty="0" smtClean="0"/>
          </a:p>
          <a:p>
            <a:r>
              <a:rPr lang="ru-RU" dirty="0" smtClean="0">
                <a:latin typeface="Times New Roman" panose="02020603050405020304" pitchFamily="18" charset="0"/>
                <a:cs typeface="Times New Roman" panose="02020603050405020304" pitchFamily="18" charset="0"/>
              </a:rPr>
              <a:t>Заявление </a:t>
            </a:r>
            <a:r>
              <a:rPr lang="ru-RU" dirty="0">
                <a:latin typeface="Times New Roman" panose="02020603050405020304" pitchFamily="18" charset="0"/>
                <a:cs typeface="Times New Roman" panose="02020603050405020304" pitchFamily="18" charset="0"/>
              </a:rPr>
              <a:t>о включении объекта ИС в ТРОИС РК и прилагаемые к нему документы теперь подаются в уполномоченный орган в письменной и (или) электронной формах. Однако данная формулировка не дает однозначного </a:t>
            </a:r>
            <a:r>
              <a:rPr lang="ru-RU" dirty="0" smtClean="0">
                <a:latin typeface="Times New Roman" panose="02020603050405020304" pitchFamily="18" charset="0"/>
                <a:cs typeface="Times New Roman" panose="02020603050405020304" pitchFamily="18" charset="0"/>
              </a:rPr>
              <a:t>ответа</a:t>
            </a:r>
          </a:p>
          <a:p>
            <a:r>
              <a:rPr lang="ru-RU" dirty="0" smtClean="0">
                <a:latin typeface="Times New Roman" panose="02020603050405020304" pitchFamily="18" charset="0"/>
                <a:cs typeface="Times New Roman" panose="02020603050405020304" pitchFamily="18" charset="0"/>
              </a:rPr>
              <a:t>Документ</a:t>
            </a:r>
            <a:r>
              <a:rPr lang="ru-RU" dirty="0">
                <a:latin typeface="Times New Roman" panose="02020603050405020304" pitchFamily="18" charset="0"/>
                <a:cs typeface="Times New Roman" panose="02020603050405020304" pitchFamily="18" charset="0"/>
              </a:rPr>
              <a:t>, подтверждающий факт перемещения товаров через таможенную границу ЕАЭС с нарушением прав на объекты </a:t>
            </a:r>
            <a:r>
              <a:rPr lang="ru-RU" dirty="0" smtClean="0">
                <a:latin typeface="Times New Roman" panose="02020603050405020304" pitchFamily="18" charset="0"/>
                <a:cs typeface="Times New Roman" panose="02020603050405020304" pitchFamily="18" charset="0"/>
              </a:rPr>
              <a:t>ИС. Какие именно это могут быть документы? </a:t>
            </a:r>
          </a:p>
          <a:p>
            <a:r>
              <a:rPr lang="ru-RU" dirty="0" smtClean="0">
                <a:latin typeface="Times New Roman" panose="02020603050405020304" pitchFamily="18" charset="0"/>
                <a:cs typeface="Times New Roman" panose="02020603050405020304" pitchFamily="18" charset="0"/>
              </a:rPr>
              <a:t>Изображения </a:t>
            </a:r>
            <a:r>
              <a:rPr lang="ru-RU" dirty="0">
                <a:latin typeface="Times New Roman" panose="02020603050405020304" pitchFamily="18" charset="0"/>
                <a:cs typeface="Times New Roman" panose="02020603050405020304" pitchFamily="18" charset="0"/>
              </a:rPr>
              <a:t>отличительных признаков оригинальных товаров, содержащих объекты ИС, и товаров, содержащих признаки нарушения прав на объекты </a:t>
            </a:r>
            <a:r>
              <a:rPr lang="ru-RU" dirty="0" smtClean="0">
                <a:latin typeface="Times New Roman" panose="02020603050405020304" pitchFamily="18" charset="0"/>
                <a:cs typeface="Times New Roman" panose="02020603050405020304" pitchFamily="18" charset="0"/>
              </a:rPr>
              <a:t>ИС. Достаточно изображений? Либо как по старому необходимо прикладывать также описание таких отличительных признаков?</a:t>
            </a:r>
          </a:p>
          <a:p>
            <a:pPr lvl="0"/>
            <a:r>
              <a:rPr lang="ru-RU" dirty="0">
                <a:latin typeface="Times New Roman" panose="02020603050405020304" pitchFamily="18" charset="0"/>
                <a:cs typeface="Times New Roman" panose="02020603050405020304" pitchFamily="18" charset="0"/>
              </a:rPr>
              <a:t>Срок задержания товаров, содержащих объекты ИС может быть продлен, но не более чем на 10 рабочих дней теперь только в случае, если правообладатель предоставит документы об обращении в </a:t>
            </a:r>
            <a:r>
              <a:rPr lang="ru-RU" dirty="0" smtClean="0">
                <a:latin typeface="Times New Roman" panose="02020603050405020304" pitchFamily="18" charset="0"/>
                <a:cs typeface="Times New Roman" panose="02020603050405020304" pitchFamily="18" charset="0"/>
              </a:rPr>
              <a:t>суд. Можно ли считать </a:t>
            </a:r>
            <a:r>
              <a:rPr lang="ru-RU" dirty="0">
                <a:latin typeface="Times New Roman" panose="02020603050405020304" pitchFamily="18" charset="0"/>
                <a:cs typeface="Times New Roman" panose="02020603050405020304" pitchFamily="18" charset="0"/>
              </a:rPr>
              <a:t>обращением в </a:t>
            </a:r>
            <a:r>
              <a:rPr lang="ru-RU" dirty="0" smtClean="0">
                <a:latin typeface="Times New Roman" panose="02020603050405020304" pitchFamily="18" charset="0"/>
                <a:cs typeface="Times New Roman" panose="02020603050405020304" pitchFamily="18" charset="0"/>
              </a:rPr>
              <a:t>суд обращением в государственные органы с заявлением?</a:t>
            </a:r>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solidFill>
                <a:srgbClr val="FF0000"/>
              </a:solidFill>
              <a:latin typeface="Times New Roman" panose="02020603050405020304" pitchFamily="18" charset="0"/>
              <a:cs typeface="Times New Roman" panose="02020603050405020304" pitchFamily="18" charset="0"/>
            </a:endParaRPr>
          </a:p>
          <a:p>
            <a:endParaRPr lang="ru-RU" dirty="0"/>
          </a:p>
          <a:p>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1837" y="5984949"/>
            <a:ext cx="2111018" cy="631195"/>
          </a:xfrm>
          <a:prstGeom prst="rect">
            <a:avLst/>
          </a:prstGeom>
        </p:spPr>
      </p:pic>
    </p:spTree>
    <p:extLst>
      <p:ext uri="{BB962C8B-B14F-4D97-AF65-F5344CB8AC3E}">
        <p14:creationId xmlns:p14="http://schemas.microsoft.com/office/powerpoint/2010/main" val="2149175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9788" y="1146791"/>
            <a:ext cx="9961562" cy="4318595"/>
          </a:xfrm>
        </p:spPr>
      </p:pic>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9790" y="5780554"/>
            <a:ext cx="2111018" cy="631195"/>
          </a:xfrm>
          <a:prstGeom prst="rect">
            <a:avLst/>
          </a:prstGeom>
        </p:spPr>
      </p:pic>
    </p:spTree>
    <p:extLst>
      <p:ext uri="{BB962C8B-B14F-4D97-AF65-F5344CB8AC3E}">
        <p14:creationId xmlns:p14="http://schemas.microsoft.com/office/powerpoint/2010/main" val="810290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839788" y="857250"/>
            <a:ext cx="10313987" cy="5332413"/>
          </a:xfrm>
        </p:spPr>
        <p:txBody>
          <a:bodyPr/>
          <a:lstStyle/>
          <a:p>
            <a:pPr marL="0" indent="0" algn="ctr">
              <a:buNone/>
            </a:pPr>
            <a:r>
              <a:rPr lang="ru-RU" b="1" dirty="0" smtClean="0">
                <a:latin typeface="Times New Roman" panose="02020603050405020304" pitchFamily="18" charset="0"/>
                <a:cs typeface="Times New Roman" panose="02020603050405020304" pitchFamily="18" charset="0"/>
              </a:rPr>
              <a:t>СПАСИБО ЗА ВНИМАНИЕ!</a:t>
            </a:r>
            <a:endParaRPr lang="ru-RU" b="1"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a:stretch>
            <a:fillRect/>
          </a:stretch>
        </p:blipFill>
        <p:spPr>
          <a:xfrm>
            <a:off x="3224838" y="1600200"/>
            <a:ext cx="5309562" cy="1591339"/>
          </a:xfrm>
          <a:prstGeom prst="rect">
            <a:avLst/>
          </a:prstGeom>
        </p:spPr>
      </p:pic>
      <p:sp>
        <p:nvSpPr>
          <p:cNvPr id="8" name="TextBox 7"/>
          <p:cNvSpPr txBox="1"/>
          <p:nvPr/>
        </p:nvSpPr>
        <p:spPr>
          <a:xfrm>
            <a:off x="2514600" y="3362325"/>
            <a:ext cx="7239000" cy="3323987"/>
          </a:xfrm>
          <a:prstGeom prst="rect">
            <a:avLst/>
          </a:prstGeom>
          <a:noFill/>
        </p:spPr>
        <p:txBody>
          <a:bodyPr wrap="square" rtlCol="0">
            <a:spAutoFit/>
          </a:bodyPr>
          <a:lstStyle/>
          <a:p>
            <a:pPr algn="ctr"/>
            <a:r>
              <a:rPr lang="ru-RU" sz="3200" dirty="0">
                <a:latin typeface="Times New Roman" panose="02020603050405020304" pitchFamily="18" charset="0"/>
                <a:cs typeface="Times New Roman" panose="02020603050405020304" pitchFamily="18" charset="0"/>
              </a:rPr>
              <a:t>Казахстан, г. Алматы</a:t>
            </a:r>
            <a:r>
              <a:rPr lang="ru-RU" sz="3200" dirty="0" smtClean="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пр. Аль-</a:t>
            </a:r>
            <a:r>
              <a:rPr lang="ru-RU" sz="3200" dirty="0" err="1">
                <a:latin typeface="Times New Roman" panose="02020603050405020304" pitchFamily="18" charset="0"/>
                <a:cs typeface="Times New Roman" panose="02020603050405020304" pitchFamily="18" charset="0"/>
              </a:rPr>
              <a:t>Фараби</a:t>
            </a:r>
            <a:r>
              <a:rPr lang="ru-RU" sz="3200" dirty="0">
                <a:latin typeface="Times New Roman" panose="02020603050405020304" pitchFamily="18" charset="0"/>
                <a:cs typeface="Times New Roman" panose="02020603050405020304" pitchFamily="18" charset="0"/>
              </a:rPr>
              <a:t>, д. 7, </a:t>
            </a:r>
            <a:r>
              <a:rPr lang="ru-RU" sz="3200" dirty="0" err="1">
                <a:latin typeface="Times New Roman" panose="02020603050405020304" pitchFamily="18" charset="0"/>
                <a:cs typeface="Times New Roman" panose="02020603050405020304" pitchFamily="18" charset="0"/>
              </a:rPr>
              <a:t>уг</a:t>
            </a:r>
            <a:r>
              <a:rPr lang="ru-RU" sz="3200" dirty="0">
                <a:latin typeface="Times New Roman" panose="02020603050405020304" pitchFamily="18" charset="0"/>
                <a:cs typeface="Times New Roman" panose="02020603050405020304" pitchFamily="18" charset="0"/>
              </a:rPr>
              <a:t>. ул. </a:t>
            </a:r>
            <a:r>
              <a:rPr lang="ru-RU" sz="3200" dirty="0" err="1" smtClean="0">
                <a:latin typeface="Times New Roman" panose="02020603050405020304" pitchFamily="18" charset="0"/>
                <a:cs typeface="Times New Roman" panose="02020603050405020304" pitchFamily="18" charset="0"/>
              </a:rPr>
              <a:t>Казыбаева</a:t>
            </a:r>
            <a:r>
              <a:rPr lang="ru-RU" sz="3200" dirty="0">
                <a:latin typeface="Times New Roman" panose="02020603050405020304" pitchFamily="18" charset="0"/>
                <a:cs typeface="Times New Roman" panose="02020603050405020304" pitchFamily="18" charset="0"/>
              </a:rPr>
              <a:t>, БЦ </a:t>
            </a:r>
            <a:r>
              <a:rPr lang="ru-RU" sz="3200" dirty="0" smtClean="0">
                <a:latin typeface="Times New Roman" panose="02020603050405020304" pitchFamily="18" charset="0"/>
                <a:cs typeface="Times New Roman" panose="02020603050405020304" pitchFamily="18" charset="0"/>
              </a:rPr>
              <a:t>«</a:t>
            </a:r>
            <a:r>
              <a:rPr lang="ru-RU" sz="3200" dirty="0" err="1" smtClean="0">
                <a:latin typeface="Times New Roman" panose="02020603050405020304" pitchFamily="18" charset="0"/>
                <a:cs typeface="Times New Roman" panose="02020603050405020304" pitchFamily="18" charset="0"/>
              </a:rPr>
              <a:t>Нурлы</a:t>
            </a:r>
            <a:r>
              <a:rPr lang="ru-RU" sz="3200" dirty="0" smtClean="0">
                <a:latin typeface="Times New Roman" panose="02020603050405020304" pitchFamily="18" charset="0"/>
                <a:cs typeface="Times New Roman" panose="02020603050405020304" pitchFamily="18" charset="0"/>
              </a:rPr>
              <a:t> Тау», </a:t>
            </a:r>
            <a:r>
              <a:rPr lang="ru-RU" sz="3200" dirty="0">
                <a:latin typeface="Times New Roman" panose="02020603050405020304" pitchFamily="18" charset="0"/>
                <a:cs typeface="Times New Roman" panose="02020603050405020304" pitchFamily="18" charset="0"/>
              </a:rPr>
              <a:t>блок 5А, офис </a:t>
            </a:r>
            <a:r>
              <a:rPr lang="ru-RU" sz="3200" dirty="0" smtClean="0">
                <a:latin typeface="Times New Roman" panose="02020603050405020304" pitchFamily="18" charset="0"/>
                <a:cs typeface="Times New Roman" panose="02020603050405020304" pitchFamily="18" charset="0"/>
              </a:rPr>
              <a:t>230</a:t>
            </a:r>
          </a:p>
          <a:p>
            <a:pPr algn="ctr"/>
            <a:r>
              <a:rPr lang="ru-RU" sz="3200" dirty="0" smtClean="0">
                <a:latin typeface="Times New Roman" panose="02020603050405020304" pitchFamily="18" charset="0"/>
                <a:cs typeface="Times New Roman" panose="02020603050405020304" pitchFamily="18" charset="0"/>
              </a:rPr>
              <a:t>Тел.:  </a:t>
            </a:r>
            <a:r>
              <a:rPr lang="en-US" sz="3200" dirty="0" smtClean="0">
                <a:latin typeface="Times New Roman" panose="02020603050405020304" pitchFamily="18" charset="0"/>
                <a:cs typeface="Times New Roman" panose="02020603050405020304" pitchFamily="18" charset="0"/>
              </a:rPr>
              <a:t>+7 (727) 329 12 49 </a:t>
            </a:r>
            <a:endParaRPr lang="ru-RU" sz="3200" dirty="0" smtClean="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+7 (705) 139 42 42 </a:t>
            </a:r>
            <a:endParaRPr lang="ru-RU" sz="3200" dirty="0" smtClean="0">
              <a:latin typeface="Times New Roman" panose="02020603050405020304" pitchFamily="18" charset="0"/>
              <a:cs typeface="Times New Roman" panose="02020603050405020304" pitchFamily="18" charset="0"/>
            </a:endParaRPr>
          </a:p>
          <a:p>
            <a:pPr algn="ctr"/>
            <a:r>
              <a:rPr lang="en-US" sz="3200" dirty="0" smtClean="0">
                <a:solidFill>
                  <a:srgbClr val="0070C0"/>
                </a:solidFill>
                <a:latin typeface="Times New Roman" panose="02020603050405020304" pitchFamily="18" charset="0"/>
                <a:cs typeface="Times New Roman" panose="02020603050405020304" pitchFamily="18" charset="0"/>
                <a:hlinkClick r:id="rId3"/>
              </a:rPr>
              <a:t>www.legalmaxlaw.com</a:t>
            </a:r>
            <a:endParaRPr lang="ru-RU" sz="3200" dirty="0" smtClean="0">
              <a:solidFill>
                <a:srgbClr val="0070C0"/>
              </a:solidFill>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827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8675" y="1851660"/>
            <a:ext cx="10515600" cy="4354830"/>
          </a:xfrm>
        </p:spPr>
        <p:txBody>
          <a:bodyPr>
            <a:normAutofit fontScale="92500" lnSpcReduction="20000"/>
          </a:bodyPr>
          <a:lstStyle/>
          <a:p>
            <a:pPr algn="just"/>
            <a:r>
              <a:rPr lang="ru-RU" dirty="0" smtClean="0">
                <a:latin typeface="Times New Roman" panose="02020603050405020304" pitchFamily="18" charset="0"/>
                <a:cs typeface="Times New Roman" panose="02020603050405020304" pitchFamily="18" charset="0"/>
              </a:rPr>
              <a:t>26 декабря 2017 г. Глава государства подписал Кодекс Республики Казахстан «О таможенном регулировании в Республике Казахстан», который вступил силу с 1 января 2018 г. (далее «</a:t>
            </a:r>
            <a:r>
              <a:rPr lang="ru-RU" b="1" dirty="0" smtClean="0">
                <a:latin typeface="Times New Roman" panose="02020603050405020304" pitchFamily="18" charset="0"/>
                <a:cs typeface="Times New Roman" panose="02020603050405020304" pitchFamily="18" charset="0"/>
              </a:rPr>
              <a:t>Кодекс</a:t>
            </a:r>
            <a:r>
              <a:rPr lang="ru-RU" dirty="0" smtClean="0">
                <a:latin typeface="Times New Roman" panose="02020603050405020304" pitchFamily="18" charset="0"/>
                <a:cs typeface="Times New Roman" panose="02020603050405020304" pitchFamily="18" charset="0"/>
              </a:rPr>
              <a:t>»).</a:t>
            </a:r>
          </a:p>
          <a:p>
            <a:pPr marL="0" indent="0" algn="just">
              <a:buNone/>
            </a:pP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Кодекс определяет правовые, экономические и организационные основы таможенного регулирования в Республике Казахстан и направлен на защиту суверенитета и экономической безопасности Республики Казахстан, активизацию связей казахстанской экономики в системе мировых экономических отношений и либерализацию внешнеэкономической деятельности.</a:t>
            </a:r>
          </a:p>
          <a:p>
            <a:pPr marL="0" indent="0" algn="just">
              <a:buNone/>
            </a:pP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В статье 1 Кодекса приводится определение понятия «таможенное регулирование»: </a:t>
            </a:r>
            <a:endParaRPr lang="ru-RU"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2695" y="5935420"/>
            <a:ext cx="2325501" cy="695325"/>
          </a:xfrm>
          <a:prstGeom prst="rect">
            <a:avLst/>
          </a:prstGeom>
        </p:spPr>
      </p:pic>
      <p:sp>
        <p:nvSpPr>
          <p:cNvPr id="9" name="TextBox 8"/>
          <p:cNvSpPr txBox="1"/>
          <p:nvPr/>
        </p:nvSpPr>
        <p:spPr>
          <a:xfrm>
            <a:off x="828676" y="800100"/>
            <a:ext cx="10515600" cy="523220"/>
          </a:xfrm>
          <a:prstGeom prst="rect">
            <a:avLst/>
          </a:prstGeom>
          <a:no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Предмет регулирования Таможенного кодекса РК</a:t>
            </a:r>
          </a:p>
        </p:txBody>
      </p:sp>
    </p:spTree>
    <p:extLst>
      <p:ext uri="{BB962C8B-B14F-4D97-AF65-F5344CB8AC3E}">
        <p14:creationId xmlns:p14="http://schemas.microsoft.com/office/powerpoint/2010/main" val="752829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0080" y="1428751"/>
            <a:ext cx="11117858" cy="5218928"/>
          </a:xfrm>
        </p:spPr>
        <p:txBody>
          <a:bodyPr>
            <a:normAutofit fontScale="92500" lnSpcReduction="10000"/>
          </a:bodyPr>
          <a:lstStyle/>
          <a:p>
            <a:pPr marL="0" indent="0" algn="just">
              <a:buNone/>
            </a:pPr>
            <a:r>
              <a:rPr lang="ru-RU" dirty="0" smtClean="0">
                <a:latin typeface="Times New Roman" panose="02020603050405020304" pitchFamily="18" charset="0"/>
                <a:cs typeface="Times New Roman" panose="02020603050405020304" pitchFamily="18" charset="0"/>
              </a:rPr>
              <a:t>Таможенным регулированием в РК</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признается регулирование отношений на части таможенной территории Евразийского экономического союза (далее «</a:t>
            </a:r>
            <a:r>
              <a:rPr lang="ru-RU" b="1" dirty="0" smtClean="0">
                <a:latin typeface="Times New Roman" panose="02020603050405020304" pitchFamily="18" charset="0"/>
                <a:cs typeface="Times New Roman" panose="02020603050405020304" pitchFamily="18" charset="0"/>
              </a:rPr>
              <a:t>ЕАЭС</a:t>
            </a:r>
            <a:r>
              <a:rPr lang="ru-RU" dirty="0" smtClean="0">
                <a:latin typeface="Times New Roman" panose="02020603050405020304" pitchFamily="18" charset="0"/>
                <a:cs typeface="Times New Roman" panose="02020603050405020304" pitchFamily="18" charset="0"/>
              </a:rPr>
              <a:t>») (территории РК), на которой РК обладает исключительной юрисдикцией, включающее в себя установление порядка и условий перемещения товаров через таможенную границу ЕАЭС, их нахождения и использования на таможенной территории ЕАЭС или за ее пределами, порядка совершения таможенных операций, связанных с прибытием товаров на таможенную территорию ЕАЭС, их убытием с таможенной территории ЕАЭС, временным хранением товаров, их таможенным декларированием и выпуском, иных таможенных операций, порядка уплаты таможенных платежей, специальных, антидемпинговых, компенсационных пошлин и проведения таможенного контроля , а также регламентацию властных отношений между таможенными органами и лицами, реализующими права владения, пользования и (или) распоряжения товарами на таможенной территории ЕАЭС или за ее пределами. </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30169" y="5936630"/>
            <a:ext cx="2467618" cy="737818"/>
          </a:xfrm>
          <a:prstGeom prst="rect">
            <a:avLst/>
          </a:prstGeom>
        </p:spPr>
      </p:pic>
      <p:sp>
        <p:nvSpPr>
          <p:cNvPr id="5" name="TextBox 4"/>
          <p:cNvSpPr txBox="1"/>
          <p:nvPr/>
        </p:nvSpPr>
        <p:spPr>
          <a:xfrm>
            <a:off x="640079" y="400050"/>
            <a:ext cx="8361045" cy="523220"/>
          </a:xfrm>
          <a:prstGeom prst="rect">
            <a:avLst/>
          </a:prstGeom>
          <a:noFill/>
        </p:spPr>
        <p:txBody>
          <a:bodyPr wrap="square" rtlCol="0">
            <a:spAutoFit/>
          </a:bodyPr>
          <a:lstStyle/>
          <a:p>
            <a:r>
              <a:rPr lang="ru-RU" sz="2800" b="1" dirty="0" smtClean="0">
                <a:latin typeface="Times New Roman" panose="02020603050405020304" pitchFamily="18" charset="0"/>
                <a:cs typeface="Times New Roman" panose="02020603050405020304" pitchFamily="18" charset="0"/>
              </a:rPr>
              <a:t>Предмет регулирования Таможенного кодекса РК</a:t>
            </a:r>
          </a:p>
        </p:txBody>
      </p:sp>
    </p:spTree>
    <p:extLst>
      <p:ext uri="{BB962C8B-B14F-4D97-AF65-F5344CB8AC3E}">
        <p14:creationId xmlns:p14="http://schemas.microsoft.com/office/powerpoint/2010/main" val="2847681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30275"/>
          </a:xfrm>
        </p:spPr>
        <p:txBody>
          <a:bodyPr/>
          <a:lstStyle/>
          <a:p>
            <a:r>
              <a:rPr lang="ru-RU" sz="2800" b="1" dirty="0">
                <a:solidFill>
                  <a:prstClr val="black"/>
                </a:solidFill>
                <a:latin typeface="Times New Roman" panose="02020603050405020304" pitchFamily="18" charset="0"/>
                <a:ea typeface="+mn-ea"/>
                <a:cs typeface="Times New Roman" panose="02020603050405020304" pitchFamily="18" charset="0"/>
              </a:rPr>
              <a:t>Таможенное регулирование в РК</a:t>
            </a:r>
            <a:endParaRPr lang="ru-RU" b="1" dirty="0"/>
          </a:p>
        </p:txBody>
      </p:sp>
      <p:sp>
        <p:nvSpPr>
          <p:cNvPr id="3" name="Объект 2"/>
          <p:cNvSpPr>
            <a:spLocks noGrp="1"/>
          </p:cNvSpPr>
          <p:nvPr>
            <p:ph idx="1"/>
          </p:nvPr>
        </p:nvSpPr>
        <p:spPr>
          <a:xfrm>
            <a:off x="838200" y="1485900"/>
            <a:ext cx="10515600" cy="4691063"/>
          </a:xfrm>
        </p:spPr>
        <p:txBody>
          <a:bodyPr>
            <a:normAutofit/>
          </a:bodyPr>
          <a:lstStyle/>
          <a:p>
            <a:r>
              <a:rPr lang="ru-RU" dirty="0">
                <a:latin typeface="Times New Roman" panose="02020603050405020304" pitchFamily="18" charset="0"/>
                <a:cs typeface="Times New Roman" panose="02020603050405020304" pitchFamily="18" charset="0"/>
              </a:rPr>
              <a:t>Таможенное регулирование в </a:t>
            </a:r>
            <a:r>
              <a:rPr lang="ru-RU" dirty="0" smtClean="0">
                <a:latin typeface="Times New Roman" panose="02020603050405020304" pitchFamily="18" charset="0"/>
                <a:cs typeface="Times New Roman" panose="02020603050405020304" pitchFamily="18" charset="0"/>
              </a:rPr>
              <a:t>РК </a:t>
            </a:r>
            <a:r>
              <a:rPr lang="ru-RU" dirty="0">
                <a:latin typeface="Times New Roman" panose="02020603050405020304" pitchFamily="18" charset="0"/>
                <a:cs typeface="Times New Roman" panose="02020603050405020304" pitchFamily="18" charset="0"/>
              </a:rPr>
              <a:t>осуществляется в соответствии с регулирующими таможенные правоотношения международными договорами </a:t>
            </a:r>
            <a:r>
              <a:rPr lang="ru-RU" dirty="0" smtClean="0">
                <a:latin typeface="Times New Roman" panose="02020603050405020304" pitchFamily="18" charset="0"/>
                <a:cs typeface="Times New Roman" panose="02020603050405020304" pitchFamily="18" charset="0"/>
              </a:rPr>
              <a:t>ЕАЭС </a:t>
            </a:r>
            <a:r>
              <a:rPr lang="ru-RU" dirty="0">
                <a:latin typeface="Times New Roman" panose="02020603050405020304" pitchFamily="18" charset="0"/>
                <a:cs typeface="Times New Roman" panose="02020603050405020304" pitchFamily="18" charset="0"/>
              </a:rPr>
              <a:t>в рамках </a:t>
            </a:r>
            <a:r>
              <a:rPr lang="ru-RU" dirty="0" smtClean="0">
                <a:latin typeface="Times New Roman" panose="02020603050405020304" pitchFamily="18" charset="0"/>
                <a:cs typeface="Times New Roman" panose="02020603050405020304" pitchFamily="18" charset="0"/>
              </a:rPr>
              <a:t>ЕАЭС, </a:t>
            </a:r>
            <a:r>
              <a:rPr lang="ru-RU" dirty="0">
                <a:latin typeface="Times New Roman" panose="02020603050405020304" pitchFamily="18" charset="0"/>
                <a:cs typeface="Times New Roman" panose="02020603050405020304" pitchFamily="18" charset="0"/>
              </a:rPr>
              <a:t>включая Договор о Таможенном кодексе </a:t>
            </a:r>
            <a:r>
              <a:rPr lang="ru-RU" dirty="0" smtClean="0">
                <a:latin typeface="Times New Roman" panose="02020603050405020304" pitchFamily="18" charset="0"/>
                <a:cs typeface="Times New Roman" panose="02020603050405020304" pitchFamily="18" charset="0"/>
              </a:rPr>
              <a:t>ЕАЭС, </a:t>
            </a:r>
            <a:r>
              <a:rPr lang="ru-RU" dirty="0">
                <a:latin typeface="Times New Roman" panose="02020603050405020304" pitchFamily="18" charset="0"/>
                <a:cs typeface="Times New Roman" panose="02020603050405020304" pitchFamily="18" charset="0"/>
              </a:rPr>
              <a:t>международными договорами </a:t>
            </a:r>
            <a:r>
              <a:rPr lang="ru-RU" dirty="0" smtClean="0">
                <a:latin typeface="Times New Roman" panose="02020603050405020304" pitchFamily="18" charset="0"/>
                <a:cs typeface="Times New Roman" panose="02020603050405020304" pitchFamily="18" charset="0"/>
              </a:rPr>
              <a:t>ЕАЭС </a:t>
            </a:r>
            <a:r>
              <a:rPr lang="ru-RU" dirty="0">
                <a:latin typeface="Times New Roman" panose="02020603050405020304" pitchFamily="18" charset="0"/>
                <a:cs typeface="Times New Roman" panose="02020603050405020304" pitchFamily="18" charset="0"/>
              </a:rPr>
              <a:t>с третьей стороной и актами, составляющими право </a:t>
            </a:r>
            <a:r>
              <a:rPr lang="ru-RU" dirty="0" smtClean="0">
                <a:latin typeface="Times New Roman" panose="02020603050405020304" pitchFamily="18" charset="0"/>
                <a:cs typeface="Times New Roman" panose="02020603050405020304" pitchFamily="18" charset="0"/>
              </a:rPr>
              <a:t>ЕАЭС, </a:t>
            </a:r>
            <a:r>
              <a:rPr lang="ru-RU" dirty="0">
                <a:latin typeface="Times New Roman" panose="02020603050405020304" pitchFamily="18" charset="0"/>
                <a:cs typeface="Times New Roman" panose="02020603050405020304" pitchFamily="18" charset="0"/>
              </a:rPr>
              <a:t>а также в соответствии с Договором о Евразийском экономическом союзе от 29 мая 2014 </a:t>
            </a:r>
            <a:r>
              <a:rPr lang="ru-RU" dirty="0" smtClean="0">
                <a:latin typeface="Times New Roman" panose="02020603050405020304" pitchFamily="18" charset="0"/>
                <a:cs typeface="Times New Roman" panose="02020603050405020304" pitchFamily="18" charset="0"/>
              </a:rPr>
              <a:t>года. </a:t>
            </a:r>
          </a:p>
          <a:p>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Таможенные </a:t>
            </a:r>
            <a:r>
              <a:rPr lang="ru-RU" dirty="0">
                <a:latin typeface="Times New Roman" panose="02020603050405020304" pitchFamily="18" charset="0"/>
                <a:cs typeface="Times New Roman" panose="02020603050405020304" pitchFamily="18" charset="0"/>
              </a:rPr>
              <a:t>правоотношения, не урегулированные таможенным законодательством </a:t>
            </a:r>
            <a:r>
              <a:rPr lang="ru-RU" dirty="0" smtClean="0">
                <a:latin typeface="Times New Roman" panose="02020603050405020304" pitchFamily="18" charset="0"/>
                <a:cs typeface="Times New Roman" panose="02020603050405020304" pitchFamily="18" charset="0"/>
              </a:rPr>
              <a:t>ЕАЭС, </a:t>
            </a:r>
            <a:r>
              <a:rPr lang="ru-RU" dirty="0">
                <a:latin typeface="Times New Roman" panose="02020603050405020304" pitchFamily="18" charset="0"/>
                <a:cs typeface="Times New Roman" panose="02020603050405020304" pitchFamily="18" charset="0"/>
              </a:rPr>
              <a:t>регулируются таможенным законодательством </a:t>
            </a:r>
            <a:r>
              <a:rPr lang="ru-RU" dirty="0" smtClean="0">
                <a:latin typeface="Times New Roman" panose="02020603050405020304" pitchFamily="18" charset="0"/>
                <a:cs typeface="Times New Roman" panose="02020603050405020304" pitchFamily="18" charset="0"/>
              </a:rPr>
              <a:t>РК. </a:t>
            </a:r>
            <a:endParaRPr lang="ru-RU" dirty="0">
              <a:latin typeface="Times New Roman" panose="02020603050405020304" pitchFamily="18" charset="0"/>
              <a:cs typeface="Times New Roman" panose="02020603050405020304" pitchFamily="18" charset="0"/>
            </a:endParaRP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0927" y="5839811"/>
            <a:ext cx="2467618" cy="737818"/>
          </a:xfrm>
          <a:prstGeom prst="rect">
            <a:avLst/>
          </a:prstGeom>
        </p:spPr>
      </p:pic>
    </p:spTree>
    <p:extLst>
      <p:ext uri="{BB962C8B-B14F-4D97-AF65-F5344CB8AC3E}">
        <p14:creationId xmlns:p14="http://schemas.microsoft.com/office/powerpoint/2010/main" val="396979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Times New Roman" panose="02020603050405020304" pitchFamily="18" charset="0"/>
                <a:cs typeface="Times New Roman" panose="02020603050405020304" pitchFamily="18" charset="0"/>
              </a:rPr>
              <a:t>Обоснование и цели принятия нового Таможенного кодекса РК</a:t>
            </a:r>
          </a:p>
        </p:txBody>
      </p:sp>
      <p:sp>
        <p:nvSpPr>
          <p:cNvPr id="3" name="Объект 2"/>
          <p:cNvSpPr>
            <a:spLocks noGrp="1"/>
          </p:cNvSpPr>
          <p:nvPr>
            <p:ph idx="1"/>
          </p:nvPr>
        </p:nvSpPr>
        <p:spPr/>
        <p:txBody>
          <a:bodyPr>
            <a:normAutofit fontScale="92500" lnSpcReduction="10000"/>
          </a:bodyPr>
          <a:lstStyle/>
          <a:p>
            <a:pPr algn="just"/>
            <a:r>
              <a:rPr lang="ru-RU" dirty="0" smtClean="0">
                <a:latin typeface="Times New Roman" panose="02020603050405020304" pitchFamily="18" charset="0"/>
                <a:cs typeface="Times New Roman" panose="02020603050405020304" pitchFamily="18" charset="0"/>
              </a:rPr>
              <a:t>Новый Таможенный кодекс РК разработан для приведения в соответствие казахстанского законодательства с новым Таможенным кодексом ЕАЭС и направлен на совершенствование системы таможенного регулирования.</a:t>
            </a:r>
          </a:p>
          <a:p>
            <a:pPr algn="just"/>
            <a:r>
              <a:rPr lang="ru-RU" dirty="0" smtClean="0">
                <a:latin typeface="Times New Roman" panose="02020603050405020304" pitchFamily="18" charset="0"/>
                <a:cs typeface="Times New Roman" panose="02020603050405020304" pitchFamily="18" charset="0"/>
              </a:rPr>
              <a:t>Разработка унифицированного проекта нового Таможенного кодекса РК, путем дублирования норм таможенного законодательства ЕАЭС с раскрытием отсылочных норм детализированными и систематизированными положениями, позволит создать нормативную правовую базу таможенного регулирования в РК, в рамках ЕАЭС. Это позволит исключить использование большого количества актов таможенного законодательства, которое в свою очередь может привести к противоречивым толкованиям таможенного законодательства.</a:t>
            </a:r>
          </a:p>
          <a:p>
            <a:pPr algn="just"/>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5244" y="5992009"/>
            <a:ext cx="2111018" cy="631195"/>
          </a:xfrm>
          <a:prstGeom prst="rect">
            <a:avLst/>
          </a:prstGeom>
        </p:spPr>
      </p:pic>
    </p:spTree>
    <p:extLst>
      <p:ext uri="{BB962C8B-B14F-4D97-AF65-F5344CB8AC3E}">
        <p14:creationId xmlns:p14="http://schemas.microsoft.com/office/powerpoint/2010/main" val="1588936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L="0" indent="0" algn="just"/>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Какие НПА были приняты наряду с Таможенным кодексом РК? В какие НПА были внесены изменения в рамках принятия нового Таможенного кодекса РК? </a:t>
            </a:r>
          </a:p>
        </p:txBody>
      </p:sp>
      <p:sp>
        <p:nvSpPr>
          <p:cNvPr id="3" name="Объект 2"/>
          <p:cNvSpPr>
            <a:spLocks noGrp="1"/>
          </p:cNvSpPr>
          <p:nvPr>
            <p:ph idx="1"/>
          </p:nvPr>
        </p:nvSpPr>
        <p:spPr/>
        <p:txBody>
          <a:bodyPr>
            <a:normAutofit fontScale="92500" lnSpcReduction="10000"/>
          </a:bodyPr>
          <a:lstStyle/>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1 января 2018 г. вступил в силу Договор о Таможенном кодексе Евразийского экономического союза от 11 апреля 2017 года. </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Одновременно с принятием Кодекса в целях приведения таможенного законодательства РК</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соответствии с ним был принят и закон РК «О внесении изменений и дополнений в некоторые законодательные акты РК по вопросам таможенного регулирования» от 26 декабря 2017 г. № 124-VI ЗРК, который также вступил в силу с 1 января 2018 г. Закон вносит изменения в 35 НПА Республики </a:t>
            </a:r>
            <a:r>
              <a:rPr lang="ru-RU" dirty="0">
                <a:latin typeface="Times New Roman" panose="02020603050405020304" pitchFamily="18" charset="0"/>
                <a:cs typeface="Times New Roman" panose="02020603050405020304" pitchFamily="18" charset="0"/>
              </a:rPr>
              <a:t>Казахстан, а именно в 6 Кодексов и 29 законов:</a:t>
            </a:r>
          </a:p>
          <a:p>
            <a:pPr algn="just"/>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28275" y="5938221"/>
            <a:ext cx="2111018" cy="631195"/>
          </a:xfrm>
          <a:prstGeom prst="rect">
            <a:avLst/>
          </a:prstGeom>
        </p:spPr>
      </p:pic>
    </p:spTree>
    <p:extLst>
      <p:ext uri="{BB962C8B-B14F-4D97-AF65-F5344CB8AC3E}">
        <p14:creationId xmlns:p14="http://schemas.microsoft.com/office/powerpoint/2010/main" val="2061355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62305"/>
            <a:ext cx="10515600" cy="1029335"/>
          </a:xfrm>
        </p:spPr>
        <p:txBody>
          <a:bodyPr>
            <a:noAutofit/>
          </a:bodyPr>
          <a:lstStyle/>
          <a:p>
            <a:r>
              <a:rPr lang="ru-RU" sz="2800" b="1" dirty="0" smtClean="0">
                <a:latin typeface="Times New Roman" panose="02020603050405020304" pitchFamily="18" charset="0"/>
                <a:cs typeface="Times New Roman" panose="02020603050405020304" pitchFamily="18" charset="0"/>
              </a:rPr>
              <a:t>Какие НПА были приняты наряду с Таможенным кодексом РК? В какие НПА были внесены изменения в рамках принятия нового Таможенного кодекса РК?</a:t>
            </a:r>
            <a:endParaRPr lang="ru-RU" sz="2800" dirty="0"/>
          </a:p>
        </p:txBody>
      </p:sp>
      <p:sp>
        <p:nvSpPr>
          <p:cNvPr id="3" name="Объект 2"/>
          <p:cNvSpPr>
            <a:spLocks noGrp="1"/>
          </p:cNvSpPr>
          <p:nvPr>
            <p:ph idx="1"/>
          </p:nvPr>
        </p:nvSpPr>
        <p:spPr>
          <a:xfrm>
            <a:off x="838200" y="1794510"/>
            <a:ext cx="10515600" cy="4594860"/>
          </a:xfrm>
        </p:spPr>
        <p:txBody>
          <a:bodyPr>
            <a:normAutofit fontScale="85000" lnSpcReduction="10000"/>
          </a:bodyPr>
          <a:lstStyle/>
          <a:p>
            <a:pPr algn="just"/>
            <a:r>
              <a:rPr lang="ru-RU" dirty="0">
                <a:latin typeface="Times New Roman" panose="02020603050405020304" pitchFamily="18" charset="0"/>
                <a:cs typeface="Times New Roman" panose="02020603050405020304" pitchFamily="18" charset="0"/>
              </a:rPr>
              <a:t>И</a:t>
            </a:r>
            <a:r>
              <a:rPr lang="ru-RU" dirty="0" smtClean="0">
                <a:latin typeface="Times New Roman" panose="02020603050405020304" pitchFamily="18" charset="0"/>
                <a:cs typeface="Times New Roman" panose="02020603050405020304" pitchFamily="18" charset="0"/>
              </a:rPr>
              <a:t>зменения вносятся в Экологический кодекс РК в части выдачи государственной экологической экспертизы при помещении товаров под таможенную процедуру уничтожения. </a:t>
            </a:r>
            <a:r>
              <a:rPr lang="ru-RU" dirty="0">
                <a:latin typeface="Times New Roman" panose="02020603050405020304" pitchFamily="18" charset="0"/>
                <a:cs typeface="Times New Roman" panose="02020603050405020304" pitchFamily="18" charset="0"/>
              </a:rPr>
              <a:t>В</a:t>
            </a:r>
            <a:r>
              <a:rPr lang="ru-RU" dirty="0" smtClean="0">
                <a:latin typeface="Times New Roman" panose="02020603050405020304" pitchFamily="18" charset="0"/>
                <a:cs typeface="Times New Roman" panose="02020603050405020304" pitchFamily="18" charset="0"/>
              </a:rPr>
              <a:t> Бюджетный кодекс РК в части отнесения авансовых платежей по таможенным платежам к налоговым поступлениям для открытия по ним отдельного кода бюджетной классификации. В КоАП и УК закрепляются положения касательно ответственности по соответствующим материальным нормам проекта Кодекса, а также исключена статья 541 КоАП, касающаяся нарушения сроков временного хранения. Это связано с исключением дублирования, так как нарушение сроков временного хранения влечет за собой нарушение сроков таможенного декларирования, за которую в КоАП предусмотрена соответствующая санкция. </a:t>
            </a:r>
          </a:p>
          <a:p>
            <a:pPr algn="just"/>
            <a:r>
              <a:rPr lang="ru-RU" dirty="0" smtClean="0">
                <a:latin typeface="Times New Roman" panose="02020603050405020304" pitchFamily="18" charset="0"/>
                <a:cs typeface="Times New Roman" panose="02020603050405020304" pitchFamily="18" charset="0"/>
              </a:rPr>
              <a:t>Большинство поправок в законодательные акты связана с актуализацией используемой в них терминологии таможенного законодательства.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6609" y="6027981"/>
            <a:ext cx="2111018" cy="631195"/>
          </a:xfrm>
          <a:prstGeom prst="rect">
            <a:avLst/>
          </a:prstGeom>
        </p:spPr>
      </p:pic>
    </p:spTree>
    <p:extLst>
      <p:ext uri="{BB962C8B-B14F-4D97-AF65-F5344CB8AC3E}">
        <p14:creationId xmlns:p14="http://schemas.microsoft.com/office/powerpoint/2010/main" val="1227491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6760" y="273685"/>
            <a:ext cx="10515600" cy="1325563"/>
          </a:xfrm>
        </p:spPr>
        <p:txBody>
          <a:bodyPr>
            <a:normAutofit/>
          </a:bodyPr>
          <a:lstStyle/>
          <a:p>
            <a:pPr marL="0" indent="0"/>
            <a:r>
              <a:rPr lang="ru-RU" sz="3200" b="1" dirty="0" smtClean="0">
                <a:latin typeface="Times New Roman" panose="02020603050405020304" pitchFamily="18" charset="0"/>
                <a:cs typeface="Times New Roman" panose="02020603050405020304" pitchFamily="18" charset="0"/>
              </a:rPr>
              <a:t/>
            </a:r>
            <a:br>
              <a:rPr lang="ru-RU" sz="3200" b="1"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Краткий обзор новелл нового Таможенного кодекса РК</a:t>
            </a:r>
          </a:p>
        </p:txBody>
      </p:sp>
      <p:sp>
        <p:nvSpPr>
          <p:cNvPr id="3" name="Объект 2"/>
          <p:cNvSpPr>
            <a:spLocks noGrp="1"/>
          </p:cNvSpPr>
          <p:nvPr>
            <p:ph idx="1"/>
          </p:nvPr>
        </p:nvSpPr>
        <p:spPr>
          <a:xfrm>
            <a:off x="838200" y="1390650"/>
            <a:ext cx="10515600" cy="4786313"/>
          </a:xfrm>
        </p:spPr>
        <p:txBody>
          <a:bodyPr>
            <a:noAutofit/>
          </a:bodyPr>
          <a:lstStyle/>
          <a:p>
            <a:pPr algn="just"/>
            <a:endParaRPr lang="ru-RU" sz="16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приоритете будет электронное декларирование. Это означает, что декларирование будет осуществляться в электронном виде. При этом не будет необходимости прикладывать какие-либо подтверждающие документы. Все необходимые сведения указываются в самой декларации. Декларирование на бумаге останется лишь в отдельных случаях, например, при технических сбоях</a:t>
            </a:r>
            <a:r>
              <a:rPr lang="ru-RU" sz="2400" dirty="0" smtClean="0">
                <a:latin typeface="Times New Roman" panose="02020603050405020304" pitchFamily="18" charset="0"/>
                <a:cs typeface="Times New Roman" panose="02020603050405020304" pitchFamily="18" charset="0"/>
              </a:rPr>
              <a:t>.</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Законодательно </a:t>
            </a:r>
            <a:r>
              <a:rPr lang="ru-RU" sz="2400" dirty="0">
                <a:latin typeface="Times New Roman" panose="02020603050405020304" pitchFamily="18" charset="0"/>
                <a:cs typeface="Times New Roman" panose="02020603050405020304" pitchFamily="18" charset="0"/>
              </a:rPr>
              <a:t>заложена возможность использования механизма "единого окна", позволяющего оформлять и использовать разрешительные документы для экспортно-импортных операций через одну точку доступа.  Теперь таможенные органы не будут запрашивать у декларанта документы, которые могут быть ими получены из информационных систем госорганов</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4336" y="5963435"/>
            <a:ext cx="2111018" cy="631195"/>
          </a:xfrm>
          <a:prstGeom prst="rect">
            <a:avLst/>
          </a:prstGeom>
        </p:spPr>
      </p:pic>
    </p:spTree>
    <p:extLst>
      <p:ext uri="{BB962C8B-B14F-4D97-AF65-F5344CB8AC3E}">
        <p14:creationId xmlns:p14="http://schemas.microsoft.com/office/powerpoint/2010/main" val="645136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334</TotalTime>
  <Words>2308</Words>
  <Application>Microsoft Office PowerPoint</Application>
  <PresentationFormat>Произвольный</PresentationFormat>
  <Paragraphs>147</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 «НОВЫЙ ТАМОЖЕННЫЙ КОДЕКС  РЕСПУБЛИКИ КАЗАХСТАН:  новеллы и вопросы регулирования таможенного реестра объектов интеллектуальной собственности»  Алматы, 2018</vt:lpstr>
      <vt:lpstr>Программа</vt:lpstr>
      <vt:lpstr>Презентация PowerPoint</vt:lpstr>
      <vt:lpstr>Презентация PowerPoint</vt:lpstr>
      <vt:lpstr>Таможенное регулирование в РК</vt:lpstr>
      <vt:lpstr>Обоснование и цели принятия нового Таможенного кодекса РК</vt:lpstr>
      <vt:lpstr> Какие НПА были приняты наряду с Таможенным кодексом РК? В какие НПА были внесены изменения в рамках принятия нового Таможенного кодекса РК? </vt:lpstr>
      <vt:lpstr>Какие НПА были приняты наряду с Таможенным кодексом РК? В какие НПА были внесены изменения в рамках принятия нового Таможенного кодекса РК?</vt:lpstr>
      <vt:lpstr> Краткий обзор новелл нового Таможенного кодекса РК</vt:lpstr>
      <vt:lpstr>Краткий обзор новелл нового Таможенного кодекса РК</vt:lpstr>
      <vt:lpstr>Краткий обзор новелл нового Таможенного кодекса РК</vt:lpstr>
      <vt:lpstr>Краткий обзор новелл нового Таможенного кодекса РК</vt:lpstr>
      <vt:lpstr>  ТРОИС в рамках нового Таможенного кодекса РК </vt:lpstr>
      <vt:lpstr>ТРОИС в рамках нового Таможенного кодекса РК</vt:lpstr>
      <vt:lpstr>ТРОИС ЕАЭС  </vt:lpstr>
      <vt:lpstr>ТРОИС ЕАЭС </vt:lpstr>
      <vt:lpstr>ТРОИС ЕАЭС </vt:lpstr>
      <vt:lpstr>Презентация PowerPoint</vt:lpstr>
      <vt:lpstr>ТРОИС ЕАЭС  </vt:lpstr>
      <vt:lpstr>ТРОИС РК</vt:lpstr>
      <vt:lpstr>ТРОИС РК</vt:lpstr>
      <vt:lpstr>Презентация PowerPoint</vt:lpstr>
      <vt:lpstr>Презентация PowerPoint</vt:lpstr>
      <vt:lpstr>  Какие вопросы возникают на практике после вступления в силу нового Кодекса в части ТРОИС? </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Legalmax</dc:creator>
  <cp:lastModifiedBy>Элина Черногрицкая</cp:lastModifiedBy>
  <cp:revision>60</cp:revision>
  <dcterms:created xsi:type="dcterms:W3CDTF">2018-04-04T13:39:07Z</dcterms:created>
  <dcterms:modified xsi:type="dcterms:W3CDTF">2018-04-10T05:31:53Z</dcterms:modified>
</cp:coreProperties>
</file>