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89" r:id="rId4"/>
    <p:sldId id="290" r:id="rId5"/>
    <p:sldId id="291" r:id="rId6"/>
    <p:sldId id="292" r:id="rId7"/>
    <p:sldId id="293" r:id="rId8"/>
    <p:sldId id="294" r:id="rId9"/>
    <p:sldId id="259" r:id="rId10"/>
    <p:sldId id="295" r:id="rId11"/>
    <p:sldId id="296" r:id="rId12"/>
    <p:sldId id="297" r:id="rId13"/>
    <p:sldId id="298" r:id="rId14"/>
    <p:sldId id="299" r:id="rId15"/>
    <p:sldId id="300" r:id="rId16"/>
    <p:sldId id="301" r:id="rId17"/>
    <p:sldId id="302" r:id="rId18"/>
    <p:sldId id="303" r:id="rId19"/>
    <p:sldId id="304" r:id="rId20"/>
    <p:sldId id="305" r:id="rId21"/>
    <p:sldId id="308" r:id="rId22"/>
    <p:sldId id="306" r:id="rId23"/>
    <p:sldId id="307" r:id="rId24"/>
    <p:sldId id="309" r:id="rId25"/>
    <p:sldId id="310" r:id="rId26"/>
    <p:sldId id="311" r:id="rId27"/>
    <p:sldId id="312" r:id="rId28"/>
    <p:sldId id="313" r:id="rId29"/>
    <p:sldId id="314" r:id="rId30"/>
    <p:sldId id="315" r:id="rId31"/>
    <p:sldId id="317" r:id="rId32"/>
    <p:sldId id="318" r:id="rId33"/>
    <p:sldId id="319" r:id="rId34"/>
    <p:sldId id="320" r:id="rId35"/>
    <p:sldId id="321" r:id="rId36"/>
    <p:sldId id="322" r:id="rId37"/>
    <p:sldId id="323" r:id="rId38"/>
    <p:sldId id="324" r:id="rId39"/>
    <p:sldId id="288"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4F4F"/>
    <a:srgbClr val="606060"/>
    <a:srgbClr val="327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918"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t>24.05.2018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54997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t>24.05.2018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38601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t>24.05.2018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31971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t>24.05.2018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72062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1947DF8-371D-462B-9C48-045C62A71580}" type="datetimeFigureOut">
              <a:rPr lang="ru-RU" smtClean="0"/>
              <a:t>24.05.2018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2938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1947DF8-371D-462B-9C48-045C62A71580}" type="datetimeFigureOut">
              <a:rPr lang="ru-RU" smtClean="0"/>
              <a:t>24.05.2018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30067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1947DF8-371D-462B-9C48-045C62A71580}" type="datetimeFigureOut">
              <a:rPr lang="ru-RU" smtClean="0"/>
              <a:t>24.05.2018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78351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947DF8-371D-462B-9C48-045C62A71580}" type="datetimeFigureOut">
              <a:rPr lang="ru-RU" smtClean="0"/>
              <a:t>24.05.2018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94072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947DF8-371D-462B-9C48-045C62A71580}" type="datetimeFigureOut">
              <a:rPr lang="ru-RU" smtClean="0"/>
              <a:t>24.05.2018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247379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947DF8-371D-462B-9C48-045C62A71580}" type="datetimeFigureOut">
              <a:rPr lang="ru-RU" smtClean="0"/>
              <a:t>24.05.2018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95941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947DF8-371D-462B-9C48-045C62A71580}" type="datetimeFigureOut">
              <a:rPr lang="ru-RU" smtClean="0"/>
              <a:t>24.05.2018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75807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47DF8-371D-462B-9C48-045C62A71580}" type="datetimeFigureOut">
              <a:rPr lang="ru-RU" smtClean="0"/>
              <a:t>24.05.2018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75DEC-D436-4A77-93B4-E6E2A8377312}" type="slidenum">
              <a:rPr lang="ru-RU" smtClean="0"/>
              <a:t>‹#›</a:t>
            </a:fld>
            <a:endParaRPr lang="ru-RU"/>
          </a:p>
        </p:txBody>
      </p:sp>
    </p:spTree>
    <p:extLst>
      <p:ext uri="{BB962C8B-B14F-4D97-AF65-F5344CB8AC3E}">
        <p14:creationId xmlns:p14="http://schemas.microsoft.com/office/powerpoint/2010/main" val="1148910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96752"/>
            <a:ext cx="9144000" cy="5661248"/>
          </a:xfrm>
        </p:spPr>
        <p:txBody>
          <a:bodyPr>
            <a:normAutofit/>
          </a:bodyPr>
          <a:lstStyle/>
          <a:p>
            <a:endParaRPr lang="ru-RU" sz="4000" b="1" dirty="0" smtClean="0">
              <a:solidFill>
                <a:schemeClr val="tx1"/>
              </a:solidFill>
              <a:latin typeface="Arial" panose="020B0604020202020204" pitchFamily="34" charset="0"/>
              <a:cs typeface="Arial" panose="020B0604020202020204" pitchFamily="34" charset="0"/>
            </a:endParaRPr>
          </a:p>
          <a:p>
            <a:r>
              <a:rPr lang="ru-RU" sz="4000" b="1" dirty="0" smtClean="0">
                <a:solidFill>
                  <a:srgbClr val="C00000"/>
                </a:solidFill>
                <a:latin typeface="Arial" panose="020B0604020202020204" pitchFamily="34" charset="0"/>
                <a:cs typeface="Arial" panose="020B0604020202020204" pitchFamily="34" charset="0"/>
              </a:rPr>
              <a:t>30 горячих вопросов об алиментах</a:t>
            </a:r>
          </a:p>
          <a:p>
            <a:pPr algn="l"/>
            <a:endParaRPr lang="ru-RU" b="1" dirty="0" smtClean="0">
              <a:solidFill>
                <a:schemeClr val="tx1"/>
              </a:solidFill>
              <a:latin typeface="Arial" panose="020B0604020202020204" pitchFamily="34" charset="0"/>
              <a:cs typeface="Arial" panose="020B0604020202020204" pitchFamily="34" charset="0"/>
            </a:endParaRPr>
          </a:p>
          <a:p>
            <a:pPr algn="l"/>
            <a:endParaRPr lang="ru-RU" b="1" dirty="0">
              <a:solidFill>
                <a:schemeClr val="tx1"/>
              </a:solidFill>
              <a:latin typeface="Arial" panose="020B0604020202020204" pitchFamily="34" charset="0"/>
              <a:cs typeface="Arial" panose="020B0604020202020204" pitchFamily="34" charset="0"/>
            </a:endParaRPr>
          </a:p>
          <a:p>
            <a:pPr algn="l"/>
            <a:r>
              <a:rPr lang="ru-RU" b="1" dirty="0" smtClean="0">
                <a:solidFill>
                  <a:srgbClr val="606060"/>
                </a:solidFill>
                <a:latin typeface="Arial" panose="020B0604020202020204" pitchFamily="34" charset="0"/>
                <a:cs typeface="Arial" panose="020B0604020202020204" pitchFamily="34" charset="0"/>
              </a:rPr>
              <a:t>  </a:t>
            </a:r>
            <a:r>
              <a:rPr lang="ru-RU" b="1" dirty="0" err="1" smtClean="0">
                <a:solidFill>
                  <a:srgbClr val="606060"/>
                </a:solidFill>
                <a:latin typeface="Arial" panose="020B0604020202020204" pitchFamily="34" charset="0"/>
                <a:cs typeface="Arial" panose="020B0604020202020204" pitchFamily="34" charset="0"/>
              </a:rPr>
              <a:t>Серик</a:t>
            </a:r>
            <a:r>
              <a:rPr lang="ru-RU" b="1" dirty="0" smtClean="0">
                <a:solidFill>
                  <a:srgbClr val="606060"/>
                </a:solidFill>
                <a:latin typeface="Arial" panose="020B0604020202020204" pitchFamily="34" charset="0"/>
                <a:cs typeface="Arial" panose="020B0604020202020204" pitchFamily="34" charset="0"/>
              </a:rPr>
              <a:t> Айтбаев</a:t>
            </a:r>
          </a:p>
          <a:p>
            <a:pPr algn="l"/>
            <a:endParaRPr lang="ru-RU" b="1" dirty="0" smtClean="0">
              <a:solidFill>
                <a:schemeClr val="tx1"/>
              </a:solidFill>
              <a:latin typeface="Arial" panose="020B0604020202020204" pitchFamily="34" charset="0"/>
              <a:cs typeface="Arial" panose="020B0604020202020204" pitchFamily="34" charset="0"/>
            </a:endParaRPr>
          </a:p>
          <a:p>
            <a:pPr algn="l"/>
            <a:r>
              <a:rPr lang="ru-RU" sz="2000" b="1" dirty="0" smtClean="0">
                <a:solidFill>
                  <a:schemeClr val="tx1">
                    <a:lumMod val="50000"/>
                    <a:lumOff val="50000"/>
                  </a:schemeClr>
                </a:solidFill>
                <a:latin typeface="Arial" panose="020B0604020202020204" pitchFamily="34" charset="0"/>
                <a:cs typeface="Arial" panose="020B0604020202020204" pitchFamily="34" charset="0"/>
              </a:rPr>
              <a:t>  Адвокат </a:t>
            </a:r>
            <a:r>
              <a:rPr lang="ru-RU" sz="2000" b="1" dirty="0" err="1" smtClean="0">
                <a:solidFill>
                  <a:schemeClr val="tx1">
                    <a:lumMod val="50000"/>
                    <a:lumOff val="50000"/>
                  </a:schemeClr>
                </a:solidFill>
                <a:latin typeface="Arial" panose="020B0604020202020204" pitchFamily="34" charset="0"/>
                <a:cs typeface="Arial" panose="020B0604020202020204" pitchFamily="34" charset="0"/>
              </a:rPr>
              <a:t>Алматинской</a:t>
            </a:r>
            <a:r>
              <a:rPr lang="ru-RU" sz="2000" b="1" dirty="0" smtClean="0">
                <a:solidFill>
                  <a:schemeClr val="tx1">
                    <a:lumMod val="50000"/>
                    <a:lumOff val="50000"/>
                  </a:schemeClr>
                </a:solidFill>
                <a:latin typeface="Arial" panose="020B0604020202020204" pitchFamily="34" charset="0"/>
                <a:cs typeface="Arial" panose="020B0604020202020204" pitchFamily="34" charset="0"/>
              </a:rPr>
              <a:t> городской</a:t>
            </a:r>
          </a:p>
          <a:p>
            <a:pPr algn="l"/>
            <a:r>
              <a:rPr lang="ru-RU" sz="2000" b="1" dirty="0" smtClean="0">
                <a:solidFill>
                  <a:schemeClr val="tx1">
                    <a:lumMod val="50000"/>
                    <a:lumOff val="50000"/>
                  </a:schemeClr>
                </a:solidFill>
                <a:latin typeface="Arial" panose="020B0604020202020204" pitchFamily="34" charset="0"/>
                <a:cs typeface="Arial" panose="020B0604020202020204" pitchFamily="34" charset="0"/>
              </a:rPr>
              <a:t>  коллегии адвокатов</a:t>
            </a:r>
            <a:endParaRPr lang="ru-RU" sz="2000" b="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86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412776"/>
            <a:ext cx="9144000" cy="5445224"/>
          </a:xfrm>
        </p:spPr>
        <p:txBody>
          <a:bodyPr>
            <a:normAutofit fontScale="70000" lnSpcReduction="20000"/>
          </a:bodyPr>
          <a:lstStyle/>
          <a:p>
            <a:pPr algn="l"/>
            <a:r>
              <a:rPr lang="ru-RU" sz="4000" b="1" dirty="0" err="1">
                <a:solidFill>
                  <a:srgbClr val="C00000"/>
                </a:solidFill>
                <a:latin typeface="Arial" panose="020B0604020202020204" pitchFamily="34" charset="0"/>
                <a:cs typeface="Arial" panose="020B0604020202020204" pitchFamily="34" charset="0"/>
              </a:rPr>
              <a:t>Назгуль</a:t>
            </a:r>
            <a:endParaRPr lang="ru-RU" sz="4000" b="1" dirty="0">
              <a:solidFill>
                <a:srgbClr val="C00000"/>
              </a:solidFill>
              <a:latin typeface="Arial" panose="020B0604020202020204" pitchFamily="34" charset="0"/>
              <a:cs typeface="Arial" panose="020B0604020202020204" pitchFamily="34" charset="0"/>
            </a:endParaRPr>
          </a:p>
          <a:p>
            <a:pPr algn="l"/>
            <a:endParaRPr lang="ru-RU" b="1" dirty="0">
              <a:solidFill>
                <a:schemeClr val="tx1"/>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Здравствуйте! Подала заявление </a:t>
            </a:r>
            <a:r>
              <a:rPr lang="ru-RU" b="1" dirty="0" smtClean="0">
                <a:solidFill>
                  <a:schemeClr val="tx1"/>
                </a:solidFill>
                <a:latin typeface="Arial" panose="020B0604020202020204" pitchFamily="34" charset="0"/>
                <a:cs typeface="Arial" panose="020B0604020202020204" pitchFamily="34" charset="0"/>
              </a:rPr>
              <a:t>(второе уже</a:t>
            </a:r>
            <a:r>
              <a:rPr lang="ru-RU" b="1" dirty="0">
                <a:solidFill>
                  <a:schemeClr val="tx1"/>
                </a:solidFill>
                <a:latin typeface="Arial" panose="020B0604020202020204" pitchFamily="34" charset="0"/>
                <a:cs typeface="Arial" panose="020B0604020202020204" pitchFamily="34" charset="0"/>
              </a:rPr>
              <a:t>) на алименты по месту жительства и прописки, хотя разводились в другом городе и вся ответственность осталась на мне (2 кредита в том числе). Дело наконец-то передали ЧСИ того же города, хотя никаких результатов НЕТ до сих пор. Неоднократно в разговоре представители судебного исполнителя ссылались на то, что не могут его найти. Никакой помощи так и не было оказано. Хотя сам ответчик ссылается на то, что он не работает официально... Бывает по настроению ответчик отправляет раз в 2 месяца по 5 или 10 тысяч тенге, но этих денег не хватает на что-либо...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rgbClr val="C00000"/>
                </a:solidFill>
                <a:latin typeface="Arial" panose="020B0604020202020204" pitchFamily="34" charset="0"/>
                <a:cs typeface="Arial" panose="020B0604020202020204" pitchFamily="34" charset="0"/>
              </a:rPr>
              <a:t>ВОПРОС</a:t>
            </a:r>
            <a:r>
              <a:rPr lang="ru-RU" b="1" dirty="0">
                <a:solidFill>
                  <a:srgbClr val="C00000"/>
                </a:solidFill>
                <a:latin typeface="Arial" panose="020B0604020202020204" pitchFamily="34" charset="0"/>
                <a:cs typeface="Arial" panose="020B0604020202020204" pitchFamily="34" charset="0"/>
              </a:rPr>
              <a:t>: до какого времени он может уклоняться от алиментов на двух несовершеннолетних детей, и будет ли сумма расти или как? И касательно того, что он не работает: специально официально это как-то по закону решается? Заранее СПАСИБО за ответ!</a:t>
            </a: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292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412776"/>
            <a:ext cx="9144000" cy="5445224"/>
          </a:xfrm>
        </p:spPr>
        <p:txBody>
          <a:bodyPr>
            <a:normAutofit/>
          </a:bodyPr>
          <a:lstStyle/>
          <a:p>
            <a:pPr algn="l"/>
            <a:r>
              <a:rPr lang="ru-RU" b="1" dirty="0" err="1">
                <a:solidFill>
                  <a:srgbClr val="C00000"/>
                </a:solidFill>
                <a:latin typeface="Arial" panose="020B0604020202020204" pitchFamily="34" charset="0"/>
                <a:cs typeface="Arial" panose="020B0604020202020204" pitchFamily="34" charset="0"/>
              </a:rPr>
              <a:t>Иляна</a:t>
            </a:r>
            <a:endParaRPr lang="ru-RU" b="1" dirty="0">
              <a:solidFill>
                <a:srgbClr val="C00000"/>
              </a:solidFill>
              <a:latin typeface="Arial" panose="020B0604020202020204" pitchFamily="34" charset="0"/>
              <a:cs typeface="Arial" panose="020B0604020202020204" pitchFamily="34" charset="0"/>
            </a:endParaRPr>
          </a:p>
          <a:p>
            <a:pPr algn="l"/>
            <a:endParaRPr lang="ru-RU" b="1" dirty="0">
              <a:solidFill>
                <a:srgbClr val="C00000"/>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Здравствуйте! Скажите, пожалуйста, если бывший муж напишет отказ от дочери, он всё равно должен будет платить алименты или нет? В воспитании ребенка никакого участия не принимает, не навещает и не справляется о ней. По алиментам задолженность уже 11 месяцев. Спасибо!</a:t>
            </a: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113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412776"/>
            <a:ext cx="9144000" cy="5445224"/>
          </a:xfrm>
        </p:spPr>
        <p:txBody>
          <a:bodyPr>
            <a:normAutofit fontScale="92500" lnSpcReduction="10000"/>
          </a:bodyPr>
          <a:lstStyle/>
          <a:p>
            <a:pPr algn="l"/>
            <a:r>
              <a:rPr lang="ru-RU" b="1" dirty="0">
                <a:solidFill>
                  <a:srgbClr val="C00000"/>
                </a:solidFill>
                <a:latin typeface="Arial" panose="020B0604020202020204" pitchFamily="34" charset="0"/>
                <a:cs typeface="Arial" panose="020B0604020202020204" pitchFamily="34" charset="0"/>
              </a:rPr>
              <a:t>Яна</a:t>
            </a:r>
          </a:p>
          <a:p>
            <a:pPr algn="l"/>
            <a:endParaRPr lang="ru-RU" sz="1500" b="1" dirty="0">
              <a:solidFill>
                <a:schemeClr val="tx1"/>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Уважаемый </a:t>
            </a:r>
            <a:r>
              <a:rPr lang="ru-RU" b="1" dirty="0" err="1">
                <a:solidFill>
                  <a:schemeClr val="tx1"/>
                </a:solidFill>
                <a:latin typeface="Arial" panose="020B0604020202020204" pitchFamily="34" charset="0"/>
                <a:cs typeface="Arial" panose="020B0604020202020204" pitchFamily="34" charset="0"/>
              </a:rPr>
              <a:t>Серик</a:t>
            </a:r>
            <a:r>
              <a:rPr lang="ru-RU" b="1" dirty="0">
                <a:solidFill>
                  <a:schemeClr val="tx1"/>
                </a:solidFill>
                <a:latin typeface="Arial" panose="020B0604020202020204" pitchFamily="34" charset="0"/>
                <a:cs typeface="Arial" panose="020B0604020202020204" pitchFamily="34" charset="0"/>
              </a:rPr>
              <a:t> Айтбаев! Бывший муж - гражданин США. Приказ об алиментах получил нарочно в Штатах. Не платит. Также отправили копию на его работу в Штатах, реакции нет. Судебные исполнители не хотят брать на себя дело с иностранцем. Говорят, это практически невозможно исполнить. О наличии имущества ничего не известно. Что делать в таком случае? Есть ли какой-то выход?</a:t>
            </a: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60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412776"/>
            <a:ext cx="9144000" cy="5445224"/>
          </a:xfrm>
        </p:spPr>
        <p:txBody>
          <a:bodyPr>
            <a:normAutofit/>
          </a:bodyPr>
          <a:lstStyle/>
          <a:p>
            <a:pPr algn="l"/>
            <a:r>
              <a:rPr lang="ru-RU" b="1" dirty="0">
                <a:solidFill>
                  <a:srgbClr val="C00000"/>
                </a:solidFill>
                <a:latin typeface="Arial" panose="020B0604020202020204" pitchFamily="34" charset="0"/>
                <a:cs typeface="Arial" panose="020B0604020202020204" pitchFamily="34" charset="0"/>
              </a:rPr>
              <a:t>Роман</a:t>
            </a:r>
          </a:p>
          <a:p>
            <a:pPr algn="l"/>
            <a:endParaRPr lang="ru-RU" sz="1600" b="1" dirty="0">
              <a:solidFill>
                <a:schemeClr val="tx1"/>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Здравствуйте! Должник уехал на заработки в РФ до возбуждения исполнительного производства. На данный момент изредка выходит на связь, обещает оплатить, но оплату не производит. Какие меры можно принять в отношении такого должника без передачи дела приставам в РФ? </a:t>
            </a:r>
            <a:r>
              <a:rPr lang="ru-RU" b="1" dirty="0" smtClean="0">
                <a:solidFill>
                  <a:schemeClr val="tx1"/>
                </a:solidFill>
                <a:latin typeface="Arial" panose="020B0604020202020204" pitchFamily="34" charset="0"/>
                <a:cs typeface="Arial" panose="020B0604020202020204" pitchFamily="34" charset="0"/>
              </a:rPr>
              <a:t>Спасибо</a:t>
            </a:r>
            <a:r>
              <a:rPr lang="ru-RU" b="1" dirty="0">
                <a:solidFill>
                  <a:schemeClr val="tx1"/>
                </a:solidFill>
                <a:latin typeface="Arial" panose="020B0604020202020204" pitchFamily="34" charset="0"/>
                <a:cs typeface="Arial" panose="020B0604020202020204" pitchFamily="34" charset="0"/>
              </a:rPr>
              <a:t>.</a:t>
            </a: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696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412776"/>
            <a:ext cx="9144000" cy="5445224"/>
          </a:xfrm>
        </p:spPr>
        <p:txBody>
          <a:bodyPr>
            <a:normAutofit fontScale="92500" lnSpcReduction="10000"/>
          </a:bodyPr>
          <a:lstStyle/>
          <a:p>
            <a:pPr algn="l"/>
            <a:r>
              <a:rPr lang="ru-RU" b="1" dirty="0" err="1">
                <a:solidFill>
                  <a:srgbClr val="C00000"/>
                </a:solidFill>
                <a:latin typeface="Arial" panose="020B0604020202020204" pitchFamily="34" charset="0"/>
                <a:cs typeface="Arial" panose="020B0604020202020204" pitchFamily="34" charset="0"/>
              </a:rPr>
              <a:t>Жибак</a:t>
            </a:r>
            <a:r>
              <a:rPr lang="ru-RU" b="1" dirty="0">
                <a:solidFill>
                  <a:srgbClr val="C00000"/>
                </a:solidFill>
                <a:latin typeface="Arial" panose="020B0604020202020204" pitchFamily="34" charset="0"/>
                <a:cs typeface="Arial" panose="020B0604020202020204" pitchFamily="34" charset="0"/>
              </a:rPr>
              <a:t> Ирина</a:t>
            </a:r>
          </a:p>
          <a:p>
            <a:pPr algn="l"/>
            <a:endParaRPr lang="ru-RU" sz="1700" b="1" dirty="0">
              <a:solidFill>
                <a:schemeClr val="tx1"/>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Здравствуйте. Судом РФ было разрешено к исполнению о взыскании алиментов с должника, который длительное время скрывался от выплаты алиментов на территории РФ. Как теперь я могу узнать, проводится ли какая-то работа судебных исполнителей с должником? Какую сумму выплат ему назначили? </a:t>
            </a:r>
            <a:r>
              <a:rPr lang="ru-RU" b="1" dirty="0" err="1" smtClean="0">
                <a:solidFill>
                  <a:schemeClr val="tx1"/>
                </a:solidFill>
                <a:latin typeface="Arial" panose="020B0604020202020204" pitchFamily="34" charset="0"/>
                <a:cs typeface="Arial" panose="020B0604020202020204" pitchFamily="34" charset="0"/>
              </a:rPr>
              <a:t>Задолжность</a:t>
            </a:r>
            <a:r>
              <a:rPr lang="ru-RU" b="1" dirty="0" smtClean="0">
                <a:solidFill>
                  <a:schemeClr val="tx1"/>
                </a:solidFill>
                <a:latin typeface="Arial" panose="020B0604020202020204" pitchFamily="34" charset="0"/>
                <a:cs typeface="Arial" panose="020B0604020202020204" pitchFamily="34" charset="0"/>
              </a:rPr>
              <a:t> </a:t>
            </a:r>
            <a:r>
              <a:rPr lang="ru-RU" b="1" dirty="0">
                <a:solidFill>
                  <a:schemeClr val="tx1"/>
                </a:solidFill>
                <a:latin typeface="Arial" panose="020B0604020202020204" pitchFamily="34" charset="0"/>
                <a:cs typeface="Arial" panose="020B0604020202020204" pitchFamily="34" charset="0"/>
              </a:rPr>
              <a:t>по алиментам 13 лет. Сама я проживаю в Астане. Спасибо.</a:t>
            </a: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923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412776"/>
            <a:ext cx="9144000" cy="5445224"/>
          </a:xfrm>
        </p:spPr>
        <p:txBody>
          <a:bodyPr>
            <a:normAutofit/>
          </a:bodyPr>
          <a:lstStyle/>
          <a:p>
            <a:pPr algn="l"/>
            <a:r>
              <a:rPr lang="ru-RU" b="1" dirty="0" smtClean="0">
                <a:solidFill>
                  <a:srgbClr val="C00000"/>
                </a:solidFill>
                <a:latin typeface="Arial" panose="020B0604020202020204" pitchFamily="34" charset="0"/>
                <a:cs typeface="Arial" panose="020B0604020202020204" pitchFamily="34" charset="0"/>
              </a:rPr>
              <a:t>Ерлан</a:t>
            </a:r>
            <a:endParaRPr lang="ru-RU" b="1" dirty="0">
              <a:solidFill>
                <a:srgbClr val="C00000"/>
              </a:solidFill>
              <a:latin typeface="Arial" panose="020B0604020202020204" pitchFamily="34" charset="0"/>
              <a:cs typeface="Arial" panose="020B0604020202020204" pitchFamily="34" charset="0"/>
            </a:endParaRPr>
          </a:p>
          <a:p>
            <a:pPr algn="l"/>
            <a:endParaRPr lang="ru-RU" sz="2000" b="1" dirty="0">
              <a:solidFill>
                <a:schemeClr val="tx1"/>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Здравствуйте! Вопрос: у меня от первого брака имеются двое несовершеннолетних детей, удерживается 33% от всех доходов. Во второй семье ожидаем третьего ребенка. Супруга не работает (воспитывает годовалого ребенка). Имею ли я право на уменьшение выплаты алиментов на детей от первого брака?</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608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fontScale="85000" lnSpcReduction="20000"/>
          </a:bodyPr>
          <a:lstStyle/>
          <a:p>
            <a:pPr algn="l"/>
            <a:r>
              <a:rPr lang="ru-RU" b="1" dirty="0" err="1">
                <a:solidFill>
                  <a:srgbClr val="C00000"/>
                </a:solidFill>
                <a:latin typeface="Arial" panose="020B0604020202020204" pitchFamily="34" charset="0"/>
                <a:cs typeface="Arial" panose="020B0604020202020204" pitchFamily="34" charset="0"/>
              </a:rPr>
              <a:t>Нурлан</a:t>
            </a:r>
            <a:endParaRPr lang="ru-RU" b="1" dirty="0">
              <a:solidFill>
                <a:srgbClr val="C00000"/>
              </a:solidFill>
              <a:latin typeface="Arial" panose="020B0604020202020204" pitchFamily="34" charset="0"/>
              <a:cs typeface="Arial" panose="020B0604020202020204" pitchFamily="34" charset="0"/>
            </a:endParaRPr>
          </a:p>
          <a:p>
            <a:pPr algn="l"/>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Ситуация </a:t>
            </a:r>
            <a:r>
              <a:rPr lang="ru-RU" b="1" dirty="0">
                <a:solidFill>
                  <a:schemeClr val="tx1"/>
                </a:solidFill>
                <a:latin typeface="Arial" panose="020B0604020202020204" pitchFamily="34" charset="0"/>
                <a:cs typeface="Arial" panose="020B0604020202020204" pitchFamily="34" charset="0"/>
              </a:rPr>
              <a:t>выглядит следующим образом. Я женат и имею 2 детей. Встречался с девушкой параллельно. Потом она родила. Говорит, что от меня. Подала заявление в </a:t>
            </a:r>
            <a:r>
              <a:rPr lang="ru-RU" b="1" dirty="0" err="1">
                <a:solidFill>
                  <a:schemeClr val="tx1"/>
                </a:solidFill>
                <a:latin typeface="Arial" panose="020B0604020202020204" pitchFamily="34" charset="0"/>
                <a:cs typeface="Arial" panose="020B0604020202020204" pitchFamily="34" charset="0"/>
              </a:rPr>
              <a:t>медиационный</a:t>
            </a:r>
            <a:r>
              <a:rPr lang="ru-RU" b="1" dirty="0">
                <a:solidFill>
                  <a:schemeClr val="tx1"/>
                </a:solidFill>
                <a:latin typeface="Arial" panose="020B0604020202020204" pitchFamily="34" charset="0"/>
                <a:cs typeface="Arial" panose="020B0604020202020204" pitchFamily="34" charset="0"/>
              </a:rPr>
              <a:t> центр с вопросом о выплате ей алиментов. На что я ответил, чтобы предъявили результаты ДНК.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rgbClr val="C00000"/>
                </a:solidFill>
                <a:latin typeface="Arial" panose="020B0604020202020204" pitchFamily="34" charset="0"/>
                <a:cs typeface="Arial" panose="020B0604020202020204" pitchFamily="34" charset="0"/>
              </a:rPr>
              <a:t>Теперь </a:t>
            </a:r>
            <a:r>
              <a:rPr lang="ru-RU" b="1" dirty="0">
                <a:solidFill>
                  <a:srgbClr val="C00000"/>
                </a:solidFill>
                <a:latin typeface="Arial" panose="020B0604020202020204" pitchFamily="34" charset="0"/>
                <a:cs typeface="Arial" panose="020B0604020202020204" pitchFamily="34" charset="0"/>
              </a:rPr>
              <a:t>вопросы: </a:t>
            </a:r>
            <a:endParaRPr lang="ru-RU" b="1" dirty="0" smtClean="0">
              <a:solidFill>
                <a:srgbClr val="C00000"/>
              </a:solidFill>
              <a:latin typeface="Arial" panose="020B0604020202020204" pitchFamily="34" charset="0"/>
              <a:cs typeface="Arial" panose="020B0604020202020204" pitchFamily="34" charset="0"/>
            </a:endParaRPr>
          </a:p>
          <a:p>
            <a:pPr marL="514350" indent="-514350" algn="l">
              <a:buAutoNum type="arabicPeriod"/>
            </a:pPr>
            <a:r>
              <a:rPr lang="ru-RU" b="1" dirty="0" smtClean="0">
                <a:solidFill>
                  <a:schemeClr val="tx1"/>
                </a:solidFill>
                <a:latin typeface="Arial" panose="020B0604020202020204" pitchFamily="34" charset="0"/>
                <a:cs typeface="Arial" panose="020B0604020202020204" pitchFamily="34" charset="0"/>
              </a:rPr>
              <a:t>Кто </a:t>
            </a:r>
            <a:r>
              <a:rPr lang="ru-RU" b="1" dirty="0">
                <a:solidFill>
                  <a:schemeClr val="tx1"/>
                </a:solidFill>
                <a:latin typeface="Arial" panose="020B0604020202020204" pitchFamily="34" charset="0"/>
                <a:cs typeface="Arial" panose="020B0604020202020204" pitchFamily="34" charset="0"/>
              </a:rPr>
              <a:t>оплачивает результаты ДНК? </a:t>
            </a:r>
            <a:endParaRPr lang="ru-RU" b="1" dirty="0" smtClean="0">
              <a:solidFill>
                <a:schemeClr val="tx1"/>
              </a:solidFill>
              <a:latin typeface="Arial" panose="020B0604020202020204" pitchFamily="34" charset="0"/>
              <a:cs typeface="Arial" panose="020B0604020202020204" pitchFamily="34" charset="0"/>
            </a:endParaRPr>
          </a:p>
          <a:p>
            <a:pPr marL="514350" indent="-514350" algn="l">
              <a:buAutoNum type="arabicPeriod"/>
            </a:pPr>
            <a:r>
              <a:rPr lang="ru-RU" b="1" dirty="0" smtClean="0">
                <a:solidFill>
                  <a:schemeClr val="tx1"/>
                </a:solidFill>
                <a:latin typeface="Arial" panose="020B0604020202020204" pitchFamily="34" charset="0"/>
                <a:cs typeface="Arial" panose="020B0604020202020204" pitchFamily="34" charset="0"/>
              </a:rPr>
              <a:t>Опираясь </a:t>
            </a:r>
            <a:r>
              <a:rPr lang="ru-RU" b="1" dirty="0">
                <a:solidFill>
                  <a:schemeClr val="tx1"/>
                </a:solidFill>
                <a:latin typeface="Arial" panose="020B0604020202020204" pitchFamily="34" charset="0"/>
                <a:cs typeface="Arial" panose="020B0604020202020204" pitchFamily="34" charset="0"/>
              </a:rPr>
              <a:t>на состав своей семьи, сколько буду я платить в случае подтверждения результатов</a:t>
            </a:r>
            <a:r>
              <a:rPr lang="ru-RU" b="1" dirty="0" smtClean="0">
                <a:solidFill>
                  <a:schemeClr val="tx1"/>
                </a:solidFill>
                <a:latin typeface="Arial" panose="020B0604020202020204" pitchFamily="34" charset="0"/>
                <a:cs typeface="Arial" panose="020B0604020202020204" pitchFamily="34" charset="0"/>
              </a:rPr>
              <a:t>?</a:t>
            </a:r>
          </a:p>
          <a:p>
            <a:pPr marL="514350" indent="-514350" algn="l">
              <a:buAutoNum type="arabicPeriod"/>
            </a:pPr>
            <a:r>
              <a:rPr lang="ru-RU" b="1" dirty="0" smtClean="0">
                <a:solidFill>
                  <a:schemeClr val="tx1"/>
                </a:solidFill>
                <a:latin typeface="Arial" panose="020B0604020202020204" pitchFamily="34" charset="0"/>
                <a:cs typeface="Arial" panose="020B0604020202020204" pitchFamily="34" charset="0"/>
              </a:rPr>
              <a:t>Если </a:t>
            </a:r>
            <a:r>
              <a:rPr lang="ru-RU" b="1" dirty="0">
                <a:solidFill>
                  <a:schemeClr val="tx1"/>
                </a:solidFill>
                <a:latin typeface="Arial" panose="020B0604020202020204" pitchFamily="34" charset="0"/>
                <a:cs typeface="Arial" panose="020B0604020202020204" pitchFamily="34" charset="0"/>
              </a:rPr>
              <a:t>результат отрицательный, могу ли я подать иск о клевете?</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821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fontScale="70000" lnSpcReduction="20000"/>
          </a:bodyPr>
          <a:lstStyle/>
          <a:p>
            <a:pPr algn="l"/>
            <a:r>
              <a:rPr lang="ru-RU" b="1" dirty="0" err="1">
                <a:solidFill>
                  <a:srgbClr val="C00000"/>
                </a:solidFill>
                <a:latin typeface="Arial" panose="020B0604020202020204" pitchFamily="34" charset="0"/>
                <a:cs typeface="Arial" panose="020B0604020202020204" pitchFamily="34" charset="0"/>
              </a:rPr>
              <a:t>Slushash</a:t>
            </a:r>
            <a:endParaRPr lang="ru-RU" b="1" dirty="0">
              <a:solidFill>
                <a:srgbClr val="C00000"/>
              </a:solidFill>
              <a:latin typeface="Arial" panose="020B0604020202020204" pitchFamily="34" charset="0"/>
              <a:cs typeface="Arial" panose="020B0604020202020204" pitchFamily="34" charset="0"/>
            </a:endParaRPr>
          </a:p>
          <a:p>
            <a:pPr algn="l"/>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Добрый </a:t>
            </a:r>
            <a:r>
              <a:rPr lang="ru-RU" b="1" dirty="0">
                <a:solidFill>
                  <a:schemeClr val="tx1"/>
                </a:solidFill>
                <a:latin typeface="Arial" panose="020B0604020202020204" pitchFamily="34" charset="0"/>
                <a:cs typeface="Arial" panose="020B0604020202020204" pitchFamily="34" charset="0"/>
              </a:rPr>
              <a:t>день. Я с супругом развелась в марте этого года. На алименты документы еще не подавала. Бывший уже супруг - индивидуальный предприниматель, занимается пассажирскими перевозками на микроавтобусе. Доход свой фактический скрывает, показывает минимальную сумму. Даже при консультации с адвокатом, ему сказали, что алименты он будет платить, исходя из указанного дохода в декларации. Доход получается 40-50 тысяч в месяц, хотя фактически доход в разы больше.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Как </a:t>
            </a:r>
            <a:r>
              <a:rPr lang="ru-RU" b="1" dirty="0">
                <a:solidFill>
                  <a:schemeClr val="tx1"/>
                </a:solidFill>
                <a:latin typeface="Arial" panose="020B0604020202020204" pitchFamily="34" charset="0"/>
                <a:cs typeface="Arial" panose="020B0604020202020204" pitchFamily="34" charset="0"/>
              </a:rPr>
              <a:t>в таком случае можно доказать, оспорить или другие выходы для назначения алиментов детям? Детей трое, старшей 20 лет, обучается очно в ВУЗе, и двое – школьники  (им по 13 и 10 лет). Добровольно оплачивать какую-либо определенную сумму детям бывший супруг не хочет. Остается только уповать на законодательство. Проконсультируйте, пожалуйста.</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0047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a:bodyPr>
          <a:lstStyle/>
          <a:p>
            <a:pPr algn="l"/>
            <a:endParaRPr lang="ru-RU" b="1" dirty="0" smtClean="0">
              <a:solidFill>
                <a:srgbClr val="C00000"/>
              </a:solidFill>
              <a:latin typeface="Arial" panose="020B0604020202020204" pitchFamily="34" charset="0"/>
              <a:cs typeface="Arial" panose="020B0604020202020204" pitchFamily="34" charset="0"/>
            </a:endParaRPr>
          </a:p>
          <a:p>
            <a:pPr algn="l"/>
            <a:r>
              <a:rPr lang="ru-RU" b="1" dirty="0" err="1" smtClean="0">
                <a:solidFill>
                  <a:srgbClr val="C00000"/>
                </a:solidFill>
                <a:latin typeface="Arial" panose="020B0604020202020204" pitchFamily="34" charset="0"/>
                <a:cs typeface="Arial" panose="020B0604020202020204" pitchFamily="34" charset="0"/>
              </a:rPr>
              <a:t>Берик</a:t>
            </a:r>
            <a:endParaRPr lang="ru-RU" b="1" dirty="0">
              <a:solidFill>
                <a:srgbClr val="C00000"/>
              </a:solidFill>
              <a:latin typeface="Arial" panose="020B0604020202020204" pitchFamily="34" charset="0"/>
              <a:cs typeface="Arial" panose="020B0604020202020204" pitchFamily="34" charset="0"/>
            </a:endParaRPr>
          </a:p>
          <a:p>
            <a:pPr algn="l"/>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У </a:t>
            </a:r>
            <a:r>
              <a:rPr lang="ru-RU" b="1" dirty="0">
                <a:solidFill>
                  <a:schemeClr val="tx1"/>
                </a:solidFill>
                <a:latin typeface="Arial" panose="020B0604020202020204" pitchFamily="34" charset="0"/>
                <a:cs typeface="Arial" panose="020B0604020202020204" pitchFamily="34" charset="0"/>
              </a:rPr>
              <a:t>меня трое детей. Бывшая жена требует алименты на дочь.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Могу </a:t>
            </a:r>
            <a:r>
              <a:rPr lang="ru-RU" b="1" dirty="0">
                <a:solidFill>
                  <a:schemeClr val="tx1"/>
                </a:solidFill>
                <a:latin typeface="Arial" panose="020B0604020202020204" pitchFamily="34" charset="0"/>
                <a:cs typeface="Arial" panose="020B0604020202020204" pitchFamily="34" charset="0"/>
              </a:rPr>
              <a:t>ли я уменьшить сумму алиментов?</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153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a:bodyPr>
          <a:lstStyle/>
          <a:p>
            <a:pPr algn="l"/>
            <a:r>
              <a:rPr lang="ru-RU" b="1" dirty="0" smtClean="0">
                <a:solidFill>
                  <a:srgbClr val="C00000"/>
                </a:solidFill>
                <a:latin typeface="Arial" panose="020B0604020202020204" pitchFamily="34" charset="0"/>
                <a:cs typeface="Arial" panose="020B0604020202020204" pitchFamily="34" charset="0"/>
              </a:rPr>
              <a:t>Алина</a:t>
            </a:r>
            <a:endParaRPr lang="ru-RU" b="1" dirty="0">
              <a:solidFill>
                <a:srgbClr val="C00000"/>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Добрый день! У меня есть </a:t>
            </a:r>
            <a:r>
              <a:rPr lang="ru-RU" b="1" dirty="0" smtClean="0">
                <a:solidFill>
                  <a:schemeClr val="tx1"/>
                </a:solidFill>
                <a:latin typeface="Arial" panose="020B0604020202020204" pitchFamily="34" charset="0"/>
                <a:cs typeface="Arial" panose="020B0604020202020204" pitchFamily="34" charset="0"/>
              </a:rPr>
              <a:t>младшие брат и сестра. Их </a:t>
            </a:r>
            <a:r>
              <a:rPr lang="ru-RU" b="1" dirty="0">
                <a:solidFill>
                  <a:schemeClr val="tx1"/>
                </a:solidFill>
                <a:latin typeface="Arial" panose="020B0604020202020204" pitchFamily="34" charset="0"/>
                <a:cs typeface="Arial" panose="020B0604020202020204" pitchFamily="34" charset="0"/>
              </a:rPr>
              <a:t>отец с нами не живет и в жизни детей не участвует. Дети в свидетельстве о рождении записаны со слов матери, отцовство получается не признано. Он работает сам на себя, официального заработка нет. Если подать на него на алименты, реально ли их добиться? Спасибо.</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897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a:bodyPr>
          <a:lstStyle/>
          <a:p>
            <a:endParaRPr lang="ru-RU" dirty="0" smtClean="0"/>
          </a:p>
          <a:p>
            <a:pPr marL="457200" indent="-457200" algn="l">
              <a:buFont typeface="Wingdings" panose="05000000000000000000" pitchFamily="2" charset="2"/>
              <a:buChar char="q"/>
            </a:pPr>
            <a:r>
              <a:rPr lang="ru-RU" b="1" dirty="0" smtClean="0">
                <a:solidFill>
                  <a:schemeClr val="tx1"/>
                </a:solidFill>
                <a:latin typeface="Arial" panose="020B0604020202020204" pitchFamily="34" charset="0"/>
                <a:cs typeface="Arial" panose="020B0604020202020204" pitchFamily="34" charset="0"/>
              </a:rPr>
              <a:t>Почему </a:t>
            </a:r>
            <a:r>
              <a:rPr lang="ru-RU" b="1" dirty="0">
                <a:solidFill>
                  <a:schemeClr val="tx1"/>
                </a:solidFill>
                <a:latin typeface="Arial" panose="020B0604020202020204" pitchFamily="34" charset="0"/>
                <a:cs typeface="Arial" panose="020B0604020202020204" pitchFamily="34" charset="0"/>
              </a:rPr>
              <a:t>Вы должны платить алименты</a:t>
            </a:r>
            <a:r>
              <a:rPr lang="ru-RU" b="1" dirty="0" smtClean="0">
                <a:solidFill>
                  <a:schemeClr val="tx1"/>
                </a:solidFill>
                <a:latin typeface="Arial" panose="020B0604020202020204" pitchFamily="34" charset="0"/>
                <a:cs typeface="Arial" panose="020B0604020202020204" pitchFamily="34" charset="0"/>
              </a:rPr>
              <a:t>?</a:t>
            </a:r>
          </a:p>
          <a:p>
            <a:pPr algn="l"/>
            <a:endParaRPr lang="ru-RU" b="1" dirty="0">
              <a:solidFill>
                <a:schemeClr val="tx1"/>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q"/>
            </a:pPr>
            <a:r>
              <a:rPr lang="ru-RU" b="1" dirty="0">
                <a:solidFill>
                  <a:schemeClr val="tx1"/>
                </a:solidFill>
                <a:latin typeface="Arial" panose="020B0604020202020204" pitchFamily="34" charset="0"/>
                <a:cs typeface="Arial" panose="020B0604020202020204" pitchFamily="34" charset="0"/>
              </a:rPr>
              <a:t>Кому Вы должны платить алименты</a:t>
            </a:r>
            <a:r>
              <a:rPr lang="ru-RU" b="1" dirty="0" smtClean="0">
                <a:solidFill>
                  <a:schemeClr val="tx1"/>
                </a:solidFill>
                <a:latin typeface="Arial" panose="020B0604020202020204" pitchFamily="34" charset="0"/>
                <a:cs typeface="Arial" panose="020B0604020202020204" pitchFamily="34" charset="0"/>
              </a:rPr>
              <a:t>?</a:t>
            </a:r>
          </a:p>
          <a:p>
            <a:pPr algn="l"/>
            <a:endParaRPr lang="ru-RU" b="1" dirty="0">
              <a:solidFill>
                <a:schemeClr val="tx1"/>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q"/>
            </a:pPr>
            <a:r>
              <a:rPr lang="ru-RU" b="1" dirty="0">
                <a:solidFill>
                  <a:schemeClr val="tx1"/>
                </a:solidFill>
                <a:latin typeface="Arial" panose="020B0604020202020204" pitchFamily="34" charset="0"/>
                <a:cs typeface="Arial" panose="020B0604020202020204" pitchFamily="34" charset="0"/>
              </a:rPr>
              <a:t>Есть срок исковой давности по алиментам?</a:t>
            </a:r>
            <a:endParaRPr lang="ru-RU" b="1" dirty="0" smtClean="0">
              <a:solidFill>
                <a:schemeClr val="tx1"/>
              </a:solidFill>
              <a:latin typeface="Arial" panose="020B0604020202020204" pitchFamily="34" charset="0"/>
              <a:cs typeface="Arial" panose="020B0604020202020204" pitchFamily="34" charset="0"/>
            </a:endParaRPr>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r>
              <a:rPr lang="ru-RU" sz="2400" b="1" dirty="0">
                <a:solidFill>
                  <a:schemeClr val="bg1"/>
                </a:solidFill>
              </a:rPr>
              <a:t>Почему Вы </a:t>
            </a:r>
            <a:r>
              <a:rPr lang="ru-RU" sz="2400" b="1" dirty="0" smtClean="0">
                <a:solidFill>
                  <a:schemeClr val="bg1"/>
                </a:solidFill>
              </a:rPr>
              <a:t>должны платить алименты</a:t>
            </a:r>
            <a:endParaRPr lang="ru-RU" sz="2400" b="1" dirty="0">
              <a:solidFill>
                <a:schemeClr val="bg1"/>
              </a:solidFill>
            </a:endParaRPr>
          </a:p>
        </p:txBody>
      </p:sp>
    </p:spTree>
    <p:extLst>
      <p:ext uri="{BB962C8B-B14F-4D97-AF65-F5344CB8AC3E}">
        <p14:creationId xmlns:p14="http://schemas.microsoft.com/office/powerpoint/2010/main" val="3123860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a:bodyPr>
          <a:lstStyle/>
          <a:p>
            <a:pPr algn="l"/>
            <a:endParaRPr lang="ru-RU" b="1" dirty="0" smtClean="0">
              <a:solidFill>
                <a:srgbClr val="C00000"/>
              </a:solidFill>
              <a:latin typeface="Arial" panose="020B0604020202020204" pitchFamily="34" charset="0"/>
              <a:cs typeface="Arial" panose="020B0604020202020204" pitchFamily="34" charset="0"/>
            </a:endParaRPr>
          </a:p>
          <a:p>
            <a:pPr algn="l"/>
            <a:r>
              <a:rPr lang="ru-RU" b="1" dirty="0" smtClean="0">
                <a:solidFill>
                  <a:srgbClr val="C00000"/>
                </a:solidFill>
                <a:latin typeface="Arial" panose="020B0604020202020204" pitchFamily="34" charset="0"/>
                <a:cs typeface="Arial" panose="020B0604020202020204" pitchFamily="34" charset="0"/>
              </a:rPr>
              <a:t>Евгения</a:t>
            </a:r>
          </a:p>
          <a:p>
            <a:pPr algn="l"/>
            <a:endParaRPr lang="ru-RU" b="1" dirty="0">
              <a:solidFill>
                <a:schemeClr val="tx1"/>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С какого дохода должны платить алименты индивидуальные предприниматели, главы крестьянских хозяйств, </a:t>
            </a:r>
            <a:r>
              <a:rPr lang="ru-RU" b="1" dirty="0" err="1">
                <a:solidFill>
                  <a:schemeClr val="tx1"/>
                </a:solidFill>
                <a:latin typeface="Arial" panose="020B0604020202020204" pitchFamily="34" charset="0"/>
                <a:cs typeface="Arial" panose="020B0604020202020204" pitchFamily="34" charset="0"/>
              </a:rPr>
              <a:t>самозанятые</a:t>
            </a:r>
            <a:r>
              <a:rPr lang="ru-RU" b="1" dirty="0">
                <a:solidFill>
                  <a:schemeClr val="tx1"/>
                </a:solidFill>
                <a:latin typeface="Arial" panose="020B0604020202020204" pitchFamily="34" charset="0"/>
                <a:cs typeface="Arial" panose="020B0604020202020204" pitchFamily="34" charset="0"/>
              </a:rPr>
              <a:t> лица?</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073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fontScale="85000" lnSpcReduction="20000"/>
          </a:bodyPr>
          <a:lstStyle/>
          <a:p>
            <a:pPr algn="l"/>
            <a:r>
              <a:rPr lang="ru-RU" b="1" dirty="0" err="1" smtClean="0">
                <a:solidFill>
                  <a:srgbClr val="C00000"/>
                </a:solidFill>
                <a:latin typeface="Arial" panose="020B0604020202020204" pitchFamily="34" charset="0"/>
                <a:cs typeface="Arial" panose="020B0604020202020204" pitchFamily="34" charset="0"/>
              </a:rPr>
              <a:t>Алия</a:t>
            </a:r>
            <a:endParaRPr lang="ru-RU" b="1" dirty="0" smtClean="0">
              <a:solidFill>
                <a:srgbClr val="C00000"/>
              </a:solidFill>
              <a:latin typeface="Arial" panose="020B0604020202020204" pitchFamily="34" charset="0"/>
              <a:cs typeface="Arial" panose="020B0604020202020204" pitchFamily="34" charset="0"/>
            </a:endParaRPr>
          </a:p>
          <a:p>
            <a:pPr algn="l"/>
            <a:endParaRPr lang="ru-RU" b="1" dirty="0">
              <a:solidFill>
                <a:srgbClr val="C00000"/>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Добрый день! Бывший супруг получает зарплату выше среднего уровня и ежемесячная сумма алиментов на содержание несовершеннолетнего ребенка достаточно большая. Помимо алиментов крупные расходы (приобретение ребенку гаджетов, пианино) оплачиваются бывшим супругом добровольно. Кроме того, бывший супруг получает нерегулярные премии в крупном размере. Возможна ли целевая выплата алиментов от нерегулярных доходов? Например, открытие депозита на имя ребенка на обучение и перечисление части суммы алиментов на данный депозит? Благодарим за ответ.</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6960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a:bodyPr>
          <a:lstStyle/>
          <a:p>
            <a:pPr algn="l"/>
            <a:endParaRPr lang="ru-RU" b="1" dirty="0" smtClean="0">
              <a:solidFill>
                <a:srgbClr val="C00000"/>
              </a:solidFill>
              <a:latin typeface="Arial" panose="020B0604020202020204" pitchFamily="34" charset="0"/>
              <a:cs typeface="Arial" panose="020B0604020202020204" pitchFamily="34" charset="0"/>
            </a:endParaRPr>
          </a:p>
          <a:p>
            <a:pPr algn="l"/>
            <a:r>
              <a:rPr lang="ru-RU" b="1" dirty="0" smtClean="0">
                <a:solidFill>
                  <a:srgbClr val="C00000"/>
                </a:solidFill>
                <a:latin typeface="Arial" panose="020B0604020202020204" pitchFamily="34" charset="0"/>
                <a:cs typeface="Arial" panose="020B0604020202020204" pitchFamily="34" charset="0"/>
              </a:rPr>
              <a:t>Гульнара</a:t>
            </a:r>
          </a:p>
          <a:p>
            <a:pPr algn="l"/>
            <a:endParaRPr lang="ru-RU" b="1" dirty="0">
              <a:solidFill>
                <a:srgbClr val="C00000"/>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Добрый день! Подскажите, если мужчина не работает, то по каким параметрам начисляют задолженность по алиментам? Если работает - то 50% от зарплаты?</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595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a:bodyPr>
          <a:lstStyle/>
          <a:p>
            <a:pPr algn="l"/>
            <a:endParaRPr lang="ru-RU" b="1" dirty="0" smtClean="0">
              <a:solidFill>
                <a:srgbClr val="C00000"/>
              </a:solidFill>
              <a:latin typeface="Arial" panose="020B0604020202020204" pitchFamily="34" charset="0"/>
              <a:cs typeface="Arial" panose="020B0604020202020204" pitchFamily="34" charset="0"/>
            </a:endParaRPr>
          </a:p>
          <a:p>
            <a:pPr algn="l"/>
            <a:r>
              <a:rPr lang="ru-RU" b="1" dirty="0" smtClean="0">
                <a:solidFill>
                  <a:srgbClr val="C00000"/>
                </a:solidFill>
                <a:latin typeface="Arial" panose="020B0604020202020204" pitchFamily="34" charset="0"/>
                <a:cs typeface="Arial" panose="020B0604020202020204" pitchFamily="34" charset="0"/>
              </a:rPr>
              <a:t>Татьяна</a:t>
            </a:r>
          </a:p>
          <a:p>
            <a:pPr algn="l"/>
            <a:endParaRPr lang="ru-RU" b="1" dirty="0">
              <a:solidFill>
                <a:srgbClr val="C00000"/>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Могу </a:t>
            </a:r>
            <a:r>
              <a:rPr lang="ru-RU" b="1" dirty="0">
                <a:solidFill>
                  <a:schemeClr val="tx1"/>
                </a:solidFill>
                <a:latin typeface="Arial" panose="020B0604020202020204" pitchFamily="34" charset="0"/>
                <a:cs typeface="Arial" panose="020B0604020202020204" pitchFamily="34" charset="0"/>
              </a:rPr>
              <a:t>ли я подать на алименты через 7 лет после развода?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Имеются </a:t>
            </a:r>
            <a:r>
              <a:rPr lang="ru-RU" b="1" dirty="0">
                <a:solidFill>
                  <a:schemeClr val="tx1"/>
                </a:solidFill>
                <a:latin typeface="Arial" panose="020B0604020202020204" pitchFamily="34" charset="0"/>
                <a:cs typeface="Arial" panose="020B0604020202020204" pitchFamily="34" charset="0"/>
              </a:rPr>
              <a:t>двое несовершеннолетних детей.</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212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fontScale="62500" lnSpcReduction="20000"/>
          </a:bodyPr>
          <a:lstStyle/>
          <a:p>
            <a:pPr algn="l"/>
            <a:r>
              <a:rPr lang="ru-RU" b="1" dirty="0" smtClean="0">
                <a:solidFill>
                  <a:srgbClr val="C00000"/>
                </a:solidFill>
                <a:latin typeface="Arial" panose="020B0604020202020204" pitchFamily="34" charset="0"/>
                <a:cs typeface="Arial" panose="020B0604020202020204" pitchFamily="34" charset="0"/>
              </a:rPr>
              <a:t>Эльмира</a:t>
            </a:r>
          </a:p>
          <a:p>
            <a:pPr algn="l"/>
            <a:endParaRPr lang="ru-RU" b="1" dirty="0">
              <a:solidFill>
                <a:schemeClr val="tx1"/>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Здравствуйте! Ситуация: супруг выплачивает алименты в размере 33% от зарплаты за двоих детей, из них первый несовершеннолетний, второму 19 лет и учится на 3-ем курсе колледжа в Алматы. У нас же с мужем две дочери, из них первая от первого брака несовершеннолетняя, а второй (7 месяцев) от нынешнего брака. Старшая в этом году поступит в колледж. Муж (на машину) и я (на квартиру) имеем кредит. </a:t>
            </a:r>
            <a:endParaRPr lang="ru-RU" b="1" dirty="0" smtClean="0">
              <a:solidFill>
                <a:schemeClr val="tx1"/>
              </a:solidFill>
              <a:latin typeface="Arial" panose="020B0604020202020204" pitchFamily="34" charset="0"/>
              <a:cs typeface="Arial" panose="020B0604020202020204" pitchFamily="34" charset="0"/>
            </a:endParaRPr>
          </a:p>
          <a:p>
            <a:pPr algn="l"/>
            <a:endParaRPr lang="ru-RU" b="1" dirty="0">
              <a:solidFill>
                <a:schemeClr val="tx1"/>
              </a:solidFill>
              <a:latin typeface="Arial" panose="020B0604020202020204" pitchFamily="34" charset="0"/>
              <a:cs typeface="Arial" panose="020B0604020202020204" pitchFamily="34" charset="0"/>
            </a:endParaRPr>
          </a:p>
          <a:p>
            <a:pPr algn="l"/>
            <a:r>
              <a:rPr lang="ru-RU" b="1" dirty="0" smtClean="0">
                <a:solidFill>
                  <a:srgbClr val="C00000"/>
                </a:solidFill>
                <a:latin typeface="Arial" panose="020B0604020202020204" pitchFamily="34" charset="0"/>
                <a:cs typeface="Arial" panose="020B0604020202020204" pitchFamily="34" charset="0"/>
              </a:rPr>
              <a:t>Вопрос</a:t>
            </a:r>
            <a:r>
              <a:rPr lang="ru-RU" b="1" dirty="0">
                <a:solidFill>
                  <a:srgbClr val="C00000"/>
                </a:solidFill>
                <a:latin typeface="Arial" panose="020B0604020202020204" pitchFamily="34" charset="0"/>
                <a:cs typeface="Arial" panose="020B0604020202020204" pitchFamily="34" charset="0"/>
              </a:rPr>
              <a:t>: </a:t>
            </a:r>
            <a:r>
              <a:rPr lang="ru-RU" b="1" dirty="0">
                <a:solidFill>
                  <a:schemeClr val="tx1"/>
                </a:solidFill>
                <a:latin typeface="Arial" panose="020B0604020202020204" pitchFamily="34" charset="0"/>
                <a:cs typeface="Arial" panose="020B0604020202020204" pitchFamily="34" charset="0"/>
              </a:rPr>
              <a:t>Учитывая вышеизложенное, можно ли уменьшить размер алиментов или не платить вообще? Если да, то на сколько процентов и кто должен подавать заявление (муж или я)?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И </a:t>
            </a:r>
            <a:r>
              <a:rPr lang="ru-RU" b="1" dirty="0">
                <a:solidFill>
                  <a:schemeClr val="tx1"/>
                </a:solidFill>
                <a:latin typeface="Arial" panose="020B0604020202020204" pitchFamily="34" charset="0"/>
                <a:cs typeface="Arial" panose="020B0604020202020204" pitchFamily="34" charset="0"/>
              </a:rPr>
              <a:t>в случае уменьшения размера алиментов, если бывшая жена мужа подаст на взыскание оплаты на обучение и проживание 19-летнего сына, который учится в колледже, то обязывает ли закон мужа платить</a:t>
            </a:r>
            <a:r>
              <a:rPr lang="ru-RU" b="1" dirty="0" smtClean="0">
                <a:solidFill>
                  <a:schemeClr val="tx1"/>
                </a:solidFill>
                <a:latin typeface="Arial" panose="020B0604020202020204" pitchFamily="34" charset="0"/>
                <a:cs typeface="Arial" panose="020B0604020202020204" pitchFamily="34" charset="0"/>
              </a:rPr>
              <a:t>?</a:t>
            </a:r>
          </a:p>
          <a:p>
            <a:pPr algn="l"/>
            <a:r>
              <a:rPr lang="ru-RU" b="1" dirty="0" smtClean="0">
                <a:solidFill>
                  <a:schemeClr val="tx1"/>
                </a:solidFill>
                <a:latin typeface="Arial" panose="020B0604020202020204" pitchFamily="34" charset="0"/>
                <a:cs typeface="Arial" panose="020B0604020202020204" pitchFamily="34" charset="0"/>
              </a:rPr>
              <a:t>И </a:t>
            </a:r>
            <a:r>
              <a:rPr lang="ru-RU" b="1" dirty="0">
                <a:solidFill>
                  <a:schemeClr val="tx1"/>
                </a:solidFill>
                <a:latin typeface="Arial" panose="020B0604020202020204" pitchFamily="34" charset="0"/>
                <a:cs typeface="Arial" panose="020B0604020202020204" pitchFamily="34" charset="0"/>
              </a:rPr>
              <a:t>можно ли закрыть данный вопрос тем, что дочь от первого брака тоже учится в колледже?</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388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a:bodyPr>
          <a:lstStyle/>
          <a:p>
            <a:pPr algn="l"/>
            <a:r>
              <a:rPr lang="ru-RU" b="1" dirty="0" smtClean="0">
                <a:solidFill>
                  <a:srgbClr val="C00000"/>
                </a:solidFill>
                <a:latin typeface="Arial" panose="020B0604020202020204" pitchFamily="34" charset="0"/>
                <a:cs typeface="Arial" panose="020B0604020202020204" pitchFamily="34" charset="0"/>
              </a:rPr>
              <a:t>Вера</a:t>
            </a:r>
            <a:endParaRPr lang="ru-RU" b="1" dirty="0">
              <a:solidFill>
                <a:srgbClr val="C00000"/>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Здравствуйте! Скажите, пожалуйста, имеет ли право плательщик алиментов потребовать официальный отчет по выплаченным алиментам? И можно ли привлечь к ответу лицо, представляющее ребенка, за использование алиментных выплат не по назначению - не на нужды ребенка, а на другие цели?</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639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a:bodyPr>
          <a:lstStyle/>
          <a:p>
            <a:pPr algn="l"/>
            <a:endParaRPr lang="ru-RU" b="1" dirty="0" smtClean="0">
              <a:solidFill>
                <a:schemeClr val="tx1"/>
              </a:solidFill>
              <a:latin typeface="Arial" panose="020B0604020202020204" pitchFamily="34" charset="0"/>
              <a:cs typeface="Arial" panose="020B0604020202020204" pitchFamily="34" charset="0"/>
            </a:endParaRPr>
          </a:p>
          <a:p>
            <a:pPr algn="l"/>
            <a:r>
              <a:rPr lang="ru-RU" b="1" dirty="0" err="1" smtClean="0">
                <a:solidFill>
                  <a:srgbClr val="C00000"/>
                </a:solidFill>
                <a:latin typeface="Arial" panose="020B0604020202020204" pitchFamily="34" charset="0"/>
                <a:cs typeface="Arial" panose="020B0604020202020204" pitchFamily="34" charset="0"/>
              </a:rPr>
              <a:t>Гульмира</a:t>
            </a:r>
            <a:endParaRPr lang="ru-RU" b="1" dirty="0" smtClean="0">
              <a:solidFill>
                <a:srgbClr val="C00000"/>
              </a:solidFill>
              <a:latin typeface="Arial" panose="020B0604020202020204" pitchFamily="34" charset="0"/>
              <a:cs typeface="Arial" panose="020B0604020202020204" pitchFamily="34" charset="0"/>
            </a:endParaRPr>
          </a:p>
          <a:p>
            <a:pPr algn="l"/>
            <a:endParaRPr lang="ru-RU" b="1" dirty="0">
              <a:solidFill>
                <a:schemeClr val="tx1"/>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Удерживаются ли алименты с компенсации за неиспользованный отпуск?</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6385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a:bodyPr>
          <a:lstStyle/>
          <a:p>
            <a:pPr algn="l"/>
            <a:endParaRPr lang="ru-RU" b="1" dirty="0" smtClean="0">
              <a:solidFill>
                <a:schemeClr val="tx1"/>
              </a:solidFill>
              <a:latin typeface="Arial" panose="020B0604020202020204" pitchFamily="34" charset="0"/>
              <a:cs typeface="Arial" panose="020B0604020202020204" pitchFamily="34" charset="0"/>
            </a:endParaRPr>
          </a:p>
          <a:p>
            <a:pPr algn="l"/>
            <a:r>
              <a:rPr lang="ru-RU" b="1" dirty="0" err="1" smtClean="0">
                <a:solidFill>
                  <a:srgbClr val="C00000"/>
                </a:solidFill>
                <a:latin typeface="Arial" panose="020B0604020202020204" pitchFamily="34" charset="0"/>
                <a:cs typeface="Arial" panose="020B0604020202020204" pitchFamily="34" charset="0"/>
              </a:rPr>
              <a:t>Файнура</a:t>
            </a:r>
            <a:endParaRPr lang="ru-RU" b="1" dirty="0" smtClean="0">
              <a:solidFill>
                <a:srgbClr val="C00000"/>
              </a:solidFill>
              <a:latin typeface="Arial" panose="020B0604020202020204" pitchFamily="34" charset="0"/>
              <a:cs typeface="Arial" panose="020B0604020202020204" pitchFamily="34" charset="0"/>
            </a:endParaRPr>
          </a:p>
          <a:p>
            <a:pPr algn="l"/>
            <a:endParaRPr lang="ru-RU" b="1" dirty="0">
              <a:solidFill>
                <a:schemeClr val="tx1"/>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Какие есть меры наказания, чтобы заставить оплачивать алименты? Если у него нет никакого имущества недвижимого и движимого.</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2342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fontScale="77500" lnSpcReduction="20000"/>
          </a:bodyPr>
          <a:lstStyle/>
          <a:p>
            <a:pPr algn="l"/>
            <a:r>
              <a:rPr lang="ru-RU" b="1" dirty="0" err="1" smtClean="0">
                <a:solidFill>
                  <a:srgbClr val="C00000"/>
                </a:solidFill>
                <a:latin typeface="Arial" panose="020B0604020202020204" pitchFamily="34" charset="0"/>
                <a:cs typeface="Arial" panose="020B0604020202020204" pitchFamily="34" charset="0"/>
              </a:rPr>
              <a:t>Алия</a:t>
            </a:r>
            <a:endParaRPr lang="ru-RU" b="1" dirty="0">
              <a:solidFill>
                <a:srgbClr val="C00000"/>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При разделе имущества, муж предложил мне отказаться от алиментов на двух детей в обмен на имущество и закрепить это в медиативном соглашении. Законно ли будет такое медиативное соглашение</a:t>
            </a:r>
            <a:r>
              <a:rPr lang="ru-RU" b="1" dirty="0" smtClean="0">
                <a:solidFill>
                  <a:schemeClr val="tx1"/>
                </a:solidFill>
                <a:latin typeface="Arial" panose="020B0604020202020204" pitchFamily="34" charset="0"/>
                <a:cs typeface="Arial" panose="020B0604020202020204" pitchFamily="34" charset="0"/>
              </a:rPr>
              <a:t>?</a:t>
            </a:r>
          </a:p>
          <a:p>
            <a:pPr algn="l"/>
            <a:r>
              <a:rPr lang="ru-RU" b="1" dirty="0" smtClean="0">
                <a:solidFill>
                  <a:schemeClr val="tx1"/>
                </a:solidFill>
                <a:latin typeface="Arial" panose="020B0604020202020204" pitchFamily="34" charset="0"/>
                <a:cs typeface="Arial" panose="020B0604020202020204" pitchFamily="34" charset="0"/>
              </a:rPr>
              <a:t>Планирую </a:t>
            </a:r>
            <a:r>
              <a:rPr lang="ru-RU" b="1" dirty="0">
                <a:solidFill>
                  <a:schemeClr val="tx1"/>
                </a:solidFill>
                <a:latin typeface="Arial" panose="020B0604020202020204" pitchFamily="34" charset="0"/>
                <a:cs typeface="Arial" panose="020B0604020202020204" pitchFamily="34" charset="0"/>
              </a:rPr>
              <a:t>переехать вместе с детьми на ПМЖ за рубеж. Необходимо ли мне брать от мужа разрешение на вывоз детей, учитывая вышеизложенную ситуацию с алиментами и то, что он абсолютно никак не участвует в их воспитании и не присутствует в их жизни?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Если </a:t>
            </a:r>
            <a:r>
              <a:rPr lang="ru-RU" b="1" dirty="0">
                <a:solidFill>
                  <a:schemeClr val="tx1"/>
                </a:solidFill>
                <a:latin typeface="Arial" panose="020B0604020202020204" pitchFamily="34" charset="0"/>
                <a:cs typeface="Arial" panose="020B0604020202020204" pitchFamily="34" charset="0"/>
              </a:rPr>
              <a:t>необходимо брать такое разрешение и добровольно он его не даст, возможно ли решить вопрос в судебном порядке? То есть бывают ли такие случаи, когда суд, не учитывая мнение второго родителя, выдает разрешение на вывоз детей за рубеж на ПМЖ?</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9883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fontScale="85000" lnSpcReduction="20000"/>
          </a:bodyPr>
          <a:lstStyle/>
          <a:p>
            <a:pPr algn="l"/>
            <a:r>
              <a:rPr lang="ru-RU" b="1" dirty="0" err="1" smtClean="0">
                <a:solidFill>
                  <a:srgbClr val="C00000"/>
                </a:solidFill>
                <a:latin typeface="Arial" panose="020B0604020202020204" pitchFamily="34" charset="0"/>
                <a:cs typeface="Arial" panose="020B0604020202020204" pitchFamily="34" charset="0"/>
              </a:rPr>
              <a:t>Айгуль</a:t>
            </a:r>
            <a:endParaRPr lang="ru-RU" b="1" dirty="0">
              <a:solidFill>
                <a:srgbClr val="C00000"/>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Здравствуйте. Подскажите, пожалуйста, у нашей сотрудницы супруг - бывший гражданин Узбекистана, в настоящее время проживет в Узбекистане. Она недавно официально развелась. </a:t>
            </a:r>
            <a:r>
              <a:rPr lang="ru-RU" b="1" dirty="0" smtClean="0">
                <a:solidFill>
                  <a:schemeClr val="tx1"/>
                </a:solidFill>
                <a:latin typeface="Arial" panose="020B0604020202020204" pitchFamily="34" charset="0"/>
                <a:cs typeface="Arial" panose="020B0604020202020204" pitchFamily="34" charset="0"/>
              </a:rPr>
              <a:t>Адвокат </a:t>
            </a:r>
            <a:r>
              <a:rPr lang="ru-RU" b="1" dirty="0">
                <a:solidFill>
                  <a:schemeClr val="tx1"/>
                </a:solidFill>
                <a:latin typeface="Arial" panose="020B0604020202020204" pitchFamily="34" charset="0"/>
                <a:cs typeface="Arial" panose="020B0604020202020204" pitchFamily="34" charset="0"/>
              </a:rPr>
              <a:t>ей сказал, что это очень долгая и практически бесполезная работа по подаче алиментов, так как он работает не официально (работает массажистом), и гражданин другой страны. У них двое несовершеннолетних детей, дети живут с матерью.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Можете </a:t>
            </a:r>
            <a:r>
              <a:rPr lang="ru-RU" b="1" dirty="0">
                <a:solidFill>
                  <a:schemeClr val="tx1"/>
                </a:solidFill>
                <a:latin typeface="Arial" panose="020B0604020202020204" pitchFamily="34" charset="0"/>
                <a:cs typeface="Arial" panose="020B0604020202020204" pitchFamily="34" charset="0"/>
              </a:rPr>
              <a:t>разъяснить, с чего ей начать, и саму процедуру? И есть ли возможность, что она действительно будет получать алименты?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Заранее </a:t>
            </a:r>
            <a:r>
              <a:rPr lang="ru-RU" b="1" dirty="0">
                <a:solidFill>
                  <a:schemeClr val="tx1"/>
                </a:solidFill>
                <a:latin typeface="Arial" panose="020B0604020202020204" pitchFamily="34" charset="0"/>
                <a:cs typeface="Arial" panose="020B0604020202020204" pitchFamily="34" charset="0"/>
              </a:rPr>
              <a:t>большое спасибо.</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3587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a:bodyPr>
          <a:lstStyle/>
          <a:p>
            <a:pPr algn="l"/>
            <a:endParaRPr lang="ru-RU" dirty="0" smtClean="0">
              <a:solidFill>
                <a:schemeClr val="tx1"/>
              </a:solidFill>
            </a:endParaRPr>
          </a:p>
          <a:p>
            <a:pPr marL="457200" indent="-457200" algn="l">
              <a:buFont typeface="Courier New" panose="02070309020205020404" pitchFamily="49" charset="0"/>
              <a:buChar char="o"/>
            </a:pPr>
            <a:r>
              <a:rPr lang="ru-RU" b="1" dirty="0" smtClean="0">
                <a:solidFill>
                  <a:schemeClr val="tx1"/>
                </a:solidFill>
              </a:rPr>
              <a:t>Каков </a:t>
            </a:r>
            <a:r>
              <a:rPr lang="ru-RU" b="1" dirty="0">
                <a:solidFill>
                  <a:schemeClr val="tx1"/>
                </a:solidFill>
              </a:rPr>
              <a:t>размер алиментов на детей</a:t>
            </a:r>
            <a:r>
              <a:rPr lang="ru-RU" b="1" dirty="0" smtClean="0">
                <a:solidFill>
                  <a:schemeClr val="tx1"/>
                </a:solidFill>
              </a:rPr>
              <a:t>?</a:t>
            </a:r>
          </a:p>
          <a:p>
            <a:pPr algn="l"/>
            <a:endParaRPr lang="ru-RU" b="1" dirty="0">
              <a:solidFill>
                <a:schemeClr val="tx1"/>
              </a:solidFill>
            </a:endParaRPr>
          </a:p>
          <a:p>
            <a:pPr marL="457200" indent="-457200" algn="l">
              <a:buFont typeface="Courier New" panose="02070309020205020404" pitchFamily="49" charset="0"/>
              <a:buChar char="o"/>
            </a:pPr>
            <a:r>
              <a:rPr lang="ru-RU" b="1" dirty="0">
                <a:solidFill>
                  <a:schemeClr val="tx1"/>
                </a:solidFill>
              </a:rPr>
              <a:t>Если отец ребенка официально безработный, сколько он должен платить алиментов</a:t>
            </a:r>
            <a:r>
              <a:rPr lang="ru-RU" b="1" dirty="0" smtClean="0">
                <a:solidFill>
                  <a:schemeClr val="tx1"/>
                </a:solidFill>
              </a:rPr>
              <a:t>?</a:t>
            </a:r>
          </a:p>
          <a:p>
            <a:pPr algn="l"/>
            <a:endParaRPr lang="ru-RU" b="1" dirty="0">
              <a:solidFill>
                <a:schemeClr val="tx1"/>
              </a:solidFill>
            </a:endParaRPr>
          </a:p>
          <a:p>
            <a:pPr marL="457200" indent="-457200" algn="l">
              <a:buFont typeface="Courier New" panose="02070309020205020404" pitchFamily="49" charset="0"/>
              <a:buChar char="o"/>
            </a:pPr>
            <a:r>
              <a:rPr lang="ru-RU" b="1" dirty="0">
                <a:solidFill>
                  <a:schemeClr val="tx1"/>
                </a:solidFill>
              </a:rPr>
              <a:t>Как рассчитать размер алиментов с индивидуального предпринимателя?</a:t>
            </a:r>
          </a:p>
          <a:p>
            <a:endParaRPr lang="ru-RU" dirty="0" smtClean="0"/>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r>
              <a:rPr lang="ru-RU" sz="2400" b="1" dirty="0">
                <a:solidFill>
                  <a:schemeClr val="bg1"/>
                </a:solidFill>
              </a:rPr>
              <a:t>Алименты на содержание детей</a:t>
            </a:r>
          </a:p>
        </p:txBody>
      </p:sp>
    </p:spTree>
    <p:extLst>
      <p:ext uri="{BB962C8B-B14F-4D97-AF65-F5344CB8AC3E}">
        <p14:creationId xmlns:p14="http://schemas.microsoft.com/office/powerpoint/2010/main" val="3699448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fontScale="92500"/>
          </a:bodyPr>
          <a:lstStyle/>
          <a:p>
            <a:pPr algn="l"/>
            <a:r>
              <a:rPr lang="ru-RU" b="1" dirty="0" smtClean="0">
                <a:solidFill>
                  <a:srgbClr val="C00000"/>
                </a:solidFill>
                <a:latin typeface="Arial" panose="020B0604020202020204" pitchFamily="34" charset="0"/>
                <a:cs typeface="Arial" panose="020B0604020202020204" pitchFamily="34" charset="0"/>
              </a:rPr>
              <a:t>Наталья</a:t>
            </a:r>
            <a:endParaRPr lang="ru-RU" b="1" dirty="0">
              <a:solidFill>
                <a:srgbClr val="C00000"/>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Здравствуйте. Должник уехал в ФРГ на постоянное место жительства, оставив на иждивении двоих несовершеннолетних детей. Обещал ежемесячно высылать деньги. За 10 месяцев отсутствия выплатил 200 </a:t>
            </a:r>
            <a:r>
              <a:rPr lang="ru-RU" b="1" dirty="0" err="1" smtClean="0">
                <a:solidFill>
                  <a:schemeClr val="tx1"/>
                </a:solidFill>
                <a:latin typeface="Arial" panose="020B0604020202020204" pitchFamily="34" charset="0"/>
                <a:cs typeface="Arial" panose="020B0604020202020204" pitchFamily="34" charset="0"/>
              </a:rPr>
              <a:t>eur</a:t>
            </a:r>
            <a:r>
              <a:rPr lang="ru-RU" b="1" dirty="0">
                <a:solidFill>
                  <a:schemeClr val="tx1"/>
                </a:solidFill>
                <a:latin typeface="Arial" panose="020B0604020202020204" pitchFamily="34" charset="0"/>
                <a:cs typeface="Arial" panose="020B0604020202020204" pitchFamily="34" charset="0"/>
              </a:rPr>
              <a:t>.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Чтобы </a:t>
            </a:r>
            <a:r>
              <a:rPr lang="ru-RU" b="1" dirty="0">
                <a:solidFill>
                  <a:schemeClr val="tx1"/>
                </a:solidFill>
                <a:latin typeface="Arial" panose="020B0604020202020204" pitchFamily="34" charset="0"/>
                <a:cs typeface="Arial" panose="020B0604020202020204" pitchFamily="34" charset="0"/>
              </a:rPr>
              <a:t>ему разрешили выезд, исполнительный лист был возвращен судебному исполнителю.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Какие </a:t>
            </a:r>
            <a:r>
              <a:rPr lang="ru-RU" b="1" dirty="0">
                <a:solidFill>
                  <a:schemeClr val="tx1"/>
                </a:solidFill>
                <a:latin typeface="Arial" panose="020B0604020202020204" pitchFamily="34" charset="0"/>
                <a:cs typeface="Arial" panose="020B0604020202020204" pitchFamily="34" charset="0"/>
              </a:rPr>
              <a:t>можно принять меры, чтобы получать алименты?</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212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fontScale="77500" lnSpcReduction="20000"/>
          </a:bodyPr>
          <a:lstStyle/>
          <a:p>
            <a:pPr algn="l"/>
            <a:r>
              <a:rPr lang="ru-RU" b="1" dirty="0" err="1">
                <a:solidFill>
                  <a:srgbClr val="C00000"/>
                </a:solidFill>
                <a:latin typeface="Arial" panose="020B0604020202020204" pitchFamily="34" charset="0"/>
                <a:cs typeface="Arial" panose="020B0604020202020204" pitchFamily="34" charset="0"/>
              </a:rPr>
              <a:t>Алма</a:t>
            </a:r>
            <a:endParaRPr lang="ru-RU" b="1" dirty="0">
              <a:solidFill>
                <a:srgbClr val="C00000"/>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Доброго времени суток! Имею двух сыновей от гражданского брака 2011 и 2016 г.р. Есть судебный приказ на алименты. В декабре 2017 года подавала в суд иск на содержание для себя, так как нахожусь в декретном отпуске, арендую квартиру. Но, к сожалению, суд мне не удовлетворил иск, ссылаясь, что я не являюсь законной супругой. Всё своё имущество должник переписал на своих родственников, официально является безработным. Наши дети не имеют даже прописки. Старший должен пойти в первый класс.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rgbClr val="C00000"/>
                </a:solidFill>
                <a:latin typeface="Arial" panose="020B0604020202020204" pitchFamily="34" charset="0"/>
                <a:cs typeface="Arial" panose="020B0604020202020204" pitchFamily="34" charset="0"/>
              </a:rPr>
              <a:t>Мой </a:t>
            </a:r>
            <a:r>
              <a:rPr lang="ru-RU" b="1" dirty="0">
                <a:solidFill>
                  <a:srgbClr val="C00000"/>
                </a:solidFill>
                <a:latin typeface="Arial" panose="020B0604020202020204" pitchFamily="34" charset="0"/>
                <a:cs typeface="Arial" panose="020B0604020202020204" pitchFamily="34" charset="0"/>
              </a:rPr>
              <a:t>вопрос: </a:t>
            </a:r>
            <a:r>
              <a:rPr lang="ru-RU" b="1" dirty="0">
                <a:solidFill>
                  <a:schemeClr val="tx1"/>
                </a:solidFill>
                <a:latin typeface="Arial" panose="020B0604020202020204" pitchFamily="34" charset="0"/>
                <a:cs typeface="Arial" panose="020B0604020202020204" pitchFamily="34" charset="0"/>
              </a:rPr>
              <a:t>имеют ли дети право прописаться принудительно там же, где прописан отец? Согласие он не даёт. У меня самой лишь временная регистрация. Или, возможно, есть ещё какие-либо права на что-либо у наших детей или у меня? Спасибо.</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644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lnSpcReduction="10000"/>
          </a:bodyPr>
          <a:lstStyle/>
          <a:p>
            <a:pPr algn="l"/>
            <a:r>
              <a:rPr lang="ru-RU" b="1" dirty="0">
                <a:solidFill>
                  <a:srgbClr val="C00000"/>
                </a:solidFill>
                <a:latin typeface="Arial" panose="020B0604020202020204" pitchFamily="34" charset="0"/>
                <a:cs typeface="Arial" panose="020B0604020202020204" pitchFamily="34" charset="0"/>
              </a:rPr>
              <a:t>Эльвира</a:t>
            </a:r>
          </a:p>
          <a:p>
            <a:pPr algn="l"/>
            <a:r>
              <a:rPr lang="ru-RU" b="1" dirty="0">
                <a:solidFill>
                  <a:schemeClr val="tx1"/>
                </a:solidFill>
                <a:latin typeface="Arial" panose="020B0604020202020204" pitchFamily="34" charset="0"/>
                <a:cs typeface="Arial" panose="020B0604020202020204" pitchFamily="34" charset="0"/>
              </a:rPr>
              <a:t>Добрый день! Отец ребенка имеет постановление о выплате алиментов, полученное в 2004 году, по которому он ни разу не выплачивал алименты на протяжении 13, 5 лет.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Имеет </a:t>
            </a:r>
            <a:r>
              <a:rPr lang="ru-RU" b="1" dirty="0">
                <a:solidFill>
                  <a:schemeClr val="tx1"/>
                </a:solidFill>
                <a:latin typeface="Arial" panose="020B0604020202020204" pitchFamily="34" charset="0"/>
                <a:cs typeface="Arial" panose="020B0604020202020204" pitchFamily="34" charset="0"/>
              </a:rPr>
              <a:t>ли право отец по достижении 18-летнего возраста ребенка требовать от своего ребенка выплату алиментов на себя? Либо нужно лишить отцовства? Если отец не откажется от отцовства, как быть?</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405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fontScale="47500" lnSpcReduction="20000"/>
          </a:bodyPr>
          <a:lstStyle/>
          <a:p>
            <a:pPr algn="l"/>
            <a:r>
              <a:rPr lang="ru-RU" b="1" dirty="0" smtClean="0">
                <a:solidFill>
                  <a:srgbClr val="C00000"/>
                </a:solidFill>
                <a:latin typeface="Arial" panose="020B0604020202020204" pitchFamily="34" charset="0"/>
                <a:cs typeface="Arial" panose="020B0604020202020204" pitchFamily="34" charset="0"/>
              </a:rPr>
              <a:t>Виктория</a:t>
            </a:r>
          </a:p>
          <a:p>
            <a:pPr algn="l"/>
            <a:endParaRPr lang="ru-RU" b="1" dirty="0">
              <a:solidFill>
                <a:srgbClr val="C00000"/>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На </a:t>
            </a:r>
            <a:r>
              <a:rPr lang="ru-RU" b="1" dirty="0">
                <a:solidFill>
                  <a:schemeClr val="tx1"/>
                </a:solidFill>
                <a:latin typeface="Arial" panose="020B0604020202020204" pitchFamily="34" charset="0"/>
                <a:cs typeface="Arial" panose="020B0604020202020204" pitchFamily="34" charset="0"/>
              </a:rPr>
              <a:t>сегодня очень много женщин, которые не могут добиться выплаты алиментов. ЧСИ (частные судебные исполнители) разводят руками, мотивируя, что с должника нечего взять, он не работает, а задолженность копится лишь на постановлениях ЧСИ, которые периодически обновляются с увеличением суммы задолженности по алиментам. Годами женщины ничего добиться не могут, однако, если женщина работает и содержит детей одна ей поблажек не дается...! Имея долг, к примеру, по кредиту с нее ЧСИ его всеми путями "выбьет" даже не смотря на тот факт, что на руках у нее бумага - "постановление" о том, что имеется сторона, которая должна ей и не маленькую сумму. Но не взыскивается так как, повторюсь, с должника "нечего взять". </a:t>
            </a:r>
            <a:endParaRPr lang="ru-RU" b="1" dirty="0" smtClean="0">
              <a:solidFill>
                <a:schemeClr val="tx1"/>
              </a:solidFill>
              <a:latin typeface="Arial" panose="020B0604020202020204" pitchFamily="34" charset="0"/>
              <a:cs typeface="Arial" panose="020B0604020202020204" pitchFamily="34" charset="0"/>
            </a:endParaRPr>
          </a:p>
          <a:p>
            <a:pPr algn="l"/>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rgbClr val="C00000"/>
                </a:solidFill>
                <a:latin typeface="Arial" panose="020B0604020202020204" pitchFamily="34" charset="0"/>
                <a:cs typeface="Arial" panose="020B0604020202020204" pitchFamily="34" charset="0"/>
              </a:rPr>
              <a:t>Возникает </a:t>
            </a:r>
            <a:r>
              <a:rPr lang="ru-RU" b="1" dirty="0">
                <a:solidFill>
                  <a:srgbClr val="C00000"/>
                </a:solidFill>
                <a:latin typeface="Arial" panose="020B0604020202020204" pitchFamily="34" charset="0"/>
                <a:cs typeface="Arial" panose="020B0604020202020204" pitchFamily="34" charset="0"/>
              </a:rPr>
              <a:t>вопрос:</a:t>
            </a:r>
            <a:r>
              <a:rPr lang="ru-RU" b="1" dirty="0">
                <a:solidFill>
                  <a:schemeClr val="tx1"/>
                </a:solidFill>
                <a:latin typeface="Arial" panose="020B0604020202020204" pitchFamily="34" charset="0"/>
                <a:cs typeface="Arial" panose="020B0604020202020204" pitchFamily="34" charset="0"/>
              </a:rPr>
              <a:t> какие меры, какие работы ведутся в направлении воздействия на неработающего, ничего не имеющего должника по алиментам</a:t>
            </a:r>
            <a:r>
              <a:rPr lang="ru-RU" b="1" dirty="0" smtClean="0">
                <a:solidFill>
                  <a:schemeClr val="tx1"/>
                </a:solidFill>
                <a:latin typeface="Arial" panose="020B0604020202020204" pitchFamily="34" charset="0"/>
                <a:cs typeface="Arial" panose="020B0604020202020204" pitchFamily="34" charset="0"/>
              </a:rPr>
              <a:t>?</a:t>
            </a:r>
          </a:p>
          <a:p>
            <a:pPr algn="l"/>
            <a:r>
              <a:rPr lang="ru-RU" b="1" dirty="0" smtClean="0">
                <a:solidFill>
                  <a:schemeClr val="tx1"/>
                </a:solidFill>
                <a:latin typeface="Arial" panose="020B0604020202020204" pitchFamily="34" charset="0"/>
                <a:cs typeface="Arial" panose="020B0604020202020204" pitchFamily="34" charset="0"/>
              </a:rPr>
              <a:t>Как </a:t>
            </a:r>
            <a:r>
              <a:rPr lang="ru-RU" b="1" dirty="0">
                <a:solidFill>
                  <a:schemeClr val="tx1"/>
                </a:solidFill>
                <a:latin typeface="Arial" panose="020B0604020202020204" pitchFamily="34" charset="0"/>
                <a:cs typeface="Arial" panose="020B0604020202020204" pitchFamily="34" charset="0"/>
              </a:rPr>
              <a:t>требовать взыскание задолженности по алиментам, если должник уклоняется?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Женщина </a:t>
            </a:r>
            <a:r>
              <a:rPr lang="ru-RU" b="1" dirty="0">
                <a:solidFill>
                  <a:schemeClr val="tx1"/>
                </a:solidFill>
                <a:latin typeface="Arial" panose="020B0604020202020204" pitchFamily="34" charset="0"/>
                <a:cs typeface="Arial" panose="020B0604020202020204" pitchFamily="34" charset="0"/>
              </a:rPr>
              <a:t>привлекать к уголовной ответственности должника тоже не хочет в виду того, что судимость отца отразится на их будущем. Должники зачастую скрываются, большинство и них алкоголики и все разводят руками. Женщине от этого не легче, содержание детей стоит немалых затрат!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Кто </a:t>
            </a:r>
            <a:r>
              <a:rPr lang="ru-RU" b="1" dirty="0">
                <a:solidFill>
                  <a:schemeClr val="tx1"/>
                </a:solidFill>
                <a:latin typeface="Arial" panose="020B0604020202020204" pitchFamily="34" charset="0"/>
                <a:cs typeface="Arial" panose="020B0604020202020204" pitchFamily="34" charset="0"/>
              </a:rPr>
              <a:t>защитит женщин? Почему на государственном уровне не решается данный вопрос? Почему государство не возьмет выплаты долгов за должника, а должника не привлекает к принудительной отработке долгов? Ведь дети - это будущие страны.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Почему </a:t>
            </a:r>
            <a:r>
              <a:rPr lang="ru-RU" b="1" dirty="0">
                <a:solidFill>
                  <a:schemeClr val="tx1"/>
                </a:solidFill>
                <a:latin typeface="Arial" panose="020B0604020202020204" pitchFamily="34" charset="0"/>
                <a:cs typeface="Arial" panose="020B0604020202020204" pitchFamily="34" charset="0"/>
              </a:rPr>
              <a:t>материнство и детство не защищено? Почему женщина должна отказывать ребенку в покупке необходимого только потому, что его отец "алкаш" и повлиять на него не могут?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Как </a:t>
            </a:r>
            <a:r>
              <a:rPr lang="ru-RU" b="1" dirty="0">
                <a:solidFill>
                  <a:schemeClr val="tx1"/>
                </a:solidFill>
                <a:latin typeface="Arial" panose="020B0604020202020204" pitchFamily="34" charset="0"/>
                <a:cs typeface="Arial" panose="020B0604020202020204" pitchFamily="34" charset="0"/>
              </a:rPr>
              <a:t>взыскивать алименты в таких огромных на сегодня случаях?</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8448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fontScale="70000" lnSpcReduction="20000"/>
          </a:bodyPr>
          <a:lstStyle/>
          <a:p>
            <a:pPr algn="l"/>
            <a:r>
              <a:rPr lang="ru-RU" b="1" dirty="0">
                <a:solidFill>
                  <a:srgbClr val="C00000"/>
                </a:solidFill>
                <a:latin typeface="Arial" panose="020B0604020202020204" pitchFamily="34" charset="0"/>
                <a:cs typeface="Arial" panose="020B0604020202020204" pitchFamily="34" charset="0"/>
              </a:rPr>
              <a:t>Ирина</a:t>
            </a:r>
          </a:p>
          <a:p>
            <a:pPr algn="l"/>
            <a:r>
              <a:rPr lang="ru-RU" b="1" dirty="0">
                <a:solidFill>
                  <a:schemeClr val="tx1"/>
                </a:solidFill>
                <a:latin typeface="Arial" panose="020B0604020202020204" pitchFamily="34" charset="0"/>
                <a:cs typeface="Arial" panose="020B0604020202020204" pitchFamily="34" charset="0"/>
              </a:rPr>
              <a:t>Добрый день! Я развелась с супругом и подала на алименты. Он их платил два года, потом перестал. Не платил 5 лет. Образовалась задолженность. Когда я заново написала заявление, начислили задолженность по алиментам около 800 тысяч. Он начал опять платить, это происходило в течение двух лет. Затем его уволили. Стала платить его мать сначала по 15 тысяч, затем по 5000. Дело передали частным судебным исполнителям, но его не могут найти.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rgbClr val="C00000"/>
                </a:solidFill>
                <a:latin typeface="Arial" panose="020B0604020202020204" pitchFamily="34" charset="0"/>
                <a:cs typeface="Arial" panose="020B0604020202020204" pitchFamily="34" charset="0"/>
              </a:rPr>
              <a:t>Теперь </a:t>
            </a:r>
            <a:r>
              <a:rPr lang="ru-RU" b="1" dirty="0">
                <a:solidFill>
                  <a:srgbClr val="C00000"/>
                </a:solidFill>
                <a:latin typeface="Arial" panose="020B0604020202020204" pitchFamily="34" charset="0"/>
                <a:cs typeface="Arial" panose="020B0604020202020204" pitchFamily="34" charset="0"/>
              </a:rPr>
              <a:t>у меня вопрос: </a:t>
            </a:r>
            <a:r>
              <a:rPr lang="ru-RU" b="1" dirty="0">
                <a:solidFill>
                  <a:schemeClr val="tx1"/>
                </a:solidFill>
                <a:latin typeface="Arial" panose="020B0604020202020204" pitchFamily="34" charset="0"/>
                <a:cs typeface="Arial" panose="020B0604020202020204" pitchFamily="34" charset="0"/>
              </a:rPr>
              <a:t>как быть с </a:t>
            </a:r>
            <a:r>
              <a:rPr lang="ru-RU" b="1" dirty="0" smtClean="0">
                <a:solidFill>
                  <a:schemeClr val="tx1"/>
                </a:solidFill>
                <a:latin typeface="Arial" panose="020B0604020202020204" pitchFamily="34" charset="0"/>
                <a:cs typeface="Arial" panose="020B0604020202020204" pitchFamily="34" charset="0"/>
              </a:rPr>
              <a:t>алиментами? </a:t>
            </a:r>
            <a:r>
              <a:rPr lang="ru-RU" b="1" dirty="0">
                <a:solidFill>
                  <a:schemeClr val="tx1"/>
                </a:solidFill>
                <a:latin typeface="Arial" panose="020B0604020202020204" pitchFamily="34" charset="0"/>
                <a:cs typeface="Arial" panose="020B0604020202020204" pitchFamily="34" charset="0"/>
              </a:rPr>
              <a:t>Задолженность растет, он нигде не работает и не собирается. С ребенком не общается вообще. Дочери сейчас 15 лет, и за эти 15 лет он ее видел 3 раза. Первый раз когда ей был год, потом в полтора года приходил, а последний раз пришел через 10 лет, когда ей было 11 с половиной. Ребенку часто нужны лекарства, но все это ложится только на меня.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Могу </a:t>
            </a:r>
            <a:r>
              <a:rPr lang="ru-RU" b="1" dirty="0">
                <a:solidFill>
                  <a:schemeClr val="tx1"/>
                </a:solidFill>
                <a:latin typeface="Arial" panose="020B0604020202020204" pitchFamily="34" charset="0"/>
                <a:cs typeface="Arial" panose="020B0604020202020204" pitchFamily="34" charset="0"/>
              </a:rPr>
              <a:t>ли я его лишить родительских прав, или по суду добиться разрешения на вывоз ребенка на ПМЖ?</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688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a:bodyPr>
          <a:lstStyle/>
          <a:p>
            <a:pPr algn="l"/>
            <a:r>
              <a:rPr lang="ru-RU" b="1" dirty="0" err="1" smtClean="0">
                <a:solidFill>
                  <a:srgbClr val="C00000"/>
                </a:solidFill>
                <a:latin typeface="Arial" panose="020B0604020202020204" pitchFamily="34" charset="0"/>
                <a:cs typeface="Arial" panose="020B0604020202020204" pitchFamily="34" charset="0"/>
              </a:rPr>
              <a:t>Жанар</a:t>
            </a:r>
            <a:endParaRPr lang="ru-RU" b="1" dirty="0">
              <a:solidFill>
                <a:srgbClr val="C00000"/>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Здравствуйте! Если задолженность по алиментам рассчитывает судебный исполнитель, то правомерен ли отказ судебного исполнителя от расчёта неустойки (согласно ст.171 Кодекса о Браке и Супружестве) по создавшейся задолженности?</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626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fontScale="92500" lnSpcReduction="10000"/>
          </a:bodyPr>
          <a:lstStyle/>
          <a:p>
            <a:pPr algn="l"/>
            <a:r>
              <a:rPr lang="ru-RU" b="1" dirty="0" smtClean="0">
                <a:solidFill>
                  <a:srgbClr val="C00000"/>
                </a:solidFill>
                <a:latin typeface="Arial" panose="020B0604020202020204" pitchFamily="34" charset="0"/>
                <a:cs typeface="Arial" panose="020B0604020202020204" pitchFamily="34" charset="0"/>
              </a:rPr>
              <a:t>Ирина</a:t>
            </a:r>
            <a:endParaRPr lang="ru-RU" b="1" dirty="0">
              <a:solidFill>
                <a:srgbClr val="C00000"/>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Добрый день! Интересует срок давности, если таковой имеется, на алименты на содержание бывшей супруги. Сотрудник компании на руках имеет не востребованный к исполнению лист на алименты на бывшую супругу. Алименты на содержание ребенка компания своевременно и в полном объеме перечисляет. </a:t>
            </a:r>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Будет </a:t>
            </a:r>
            <a:r>
              <a:rPr lang="ru-RU" b="1" dirty="0">
                <a:solidFill>
                  <a:schemeClr val="tx1"/>
                </a:solidFill>
                <a:latin typeface="Arial" panose="020B0604020202020204" pitchFamily="34" charset="0"/>
                <a:cs typeface="Arial" panose="020B0604020202020204" pitchFamily="34" charset="0"/>
              </a:rPr>
              <a:t>ли компания нести ответственность за то, что не исполнено решение суда о присуждении алиментов на бывшую супругу?</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88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a:bodyPr>
          <a:lstStyle/>
          <a:p>
            <a:pPr algn="l"/>
            <a:r>
              <a:rPr lang="ru-RU" b="1" dirty="0">
                <a:solidFill>
                  <a:srgbClr val="C00000"/>
                </a:solidFill>
                <a:latin typeface="Arial" panose="020B0604020202020204" pitchFamily="34" charset="0"/>
                <a:cs typeface="Arial" panose="020B0604020202020204" pitchFamily="34" charset="0"/>
              </a:rPr>
              <a:t>Людмила</a:t>
            </a:r>
          </a:p>
          <a:p>
            <a:pPr algn="l"/>
            <a:endParaRPr lang="ru-RU" b="1" dirty="0" smtClean="0">
              <a:solidFill>
                <a:schemeClr val="tx1"/>
              </a:solidFill>
              <a:latin typeface="Arial" panose="020B0604020202020204" pitchFamily="34" charset="0"/>
              <a:cs typeface="Arial" panose="020B0604020202020204" pitchFamily="34" charset="0"/>
            </a:endParaRPr>
          </a:p>
          <a:p>
            <a:pPr algn="l"/>
            <a:r>
              <a:rPr lang="ru-RU" b="1" dirty="0" smtClean="0">
                <a:solidFill>
                  <a:schemeClr val="tx1"/>
                </a:solidFill>
                <a:latin typeface="Arial" panose="020B0604020202020204" pitchFamily="34" charset="0"/>
                <a:cs typeface="Arial" panose="020B0604020202020204" pitchFamily="34" charset="0"/>
              </a:rPr>
              <a:t>Здравствуйте</a:t>
            </a:r>
            <a:r>
              <a:rPr lang="ru-RU" b="1" dirty="0">
                <a:solidFill>
                  <a:schemeClr val="tx1"/>
                </a:solidFill>
                <a:latin typeface="Arial" panose="020B0604020202020204" pitchFamily="34" charset="0"/>
                <a:cs typeface="Arial" panose="020B0604020202020204" pitchFamily="34" charset="0"/>
              </a:rPr>
              <a:t>! Как получить отчет от частного судебного исполнителя и проверить его по суммам перечисленных алиментов на его расчетный счет в отношении истца. Так как судебный исполнитель самостоятельно затем перечислял на карточный счет истца. Спасибо.</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293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fontScale="77500" lnSpcReduction="20000"/>
          </a:bodyPr>
          <a:lstStyle/>
          <a:p>
            <a:pPr algn="l"/>
            <a:r>
              <a:rPr lang="ru-RU" b="1" dirty="0" smtClean="0">
                <a:solidFill>
                  <a:srgbClr val="C00000"/>
                </a:solidFill>
                <a:latin typeface="Arial" panose="020B0604020202020204" pitchFamily="34" charset="0"/>
                <a:cs typeface="Arial" panose="020B0604020202020204" pitchFamily="34" charset="0"/>
              </a:rPr>
              <a:t>Дина</a:t>
            </a:r>
          </a:p>
          <a:p>
            <a:pPr algn="l"/>
            <a:endParaRPr lang="ru-RU" b="1" dirty="0" smtClean="0">
              <a:solidFill>
                <a:schemeClr val="tx1"/>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1. Бывшая супруга подала на алименты на свое содержание до исполнения общим ребенком трех лет, ссылаясь на уход за ребенком. Бывшая супруга не работает, несмотря на то, что ребенок посещает детский садик.  Возможно ли по данному основанию освободить ответчика от обязанности содержать бывшую супругу?</a:t>
            </a:r>
          </a:p>
          <a:p>
            <a:pPr algn="l"/>
            <a:endParaRPr lang="ru-RU" b="1" dirty="0">
              <a:solidFill>
                <a:schemeClr val="tx1"/>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2. Если общий ребенок родился незадолго до регистрации брака. Является ли отсутствие зарегистрированных брачных отношений на период беременности и рождения ребенка основанием для лишения бывшей супруги права требовать алименты на свое содержание до исполнения ребенком трех лет?</a:t>
            </a: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167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96752"/>
            <a:ext cx="9144000" cy="5661248"/>
          </a:xfrm>
          <a:noFill/>
        </p:spPr>
        <p:txBody>
          <a:bodyPr>
            <a:normAutofit/>
          </a:bodyPr>
          <a:lstStyle/>
          <a:p>
            <a:endParaRPr lang="ru-RU" sz="4000" b="1" dirty="0" smtClean="0">
              <a:solidFill>
                <a:schemeClr val="tx1"/>
              </a:solidFill>
              <a:latin typeface="Arial" panose="020B0604020202020204" pitchFamily="34" charset="0"/>
              <a:cs typeface="Arial" panose="020B0604020202020204" pitchFamily="34" charset="0"/>
            </a:endParaRPr>
          </a:p>
          <a:p>
            <a:endParaRPr lang="ru-RU" sz="4000" b="1" dirty="0" smtClean="0">
              <a:solidFill>
                <a:schemeClr val="tx1"/>
              </a:solidFill>
              <a:latin typeface="Arial" panose="020B0604020202020204" pitchFamily="34" charset="0"/>
              <a:cs typeface="Arial" panose="020B0604020202020204" pitchFamily="34" charset="0"/>
            </a:endParaRPr>
          </a:p>
          <a:p>
            <a:r>
              <a:rPr lang="ru-RU" sz="4400" b="1" dirty="0" smtClean="0">
                <a:solidFill>
                  <a:schemeClr val="tx1"/>
                </a:solidFill>
                <a:latin typeface="Arial" panose="020B0604020202020204" pitchFamily="34" charset="0"/>
                <a:cs typeface="Arial" panose="020B0604020202020204" pitchFamily="34" charset="0"/>
              </a:rPr>
              <a:t>БЛАГОДАРЮ ЗА ВНИМАНИЕ!</a:t>
            </a:r>
          </a:p>
          <a:p>
            <a:endParaRPr lang="ru-RU" sz="2400" b="1" dirty="0" smtClean="0">
              <a:solidFill>
                <a:srgbClr val="C00000"/>
              </a:solidFill>
              <a:latin typeface="Arial" panose="020B0604020202020204" pitchFamily="34" charset="0"/>
              <a:cs typeface="Arial" panose="020B0604020202020204" pitchFamily="34" charset="0"/>
            </a:endParaRPr>
          </a:p>
          <a:p>
            <a:r>
              <a:rPr lang="ru-RU" b="1" dirty="0" err="1" smtClean="0">
                <a:solidFill>
                  <a:srgbClr val="4F4F4F"/>
                </a:solidFill>
                <a:latin typeface="Arial" panose="020B0604020202020204" pitchFamily="34" charset="0"/>
                <a:cs typeface="Arial" panose="020B0604020202020204" pitchFamily="34" charset="0"/>
              </a:rPr>
              <a:t>Серик</a:t>
            </a:r>
            <a:r>
              <a:rPr lang="ru-RU" b="1" dirty="0" smtClean="0">
                <a:solidFill>
                  <a:srgbClr val="4F4F4F"/>
                </a:solidFill>
                <a:latin typeface="Arial" panose="020B0604020202020204" pitchFamily="34" charset="0"/>
                <a:cs typeface="Arial" panose="020B0604020202020204" pitchFamily="34" charset="0"/>
              </a:rPr>
              <a:t> Айтбаев</a:t>
            </a:r>
          </a:p>
          <a:p>
            <a:r>
              <a:rPr lang="ru-RU" sz="2000" b="1" dirty="0" smtClean="0">
                <a:solidFill>
                  <a:srgbClr val="4F4F4F"/>
                </a:solidFill>
                <a:latin typeface="Arial" panose="020B0604020202020204" pitchFamily="34" charset="0"/>
                <a:cs typeface="Arial" panose="020B0604020202020204" pitchFamily="34" charset="0"/>
              </a:rPr>
              <a:t>адвокат </a:t>
            </a:r>
            <a:r>
              <a:rPr lang="ru-RU" sz="2000" b="1" dirty="0" err="1" smtClean="0">
                <a:solidFill>
                  <a:srgbClr val="4F4F4F"/>
                </a:solidFill>
                <a:latin typeface="Arial" panose="020B0604020202020204" pitchFamily="34" charset="0"/>
                <a:cs typeface="Arial" panose="020B0604020202020204" pitchFamily="34" charset="0"/>
              </a:rPr>
              <a:t>Алматинской</a:t>
            </a:r>
            <a:r>
              <a:rPr lang="ru-RU" sz="2000" b="1" dirty="0" smtClean="0">
                <a:solidFill>
                  <a:srgbClr val="4F4F4F"/>
                </a:solidFill>
                <a:latin typeface="Arial" panose="020B0604020202020204" pitchFamily="34" charset="0"/>
                <a:cs typeface="Arial" panose="020B0604020202020204" pitchFamily="34" charset="0"/>
              </a:rPr>
              <a:t> городской коллегии адвокатов</a:t>
            </a:r>
          </a:p>
          <a:p>
            <a:r>
              <a:rPr lang="en-US" sz="2000" dirty="0"/>
              <a:t/>
            </a:r>
            <a:br>
              <a:rPr lang="en-US" sz="2000" dirty="0"/>
            </a:br>
            <a:endParaRPr lang="ru-RU" sz="2000" b="1" dirty="0" smtClean="0">
              <a:solidFill>
                <a:schemeClr val="tx1"/>
              </a:solidFill>
              <a:latin typeface="Arial" panose="020B0604020202020204" pitchFamily="34" charset="0"/>
              <a:cs typeface="Arial" panose="020B0604020202020204" pitchFamily="34" charset="0"/>
            </a:endParaRPr>
          </a:p>
          <a:p>
            <a:endParaRPr lang="ru-RU"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16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fontScale="92500" lnSpcReduction="20000"/>
          </a:bodyPr>
          <a:lstStyle/>
          <a:p>
            <a:pPr marL="457200" indent="-457200" algn="l">
              <a:buFont typeface="Wingdings" panose="05000000000000000000" pitchFamily="2" charset="2"/>
              <a:buChar char="Ø"/>
            </a:pPr>
            <a:r>
              <a:rPr lang="ru-RU" dirty="0">
                <a:solidFill>
                  <a:schemeClr val="tx1"/>
                </a:solidFill>
              </a:rPr>
              <a:t>В какой суд надо обращаться с заявлением об алиментах?</a:t>
            </a:r>
          </a:p>
          <a:p>
            <a:pPr marL="457200" indent="-457200" algn="l">
              <a:buFont typeface="Wingdings" panose="05000000000000000000" pitchFamily="2" charset="2"/>
              <a:buChar char="Ø"/>
            </a:pPr>
            <a:r>
              <a:rPr lang="ru-RU" b="1" dirty="0">
                <a:solidFill>
                  <a:schemeClr val="tx1"/>
                </a:solidFill>
              </a:rPr>
              <a:t>Где найти образцы документов в суд для взыскания алиментов?</a:t>
            </a:r>
          </a:p>
          <a:p>
            <a:pPr marL="457200" indent="-457200" algn="l">
              <a:buFont typeface="Wingdings" panose="05000000000000000000" pitchFamily="2" charset="2"/>
              <a:buChar char="Ø"/>
            </a:pPr>
            <a:r>
              <a:rPr lang="ru-RU" dirty="0">
                <a:solidFill>
                  <a:schemeClr val="tx1"/>
                </a:solidFill>
              </a:rPr>
              <a:t>Как быстрее всего получить алименты через суд?</a:t>
            </a:r>
          </a:p>
          <a:p>
            <a:pPr marL="457200" indent="-457200" algn="l">
              <a:buFont typeface="Wingdings" panose="05000000000000000000" pitchFamily="2" charset="2"/>
              <a:buChar char="Ø"/>
            </a:pPr>
            <a:r>
              <a:rPr lang="ru-RU" b="1" dirty="0">
                <a:solidFill>
                  <a:schemeClr val="tx1"/>
                </a:solidFill>
              </a:rPr>
              <a:t>Как отменить судебный приказ о взыскании алиментов?</a:t>
            </a:r>
          </a:p>
          <a:p>
            <a:pPr marL="457200" indent="-457200" algn="l">
              <a:buFont typeface="Wingdings" panose="05000000000000000000" pitchFamily="2" charset="2"/>
              <a:buChar char="Ø"/>
            </a:pPr>
            <a:r>
              <a:rPr lang="ru-RU" dirty="0">
                <a:solidFill>
                  <a:schemeClr val="tx1"/>
                </a:solidFill>
              </a:rPr>
              <a:t> Что делать, если отменен судебный приказ о взыскании алиментов?</a:t>
            </a:r>
          </a:p>
          <a:p>
            <a:pPr marL="457200" indent="-457200" algn="l">
              <a:buFont typeface="Wingdings" panose="05000000000000000000" pitchFamily="2" charset="2"/>
              <a:buChar char="Ø"/>
            </a:pPr>
            <a:r>
              <a:rPr lang="ru-RU" dirty="0">
                <a:solidFill>
                  <a:schemeClr val="tx1"/>
                </a:solidFill>
              </a:rPr>
              <a:t> </a:t>
            </a:r>
            <a:r>
              <a:rPr lang="ru-RU" b="1" dirty="0">
                <a:solidFill>
                  <a:schemeClr val="tx1"/>
                </a:solidFill>
              </a:rPr>
              <a:t>Нужно ли нанимать юриста (адвоката) для взыскания алиментов?</a:t>
            </a:r>
          </a:p>
          <a:p>
            <a:pPr marL="457200" indent="-457200" algn="l">
              <a:buFont typeface="Wingdings" panose="05000000000000000000" pitchFamily="2" charset="2"/>
              <a:buChar char="Ø"/>
            </a:pPr>
            <a:r>
              <a:rPr lang="ru-RU" dirty="0">
                <a:solidFill>
                  <a:schemeClr val="tx1"/>
                </a:solidFill>
              </a:rPr>
              <a:t>Куда надо сдавать решение суда (судебный приказ) на взыскание алиментов</a:t>
            </a:r>
          </a:p>
          <a:p>
            <a:pPr algn="l"/>
            <a:endParaRPr lang="ru-RU" dirty="0" smtClean="0"/>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r>
              <a:rPr lang="ru-RU" sz="2400" b="1" dirty="0">
                <a:solidFill>
                  <a:schemeClr val="bg1"/>
                </a:solidFill>
              </a:rPr>
              <a:t>Как взыскать алименты через суд</a:t>
            </a:r>
          </a:p>
        </p:txBody>
      </p:sp>
    </p:spTree>
    <p:extLst>
      <p:ext uri="{BB962C8B-B14F-4D97-AF65-F5344CB8AC3E}">
        <p14:creationId xmlns:p14="http://schemas.microsoft.com/office/powerpoint/2010/main" val="291971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a:bodyPr>
          <a:lstStyle/>
          <a:p>
            <a:pPr marL="457200" indent="-457200" algn="l">
              <a:buFont typeface="Arial" panose="020B0604020202020204" pitchFamily="34" charset="0"/>
              <a:buChar char="•"/>
            </a:pPr>
            <a:endParaRPr lang="ru-RU" b="1" dirty="0" smtClean="0">
              <a:solidFill>
                <a:schemeClr val="tx1"/>
              </a:solidFill>
            </a:endParaRPr>
          </a:p>
          <a:p>
            <a:pPr marL="457200" indent="-457200" algn="l">
              <a:buFont typeface="Arial" panose="020B0604020202020204" pitchFamily="34" charset="0"/>
              <a:buChar char="•"/>
            </a:pPr>
            <a:r>
              <a:rPr lang="ru-RU" b="1" dirty="0" smtClean="0">
                <a:solidFill>
                  <a:schemeClr val="tx1"/>
                </a:solidFill>
              </a:rPr>
              <a:t>Могу </a:t>
            </a:r>
            <a:r>
              <a:rPr lang="ru-RU" b="1" dirty="0">
                <a:solidFill>
                  <a:schemeClr val="tx1"/>
                </a:solidFill>
              </a:rPr>
              <a:t>я ли отказаться от алиментов</a:t>
            </a:r>
            <a:r>
              <a:rPr lang="ru-RU" b="1" dirty="0" smtClean="0">
                <a:solidFill>
                  <a:schemeClr val="tx1"/>
                </a:solidFill>
              </a:rPr>
              <a:t>?</a:t>
            </a:r>
          </a:p>
          <a:p>
            <a:pPr algn="l"/>
            <a:endParaRPr lang="ru-RU" b="1" dirty="0">
              <a:solidFill>
                <a:schemeClr val="tx1"/>
              </a:solidFill>
            </a:endParaRPr>
          </a:p>
          <a:p>
            <a:pPr marL="457200" indent="-457200" algn="l">
              <a:buFont typeface="Arial" panose="020B0604020202020204" pitchFamily="34" charset="0"/>
              <a:buChar char="•"/>
            </a:pPr>
            <a:r>
              <a:rPr lang="ru-RU" b="1" dirty="0">
                <a:solidFill>
                  <a:schemeClr val="tx1"/>
                </a:solidFill>
              </a:rPr>
              <a:t> Я ранее отказалась от взыскания алиментов, теперь передумала, могу ли я снова подать на алименты?</a:t>
            </a:r>
          </a:p>
          <a:p>
            <a:pPr algn="l"/>
            <a:endParaRPr lang="ru-RU" dirty="0" smtClean="0"/>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r>
              <a:rPr lang="ru-RU" sz="2400" b="1" dirty="0">
                <a:solidFill>
                  <a:schemeClr val="bg1"/>
                </a:solidFill>
              </a:rPr>
              <a:t>Отказ от алиментов </a:t>
            </a:r>
          </a:p>
        </p:txBody>
      </p:sp>
    </p:spTree>
    <p:extLst>
      <p:ext uri="{BB962C8B-B14F-4D97-AF65-F5344CB8AC3E}">
        <p14:creationId xmlns:p14="http://schemas.microsoft.com/office/powerpoint/2010/main" val="4150856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a:bodyPr>
          <a:lstStyle/>
          <a:p>
            <a:pPr marL="457200" indent="-457200" algn="l">
              <a:buFont typeface="Wingdings" panose="05000000000000000000" pitchFamily="2" charset="2"/>
              <a:buChar char="v"/>
            </a:pPr>
            <a:r>
              <a:rPr lang="ru-RU" b="1" dirty="0">
                <a:solidFill>
                  <a:schemeClr val="tx1"/>
                </a:solidFill>
              </a:rPr>
              <a:t>Могу ли я, как супруга получать алименты</a:t>
            </a:r>
            <a:r>
              <a:rPr lang="ru-RU" b="1" dirty="0" smtClean="0">
                <a:solidFill>
                  <a:schemeClr val="tx1"/>
                </a:solidFill>
              </a:rPr>
              <a:t>?</a:t>
            </a:r>
          </a:p>
          <a:p>
            <a:pPr algn="l"/>
            <a:endParaRPr lang="ru-RU" b="1" dirty="0">
              <a:solidFill>
                <a:schemeClr val="tx1"/>
              </a:solidFill>
            </a:endParaRPr>
          </a:p>
          <a:p>
            <a:pPr marL="457200" indent="-457200" algn="l">
              <a:buFont typeface="Wingdings" panose="05000000000000000000" pitchFamily="2" charset="2"/>
              <a:buChar char="v"/>
            </a:pPr>
            <a:r>
              <a:rPr lang="ru-RU" b="1" dirty="0" smtClean="0">
                <a:solidFill>
                  <a:schemeClr val="tx1"/>
                </a:solidFill>
              </a:rPr>
              <a:t>Сколько </a:t>
            </a:r>
            <a:r>
              <a:rPr lang="ru-RU" b="1" dirty="0">
                <a:solidFill>
                  <a:schemeClr val="tx1"/>
                </a:solidFill>
              </a:rPr>
              <a:t>взыскивают алиментов на содержание супруга</a:t>
            </a:r>
            <a:r>
              <a:rPr lang="ru-RU" b="1" dirty="0" smtClean="0">
                <a:solidFill>
                  <a:schemeClr val="tx1"/>
                </a:solidFill>
              </a:rPr>
              <a:t>?</a:t>
            </a:r>
          </a:p>
          <a:p>
            <a:pPr algn="l"/>
            <a:endParaRPr lang="ru-RU" b="1" dirty="0">
              <a:solidFill>
                <a:schemeClr val="tx1"/>
              </a:solidFill>
            </a:endParaRPr>
          </a:p>
          <a:p>
            <a:pPr marL="457200" indent="-457200" algn="l">
              <a:buFont typeface="Wingdings" panose="05000000000000000000" pitchFamily="2" charset="2"/>
              <a:buChar char="v"/>
            </a:pPr>
            <a:r>
              <a:rPr lang="ru-RU" b="1" dirty="0">
                <a:solidFill>
                  <a:schemeClr val="tx1"/>
                </a:solidFill>
              </a:rPr>
              <a:t> В каких случаях могут отказать в взыскании алиментов на содержание супруга?</a:t>
            </a:r>
          </a:p>
          <a:p>
            <a:pPr algn="l"/>
            <a:endParaRPr lang="ru-RU" dirty="0" smtClean="0"/>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r>
              <a:rPr lang="ru-RU" sz="2400" b="1" dirty="0">
                <a:solidFill>
                  <a:schemeClr val="bg1"/>
                </a:solidFill>
              </a:rPr>
              <a:t>Алименты на содержания супруги </a:t>
            </a:r>
          </a:p>
        </p:txBody>
      </p:sp>
    </p:spTree>
    <p:extLst>
      <p:ext uri="{BB962C8B-B14F-4D97-AF65-F5344CB8AC3E}">
        <p14:creationId xmlns:p14="http://schemas.microsoft.com/office/powerpoint/2010/main" val="3221074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a:bodyPr>
          <a:lstStyle/>
          <a:p>
            <a:pPr algn="l"/>
            <a:endParaRPr lang="ru-RU" b="1" dirty="0" smtClean="0">
              <a:solidFill>
                <a:schemeClr val="tx1"/>
              </a:solidFill>
            </a:endParaRPr>
          </a:p>
          <a:p>
            <a:pPr marL="457200" indent="-457200" algn="l">
              <a:buFont typeface="Wingdings" panose="05000000000000000000" pitchFamily="2" charset="2"/>
              <a:buChar char="ü"/>
            </a:pPr>
            <a:r>
              <a:rPr lang="ru-RU" b="1" dirty="0" smtClean="0">
                <a:solidFill>
                  <a:schemeClr val="tx1"/>
                </a:solidFill>
              </a:rPr>
              <a:t>Могу </a:t>
            </a:r>
            <a:r>
              <a:rPr lang="ru-RU" b="1" dirty="0">
                <a:solidFill>
                  <a:schemeClr val="tx1"/>
                </a:solidFill>
              </a:rPr>
              <a:t>ли я, как отец (мать) получать алименты</a:t>
            </a:r>
            <a:r>
              <a:rPr lang="ru-RU" b="1" dirty="0" smtClean="0">
                <a:solidFill>
                  <a:schemeClr val="tx1"/>
                </a:solidFill>
              </a:rPr>
              <a:t>?</a:t>
            </a:r>
          </a:p>
          <a:p>
            <a:pPr algn="l"/>
            <a:endParaRPr lang="ru-RU" b="1" dirty="0">
              <a:solidFill>
                <a:schemeClr val="tx1"/>
              </a:solidFill>
            </a:endParaRPr>
          </a:p>
          <a:p>
            <a:pPr marL="457200" indent="-457200" algn="l">
              <a:buFont typeface="Wingdings" panose="05000000000000000000" pitchFamily="2" charset="2"/>
              <a:buChar char="ü"/>
            </a:pPr>
            <a:r>
              <a:rPr lang="ru-RU" b="1" dirty="0" smtClean="0">
                <a:solidFill>
                  <a:schemeClr val="tx1"/>
                </a:solidFill>
              </a:rPr>
              <a:t>Каков </a:t>
            </a:r>
            <a:r>
              <a:rPr lang="ru-RU" b="1" dirty="0">
                <a:solidFill>
                  <a:schemeClr val="tx1"/>
                </a:solidFill>
              </a:rPr>
              <a:t>размер алиментов на содержание родителей</a:t>
            </a:r>
            <a:r>
              <a:rPr lang="ru-RU" b="1" dirty="0" smtClean="0">
                <a:solidFill>
                  <a:schemeClr val="tx1"/>
                </a:solidFill>
              </a:rPr>
              <a:t>?</a:t>
            </a:r>
          </a:p>
          <a:p>
            <a:pPr algn="l"/>
            <a:endParaRPr lang="ru-RU" b="1" dirty="0">
              <a:solidFill>
                <a:schemeClr val="tx1"/>
              </a:solidFill>
            </a:endParaRPr>
          </a:p>
          <a:p>
            <a:pPr marL="457200" indent="-457200" algn="l">
              <a:buFont typeface="Wingdings" panose="05000000000000000000" pitchFamily="2" charset="2"/>
              <a:buChar char="ü"/>
            </a:pPr>
            <a:r>
              <a:rPr lang="ru-RU" b="1" dirty="0" smtClean="0">
                <a:solidFill>
                  <a:schemeClr val="tx1"/>
                </a:solidFill>
              </a:rPr>
              <a:t>По </a:t>
            </a:r>
            <a:r>
              <a:rPr lang="ru-RU" b="1" dirty="0">
                <a:solidFill>
                  <a:schemeClr val="tx1"/>
                </a:solidFill>
              </a:rPr>
              <a:t>каким основаниям могут отказать в взыскании алиментов на содержание родителей?</a:t>
            </a:r>
          </a:p>
          <a:p>
            <a:pPr algn="l"/>
            <a:endParaRPr lang="ru-RU" b="1" dirty="0" smtClean="0">
              <a:solidFill>
                <a:schemeClr val="tx1"/>
              </a:solidFill>
            </a:endParaRPr>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r>
              <a:rPr lang="ru-RU" sz="2400" b="1" dirty="0">
                <a:solidFill>
                  <a:schemeClr val="bg1"/>
                </a:solidFill>
              </a:rPr>
              <a:t>Алименты на содержание родителей</a:t>
            </a:r>
          </a:p>
        </p:txBody>
      </p:sp>
    </p:spTree>
    <p:extLst>
      <p:ext uri="{BB962C8B-B14F-4D97-AF65-F5344CB8AC3E}">
        <p14:creationId xmlns:p14="http://schemas.microsoft.com/office/powerpoint/2010/main" val="466190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a:bodyPr>
          <a:lstStyle/>
          <a:p>
            <a:pPr algn="l"/>
            <a:endParaRPr lang="ru-RU" b="1" dirty="0" smtClean="0">
              <a:solidFill>
                <a:schemeClr val="tx1"/>
              </a:solidFill>
            </a:endParaRPr>
          </a:p>
          <a:p>
            <a:pPr marL="457200" indent="-457200" algn="l">
              <a:buFont typeface="Wingdings" panose="05000000000000000000" pitchFamily="2" charset="2"/>
              <a:buChar char="q"/>
            </a:pPr>
            <a:r>
              <a:rPr lang="ru-RU" b="1" dirty="0" smtClean="0">
                <a:solidFill>
                  <a:schemeClr val="tx1"/>
                </a:solidFill>
              </a:rPr>
              <a:t>Как </a:t>
            </a:r>
            <a:r>
              <a:rPr lang="ru-RU" b="1" dirty="0">
                <a:solidFill>
                  <a:schemeClr val="tx1"/>
                </a:solidFill>
              </a:rPr>
              <a:t>увеличить алименты?</a:t>
            </a:r>
          </a:p>
          <a:p>
            <a:pPr algn="l"/>
            <a:endParaRPr lang="ru-RU" b="1" dirty="0" smtClean="0">
              <a:solidFill>
                <a:schemeClr val="tx1"/>
              </a:solidFill>
            </a:endParaRPr>
          </a:p>
          <a:p>
            <a:pPr marL="457200" indent="-457200" algn="l">
              <a:buFont typeface="Wingdings" panose="05000000000000000000" pitchFamily="2" charset="2"/>
              <a:buChar char="q"/>
            </a:pPr>
            <a:r>
              <a:rPr lang="ru-RU" b="1" dirty="0" smtClean="0">
                <a:solidFill>
                  <a:schemeClr val="tx1"/>
                </a:solidFill>
              </a:rPr>
              <a:t>Как </a:t>
            </a:r>
            <a:r>
              <a:rPr lang="ru-RU" b="1" dirty="0">
                <a:solidFill>
                  <a:schemeClr val="tx1"/>
                </a:solidFill>
              </a:rPr>
              <a:t>уменьшить алименты?</a:t>
            </a:r>
          </a:p>
          <a:p>
            <a:pPr algn="l"/>
            <a:endParaRPr lang="ru-RU" b="1" dirty="0" smtClean="0">
              <a:solidFill>
                <a:schemeClr val="tx1"/>
              </a:solidFill>
            </a:endParaRPr>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r>
              <a:rPr lang="ru-RU" sz="2400" b="1" dirty="0">
                <a:solidFill>
                  <a:schemeClr val="bg1"/>
                </a:solidFill>
              </a:rPr>
              <a:t>Увеличение (уменьшение) алиментов</a:t>
            </a:r>
          </a:p>
        </p:txBody>
      </p:sp>
    </p:spTree>
    <p:extLst>
      <p:ext uri="{BB962C8B-B14F-4D97-AF65-F5344CB8AC3E}">
        <p14:creationId xmlns:p14="http://schemas.microsoft.com/office/powerpoint/2010/main" val="617175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412776"/>
            <a:ext cx="9144000" cy="5445224"/>
          </a:xfrm>
        </p:spPr>
        <p:txBody>
          <a:bodyPr>
            <a:normAutofit/>
          </a:bodyPr>
          <a:lstStyle/>
          <a:p>
            <a:pPr algn="l"/>
            <a:r>
              <a:rPr lang="ru-RU" b="1" dirty="0" err="1">
                <a:solidFill>
                  <a:srgbClr val="C00000"/>
                </a:solidFill>
                <a:latin typeface="Arial" panose="020B0604020202020204" pitchFamily="34" charset="0"/>
                <a:cs typeface="Arial" panose="020B0604020202020204" pitchFamily="34" charset="0"/>
              </a:rPr>
              <a:t>Лазат</a:t>
            </a:r>
            <a:endParaRPr lang="ru-RU" b="1" dirty="0">
              <a:solidFill>
                <a:srgbClr val="C00000"/>
              </a:solidFill>
              <a:latin typeface="Arial" panose="020B0604020202020204" pitchFamily="34" charset="0"/>
              <a:cs typeface="Arial" panose="020B0604020202020204" pitchFamily="34" charset="0"/>
            </a:endParaRPr>
          </a:p>
          <a:p>
            <a:pPr algn="l"/>
            <a:endParaRPr lang="ru-RU" b="1" dirty="0">
              <a:solidFill>
                <a:srgbClr val="C00000"/>
              </a:solidFill>
              <a:latin typeface="Arial" panose="020B0604020202020204" pitchFamily="34" charset="0"/>
              <a:cs typeface="Arial" panose="020B0604020202020204" pitchFamily="34" charset="0"/>
            </a:endParaRPr>
          </a:p>
          <a:p>
            <a:pPr algn="l"/>
            <a:r>
              <a:rPr lang="ru-RU" b="1" dirty="0">
                <a:solidFill>
                  <a:schemeClr val="tx1"/>
                </a:solidFill>
                <a:latin typeface="Arial" panose="020B0604020202020204" pitchFamily="34" charset="0"/>
                <a:cs typeface="Arial" panose="020B0604020202020204" pitchFamily="34" charset="0"/>
              </a:rPr>
              <a:t>Каков размер алиментов с пособия по инвалидности на 1 ребенка? Отец ребенка инвалид по психическому заболеванию. Мать не даёт ему видеть ребенка. Можно ли потребовать навещать ребенка в присутствии бабушки, матери отца?</a:t>
            </a:r>
          </a:p>
        </p:txBody>
      </p:sp>
      <p:sp>
        <p:nvSpPr>
          <p:cNvPr id="4" name="Прямоугольник 3"/>
          <p:cNvSpPr/>
          <p:nvPr/>
        </p:nvSpPr>
        <p:spPr>
          <a:xfrm>
            <a:off x="0" y="805354"/>
            <a:ext cx="9144000" cy="369332"/>
          </a:xfrm>
          <a:prstGeom prst="rect">
            <a:avLst/>
          </a:prstGeom>
          <a:solidFill>
            <a:srgbClr val="C00000"/>
          </a:solidFill>
        </p:spPr>
        <p:txBody>
          <a:bodyPr wrap="square">
            <a:spAutoFit/>
          </a:bodyPr>
          <a:lstStyle/>
          <a:p>
            <a:r>
              <a:rPr lang="ru-RU" b="1" dirty="0" smtClean="0">
                <a:solidFill>
                  <a:schemeClr val="bg1"/>
                </a:solidFill>
                <a:latin typeface="Arial" panose="020B0604020202020204" pitchFamily="34" charset="0"/>
                <a:cs typeface="Arial" panose="020B0604020202020204" pitchFamily="34" charset="0"/>
              </a:rPr>
              <a:t>ВОПРОСЫ</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744019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2663</Words>
  <Application>Microsoft Office PowerPoint</Application>
  <PresentationFormat>Экран (4:3)</PresentationFormat>
  <Paragraphs>208</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Элина Черногрицкая</dc:creator>
  <cp:lastModifiedBy>Элина Черногрицкая</cp:lastModifiedBy>
  <cp:revision>107</cp:revision>
  <dcterms:created xsi:type="dcterms:W3CDTF">2018-01-30T04:51:50Z</dcterms:created>
  <dcterms:modified xsi:type="dcterms:W3CDTF">2018-05-24T10:57:08Z</dcterms:modified>
</cp:coreProperties>
</file>