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65"/>
  </p:notesMasterIdLst>
  <p:sldIdLst>
    <p:sldId id="456" r:id="rId2"/>
    <p:sldId id="279" r:id="rId3"/>
    <p:sldId id="337" r:id="rId4"/>
    <p:sldId id="335" r:id="rId5"/>
    <p:sldId id="338" r:id="rId6"/>
    <p:sldId id="339" r:id="rId7"/>
    <p:sldId id="340" r:id="rId8"/>
    <p:sldId id="341" r:id="rId9"/>
    <p:sldId id="432" r:id="rId10"/>
    <p:sldId id="433" r:id="rId11"/>
    <p:sldId id="434" r:id="rId12"/>
    <p:sldId id="435" r:id="rId13"/>
    <p:sldId id="436" r:id="rId14"/>
    <p:sldId id="437" r:id="rId15"/>
    <p:sldId id="440" r:id="rId16"/>
    <p:sldId id="441" r:id="rId17"/>
    <p:sldId id="438" r:id="rId18"/>
    <p:sldId id="439" r:id="rId19"/>
    <p:sldId id="442" r:id="rId20"/>
    <p:sldId id="443" r:id="rId21"/>
    <p:sldId id="444" r:id="rId22"/>
    <p:sldId id="283" r:id="rId23"/>
    <p:sldId id="360" r:id="rId24"/>
    <p:sldId id="361" r:id="rId25"/>
    <p:sldId id="284" r:id="rId26"/>
    <p:sldId id="349" r:id="rId27"/>
    <p:sldId id="350" r:id="rId28"/>
    <p:sldId id="351" r:id="rId29"/>
    <p:sldId id="352" r:id="rId30"/>
    <p:sldId id="384" r:id="rId31"/>
    <p:sldId id="362" r:id="rId32"/>
    <p:sldId id="285" r:id="rId33"/>
    <p:sldId id="377" r:id="rId34"/>
    <p:sldId id="457" r:id="rId35"/>
    <p:sldId id="354" r:id="rId36"/>
    <p:sldId id="355" r:id="rId37"/>
    <p:sldId id="445" r:id="rId38"/>
    <p:sldId id="287" r:id="rId39"/>
    <p:sldId id="288" r:id="rId40"/>
    <p:sldId id="356" r:id="rId41"/>
    <p:sldId id="297" r:id="rId42"/>
    <p:sldId id="446" r:id="rId43"/>
    <p:sldId id="299" r:id="rId44"/>
    <p:sldId id="300" r:id="rId45"/>
    <p:sldId id="305" r:id="rId46"/>
    <p:sldId id="447" r:id="rId47"/>
    <p:sldId id="448" r:id="rId48"/>
    <p:sldId id="458" r:id="rId49"/>
    <p:sldId id="449" r:id="rId50"/>
    <p:sldId id="450" r:id="rId51"/>
    <p:sldId id="451" r:id="rId52"/>
    <p:sldId id="452" r:id="rId53"/>
    <p:sldId id="455" r:id="rId54"/>
    <p:sldId id="454" r:id="rId55"/>
    <p:sldId id="315" r:id="rId56"/>
    <p:sldId id="413" r:id="rId57"/>
    <p:sldId id="415" r:id="rId58"/>
    <p:sldId id="416" r:id="rId59"/>
    <p:sldId id="428" r:id="rId60"/>
    <p:sldId id="426" r:id="rId61"/>
    <p:sldId id="421" r:id="rId62"/>
    <p:sldId id="423" r:id="rId63"/>
    <p:sldId id="275" r:id="rId64"/>
  </p:sldIdLst>
  <p:sldSz cx="9793288" cy="5508625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3" autoAdjust="0"/>
    <p:restoredTop sz="90139" autoAdjust="0"/>
  </p:normalViewPr>
  <p:slideViewPr>
    <p:cSldViewPr>
      <p:cViewPr varScale="1">
        <p:scale>
          <a:sx n="97" d="100"/>
          <a:sy n="97" d="100"/>
        </p:scale>
        <p:origin x="-108" y="-606"/>
      </p:cViewPr>
      <p:guideLst>
        <p:guide orient="horz" pos="1735"/>
        <p:guide pos="30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38BD7-FCE3-4FC8-AEB4-48BE7F76A262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0A423-AD18-4F20-B00D-5A07E4146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423-AD18-4F20-B00D-5A07E4146D7B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423-AD18-4F20-B00D-5A07E4146D7B}" type="slidenum">
              <a:rPr lang="ru-RU" smtClean="0"/>
              <a:pPr/>
              <a:t>52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423-AD18-4F20-B00D-5A07E4146D7B}" type="slidenum">
              <a:rPr lang="ru-RU" smtClean="0"/>
              <a:pPr/>
              <a:t>53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423-AD18-4F20-B00D-5A07E4146D7B}" type="slidenum">
              <a:rPr lang="ru-RU" smtClean="0"/>
              <a:pPr/>
              <a:t>54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423-AD18-4F20-B00D-5A07E4146D7B}" type="slidenum">
              <a:rPr lang="ru-RU" smtClean="0"/>
              <a:pPr/>
              <a:t>55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423-AD18-4F20-B00D-5A07E4146D7B}" type="slidenum">
              <a:rPr lang="ru-RU" smtClean="0"/>
              <a:pPr/>
              <a:t>57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423-AD18-4F20-B00D-5A07E4146D7B}" type="slidenum">
              <a:rPr lang="ru-RU" smtClean="0"/>
              <a:pPr/>
              <a:t>58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423-AD18-4F20-B00D-5A07E4146D7B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423-AD18-4F20-B00D-5A07E4146D7B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423-AD18-4F20-B00D-5A07E4146D7B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423-AD18-4F20-B00D-5A07E4146D7B}" type="slidenum">
              <a:rPr lang="ru-RU" smtClean="0"/>
              <a:pPr/>
              <a:t>44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423-AD18-4F20-B00D-5A07E4146D7B}" type="slidenum">
              <a:rPr lang="ru-RU" smtClean="0"/>
              <a:pPr/>
              <a:t>45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423-AD18-4F20-B00D-5A07E4146D7B}" type="slidenum">
              <a:rPr lang="ru-RU" smtClean="0"/>
              <a:pPr/>
              <a:t>49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423-AD18-4F20-B00D-5A07E4146D7B}" type="slidenum">
              <a:rPr lang="ru-RU" smtClean="0"/>
              <a:pPr/>
              <a:t>50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423-AD18-4F20-B00D-5A07E4146D7B}" type="slidenum">
              <a:rPr lang="ru-RU" smtClean="0"/>
              <a:pPr/>
              <a:t>51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4497" y="1711245"/>
            <a:ext cx="8324295" cy="118078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68993" y="3121554"/>
            <a:ext cx="6855302" cy="1407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C4FB-C105-43C9-9794-612C7E15DB64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70C7-B75D-407B-84DA-5A906F911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C4FB-C105-43C9-9794-612C7E15DB64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70C7-B75D-407B-84DA-5A906F911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00134" y="220602"/>
            <a:ext cx="2203490" cy="470018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89664" y="220602"/>
            <a:ext cx="6447248" cy="470018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C4FB-C105-43C9-9794-612C7E15DB64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70C7-B75D-407B-84DA-5A906F911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C4FB-C105-43C9-9794-612C7E15DB64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70C7-B75D-407B-84DA-5A906F911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3602" y="3539803"/>
            <a:ext cx="8324295" cy="1094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73602" y="2334791"/>
            <a:ext cx="8324295" cy="120501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C4FB-C105-43C9-9794-612C7E15DB64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70C7-B75D-407B-84DA-5A906F911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89664" y="1285347"/>
            <a:ext cx="4325369" cy="3635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78255" y="1285347"/>
            <a:ext cx="4325369" cy="3635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C4FB-C105-43C9-9794-612C7E15DB64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70C7-B75D-407B-84DA-5A906F911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9664" y="1233066"/>
            <a:ext cx="4327070" cy="5138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9664" y="1746948"/>
            <a:ext cx="4327070" cy="31738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74857" y="1233066"/>
            <a:ext cx="4328769" cy="5138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74857" y="1746948"/>
            <a:ext cx="4328769" cy="31738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C4FB-C105-43C9-9794-612C7E15DB64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70C7-B75D-407B-84DA-5A906F911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C4FB-C105-43C9-9794-612C7E15DB64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70C7-B75D-407B-84DA-5A906F911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C4FB-C105-43C9-9794-612C7E15DB64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70C7-B75D-407B-84DA-5A906F911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67" y="219324"/>
            <a:ext cx="3221924" cy="93340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28904" y="219327"/>
            <a:ext cx="5474720" cy="470145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9667" y="1152733"/>
            <a:ext cx="3221924" cy="37680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C4FB-C105-43C9-9794-612C7E15DB64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70C7-B75D-407B-84DA-5A906F911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53" y="3856038"/>
            <a:ext cx="5875973" cy="4552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19553" y="492206"/>
            <a:ext cx="5875973" cy="3305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19553" y="4311265"/>
            <a:ext cx="5875973" cy="6464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C4FB-C105-43C9-9794-612C7E15DB64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70C7-B75D-407B-84DA-5A906F911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65" y="220601"/>
            <a:ext cx="8813959" cy="918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9665" y="1285347"/>
            <a:ext cx="8813959" cy="3635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89664" y="5105681"/>
            <a:ext cx="2285101" cy="2932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DC4FB-C105-43C9-9794-612C7E15DB64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46040" y="5105681"/>
            <a:ext cx="3101208" cy="2932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18523" y="5105681"/>
            <a:ext cx="2285101" cy="2932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470C7-B75D-407B-84DA-5A906F9119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3288" cy="551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17896" y="1803401"/>
            <a:ext cx="7330677" cy="1887015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Helvetica Neue"/>
              </a:rPr>
              <a:t>Административный процедурно-процессуальный кодекс: первые итоги и проблемы</a:t>
            </a:r>
          </a:p>
        </p:txBody>
      </p:sp>
      <p:sp>
        <p:nvSpPr>
          <p:cNvPr id="2052" name="TextBox 9"/>
          <p:cNvSpPr txBox="1">
            <a:spLocks noChangeArrowheads="1"/>
          </p:cNvSpPr>
          <p:nvPr/>
        </p:nvSpPr>
        <p:spPr bwMode="auto">
          <a:xfrm>
            <a:off x="4968652" y="3834432"/>
            <a:ext cx="468052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800" b="1" dirty="0">
                <a:latin typeface="Cambria Math" pitchFamily="18" charset="0"/>
                <a:ea typeface="Cambria Math" pitchFamily="18" charset="0"/>
                <a:cs typeface="Helvetica Neue"/>
              </a:rPr>
              <a:t>Роман </a:t>
            </a:r>
            <a:r>
              <a:rPr lang="ru-RU" sz="1800" b="1" dirty="0" smtClean="0">
                <a:latin typeface="Cambria Math" pitchFamily="18" charset="0"/>
                <a:ea typeface="Cambria Math" pitchFamily="18" charset="0"/>
                <a:cs typeface="Helvetica Neue"/>
              </a:rPr>
              <a:t>Подопригора, </a:t>
            </a:r>
            <a:r>
              <a:rPr lang="ru-RU" sz="1800" b="1" dirty="0" err="1" smtClean="0">
                <a:latin typeface="Cambria Math" pitchFamily="18" charset="0"/>
                <a:ea typeface="Cambria Math" pitchFamily="18" charset="0"/>
                <a:cs typeface="Helvetica Neue"/>
              </a:rPr>
              <a:t>д.ю.н</a:t>
            </a:r>
            <a:r>
              <a:rPr lang="ru-RU" sz="1800" b="1" dirty="0" smtClean="0">
                <a:latin typeface="Cambria Math" pitchFamily="18" charset="0"/>
                <a:ea typeface="Cambria Math" pitchFamily="18" charset="0"/>
                <a:cs typeface="Helvetica Neue"/>
              </a:rPr>
              <a:t>, профессор,</a:t>
            </a:r>
          </a:p>
          <a:p>
            <a:r>
              <a:rPr lang="ru-RU" b="1" dirty="0" smtClean="0">
                <a:latin typeface="Cambria Math" pitchFamily="18" charset="0"/>
                <a:ea typeface="Cambria Math" pitchFamily="18" charset="0"/>
                <a:cs typeface="Helvetica Neue"/>
              </a:rPr>
              <a:t>директор НИИ публичного права</a:t>
            </a:r>
          </a:p>
          <a:p>
            <a:r>
              <a:rPr lang="ru-RU" sz="1800" b="1" dirty="0" smtClean="0">
                <a:latin typeface="Cambria Math" pitchFamily="18" charset="0"/>
                <a:ea typeface="Cambria Math" pitchFamily="18" charset="0"/>
                <a:cs typeface="Helvetica Neue"/>
              </a:rPr>
              <a:t>Каспийского </a:t>
            </a:r>
            <a:r>
              <a:rPr lang="ru-RU" sz="1800" b="1" dirty="0" smtClean="0">
                <a:latin typeface="Cambria Math" pitchFamily="18" charset="0"/>
                <a:ea typeface="Cambria Math" pitchFamily="18" charset="0"/>
                <a:cs typeface="Helvetica Neue"/>
              </a:rPr>
              <a:t>университета</a:t>
            </a:r>
          </a:p>
          <a:p>
            <a:endParaRPr lang="ru-RU" b="1" dirty="0" smtClean="0">
              <a:latin typeface="Cambria Math" pitchFamily="18" charset="0"/>
              <a:ea typeface="Cambria Math" pitchFamily="18" charset="0"/>
              <a:cs typeface="Helvetica Neue"/>
            </a:endParaRPr>
          </a:p>
          <a:p>
            <a:r>
              <a:rPr lang="ru-RU" b="1" dirty="0" smtClean="0">
                <a:latin typeface="Cambria Math" pitchFamily="18" charset="0"/>
                <a:ea typeface="Cambria Math" pitchFamily="18" charset="0"/>
                <a:cs typeface="Helvetica Neue"/>
              </a:rPr>
              <a:t>Алматы, 28  декабря 2021 г.</a:t>
            </a:r>
            <a:endParaRPr lang="ru-RU" sz="1800" b="1" dirty="0">
              <a:latin typeface="Cambria Math" pitchFamily="18" charset="0"/>
              <a:ea typeface="Cambria Math" pitchFamily="18" charset="0"/>
              <a:cs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666080"/>
            <a:ext cx="8813959" cy="64807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Cambria Math" pitchFamily="18" charset="0"/>
                <a:ea typeface="Cambria Math" pitchFamily="18" charset="0"/>
              </a:rPr>
              <a:t>Принципы административной процедуры и административного процесса</a:t>
            </a:r>
            <a:endParaRPr lang="ru-RU" sz="20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314152"/>
            <a:ext cx="8813959" cy="3985110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ts val="0"/>
              </a:spcBef>
            </a:pPr>
            <a:r>
              <a:rPr lang="ru-RU" sz="2900" dirty="0" smtClean="0">
                <a:latin typeface="Cambria Math" pitchFamily="18" charset="0"/>
                <a:ea typeface="Cambria Math" pitchFamily="18" charset="0"/>
              </a:rPr>
              <a:t>Принцип законности</a:t>
            </a:r>
          </a:p>
          <a:p>
            <a:pPr>
              <a:spcBef>
                <a:spcPts val="0"/>
              </a:spcBef>
            </a:pPr>
            <a:endParaRPr lang="ru-RU" sz="2500" dirty="0" smtClean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</a:pPr>
            <a:r>
              <a:rPr lang="ru-RU" sz="2900" dirty="0" smtClean="0">
                <a:latin typeface="Cambria Math" pitchFamily="18" charset="0"/>
                <a:ea typeface="Cambria Math" pitchFamily="18" charset="0"/>
              </a:rPr>
              <a:t>Принцип справедливости</a:t>
            </a:r>
          </a:p>
          <a:p>
            <a:pPr>
              <a:spcBef>
                <a:spcPts val="0"/>
              </a:spcBef>
            </a:pPr>
            <a:endParaRPr lang="ru-RU" sz="2500" dirty="0" smtClean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</a:pPr>
            <a:r>
              <a:rPr lang="ru-RU" sz="2900" dirty="0" smtClean="0">
                <a:latin typeface="Cambria Math" pitchFamily="18" charset="0"/>
                <a:ea typeface="Cambria Math" pitchFamily="18" charset="0"/>
              </a:rPr>
              <a:t>Защита прав, свобод и законных интересов</a:t>
            </a:r>
          </a:p>
          <a:p>
            <a:pPr>
              <a:spcBef>
                <a:spcPts val="0"/>
              </a:spcBef>
            </a:pPr>
            <a:endParaRPr lang="ru-RU" sz="2500" dirty="0" smtClean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</a:pPr>
            <a:r>
              <a:rPr lang="ru-RU" sz="2900" dirty="0" smtClean="0">
                <a:latin typeface="Cambria Math" pitchFamily="18" charset="0"/>
                <a:ea typeface="Cambria Math" pitchFamily="18" charset="0"/>
              </a:rPr>
              <a:t>Соразмерность  </a:t>
            </a:r>
            <a:r>
              <a:rPr lang="ru-RU" sz="29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⩗</a:t>
            </a:r>
          </a:p>
          <a:p>
            <a:pPr>
              <a:spcBef>
                <a:spcPts val="0"/>
              </a:spcBef>
            </a:pPr>
            <a:endParaRPr lang="ru-RU" sz="2500" dirty="0" smtClean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</a:pPr>
            <a:r>
              <a:rPr lang="ru-RU" sz="2900" dirty="0" smtClean="0">
                <a:latin typeface="Cambria Math" pitchFamily="18" charset="0"/>
                <a:ea typeface="Cambria Math" pitchFamily="18" charset="0"/>
              </a:rPr>
              <a:t>Пределы осуществления административного усмотрения  </a:t>
            </a:r>
            <a:r>
              <a:rPr lang="ru-RU" sz="29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⩗</a:t>
            </a:r>
          </a:p>
          <a:p>
            <a:pPr>
              <a:spcBef>
                <a:spcPts val="0"/>
              </a:spcBef>
            </a:pPr>
            <a:endParaRPr lang="ru-RU" sz="2500" dirty="0" smtClean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</a:pPr>
            <a:r>
              <a:rPr lang="ru-RU" sz="2900" dirty="0" smtClean="0">
                <a:latin typeface="Cambria Math" pitchFamily="18" charset="0"/>
                <a:ea typeface="Cambria Math" pitchFamily="18" charset="0"/>
              </a:rPr>
              <a:t>Принцип приоритета прав </a:t>
            </a:r>
          </a:p>
          <a:p>
            <a:pPr>
              <a:spcBef>
                <a:spcPts val="0"/>
              </a:spcBef>
            </a:pPr>
            <a:endParaRPr lang="ru-RU" sz="2500" dirty="0" smtClean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</a:pPr>
            <a:r>
              <a:rPr lang="ru-RU" sz="2900" dirty="0" smtClean="0">
                <a:latin typeface="Cambria Math" pitchFamily="18" charset="0"/>
                <a:ea typeface="Cambria Math" pitchFamily="18" charset="0"/>
              </a:rPr>
              <a:t>Охрана права на доверие </a:t>
            </a:r>
            <a:r>
              <a:rPr lang="ru-RU" sz="29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⩗</a:t>
            </a:r>
            <a:endParaRPr lang="ru-RU" sz="2900" dirty="0" smtClean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</a:pPr>
            <a:endParaRPr lang="ru-RU" sz="2500" dirty="0" smtClean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</a:pPr>
            <a:r>
              <a:rPr lang="ru-RU" sz="2900" dirty="0" smtClean="0">
                <a:latin typeface="Cambria Math" pitchFamily="18" charset="0"/>
                <a:ea typeface="Cambria Math" pitchFamily="18" charset="0"/>
              </a:rPr>
              <a:t>Запрет злоупотребления формальными требованиями </a:t>
            </a:r>
            <a:r>
              <a:rPr lang="ru-RU" sz="29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⩗</a:t>
            </a:r>
            <a:endParaRPr lang="ru-RU" sz="2900" dirty="0" smtClean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</a:pPr>
            <a:endParaRPr lang="ru-RU" sz="2500" dirty="0" smtClean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</a:pPr>
            <a:r>
              <a:rPr lang="ru-RU" sz="2900" dirty="0" smtClean="0">
                <a:latin typeface="Cambria Math" pitchFamily="18" charset="0"/>
                <a:ea typeface="Cambria Math" pitchFamily="18" charset="0"/>
              </a:rPr>
              <a:t>Презумпция достоверности </a:t>
            </a:r>
            <a:r>
              <a:rPr lang="ru-RU" sz="29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⩗</a:t>
            </a:r>
          </a:p>
          <a:p>
            <a:pPr>
              <a:spcBef>
                <a:spcPts val="0"/>
              </a:spcBef>
            </a:pPr>
            <a:endParaRPr lang="ru-RU" sz="2500" dirty="0" smtClean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</a:pPr>
            <a:r>
              <a:rPr lang="ru-RU" sz="2900" dirty="0" smtClean="0">
                <a:latin typeface="Cambria Math" pitchFamily="18" charset="0"/>
                <a:ea typeface="Cambria Math" pitchFamily="18" charset="0"/>
              </a:rPr>
              <a:t>Активная роль суда </a:t>
            </a:r>
            <a:r>
              <a:rPr lang="ru-RU" sz="29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⩗</a:t>
            </a:r>
            <a:endParaRPr lang="ru-RU" sz="2900" dirty="0" smtClean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</a:pPr>
            <a:endParaRPr lang="ru-RU" sz="2500" dirty="0" smtClean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</a:pPr>
            <a:r>
              <a:rPr lang="ru-RU" sz="2900" dirty="0" smtClean="0">
                <a:latin typeface="Cambria Math" pitchFamily="18" charset="0"/>
                <a:ea typeface="Cambria Math" pitchFamily="18" charset="0"/>
              </a:rPr>
              <a:t>Разумный срок административного судопроизводства </a:t>
            </a:r>
            <a:r>
              <a:rPr lang="ru-RU" sz="29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⩗</a:t>
            </a:r>
            <a:endParaRPr lang="ru-RU" sz="2900" dirty="0" smtClean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</a:pPr>
            <a:r>
              <a:rPr lang="ru-RU" sz="2900" dirty="0" smtClean="0">
                <a:latin typeface="Cambria Math" pitchFamily="18" charset="0"/>
                <a:ea typeface="Cambria Math" pitchFamily="18" charset="0"/>
              </a:rPr>
              <a:t>Обязательность судебных актов</a:t>
            </a:r>
            <a:endParaRPr lang="ru-RU" sz="2900" dirty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</a:pPr>
            <a:endParaRPr lang="ru-RU" sz="1400" dirty="0" smtClean="0">
              <a:latin typeface="Cambria Math" pitchFamily="18" charset="0"/>
              <a:ea typeface="Cambria Math" pitchFamily="18" charset="0"/>
            </a:endParaRPr>
          </a:p>
          <a:p>
            <a:endParaRPr lang="ru-RU" sz="1600" dirty="0" smtClean="0">
              <a:latin typeface="Cambria Math" pitchFamily="18" charset="0"/>
              <a:ea typeface="Cambria Math" pitchFamily="18" charset="0"/>
            </a:endParaRPr>
          </a:p>
          <a:p>
            <a:endParaRPr lang="ru-RU" sz="1600" dirty="0" smtClean="0">
              <a:latin typeface="Cambria Math" pitchFamily="18" charset="0"/>
              <a:ea typeface="Cambria Math" pitchFamily="18" charset="0"/>
            </a:endParaRPr>
          </a:p>
          <a:p>
            <a:endParaRPr lang="ru-RU" sz="1600" dirty="0" smtClean="0"/>
          </a:p>
          <a:p>
            <a:endParaRPr lang="ru-RU" sz="4000" dirty="0" smtClean="0">
              <a:latin typeface="Cambria Math" pitchFamily="18" charset="0"/>
              <a:ea typeface="Cambria Math" pitchFamily="18" charset="0"/>
            </a:endParaRPr>
          </a:p>
          <a:p>
            <a:endParaRPr lang="ru-RU" sz="62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65" y="0"/>
            <a:ext cx="8813959" cy="1134799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36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3200" b="1" dirty="0" smtClean="0">
                <a:latin typeface="Cambria Math" pitchFamily="18" charset="0"/>
                <a:ea typeface="Cambria Math" pitchFamily="18" charset="0"/>
              </a:rPr>
              <a:t>Административное усмотрение </a:t>
            </a:r>
            <a:endParaRPr lang="ru-RU" sz="3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366158"/>
            <a:ext cx="8813959" cy="370174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	Полномочие административного органа, должностного лица принимать в установленных законодательством целях и пределах одно из возможных решений на основании оценки их законности</a:t>
            </a:r>
          </a:p>
          <a:p>
            <a:pPr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______________________________________________________________________ </a:t>
            </a:r>
          </a:p>
          <a:p>
            <a:pPr marL="514350" indent="-514350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Принимать или не принимать решение</a:t>
            </a:r>
          </a:p>
          <a:p>
            <a:pPr marL="514350" indent="-514350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Какую меру применять</a:t>
            </a:r>
          </a:p>
          <a:p>
            <a:pPr marL="514350" indent="-514350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К кому применять меру</a:t>
            </a:r>
          </a:p>
          <a:p>
            <a:pPr marL="514350" indent="-514350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Нулевое усмотрение</a:t>
            </a:r>
          </a:p>
          <a:p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endParaRPr lang="ru-RU" sz="5500" dirty="0" smtClean="0"/>
          </a:p>
          <a:p>
            <a:endParaRPr lang="ru-RU" sz="62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148" y="954112"/>
            <a:ext cx="8813959" cy="102987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ПРИНЦИПЫ АДМИНИСТРАТИВНОЙ ПРОЦЕДУРЫ </a:t>
            </a:r>
            <a:r>
              <a:rPr lang="ru-RU" sz="30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30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Принцип соразмерности (статья 10 АППК</a:t>
            </a:r>
            <a:r>
              <a:rPr lang="ru-RU" sz="3000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ru-RU" sz="3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2106241"/>
            <a:ext cx="8813959" cy="3096344"/>
          </a:xfrm>
        </p:spPr>
        <p:txBody>
          <a:bodyPr>
            <a:normAutofit fontScale="25000" lnSpcReduction="20000"/>
          </a:bodyPr>
          <a:lstStyle/>
          <a:p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8600" dirty="0" smtClean="0">
                <a:latin typeface="Cambria Math" pitchFamily="18" charset="0"/>
                <a:ea typeface="Cambria Math" pitchFamily="18" charset="0"/>
              </a:rPr>
              <a:t>Административный акт, административное действие (бездействие) должны быть соразмерными, то есть являться пригодными, необходимыми и пропорциональными</a:t>
            </a:r>
          </a:p>
          <a:p>
            <a:endParaRPr lang="ru-RU" sz="86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8600" dirty="0" smtClean="0">
                <a:latin typeface="Cambria Math" pitchFamily="18" charset="0"/>
                <a:ea typeface="Cambria Math" pitchFamily="18" charset="0"/>
              </a:rPr>
              <a:t>Обеспечение справедливого баланса интересов участника административной процедуры и общества</a:t>
            </a:r>
          </a:p>
          <a:p>
            <a:endParaRPr lang="ru-RU" sz="7000" dirty="0" smtClean="0">
              <a:latin typeface="Cambria Math" pitchFamily="18" charset="0"/>
              <a:ea typeface="Cambria Math" pitchFamily="18" charset="0"/>
            </a:endParaRPr>
          </a:p>
          <a:p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625475" indent="-625475"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	</a:t>
            </a:r>
            <a:endParaRPr lang="ru-RU" sz="4500" dirty="0" smtClean="0">
              <a:latin typeface="Cambria Math" pitchFamily="18" charset="0"/>
              <a:ea typeface="Cambria Math" pitchFamily="18" charset="0"/>
            </a:endParaRPr>
          </a:p>
          <a:p>
            <a:endParaRPr lang="ru-RU" sz="2400" dirty="0" smtClean="0"/>
          </a:p>
          <a:p>
            <a:endParaRPr lang="ru-RU" sz="5500" dirty="0" smtClean="0"/>
          </a:p>
          <a:p>
            <a:endParaRPr lang="ru-RU" sz="62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51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738089"/>
            <a:ext cx="90010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КРИТЕРИИ ПРОВЕРКИ АДМИНИСТРАТИВНОГО  УСМОТРЕНИЯ </a:t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endParaRPr lang="ru-RU" sz="26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258" y="1386159"/>
            <a:ext cx="9331650" cy="4122465"/>
          </a:xfrm>
        </p:spPr>
        <p:txBody>
          <a:bodyPr>
            <a:normAutofit fontScale="25000" lnSpcReduction="20000"/>
          </a:bodyPr>
          <a:lstStyle/>
          <a:p>
            <a:pPr marL="1143000" indent="-1143000">
              <a:buNone/>
            </a:pPr>
            <a:endParaRPr lang="ru-RU" sz="8000" dirty="0" smtClean="0">
              <a:latin typeface="Cambria Math" pitchFamily="18" charset="0"/>
              <a:ea typeface="Cambria Math" pitchFamily="18" charset="0"/>
            </a:endParaRPr>
          </a:p>
          <a:p>
            <a:pPr marL="1143000" indent="-1143000"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1. Полномочие должно быть использовано в соответствии с целью, установленной </a:t>
            </a:r>
          </a:p>
          <a:p>
            <a:pPr marL="1143000" indent="-1143000"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    законом </a:t>
            </a:r>
          </a:p>
          <a:p>
            <a:pPr marL="1143000" indent="-1143000"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1143000" indent="-1143000"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2. Пригодность:        	акт, действие приемлемы для достижения цели,               			установленной законами </a:t>
            </a:r>
          </a:p>
          <a:p>
            <a:pPr marL="1143000" indent="-1143000"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1143000" indent="-1143000"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3. Необходимость:     	акт, действие в наименьшей степени  ограничивают  права, </a:t>
            </a:r>
          </a:p>
          <a:p>
            <a:pPr marL="1143000" indent="-1143000"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			свободы и законные интересы  участника 					административной  процедуры</a:t>
            </a:r>
          </a:p>
          <a:p>
            <a:pPr marL="625475" indent="-625475"/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1371600" lvl="2" indent="-1371600"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4. Пропорциональность:  	общественное благо, полученное в результате ограничений </a:t>
            </a:r>
          </a:p>
          <a:p>
            <a:pPr marL="1371600" lvl="2" indent="-1371600"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		                  прав, свобод и законных интересов  участника  		</a:t>
            </a:r>
          </a:p>
          <a:p>
            <a:pPr marL="1371600" lvl="2" indent="-1371600"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		    	административной процедуры, больше чем вред, </a:t>
            </a:r>
          </a:p>
          <a:p>
            <a:pPr marL="1371600" lvl="2" indent="-1371600"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			причиненный этими ограничениями</a:t>
            </a:r>
          </a:p>
          <a:p>
            <a:pPr>
              <a:buNone/>
            </a:pPr>
            <a:endParaRPr lang="ru-RU" sz="7200" dirty="0" smtClean="0"/>
          </a:p>
          <a:p>
            <a:endParaRPr lang="ru-RU" sz="72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0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810096"/>
            <a:ext cx="8813959" cy="64807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Cambria Math" pitchFamily="18" charset="0"/>
                <a:ea typeface="Cambria Math" pitchFamily="18" charset="0"/>
              </a:rPr>
              <a:t>ПРИНЦИПЫ АДМИНИСТРАТИВНОЙ  ПРОЦЕДУРЫ 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4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Охрана права на доверие (статья 13 АППК)</a:t>
            </a:r>
            <a:endParaRPr lang="ru-RU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3622" y="1602183"/>
            <a:ext cx="8813959" cy="390644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 Доверие участника административной процедуры к</a:t>
            </a:r>
            <a:r>
              <a:rPr lang="en-US" sz="6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деятельности административного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  органа, должностного лица охраняется законами Республики Казахстан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6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 Административный акт, административное действие (бездействие) считаются  законными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  и обоснованными до тех пор, пока административный орган или суд не установят обратное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  в соответствии с законодательством Республики Казахстан</a:t>
            </a:r>
            <a:endParaRPr lang="en-US" sz="6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6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 Незаконный административный акт, принятый по вине административного органа, а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  также незаконное административное действие (бездействие), совершенное по вине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  административного органа, не могут повлечь обременяющие последствия для участника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  административной процедуры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6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 Право на доверие не может быть обоснованием совершения незаконных действий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   (бездействия)</a:t>
            </a:r>
          </a:p>
          <a:p>
            <a:endParaRPr lang="ru-RU" sz="7200" dirty="0" smtClean="0"/>
          </a:p>
          <a:p>
            <a:endParaRPr lang="ru-RU" sz="2400" dirty="0" smtClean="0"/>
          </a:p>
          <a:p>
            <a:endParaRPr lang="ru-RU" sz="5500" dirty="0" smtClean="0"/>
          </a:p>
          <a:p>
            <a:endParaRPr lang="ru-RU" sz="62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64" y="666080"/>
            <a:ext cx="8813959" cy="1152128"/>
          </a:xfrm>
        </p:spPr>
        <p:txBody>
          <a:bodyPr>
            <a:noAutofit/>
          </a:bodyPr>
          <a:lstStyle/>
          <a:p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b="1" dirty="0" smtClean="0">
                <a:latin typeface="Cambria Math" pitchFamily="18" charset="0"/>
                <a:ea typeface="Cambria Math" pitchFamily="18" charset="0"/>
              </a:rPr>
              <a:t>ПРИНЦИПЫ АДМИНИСТРАТИВНОЙ ПРОЦЕДУРЫ 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4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Охрана права на доверие. </a:t>
            </a:r>
            <a:br>
              <a:rPr lang="ru-RU" sz="22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Отмена незаконного административного акта (статья 84 АППК)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400" dirty="0" smtClean="0">
                <a:latin typeface="Cambria Math" pitchFamily="18" charset="0"/>
                <a:ea typeface="Cambria Math" pitchFamily="18" charset="0"/>
              </a:rPr>
            </a:br>
            <a:endParaRPr lang="ru-RU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2106239"/>
            <a:ext cx="8813959" cy="3240361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Незаконный обременяющий акт - обязательная </a:t>
            </a:r>
          </a:p>
          <a:p>
            <a:pPr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	отмена</a:t>
            </a:r>
          </a:p>
          <a:p>
            <a:pPr marL="0" indent="0"/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buFont typeface="Arial" pitchFamily="34" charset="0"/>
              <a:buChar char="•"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  Незаконный благоприятный акт – отмена с учетом </a:t>
            </a:r>
          </a:p>
          <a:p>
            <a:pPr marL="0" lvl="1" indent="0">
              <a:buNone/>
            </a:pPr>
            <a:r>
              <a:rPr lang="ru-RU" sz="24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   принципа охраны доверия</a:t>
            </a:r>
            <a:endParaRPr lang="ru-RU" sz="2400" dirty="0">
              <a:latin typeface="Cambria Math" pitchFamily="18" charset="0"/>
              <a:ea typeface="Cambria Math" pitchFamily="18" charset="0"/>
            </a:endParaRPr>
          </a:p>
          <a:p>
            <a:pPr marL="0" indent="0">
              <a:buNone/>
            </a:pPr>
            <a:endParaRPr lang="ru-RU" sz="2600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</a:endParaRPr>
          </a:p>
          <a:p>
            <a:pPr marL="0" indent="0" algn="ctr">
              <a:buNone/>
            </a:pPr>
            <a:r>
              <a:rPr lang="ru-RU" sz="2600" dirty="0" smtClean="0">
                <a:latin typeface="Cambria Math" pitchFamily="18" charset="0"/>
                <a:ea typeface="Cambria Math" pitchFamily="18" charset="0"/>
              </a:rPr>
              <a:t>ПРИНЦИП ОХРАНЫ ДОВЕРИЯ </a:t>
            </a:r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ru-RU" sz="26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 algn="ctr">
              <a:buNone/>
            </a:pPr>
            <a:r>
              <a:rPr lang="ru-RU" sz="2600" dirty="0" smtClean="0">
                <a:latin typeface="Cambria Math" pitchFamily="18" charset="0"/>
                <a:ea typeface="Cambria Math" pitchFamily="18" charset="0"/>
              </a:rPr>
              <a:t>   </a:t>
            </a:r>
            <a:r>
              <a:rPr lang="en-US" sz="2600" i="1" dirty="0" smtClean="0">
                <a:latin typeface="Cambria Math" pitchFamily="18" charset="0"/>
                <a:ea typeface="Cambria Math" pitchFamily="18" charset="0"/>
              </a:rPr>
              <a:t>Vs</a:t>
            </a:r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.</a:t>
            </a:r>
            <a:endParaRPr lang="ru-RU" sz="26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 algn="ctr">
              <a:buNone/>
            </a:pPr>
            <a:r>
              <a:rPr lang="ru-RU" sz="2600" dirty="0" smtClean="0">
                <a:latin typeface="Cambria Math" pitchFamily="18" charset="0"/>
                <a:ea typeface="Cambria Math" pitchFamily="18" charset="0"/>
              </a:rPr>
              <a:t>ПРИНЦИП ЗАКОННОСТИ</a:t>
            </a:r>
          </a:p>
          <a:p>
            <a:pPr marL="0" indent="0">
              <a:buAutoNum type="arabicPeriod" startAt="5"/>
            </a:pPr>
            <a:endParaRPr lang="ru-RU" sz="7200" dirty="0" smtClean="0"/>
          </a:p>
          <a:p>
            <a:endParaRPr lang="ru-RU" sz="7200" b="1" dirty="0" smtClean="0"/>
          </a:p>
          <a:p>
            <a:endParaRPr lang="ru-RU" sz="7200" dirty="0" smtClean="0"/>
          </a:p>
          <a:p>
            <a:endParaRPr lang="ru-RU" sz="7200" i="1" dirty="0" smtClean="0"/>
          </a:p>
          <a:p>
            <a:pPr>
              <a:buNone/>
            </a:pPr>
            <a:endParaRPr lang="ru-RU" sz="7200" dirty="0" smtClean="0"/>
          </a:p>
          <a:p>
            <a:endParaRPr lang="ru-RU" sz="7200" dirty="0" smtClean="0"/>
          </a:p>
          <a:p>
            <a:endParaRPr lang="ru-RU" sz="62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64" y="666080"/>
            <a:ext cx="8813959" cy="1152128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en-US" sz="24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400" b="1" dirty="0" smtClean="0">
                <a:latin typeface="Cambria Math" pitchFamily="18" charset="0"/>
                <a:ea typeface="Cambria Math" pitchFamily="18" charset="0"/>
              </a:rPr>
              <a:t>ПРИНЦИПЫ АДМИНИСТРАТИВНОЙ ПРОЦЕДУРЫ </a:t>
            </a: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0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Охрана права на доверие. </a:t>
            </a:r>
            <a:br>
              <a:rPr lang="ru-RU" sz="24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Отмена незаконного административного акта (статья 84 АППК) </a:t>
            </a: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818208"/>
            <a:ext cx="8813959" cy="369041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endParaRPr lang="ru-RU" sz="2600" dirty="0" smtClean="0"/>
          </a:p>
          <a:p>
            <a:pPr marL="0" indent="0">
              <a:lnSpc>
                <a:spcPct val="95000"/>
              </a:lnSpc>
              <a:buNone/>
              <a:tabLst>
                <a:tab pos="357188" algn="l"/>
              </a:tabLst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Принцип охраны права на доверие не действует в случаях, если:</a:t>
            </a:r>
          </a:p>
          <a:p>
            <a:pPr marL="0" indent="0">
              <a:lnSpc>
                <a:spcPct val="95000"/>
              </a:lnSpc>
              <a:buNone/>
              <a:tabLst>
                <a:tab pos="357188" algn="l"/>
              </a:tabLst>
            </a:pPr>
            <a:endParaRPr lang="ru-RU" sz="56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95000"/>
              </a:lnSpc>
              <a:buNone/>
              <a:tabLst>
                <a:tab pos="357188" algn="l"/>
              </a:tabLst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1) правовой акт, на основании которого был вынесен административный акт, признан неконституционным</a:t>
            </a:r>
          </a:p>
          <a:p>
            <a:pPr marL="0" indent="0">
              <a:lnSpc>
                <a:spcPct val="95000"/>
              </a:lnSpc>
              <a:buNone/>
              <a:tabLst>
                <a:tab pos="357188" algn="l"/>
              </a:tabLst>
            </a:pPr>
            <a:endParaRPr lang="ru-RU" sz="56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95000"/>
              </a:lnSpc>
              <a:buNone/>
              <a:tabLst>
                <a:tab pos="357188" algn="l"/>
              </a:tabLst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2) установлена заведомая недостоверность документа либо сведений, представленных участником административных процедур</a:t>
            </a:r>
          </a:p>
          <a:p>
            <a:pPr marL="0" indent="0">
              <a:lnSpc>
                <a:spcPct val="95000"/>
              </a:lnSpc>
              <a:buNone/>
              <a:tabLst>
                <a:tab pos="357188" algn="l"/>
              </a:tabLst>
            </a:pPr>
            <a:endParaRPr lang="ru-RU" sz="56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95000"/>
              </a:lnSpc>
              <a:buNone/>
              <a:tabLst>
                <a:tab pos="357188" algn="l"/>
              </a:tabLst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3) административный акт принят в результате совершения участником административной процедуры противоправных действий, установленных вступившими в законную силу приговором или постановлением суда, постановлением прокурора, органа уголовного преследования, органа (должностного лица), уполномоченного рассматривать дела об административных правонарушениях</a:t>
            </a:r>
          </a:p>
          <a:p>
            <a:pPr marL="0" indent="0">
              <a:lnSpc>
                <a:spcPct val="95000"/>
              </a:lnSpc>
              <a:buNone/>
              <a:tabLst>
                <a:tab pos="357188" algn="l"/>
              </a:tabLst>
            </a:pPr>
            <a:endParaRPr lang="ru-RU" sz="56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95000"/>
              </a:lnSpc>
              <a:buNone/>
              <a:tabLst>
                <a:tab pos="357188" algn="l"/>
              </a:tabLst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4) административный акт затрагивает государственные или общественные интересы, безопасность государства либо может привести к тяжким необратимым последствиям для жизни, здоровья людей</a:t>
            </a:r>
          </a:p>
          <a:p>
            <a:pPr marL="0" indent="0">
              <a:lnSpc>
                <a:spcPct val="95000"/>
              </a:lnSpc>
              <a:buNone/>
              <a:tabLst>
                <a:tab pos="357188" algn="l"/>
              </a:tabLst>
            </a:pPr>
            <a:endParaRPr lang="ru-RU" sz="56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 algn="ctr">
              <a:lnSpc>
                <a:spcPct val="95000"/>
              </a:lnSpc>
              <a:buNone/>
              <a:tabLst>
                <a:tab pos="357188" algn="l"/>
              </a:tabLst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Отмена незаконного благоприятного акта возможна только в указанных случаях. </a:t>
            </a:r>
          </a:p>
          <a:p>
            <a:pPr marL="0" indent="0">
              <a:lnSpc>
                <a:spcPct val="95000"/>
              </a:lnSpc>
              <a:buNone/>
              <a:tabLst>
                <a:tab pos="357188" algn="l"/>
              </a:tabLst>
            </a:pPr>
            <a:r>
              <a:rPr lang="ru-RU" sz="5600" b="1" dirty="0" smtClean="0"/>
              <a:t>	</a:t>
            </a:r>
            <a:endParaRPr lang="ru-RU" sz="5600" dirty="0" smtClean="0"/>
          </a:p>
          <a:p>
            <a:endParaRPr lang="ru-RU" sz="7200" b="1" dirty="0" smtClean="0"/>
          </a:p>
          <a:p>
            <a:endParaRPr lang="ru-RU" sz="7200" dirty="0" smtClean="0"/>
          </a:p>
          <a:p>
            <a:endParaRPr lang="ru-RU" sz="7200" i="1" dirty="0" smtClean="0"/>
          </a:p>
          <a:p>
            <a:pPr>
              <a:buNone/>
            </a:pPr>
            <a:endParaRPr lang="ru-RU" sz="7200" dirty="0" smtClean="0"/>
          </a:p>
          <a:p>
            <a:endParaRPr lang="ru-RU" sz="7200" dirty="0" smtClean="0"/>
          </a:p>
          <a:p>
            <a:endParaRPr lang="ru-RU" sz="62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65" y="666080"/>
            <a:ext cx="9087499" cy="115212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Cambria Math" pitchFamily="18" charset="0"/>
                <a:ea typeface="Cambria Math" pitchFamily="18" charset="0"/>
              </a:rPr>
              <a:t>ПРИНЦИПЫ АДМИНИСТРАТИВНОЙ ПРОЦЕДУРЫ </a:t>
            </a:r>
            <a:br>
              <a:rPr lang="ru-RU" sz="24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Запрет злоупотребления формальными требованиями</a:t>
            </a:r>
            <a:r>
              <a:rPr lang="en-US" sz="2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(статья 14 АППК</a:t>
            </a:r>
            <a:r>
              <a:rPr lang="ru-RU" sz="2200" dirty="0" smtClean="0"/>
              <a:t>)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818208"/>
            <a:ext cx="8813959" cy="3690417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РК: Административному органу, должностному лицу запрещается отказывать в реализации, ограничивать, прекращать право участника административной процедуры, а также возлагать на него обязанность с целью соблюдения требований, не установленных законодательством Республики Казахстан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ru-RU" sz="2400" i="1" dirty="0" smtClean="0">
                <a:latin typeface="Cambria Math" pitchFamily="18" charset="0"/>
                <a:ea typeface="Cambria Math" pitchFamily="18" charset="0"/>
              </a:rPr>
              <a:t>Административным органам запрещается при </a:t>
            </a:r>
            <a:endParaRPr lang="en-US" sz="2400" i="1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	</a:t>
            </a:r>
            <a:r>
              <a:rPr lang="ru-RU" sz="2400" i="1" dirty="0" smtClean="0">
                <a:latin typeface="Cambria Math" pitchFamily="18" charset="0"/>
                <a:ea typeface="Cambria Math" pitchFamily="18" charset="0"/>
              </a:rPr>
              <a:t>осуществлении административной деятельности обременять лиц обязанностями или отказывать им  предоставлении какого-либо права только в целях соблюдения формальных требований, если возложенные на них обязанности выполнены в содержательном смысле </a:t>
            </a: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endParaRPr lang="ru-RU" sz="2400" dirty="0" smtClean="0"/>
          </a:p>
          <a:p>
            <a:endParaRPr lang="ru-RU" sz="5500" dirty="0" smtClean="0"/>
          </a:p>
          <a:p>
            <a:endParaRPr lang="ru-RU" sz="62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-6351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64" y="738089"/>
            <a:ext cx="8813959" cy="8640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Cambria Math" pitchFamily="18" charset="0"/>
                <a:ea typeface="Cambria Math" pitchFamily="18" charset="0"/>
              </a:rPr>
              <a:t>ПРИНЦИПЫ АДМИНИСТРАТИВНОЙ ПРОЦЕДУРЫ 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Презумпция достоверности (статья 15 АППК)</a:t>
            </a:r>
            <a:endParaRPr lang="ru-RU" sz="2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602185"/>
            <a:ext cx="8813959" cy="3672408"/>
          </a:xfrm>
        </p:spPr>
        <p:txBody>
          <a:bodyPr>
            <a:normAutofit/>
          </a:bodyPr>
          <a:lstStyle/>
          <a:p>
            <a:pPr marL="0" indent="0" algn="just"/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При осуществлении административной процедуры материалы, объекты, документы и сведения, представленные участником административной процедуры, считаются достоверными до тех пор, пока административный орган, должностное лицо не установят обратное</a:t>
            </a:r>
          </a:p>
          <a:p>
            <a:pPr marL="514350" indent="-514350">
              <a:buNone/>
            </a:pPr>
            <a:endParaRPr lang="ru-RU" sz="22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 algn="just"/>
            <a:r>
              <a:rPr lang="en-US" sz="2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Административный орган, должностное лицо обязаны самостоятельно проверять подлинность материалов, объектов, документов и сведений при наличии сомнений в их подлинности</a:t>
            </a:r>
          </a:p>
          <a:p>
            <a:pPr>
              <a:buNone/>
            </a:pPr>
            <a:endParaRPr lang="ru-RU" sz="2800" dirty="0" smtClean="0"/>
          </a:p>
          <a:p>
            <a:endParaRPr lang="ru-RU" sz="7200" dirty="0" smtClean="0"/>
          </a:p>
          <a:p>
            <a:endParaRPr lang="ru-RU" sz="2400" dirty="0" smtClean="0"/>
          </a:p>
          <a:p>
            <a:endParaRPr lang="ru-RU" sz="5500" dirty="0" smtClean="0"/>
          </a:p>
          <a:p>
            <a:endParaRPr lang="ru-RU" sz="62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64" y="810096"/>
            <a:ext cx="8813959" cy="8640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Cambria Math" pitchFamily="18" charset="0"/>
                <a:ea typeface="Cambria Math" pitchFamily="18" charset="0"/>
              </a:rPr>
              <a:t>ПРИНЦИПЫ АДМИНИСТРАТИВНОГО ПРОЦЕССА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en-US" sz="24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Активная роль суда (статья 16 АППК и др.) </a:t>
            </a:r>
            <a:endParaRPr lang="ru-RU" sz="2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818208"/>
            <a:ext cx="8813959" cy="3690417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endParaRPr lang="ru-RU" sz="21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  суд, не ограничиваясь объяснениями, заявлениями, ходатайствами  участников </a:t>
            </a:r>
            <a:r>
              <a:rPr lang="en-US" sz="5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административного </a:t>
            </a:r>
            <a:r>
              <a:rPr lang="en-US" sz="5600" dirty="0" smtClean="0">
                <a:latin typeface="Cambria Math" pitchFamily="18" charset="0"/>
                <a:ea typeface="Cambria Math" pitchFamily="18" charset="0"/>
              </a:rPr>
              <a:t>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600" dirty="0" smtClean="0">
                <a:latin typeface="Cambria Math" pitchFamily="18" charset="0"/>
                <a:ea typeface="Cambria Math" pitchFamily="18" charset="0"/>
              </a:rPr>
              <a:t>    </a:t>
            </a: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процесса, представленными ими  доводами, доказательствами и иными материалами </a:t>
            </a:r>
            <a:endParaRPr lang="en-US" sz="56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600" dirty="0" smtClean="0">
                <a:latin typeface="Cambria Math" pitchFamily="18" charset="0"/>
                <a:ea typeface="Cambria Math" pitchFamily="18" charset="0"/>
              </a:rPr>
              <a:t>    </a:t>
            </a: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административного дела, всесторонне, полно и объективно   исследует все фактические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    обстоятельства, имеющие значение для правильного разрешения административного дела</a:t>
            </a:r>
          </a:p>
          <a:p>
            <a:pPr marL="0" lvl="2" indent="0">
              <a:lnSpc>
                <a:spcPct val="120000"/>
              </a:lnSpc>
              <a:spcBef>
                <a:spcPts val="0"/>
              </a:spcBef>
            </a:pPr>
            <a:endParaRPr lang="ru-RU" sz="56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  право суда высказать свое предварительное правовое мнение по правовым обоснованиям, 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   относящимся к  фактическим и (или) юридическим сторонам административного дела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ru-RU" sz="56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  суд по собственной инициативе или мотивированному  ходатайству участников  административного 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    процесса собирает  дополнительные  материалы и  доказательства, а также выполняет иные действия,  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    направленные на решение  задач административного судопроизводства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ru-RU" sz="56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  содействие в устранении формальных ошибок, подаче ходатайств, формулировании и изменении 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    исковых требований 	 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5600" dirty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  суд не связан заявленным основанием иска, но не вправе выходить за  пределы исковых требований</a:t>
            </a:r>
          </a:p>
          <a:p>
            <a:pPr marL="514350" indent="-514350">
              <a:buNone/>
            </a:pPr>
            <a:endParaRPr lang="ru-RU" sz="5600" dirty="0" smtClean="0"/>
          </a:p>
          <a:p>
            <a:pPr marL="514350" indent="-514350">
              <a:buNone/>
            </a:pPr>
            <a:r>
              <a:rPr lang="ru-RU" sz="5600" dirty="0" smtClean="0"/>
              <a:t>		</a:t>
            </a:r>
          </a:p>
          <a:p>
            <a:pPr marL="514350" indent="-514350">
              <a:buNone/>
            </a:pPr>
            <a:endParaRPr lang="ru-RU" sz="4500" dirty="0" smtClean="0"/>
          </a:p>
          <a:p>
            <a:pPr marL="514350" indent="-514350">
              <a:buNone/>
            </a:pPr>
            <a:endParaRPr lang="ru-RU" sz="26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65" y="738087"/>
            <a:ext cx="8813959" cy="576065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Cambria Math" pitchFamily="18" charset="0"/>
                <a:ea typeface="Cambria Math" pitchFamily="18" charset="0"/>
              </a:rPr>
              <a:t>Содержание АППК</a:t>
            </a:r>
            <a:endParaRPr lang="ru-RU" sz="36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386160"/>
            <a:ext cx="8813959" cy="3960440"/>
          </a:xfrm>
        </p:spPr>
        <p:txBody>
          <a:bodyPr>
            <a:normAutofit fontScale="92500" lnSpcReduction="10000"/>
          </a:bodyPr>
          <a:lstStyle/>
          <a:p>
            <a:endParaRPr lang="ru-RU" sz="22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Административные процедуры</a:t>
            </a:r>
            <a:r>
              <a:rPr lang="en-US" sz="220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lvl="2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    Позитивная управленческая деятельность</a:t>
            </a:r>
          </a:p>
          <a:p>
            <a:pPr>
              <a:buNone/>
            </a:pPr>
            <a:endParaRPr lang="ru-RU" sz="22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Административный процесс (административное судопроизводство, административная юстиция)</a:t>
            </a:r>
          </a:p>
          <a:p>
            <a:pPr lvl="2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    Публично-правовые споры</a:t>
            </a:r>
          </a:p>
          <a:p>
            <a:pPr>
              <a:buNone/>
            </a:pPr>
            <a:endParaRPr lang="ru-RU" sz="2200" strike="sngStrike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ru-RU" sz="2200" strike="sngStrike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Административные правонарушения</a:t>
            </a:r>
            <a:r>
              <a:rPr lang="ru-RU" strike="sngStrike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1008212" y="3330376"/>
            <a:ext cx="561038" cy="372771"/>
          </a:xfrm>
          <a:prstGeom prst="curvedRightArrow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лево стрелка 4"/>
          <p:cNvSpPr/>
          <p:nvPr/>
        </p:nvSpPr>
        <p:spPr>
          <a:xfrm>
            <a:off x="1008212" y="2034232"/>
            <a:ext cx="561038" cy="372771"/>
          </a:xfrm>
          <a:prstGeom prst="curvedRightArrow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810096"/>
            <a:ext cx="8813959" cy="91810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Cambria Math" pitchFamily="18" charset="0"/>
                <a:ea typeface="Cambria Math" pitchFamily="18" charset="0"/>
              </a:rPr>
              <a:t>ПРИНЦИПЫ АДМИНИСТРАТИВНОГО ПРОЦЕССА</a:t>
            </a:r>
            <a:r>
              <a:rPr lang="ru-RU" sz="3200" dirty="0" smtClean="0">
                <a:latin typeface="Cambria Math" pitchFamily="18" charset="0"/>
                <a:ea typeface="Cambria Math" pitchFamily="18" charset="0"/>
              </a:rPr>
              <a:t>.</a:t>
            </a:r>
            <a:br>
              <a:rPr lang="ru-RU" sz="32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Разумные сроки (статья 17 АППК)</a:t>
            </a:r>
            <a:endParaRPr lang="ru-RU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746200"/>
            <a:ext cx="8813959" cy="367240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ru-RU" sz="20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2600" dirty="0" smtClean="0">
                <a:latin typeface="Cambria Math" pitchFamily="18" charset="0"/>
                <a:ea typeface="Cambria Math" pitchFamily="18" charset="0"/>
              </a:rPr>
              <a:t>Административное судопроизводство, включая производство отдельных процессуальных действий, осуществляется в разумный срок.</a:t>
            </a:r>
          </a:p>
          <a:p>
            <a:endParaRPr lang="ru-RU" sz="26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2600" dirty="0" smtClean="0">
                <a:latin typeface="Cambria Math" pitchFamily="18" charset="0"/>
                <a:ea typeface="Cambria Math" pitchFamily="18" charset="0"/>
              </a:rPr>
              <a:t>При определении разумного срока учитываются такие обстоятельства как </a:t>
            </a:r>
          </a:p>
          <a:p>
            <a:pPr lvl="1"/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правовая и фактическая сложность административного дела </a:t>
            </a:r>
          </a:p>
          <a:p>
            <a:pPr lvl="1"/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поведение участников административного процесса, выражающееся в степени использования процессуальных прав и выполнения процессуальных обязанностей</a:t>
            </a:r>
          </a:p>
          <a:p>
            <a:pPr lvl="1"/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процессуальная достаточность и эффективность действий суда, осуществляемые в целях оперативного рассмотрения административного дела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0" indent="0">
              <a:buNone/>
            </a:pPr>
            <a:endParaRPr lang="ru-RU" sz="28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buNone/>
            </a:pPr>
            <a:endParaRPr lang="ru-RU" sz="2800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286" y="378048"/>
            <a:ext cx="8880002" cy="672081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0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000" b="1" dirty="0" smtClean="0">
                <a:latin typeface="Cambria Math" pitchFamily="18" charset="0"/>
                <a:ea typeface="Cambria Math" pitchFamily="18" charset="0"/>
              </a:rPr>
              <a:t>ПРИНЦИПЫ АДМИНИСТРАТИВНОГО ПРОЦЕССА. РАЗУМНЫЕ СРОКИ</a:t>
            </a:r>
            <a:endParaRPr lang="ru-RU" sz="20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4156" y="1019120"/>
            <a:ext cx="8813959" cy="448950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ru-RU" sz="2100" dirty="0" smtClean="0"/>
          </a:p>
          <a:p>
            <a:pPr>
              <a:buNone/>
            </a:pPr>
            <a:endParaRPr lang="ru-RU" sz="1000" dirty="0" smtClean="0"/>
          </a:p>
          <a:p>
            <a:pPr marL="514350" indent="-514350">
              <a:buNone/>
            </a:pPr>
            <a:endParaRPr lang="ru-RU" sz="7200" dirty="0" smtClean="0"/>
          </a:p>
          <a:p>
            <a:pPr marL="514350" indent="-514350">
              <a:buNone/>
            </a:pPr>
            <a:r>
              <a:rPr lang="ru-RU" sz="7200" dirty="0" smtClean="0"/>
              <a:t>		</a:t>
            </a:r>
          </a:p>
          <a:p>
            <a:pPr marL="514350" indent="-514350">
              <a:buNone/>
            </a:pPr>
            <a:endParaRPr lang="ru-RU" sz="4500" dirty="0" smtClean="0"/>
          </a:p>
          <a:p>
            <a:pPr marL="514350" indent="-514350">
              <a:buNone/>
            </a:pPr>
            <a:endParaRPr lang="ru-RU" sz="26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8131" y="1094171"/>
          <a:ext cx="9312897" cy="4350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279"/>
                <a:gridCol w="5629036"/>
                <a:gridCol w="2498582"/>
              </a:tblGrid>
              <a:tr h="380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Статья,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часть  </a:t>
                      </a:r>
                      <a:endParaRPr lang="ru-RU" sz="13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kern="1200" dirty="0" smtClean="0">
                          <a:solidFill>
                            <a:schemeClr val="lt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Случаи установления разумного срока</a:t>
                      </a:r>
                      <a:endParaRPr lang="ru-RU" sz="13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7933" marR="97933" marT="36724" marB="36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kern="1200" dirty="0" smtClean="0">
                          <a:solidFill>
                            <a:schemeClr val="lt1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Пресекательный срок</a:t>
                      </a:r>
                      <a:endParaRPr lang="ru-RU" sz="13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7933" marR="97933" marT="36724" marB="36724"/>
                </a:tc>
              </a:tr>
              <a:tr h="5130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Статья 64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ч.4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случае несоответствия обращения требованиям, установленным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статьей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 АППК, административный орган, должностное лицо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устанавливают </a:t>
                      </a:r>
                      <a:r>
                        <a:rPr lang="ru-RU" sz="1000" i="1" dirty="0">
                          <a:latin typeface="Times New Roman"/>
                          <a:ea typeface="Calibri"/>
                          <a:cs typeface="Times New Roman"/>
                        </a:rPr>
                        <a:t>разумный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срок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для приведения его в соответствие с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требованиями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Общий срок административной процедуры – 15 рабочих дней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</a:tr>
              <a:tr h="5619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Статья 76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ч.3 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Срок административной процедуры, возбужденной на основании обращения, может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быть продлен на </a:t>
                      </a:r>
                      <a:r>
                        <a:rPr lang="ru-RU" sz="1000" i="1" dirty="0">
                          <a:latin typeface="Times New Roman"/>
                          <a:ea typeface="Calibri"/>
                          <a:cs typeface="Times New Roman"/>
                        </a:rPr>
                        <a:t>разумный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срок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ввиду необходимости установления фактических обстоятельств, имеющих значение для правильного рассмотрения административного дела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более 2-х месяцев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</a:tr>
              <a:tr h="3383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Статья 138,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ч.6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Судья проводит предварительное слушание в </a:t>
                      </a:r>
                      <a:r>
                        <a:rPr lang="ru-RU" sz="1000" i="1" dirty="0">
                          <a:latin typeface="Times New Roman"/>
                          <a:ea typeface="Calibri"/>
                          <a:cs typeface="Times New Roman"/>
                        </a:rPr>
                        <a:t>разумный срок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Общий срок рассмотрения дела составляет 3 месяца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</a:tr>
              <a:tr h="3383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Статья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146, ч.1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Административное дело рассматривается и разрешается в </a:t>
                      </a:r>
                      <a:r>
                        <a:rPr lang="ru-RU" sz="1000" i="1" dirty="0">
                          <a:latin typeface="Times New Roman"/>
                          <a:ea typeface="Calibri"/>
                          <a:cs typeface="Times New Roman"/>
                        </a:rPr>
                        <a:t>разумные </a:t>
                      </a:r>
                      <a:r>
                        <a:rPr lang="ru-RU" sz="1000" i="1" dirty="0" smtClean="0">
                          <a:latin typeface="Times New Roman"/>
                          <a:ea typeface="Calibri"/>
                          <a:cs typeface="Times New Roman"/>
                        </a:rPr>
                        <a:t>сроки 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более 3-х месяцев со дня предъявления иска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</a:tr>
              <a:tr h="3383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Статья 146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ч.1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 административным делам особой сложности срок рассмотрения дела (3 месяца) может быть продлен на </a:t>
                      </a:r>
                      <a:r>
                        <a:rPr lang="ru-RU" sz="1000" i="1" dirty="0">
                          <a:latin typeface="Times New Roman"/>
                          <a:ea typeface="Calibri"/>
                          <a:cs typeface="Times New Roman"/>
                        </a:rPr>
                        <a:t>разумный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срок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более чем на 3 месяца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</a:tr>
              <a:tr h="3383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Статья 148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ч.1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Суд с согласия сторон вправе рассмотреть административное дело в письменном разбирательстве в </a:t>
                      </a:r>
                      <a:r>
                        <a:rPr lang="ru-RU" sz="1000" i="1" dirty="0">
                          <a:latin typeface="Times New Roman"/>
                          <a:ea typeface="Calibri"/>
                          <a:cs typeface="Times New Roman"/>
                        </a:rPr>
                        <a:t>разумный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срок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более 3-х месяцев со дня предъявления иска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</a:tr>
              <a:tr h="3383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Статья 148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ч.1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административным делам особой сложности срок письменного разбирательства может быть продлен на  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разумный </a:t>
                      </a: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срок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более чем на 3 месяца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</a:tr>
              <a:tr h="4282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Статья 168,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ч.8 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Административное дело в суде апелляционной инстанции рассматривается и разрешается в </a:t>
                      </a:r>
                      <a:r>
                        <a:rPr lang="ru-RU" sz="1000" i="1" dirty="0">
                          <a:latin typeface="Times New Roman"/>
                          <a:ea typeface="Calibri"/>
                          <a:cs typeface="Times New Roman"/>
                        </a:rPr>
                        <a:t>разумные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сроки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но не более трех месяцев со дня его поступления в суд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Не более трех месяцев со дня поступления дела в суд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</a:tr>
              <a:tr h="3383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Статья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168, ч.8 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административным делам особой сложности срок рассмотрения дела в суде апелляционной инстанции может быть продлен на 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разумный срок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более чем на 3 месяца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</a:tr>
              <a:tr h="3383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Статья 169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ч.5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Административное дело в суде кассационной инстанции рассматривается и разрешается в разумные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сроки,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Не более 6 месяцев со дня поступления дела в суд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450" marR="7345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64" y="810096"/>
            <a:ext cx="8813959" cy="72008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АДМИНИСТРАТИВНЫЕ ПРОЦЕДУРЫ: ВИДЫ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602184"/>
            <a:ext cx="8813959" cy="3697078"/>
          </a:xfrm>
        </p:spPr>
        <p:txBody>
          <a:bodyPr>
            <a:normAutofit/>
          </a:bodyPr>
          <a:lstStyle/>
          <a:p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внешняя административная процедура (раздел 3 АППК)</a:t>
            </a:r>
          </a:p>
          <a:p>
            <a:pPr marL="0" indent="0">
              <a:buNone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внутренняя административная процедура (раздел 2 АППК)</a:t>
            </a:r>
          </a:p>
          <a:p>
            <a:pPr marL="0" indent="0">
              <a:buNone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упрощенная административная процедура (глава 12 АППК)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738088"/>
            <a:ext cx="8813959" cy="57606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ВНУТРЕННИЕ АДМИНИСТРАТИВНЫЕ ПРОЦЕДУРЫ 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7864" y="1308319"/>
            <a:ext cx="8813959" cy="420030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tabLst>
                <a:tab pos="0" algn="l"/>
              </a:tabLst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Делопроизводство</a:t>
            </a:r>
          </a:p>
          <a:p>
            <a:pPr marL="0" indent="0">
              <a:spcBef>
                <a:spcPts val="0"/>
              </a:spcBef>
              <a:buNone/>
              <a:tabLst>
                <a:tab pos="0" algn="l"/>
              </a:tabLst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  <a:tabLst>
                <a:tab pos="0" algn="l"/>
              </a:tabLst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Информационный обмен</a:t>
            </a:r>
          </a:p>
          <a:p>
            <a:pPr marL="0" indent="0">
              <a:spcBef>
                <a:spcPts val="0"/>
              </a:spcBef>
              <a:buNone/>
              <a:tabLst>
                <a:tab pos="0" algn="l"/>
              </a:tabLst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  <a:tabLst>
                <a:tab pos="0" algn="l"/>
              </a:tabLst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Планирование</a:t>
            </a:r>
          </a:p>
          <a:p>
            <a:pPr marL="0" indent="0">
              <a:spcBef>
                <a:spcPts val="0"/>
              </a:spcBef>
              <a:buNone/>
              <a:tabLst>
                <a:tab pos="0" algn="l"/>
              </a:tabLst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lvl="2" indent="0">
              <a:spcBef>
                <a:spcPts val="0"/>
              </a:spcBef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Внутренний контроль</a:t>
            </a:r>
          </a:p>
          <a:p>
            <a:pPr marL="0" lvl="2" indent="0">
              <a:spcBef>
                <a:spcPts val="0"/>
              </a:spcBef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0" lvl="2" indent="0">
              <a:spcBef>
                <a:spcPts val="0"/>
              </a:spcBef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Передача функций в конкурентную среду </a:t>
            </a:r>
          </a:p>
          <a:p>
            <a:pPr marL="0" lvl="2" indent="0">
              <a:spcBef>
                <a:spcPts val="0"/>
              </a:spcBef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0" lvl="2" indent="0">
              <a:spcBef>
                <a:spcPts val="0"/>
              </a:spcBef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Проектное управление</a:t>
            </a:r>
          </a:p>
          <a:p>
            <a:pPr marL="0" indent="0">
              <a:buNone/>
              <a:tabLst>
                <a:tab pos="0" algn="l"/>
              </a:tabLst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buNone/>
              <a:tabLst>
                <a:tab pos="0" algn="l"/>
              </a:tabLst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738088"/>
            <a:ext cx="8813959" cy="74068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УПРОЩЕННАЯ АДМИНИСТРАТИВНАЯ ПРОЦЕДУРА 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7864" y="1458168"/>
            <a:ext cx="8813959" cy="4050457"/>
          </a:xfrm>
        </p:spPr>
        <p:txBody>
          <a:bodyPr>
            <a:noAutofit/>
          </a:bodyPr>
          <a:lstStyle/>
          <a:p>
            <a:r>
              <a:rPr lang="ru-RU" sz="1600" i="1" dirty="0" smtClean="0">
                <a:latin typeface="Cambria Math" pitchFamily="18" charset="0"/>
                <a:ea typeface="Cambria Math" pitchFamily="18" charset="0"/>
              </a:rPr>
              <a:t>Предложение : </a:t>
            </a:r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рекомендация по совершенствованию законов и иных нормативных правовых актов, деятельности государственных органов, развитию общественных отношений, улучшению социально-экономической и иных сфер деятельности государства и общества</a:t>
            </a:r>
          </a:p>
          <a:p>
            <a:r>
              <a:rPr lang="ru-RU" sz="1600" i="1" dirty="0" smtClean="0">
                <a:latin typeface="Cambria Math" pitchFamily="18" charset="0"/>
                <a:ea typeface="Cambria Math" pitchFamily="18" charset="0"/>
              </a:rPr>
              <a:t>Отклик </a:t>
            </a:r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:  выражение своего отношения к проводимой государством внутренней и внешней политике, а также к событиям и явлениям общественного характера</a:t>
            </a:r>
          </a:p>
          <a:p>
            <a:r>
              <a:rPr lang="ru-RU" sz="1600" i="1" dirty="0" smtClean="0">
                <a:latin typeface="Cambria Math" pitchFamily="18" charset="0"/>
                <a:ea typeface="Cambria Math" pitchFamily="18" charset="0"/>
              </a:rPr>
              <a:t>Сообщение</a:t>
            </a:r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 : уведомление о нарушении законов и иных нормативных правовых актов, недостатках в работе государственных органов, органов местного самоуправления, юридических лиц со стопроцентным участием государства и их должностных лиц</a:t>
            </a:r>
          </a:p>
          <a:p>
            <a:r>
              <a:rPr lang="ru-RU" sz="1600" i="1" dirty="0" smtClean="0">
                <a:latin typeface="Cambria Math" pitchFamily="18" charset="0"/>
                <a:ea typeface="Cambria Math" pitchFamily="18" charset="0"/>
              </a:rPr>
              <a:t>Запрос</a:t>
            </a:r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 : просьба участника административной процедуры о предоставлении информации по интересующим вопросам личного или общественного характера</a:t>
            </a:r>
          </a:p>
          <a:p>
            <a:pPr>
              <a:buNone/>
            </a:pPr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	       ____________________________________________________________________________________ </a:t>
            </a:r>
          </a:p>
          <a:p>
            <a:pPr algn="ctr">
              <a:buNone/>
            </a:pPr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	 Государственный орган, орган местного самоуправления, юридическое лицо со стопроцентным участием государства и их должностные лица</a:t>
            </a:r>
          </a:p>
          <a:p>
            <a:pPr algn="ctr">
              <a:buNone/>
            </a:pPr>
            <a:endParaRPr lang="ru-RU" sz="2000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64" y="738088"/>
            <a:ext cx="8813959" cy="72008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АДМИНИСТРАТИВНАЯ ПРОЦЕДУРА</a:t>
            </a:r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.</a:t>
            </a:r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  ПОНЯТИЕ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285346"/>
            <a:ext cx="8813959" cy="4061254"/>
          </a:xfrm>
        </p:spPr>
        <p:txBody>
          <a:bodyPr>
            <a:normAutofit/>
          </a:bodyPr>
          <a:lstStyle/>
          <a:p>
            <a:pPr marL="0" indent="357188" algn="just">
              <a:buNone/>
            </a:pPr>
            <a:endParaRPr lang="ru-RU" sz="2000" dirty="0" smtClean="0">
              <a:latin typeface="Cambria Math" pitchFamily="18" charset="0"/>
              <a:ea typeface="Cambria Math" pitchFamily="18" charset="0"/>
            </a:endParaRPr>
          </a:p>
          <a:p>
            <a:pPr marL="0" indent="357188" algn="just"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Деятельность АДМИНИСТРАТИВНОГО ОРГАНА, ДОЛЖНОСТНОГО ЛИЦА по рассмотрению административного дела, принятию и исполнению по нему РЕШЕНИЯ, совершаемая на основании обращения или по собственной инициативе, а также деятельность, осуществляемая в порядке упрощенной административной процедуры</a:t>
            </a:r>
          </a:p>
          <a:p>
            <a:pPr marL="0" indent="357188">
              <a:buNone/>
            </a:pPr>
            <a:r>
              <a:rPr lang="ru-RU" sz="2000" dirty="0" smtClean="0"/>
              <a:t>___________________________________  </a:t>
            </a:r>
          </a:p>
          <a:p>
            <a:pPr marL="0" indent="357188"/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Административный орган /должностное </a:t>
            </a: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лицо</a:t>
            </a:r>
          </a:p>
          <a:p>
            <a:pPr marL="0" indent="357188">
              <a:buNone/>
            </a:pPr>
            <a:endParaRPr lang="ru-RU" sz="2000" dirty="0" smtClean="0">
              <a:latin typeface="Cambria Math" pitchFamily="18" charset="0"/>
              <a:ea typeface="Cambria Math" pitchFamily="18" charset="0"/>
            </a:endParaRPr>
          </a:p>
          <a:p>
            <a:pPr marL="0" indent="357188"/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Решение: административный акт</a:t>
            </a:r>
          </a:p>
          <a:p>
            <a:pPr marL="0" indent="357188">
              <a:buNone/>
            </a:pPr>
            <a:endParaRPr lang="ru-RU" sz="2000" dirty="0" smtClean="0">
              <a:latin typeface="Cambria Math" pitchFamily="18" charset="0"/>
              <a:ea typeface="Cambria Math" pitchFamily="18" charset="0"/>
            </a:endParaRPr>
          </a:p>
          <a:p>
            <a:pPr marL="0" indent="357188"/>
            <a:endParaRPr lang="ru-RU" dirty="0" smtClean="0"/>
          </a:p>
          <a:p>
            <a:pPr marL="0" indent="357188"/>
            <a:endParaRPr lang="ru-RU" dirty="0" smtClean="0"/>
          </a:p>
          <a:p>
            <a:pPr marL="0" indent="357188"/>
            <a:endParaRPr lang="ru-RU" dirty="0" smtClean="0"/>
          </a:p>
          <a:p>
            <a:pPr marL="0" indent="357188"/>
            <a:endParaRPr lang="ru-RU" dirty="0" smtClean="0"/>
          </a:p>
          <a:p>
            <a:pPr marL="0" indent="357188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743" y="738088"/>
            <a:ext cx="8813959" cy="57606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ВИДЫ АДМИНИСТРАТИВНЫХ ОРГАНОВ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458168"/>
            <a:ext cx="8813959" cy="346261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Государственный орган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Орган местного самоуправления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Государственное юридическое лицо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Иная организация </a:t>
            </a:r>
          </a:p>
          <a:p>
            <a:pPr marL="514350" indent="-514350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____________________________________________________________________________</a:t>
            </a:r>
          </a:p>
          <a:p>
            <a:pPr marL="0" indent="0" algn="ctr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Полномочия по принятию административного акта, совершению административного действия (бездействия)</a:t>
            </a:r>
            <a:endParaRPr lang="ru-RU" sz="24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743" y="738088"/>
            <a:ext cx="8813959" cy="74375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ГОСУДАРСТВЕННЫЙ ОРГАН </a:t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(ПОДПУНКТ 25, ЧАСТЬ 1, СТАТЬЯ 4 АППК)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602184"/>
            <a:ext cx="8813959" cy="3754918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 fontAlgn="base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Организация государственной власти, осуществляющая от имени государства на основании Конституции Республики Казахстан, законов и иных нормативных правовых актов Республики Казахстан функции по:</a:t>
            </a:r>
          </a:p>
          <a:p>
            <a:pPr marL="0" indent="0" fontAlgn="base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	-изданию актов, определяющих общеобязательные 	правила поведения;	</a:t>
            </a:r>
          </a:p>
          <a:p>
            <a:pPr marL="0" indent="0" fontAlgn="base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	- управлению и регулированию социально </a:t>
            </a:r>
          </a:p>
          <a:p>
            <a:pPr lvl="2" fontAlgn="base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значимых общественных отношений;</a:t>
            </a:r>
          </a:p>
          <a:p>
            <a:pPr marL="893763" lvl="2" indent="20638" fontAlgn="base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- контролю за соблюдением установленных государством общеобязательных правил поведения</a:t>
            </a:r>
            <a:r>
              <a:rPr lang="ru-RU" sz="2600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514350" indent="-514350">
              <a:buNone/>
            </a:pP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64" y="522065"/>
            <a:ext cx="8791802" cy="10081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ОРГАНЫ МЕСТНОГО САМОУПРАВЛЕНИЯ 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458167"/>
            <a:ext cx="8813959" cy="3898933"/>
          </a:xfrm>
        </p:spPr>
        <p:txBody>
          <a:bodyPr>
            <a:noAutofit/>
          </a:bodyPr>
          <a:lstStyle/>
          <a:p>
            <a:pPr marL="514350" indent="-514350"/>
            <a:r>
              <a:rPr lang="ru-RU" sz="1800" dirty="0" err="1" smtClean="0">
                <a:latin typeface="Cambria Math" pitchFamily="18" charset="0"/>
                <a:ea typeface="Cambria Math" pitchFamily="18" charset="0"/>
              </a:rPr>
              <a:t>Маслихаты</a:t>
            </a: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None/>
            </a:pP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/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Территориальные советы местного самоуправления</a:t>
            </a:r>
          </a:p>
          <a:p>
            <a:pPr marL="514350" indent="-514350">
              <a:buNone/>
            </a:pP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/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Сходы и собрания местного сообщества</a:t>
            </a:r>
          </a:p>
          <a:p>
            <a:pPr marL="514350" indent="-514350">
              <a:buNone/>
            </a:pP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/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Акиматы</a:t>
            </a:r>
          </a:p>
          <a:p>
            <a:pPr marL="514350" indent="-514350">
              <a:buNone/>
            </a:pP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/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Акимы</a:t>
            </a:r>
          </a:p>
          <a:p>
            <a:pPr marL="514350" indent="-514350"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__________________________________________________________________</a:t>
            </a:r>
          </a:p>
          <a:p>
            <a:pPr marL="0" indent="0" algn="ctr"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Закон Республики Казахстан «О местном государственном управлении и самоуправлении» (2001) </a:t>
            </a:r>
            <a:endParaRPr lang="ru-RU" sz="18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64" y="882103"/>
            <a:ext cx="8791802" cy="72008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ГОСУДАРСТВЕННЫЕ ЮРИДИЧЕСКИЕ ЛИЦА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458167"/>
            <a:ext cx="8813959" cy="389893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Государственные предприятия</a:t>
            </a:r>
          </a:p>
          <a:p>
            <a:pPr marL="514350" indent="-514350"/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Государственные учреждения (не являющиеся государственными органами) </a:t>
            </a:r>
          </a:p>
          <a:p>
            <a:pPr marL="514350" indent="-514350" algn="ctr">
              <a:buNone/>
            </a:pPr>
            <a:r>
              <a:rPr lang="ru-RU" sz="2400" dirty="0" smtClean="0"/>
              <a:t>_____________________________________________________</a:t>
            </a:r>
            <a:br>
              <a:rPr lang="ru-RU" sz="2400" dirty="0" smtClean="0"/>
            </a:b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Закон Республики Казахстан </a:t>
            </a:r>
          </a:p>
          <a:p>
            <a:pPr marL="514350" indent="-514350" algn="ctr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«О государственном имуществе» (2011)</a:t>
            </a:r>
            <a:endParaRPr lang="ru-RU" sz="24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0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148" y="810096"/>
            <a:ext cx="8928992" cy="792088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latin typeface="Cambria Math" pitchFamily="18" charset="0"/>
                <a:ea typeface="Cambria Math" pitchFamily="18" charset="0"/>
              </a:rPr>
              <a:t>Административно-процедурное законодательство</a:t>
            </a:r>
            <a:endParaRPr lang="ru-RU" sz="30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674191"/>
            <a:ext cx="8813959" cy="3834434"/>
          </a:xfrm>
        </p:spPr>
        <p:txBody>
          <a:bodyPr>
            <a:normAutofit fontScale="85000" lnSpcReduction="20000"/>
          </a:bodyPr>
          <a:lstStyle/>
          <a:p>
            <a:pPr marL="0" indent="88900"/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 АППК</a:t>
            </a:r>
          </a:p>
          <a:p>
            <a:pPr marL="0" indent="88900"/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 Иные нормативные правовые акты:</a:t>
            </a:r>
          </a:p>
          <a:p>
            <a:pPr marL="400050" lvl="1" indent="8890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А. Кодексы:</a:t>
            </a:r>
          </a:p>
          <a:p>
            <a:pPr marL="400050" lvl="1" indent="8890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	- Земельный </a:t>
            </a:r>
          </a:p>
          <a:p>
            <a:pPr marL="400050" lvl="1" indent="8890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	- Предпринимательский </a:t>
            </a:r>
          </a:p>
          <a:p>
            <a:pPr marL="400050" lvl="1" indent="8890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	- О недрах и недропользовании </a:t>
            </a:r>
          </a:p>
          <a:p>
            <a:pPr marL="400050" lvl="1" indent="8890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	- Таможенный </a:t>
            </a:r>
          </a:p>
          <a:p>
            <a:pPr marL="400050" lvl="1" indent="8890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	- Налоговый</a:t>
            </a:r>
          </a:p>
          <a:p>
            <a:pPr marL="400050" lvl="1" indent="8890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	- О здоровье народа</a:t>
            </a:r>
          </a:p>
          <a:p>
            <a:pPr marL="400050" lvl="1" indent="8890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	- Экологический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172" y="666081"/>
            <a:ext cx="8791802" cy="57606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ИНЫЕ ОРГАНИЗАЦИИ </a:t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386160"/>
            <a:ext cx="8813959" cy="3970942"/>
          </a:xfrm>
        </p:spPr>
        <p:txBody>
          <a:bodyPr>
            <a:normAutofit/>
          </a:bodyPr>
          <a:lstStyle/>
          <a:p>
            <a:pPr marL="514350" indent="-514350"/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Национальная палата предпринимателей</a:t>
            </a:r>
          </a:p>
          <a:p>
            <a:pPr marL="514350" indent="-514350"/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НАО «Государственная корпорация «Правительство для граждан»</a:t>
            </a:r>
          </a:p>
          <a:p>
            <a:pPr marL="514350" indent="-514350"/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АО «Единый накопительный пенсионный фонд»</a:t>
            </a:r>
            <a:endParaRPr lang="en-US" sz="20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/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АО «Государственный фонд социального </a:t>
            </a: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страхования»</a:t>
            </a:r>
            <a:endParaRPr lang="ru-RU" sz="20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/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АО «Авиационная администрация Казахстана»</a:t>
            </a:r>
          </a:p>
          <a:p>
            <a:pPr marL="514350" indent="-514350"/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АО «НК «</a:t>
            </a:r>
            <a:r>
              <a:rPr lang="ru-RU" sz="2000" dirty="0" err="1" smtClean="0">
                <a:latin typeface="Cambria Math" pitchFamily="18" charset="0"/>
                <a:ea typeface="Cambria Math" pitchFamily="18" charset="0"/>
              </a:rPr>
              <a:t>ҚазАвтоЖол</a:t>
            </a: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»</a:t>
            </a:r>
          </a:p>
          <a:p>
            <a:pPr marL="514350" indent="-514350"/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ТОО - операторы технического осмотра</a:t>
            </a:r>
          </a:p>
          <a:p>
            <a:pPr marL="514350" indent="-514350"/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Нотариальная палата</a:t>
            </a:r>
          </a:p>
          <a:p>
            <a:pPr marL="514350" indent="-514350"/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Коллегия адвокатов</a:t>
            </a:r>
          </a:p>
          <a:p>
            <a:pPr marL="514350" indent="-514350"/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Палата юридических консультантов</a:t>
            </a: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 algn="ctr">
              <a:buNone/>
            </a:pP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0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810096"/>
            <a:ext cx="8791802" cy="751917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ДОЛЖНОСТНОЕ ЛИЦО </a:t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(ПОДПУНКТ 23, ЧАСТЬ 1, СТАТЬЯ 4 АППК)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674192"/>
            <a:ext cx="8813959" cy="37444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	</a:t>
            </a:r>
          </a:p>
          <a:p>
            <a:pPr marL="0" indent="0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Лицо, которое в соответствии с законами Республики Казахстан наделено полномочиями по принятию административного акта, совершению административного действия (бездействия):</a:t>
            </a:r>
          </a:p>
          <a:p>
            <a:pPr marL="514350" indent="-514350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		- государственный санитарный врач</a:t>
            </a:r>
          </a:p>
          <a:p>
            <a:pPr marL="514350" indent="-514350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		- государственные инспекторы</a:t>
            </a:r>
          </a:p>
          <a:p>
            <a:pPr marL="514350" indent="-514350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		- частный судебный исполнитель</a:t>
            </a:r>
          </a:p>
          <a:p>
            <a:pPr marL="514350" indent="-514350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		- индивидуальный предприниматель</a:t>
            </a: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 algn="ctr">
              <a:buNone/>
            </a:pP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-6351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172" y="738088"/>
            <a:ext cx="8813959" cy="91810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АДМИНИСТРАТИВНЫЕ ПРОЦЕДУРА. </a:t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АДМИНИСТРАТИВНЫЕ АКТЫ И ДЕЙСТВИЯ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890216"/>
            <a:ext cx="8813959" cy="3871764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Административный акт – РЕШЕНИЕ, принимаемое АДМИНИСТРАТИВНЫМ ОРГАНОМ, ДОЛЖНОСТНЫМ ЛИЦОМ в ПУБЛИЧНО-ПРАВОВЫХ ОТНОШЕНИЯХ, РЕАЛИЗУЮЩЕЕ установленные законами Республики Казахстан ПРАВА И ОБЯЗАННОСТИ ОПРЕДЕЛЕННОГО ЛИЦА ИЛИ ИНДИВИДУАЛЬНО ОПРЕДЕЛЕННОГО КРУГА ЛИЦ </a:t>
            </a:r>
          </a:p>
          <a:p>
            <a:endParaRPr lang="ru-RU" sz="2000" dirty="0" smtClean="0"/>
          </a:p>
          <a:p>
            <a:pPr algn="just"/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Административное действие (бездействие) - действие (бездействие) административного органа, должностного лица в публично-правовых отношениях, не являющееся административным актом</a:t>
            </a:r>
            <a:endParaRPr lang="ru-RU" sz="20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738088"/>
            <a:ext cx="8727460" cy="5040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ПРИЗНАКИ АДМИНИСТРАТИВНОГО АКТА 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170136"/>
            <a:ext cx="8813959" cy="4338489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AutoNum type="arabicPeriod"/>
            </a:pPr>
            <a:endParaRPr lang="ru-RU" sz="2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  <a:buAutoNum type="arabicPeriod"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Решение ( письменная, устная форма, непосредственное физическое воздействие, визуальная или звуковая информация и др.)  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2. Публично-правовые отношения  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3. Властный характер  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4. Реализация субъективных публичных прав и обязанностей 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5. Правовые последствия (предоставление прав, возложение обязанностей,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    установление запретов, ограничений…)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6. Адресат: определенное лицо или индивидуально определенный круг лиц 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7.  Разовый характер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51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738088"/>
            <a:ext cx="8813959" cy="864096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Cambria Math" pitchFamily="18" charset="0"/>
                <a:ea typeface="Cambria Math" pitchFamily="18" charset="0"/>
              </a:rPr>
              <a:t>АДМИНИСТРАТИВНЫЙ АКТ</a:t>
            </a:r>
            <a:r>
              <a:rPr lang="en-US" sz="2600" b="1" dirty="0" smtClean="0">
                <a:latin typeface="Cambria Math" pitchFamily="18" charset="0"/>
                <a:ea typeface="Cambria Math" pitchFamily="18" charset="0"/>
              </a:rPr>
              <a:t> VS.</a:t>
            </a:r>
            <a:r>
              <a:rPr lang="ru-RU" sz="2600" b="1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600" b="1" dirty="0" smtClean="0">
                <a:latin typeface="Cambria Math" pitchFamily="18" charset="0"/>
                <a:ea typeface="Cambria Math" pitchFamily="18" charset="0"/>
              </a:rPr>
            </a:br>
            <a:r>
              <a:rPr lang="en-US" sz="26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600" b="1" dirty="0" smtClean="0">
                <a:latin typeface="Cambria Math" pitchFamily="18" charset="0"/>
                <a:ea typeface="Cambria Math" pitchFamily="18" charset="0"/>
              </a:rPr>
              <a:t>АДМИНИСТРАТИВНОЕ ДЕЙСТВИЕ</a:t>
            </a:r>
            <a:endParaRPr lang="ru-RU" sz="26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746200"/>
            <a:ext cx="8813959" cy="3957940"/>
          </a:xfrm>
        </p:spPr>
        <p:txBody>
          <a:bodyPr>
            <a:normAutofit fontScale="5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endParaRPr lang="ru-RU" sz="2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500" dirty="0" smtClean="0">
                <a:latin typeface="Cambria Math" pitchFamily="18" charset="0"/>
                <a:ea typeface="Cambria Math" pitchFamily="18" charset="0"/>
              </a:rPr>
              <a:t>Административный акт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500" dirty="0" smtClean="0">
                <a:latin typeface="Cambria Math" pitchFamily="18" charset="0"/>
                <a:ea typeface="Cambria Math" pitchFamily="18" charset="0"/>
              </a:rPr>
              <a:t>				предоставление прав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500" dirty="0" smtClean="0">
                <a:latin typeface="Cambria Math" pitchFamily="18" charset="0"/>
                <a:ea typeface="Cambria Math" pitchFamily="18" charset="0"/>
              </a:rPr>
              <a:t>		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500" dirty="0" smtClean="0">
                <a:latin typeface="Cambria Math" pitchFamily="18" charset="0"/>
                <a:ea typeface="Cambria Math" pitchFamily="18" charset="0"/>
              </a:rPr>
              <a:t>				лишение прав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500" dirty="0" smtClean="0">
                <a:latin typeface="Cambria Math" pitchFamily="18" charset="0"/>
                <a:ea typeface="Cambria Math" pitchFamily="18" charset="0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500" dirty="0" smtClean="0">
                <a:latin typeface="Cambria Math" pitchFamily="18" charset="0"/>
                <a:ea typeface="Cambria Math" pitchFamily="18" charset="0"/>
              </a:rPr>
              <a:t>				возложение обязанностей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500" dirty="0" smtClean="0">
                <a:latin typeface="Cambria Math" pitchFamily="18" charset="0"/>
                <a:ea typeface="Cambria Math" pitchFamily="18" charset="0"/>
              </a:rPr>
              <a:t>		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500" dirty="0" smtClean="0">
                <a:latin typeface="Cambria Math" pitchFamily="18" charset="0"/>
                <a:ea typeface="Cambria Math" pitchFamily="18" charset="0"/>
              </a:rPr>
              <a:t>				установление запретов 	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500" dirty="0" smtClean="0">
                <a:latin typeface="Cambria Math" pitchFamily="18" charset="0"/>
                <a:ea typeface="Cambria Math" pitchFamily="18" charset="0"/>
              </a:rPr>
              <a:t>	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500" dirty="0" smtClean="0">
                <a:latin typeface="Cambria Math" pitchFamily="18" charset="0"/>
                <a:ea typeface="Cambria Math" pitchFamily="18" charset="0"/>
              </a:rPr>
              <a:t>				требования 		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500" dirty="0" smtClean="0">
                <a:latin typeface="Cambria Math" pitchFamily="18" charset="0"/>
                <a:ea typeface="Cambria Math" pitchFamily="18" charset="0"/>
              </a:rPr>
              <a:t>				физические ограничения…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				</a:t>
            </a: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					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1872308" y="2466280"/>
            <a:ext cx="2304256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872308" y="2466280"/>
            <a:ext cx="2232248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872308" y="2466280"/>
            <a:ext cx="2232248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872308" y="2466280"/>
            <a:ext cx="2232248" cy="15121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872308" y="2466280"/>
            <a:ext cx="2304256" cy="19442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872308" y="2466280"/>
            <a:ext cx="2232248" cy="24482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594073"/>
            <a:ext cx="8813959" cy="72008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АДМИНИСТРАТИВНЫЕ АКТЫ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242145"/>
            <a:ext cx="8813959" cy="4266480"/>
          </a:xfrm>
        </p:spPr>
        <p:txBody>
          <a:bodyPr>
            <a:noAutofit/>
          </a:bodyPr>
          <a:lstStyle/>
          <a:p>
            <a:pPr marL="0" lvl="3" indent="0">
              <a:spcBef>
                <a:spcPts val="0"/>
              </a:spcBef>
              <a:buFont typeface="Arial" pitchFamily="34" charset="0"/>
              <a:buChar char="•"/>
            </a:pP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0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регистрация субъектов и объектов</a:t>
            </a:r>
          </a:p>
          <a:p>
            <a:pPr marL="0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выдача разрешений  </a:t>
            </a:r>
          </a:p>
          <a:p>
            <a:pPr marL="0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согласование деятельности </a:t>
            </a:r>
          </a:p>
          <a:p>
            <a:pPr marL="0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предоставление имущества</a:t>
            </a:r>
          </a:p>
          <a:p>
            <a:pPr marL="0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изъятие имущества </a:t>
            </a:r>
          </a:p>
          <a:p>
            <a:pPr marL="0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назначение на должность</a:t>
            </a:r>
          </a:p>
          <a:p>
            <a:pPr marL="0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освобождение от должности</a:t>
            </a:r>
          </a:p>
          <a:p>
            <a:pPr marL="0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предписание о проведении проверок</a:t>
            </a:r>
          </a:p>
          <a:p>
            <a:pPr marL="0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отказы в удовлетворении обращений…</a:t>
            </a:r>
          </a:p>
          <a:p>
            <a:pPr marL="0" lvl="3" indent="0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__________________________________________________________________________</a:t>
            </a:r>
          </a:p>
          <a:p>
            <a:pPr marL="0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применение огнестрельного оружия или физической силы</a:t>
            </a:r>
            <a:endParaRPr lang="en-US" sz="1800" dirty="0" smtClean="0">
              <a:latin typeface="Cambria Math" pitchFamily="18" charset="0"/>
              <a:ea typeface="Cambria Math" pitchFamily="18" charset="0"/>
            </a:endParaRPr>
          </a:p>
          <a:p>
            <a:pPr marL="0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дорожный </a:t>
            </a: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знак</a:t>
            </a:r>
          </a:p>
          <a:p>
            <a:pPr marL="0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жест регулировщика</a:t>
            </a:r>
          </a:p>
          <a:p>
            <a:pPr marL="0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ограничение движения физических лиц или транспортных средств</a:t>
            </a:r>
          </a:p>
          <a:p>
            <a:pPr marL="0" lvl="3" indent="0">
              <a:spcBef>
                <a:spcPts val="0"/>
              </a:spcBef>
              <a:buFont typeface="Arial" pitchFamily="34" charset="0"/>
              <a:buChar char="•"/>
            </a:pPr>
            <a:endParaRPr lang="ru-RU" sz="2200" dirty="0" smtClean="0">
              <a:latin typeface="Cambria Math" pitchFamily="18" charset="0"/>
              <a:ea typeface="Cambria Math" pitchFamily="18" charset="0"/>
            </a:endParaRPr>
          </a:p>
          <a:p>
            <a:pPr marL="893763" lvl="3" indent="0">
              <a:spcBef>
                <a:spcPts val="0"/>
              </a:spcBef>
              <a:buFont typeface="Arial" pitchFamily="34" charset="0"/>
              <a:buChar char="•"/>
            </a:pPr>
            <a:endParaRPr lang="ru-RU" sz="2200" dirty="0" smtClean="0">
              <a:latin typeface="Cambria Math" pitchFamily="18" charset="0"/>
              <a:ea typeface="Cambria Math" pitchFamily="18" charset="0"/>
            </a:endParaRPr>
          </a:p>
          <a:p>
            <a:pPr marL="893763" lvl="3" indent="0">
              <a:spcBef>
                <a:spcPts val="0"/>
              </a:spcBef>
              <a:buFont typeface="Arial" pitchFamily="34" charset="0"/>
              <a:buChar char="•"/>
            </a:pPr>
            <a:endParaRPr lang="ru-RU" sz="2200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666080"/>
            <a:ext cx="8813959" cy="6480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АДМИНИСТРАТИВНЫЕ ДЕЙСТВИЯ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314151"/>
            <a:ext cx="8813959" cy="4100789"/>
          </a:xfrm>
        </p:spPr>
        <p:txBody>
          <a:bodyPr>
            <a:noAutofit/>
          </a:bodyPr>
          <a:lstStyle/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endParaRPr lang="ru-RU" sz="2200" dirty="0" smtClean="0">
              <a:latin typeface="Cambria Math" pitchFamily="18" charset="0"/>
              <a:ea typeface="Cambria Math" pitchFamily="18" charset="0"/>
            </a:endParaRP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выдача документов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патрулирование улиц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оборудование пешеходных переходов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установка дорожных знаков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санитарная обработка территорий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формирование и ведение учетов, регистров, реестров, баз данных, перечней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информационно-разъяснительная работа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консультирование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выдача справок 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осуществление мониторингов, анализов,  прогнозирования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статистические наблюдения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формирование докладов, отчетов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отчеты перед населением…  </a:t>
            </a:r>
          </a:p>
          <a:p>
            <a:pPr marL="179388" lvl="3" indent="0">
              <a:spcBef>
                <a:spcPts val="0"/>
              </a:spcBef>
              <a:buFontTx/>
              <a:buChar char="-"/>
            </a:pPr>
            <a:endParaRPr lang="ru-RU" sz="2200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148" y="810096"/>
            <a:ext cx="8813959" cy="100154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АДМИНИСТРАТИВНЫЕ АКТЫ/АДМИНИСТРАТИВНЫЕ ДЕЙСТВИЯ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818208"/>
            <a:ext cx="8813959" cy="369041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sz="2000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Раньше:</a:t>
            </a:r>
          </a:p>
          <a:p>
            <a:pPr>
              <a:buNone/>
            </a:pPr>
            <a:endParaRPr lang="ru-RU" sz="2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Приказ о выдаче лицензии 			- акт</a:t>
            </a:r>
          </a:p>
          <a:p>
            <a:pPr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Применение физической силы			- действие </a:t>
            </a:r>
          </a:p>
          <a:p>
            <a:pPr>
              <a:buNone/>
            </a:pPr>
            <a:endParaRPr lang="ru-RU" sz="2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2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			         	    Сейчас: </a:t>
            </a:r>
          </a:p>
          <a:p>
            <a:pPr marL="0" indent="0"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Приказ о выдаче лицензии 			 - акт</a:t>
            </a:r>
          </a:p>
          <a:p>
            <a:pPr marL="0" indent="0"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Применение физической силы			-  акт</a:t>
            </a:r>
          </a:p>
          <a:p>
            <a:pPr algn="ctr">
              <a:buNone/>
            </a:pPr>
            <a:endParaRPr lang="ru-RU" sz="2800" dirty="0" smtClean="0">
              <a:latin typeface="Cambria Math" pitchFamily="18" charset="0"/>
              <a:ea typeface="Cambria Math" pitchFamily="18" charset="0"/>
            </a:endParaRPr>
          </a:p>
          <a:p>
            <a:pPr marL="0" lvl="2" indent="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0812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4236" y="594072"/>
            <a:ext cx="8093879" cy="100811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АДМИНИСТРАТИВНЫЕ  АКТЫ. </a:t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ВИДЫ </a:t>
            </a:r>
            <a:endParaRPr lang="ru-RU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602184"/>
            <a:ext cx="8813959" cy="3672408"/>
          </a:xfrm>
        </p:spPr>
        <p:txBody>
          <a:bodyPr>
            <a:normAutofit/>
          </a:bodyPr>
          <a:lstStyle/>
          <a:p>
            <a:pPr marL="0" lvl="6" indent="0" algn="ctr">
              <a:buNone/>
            </a:pPr>
            <a:r>
              <a:rPr lang="ru-RU" sz="2400" dirty="0" smtClean="0"/>
              <a:t>	</a:t>
            </a:r>
            <a:r>
              <a:rPr lang="ru-RU" i="1" dirty="0" smtClean="0">
                <a:latin typeface="Cambria Math" pitchFamily="18" charset="0"/>
                <a:ea typeface="Cambria Math" pitchFamily="18" charset="0"/>
              </a:rPr>
              <a:t>Благоприятный:  </a:t>
            </a:r>
          </a:p>
          <a:p>
            <a:pPr marL="0" lvl="1" indent="0" algn="ctr"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Акт, реализующий право участника административной процедуры или прекращающий возложенную на него обязанность, а также иным образом улучшающий его положение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ru-RU" sz="2000" dirty="0" smtClean="0"/>
          </a:p>
          <a:p>
            <a:pPr marL="0" lvl="5" indent="0" algn="ctr">
              <a:buNone/>
            </a:pPr>
            <a:r>
              <a:rPr lang="ru-RU" dirty="0" smtClean="0"/>
              <a:t>	</a:t>
            </a:r>
            <a:r>
              <a:rPr lang="ru-RU" i="1" dirty="0" smtClean="0">
                <a:latin typeface="Cambria Math" pitchFamily="18" charset="0"/>
                <a:ea typeface="Cambria Math" pitchFamily="18" charset="0"/>
              </a:rPr>
              <a:t>Обременяющий</a:t>
            </a:r>
          </a:p>
          <a:p>
            <a:pPr marL="0" lvl="2" indent="0" algn="ctr"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Акт, отказывающий в реализации, ограничивающий, прекращающий право участника административной процедуры или возлагающий на него обязанность, а также иным образом ухудшающий его положение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ru-RU" sz="2400" dirty="0" smtClean="0"/>
          </a:p>
          <a:p>
            <a:endParaRPr lang="ru-RU" sz="2400" i="1" dirty="0" smtClean="0"/>
          </a:p>
          <a:p>
            <a:pPr lvl="1"/>
            <a:endParaRPr lang="ru-RU" sz="2400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882104"/>
            <a:ext cx="8813959" cy="91810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АДМИНИСТРАТИВНЫЕ АКТЫ.</a:t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ФОРМЫ</a:t>
            </a:r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4156" y="1818208"/>
            <a:ext cx="8813959" cy="3690417"/>
          </a:xfrm>
        </p:spPr>
        <p:txBody>
          <a:bodyPr>
            <a:normAutofit lnSpcReduction="10000"/>
          </a:bodyPr>
          <a:lstStyle/>
          <a:p>
            <a:endParaRPr lang="ru-RU" sz="20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письменная</a:t>
            </a:r>
          </a:p>
          <a:p>
            <a:pPr lvl="2"/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бумажная</a:t>
            </a:r>
          </a:p>
          <a:p>
            <a:pPr lvl="2"/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электронная</a:t>
            </a:r>
          </a:p>
          <a:p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устная</a:t>
            </a:r>
          </a:p>
          <a:p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иная (дорожные знаки, жесты, сигналы)</a:t>
            </a:r>
          </a:p>
          <a:p>
            <a:pPr>
              <a:buNone/>
            </a:pPr>
            <a:endParaRPr lang="ru-RU" sz="2000" i="1" dirty="0" smtClean="0"/>
          </a:p>
          <a:p>
            <a:pPr marL="0" indent="0">
              <a:buNone/>
            </a:pPr>
            <a:r>
              <a:rPr lang="ru-RU" sz="2000" i="1" dirty="0" smtClean="0">
                <a:latin typeface="Cambria Math" pitchFamily="18" charset="0"/>
                <a:ea typeface="Cambria Math" pitchFamily="18" charset="0"/>
              </a:rPr>
              <a:t>Административный акт, принятый в устной или иной форме, должен быть оформлен в письменной форме по ходатайству участника административной процедуры в течение одного рабочего дня со дня заявления такого ходатайства</a:t>
            </a:r>
            <a:endParaRPr lang="ru-RU" sz="2000" i="1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738088"/>
            <a:ext cx="8928992" cy="918104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latin typeface="Cambria Math" pitchFamily="18" charset="0"/>
                <a:ea typeface="Cambria Math" pitchFamily="18" charset="0"/>
              </a:rPr>
              <a:t>Административно-процедурное законодательство</a:t>
            </a:r>
            <a:endParaRPr lang="ru-RU" sz="3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4156" y="1746200"/>
            <a:ext cx="8813959" cy="3635438"/>
          </a:xfrm>
        </p:spPr>
        <p:txBody>
          <a:bodyPr>
            <a:normAutofit fontScale="55000" lnSpcReduction="20000"/>
          </a:bodyPr>
          <a:lstStyle/>
          <a:p>
            <a:pPr marL="0" indent="88900"/>
            <a:r>
              <a:rPr lang="ru-RU" dirty="0" smtClean="0">
                <a:latin typeface="Cambria Math" pitchFamily="18" charset="0"/>
                <a:ea typeface="Cambria Math" pitchFamily="18" charset="0"/>
              </a:rPr>
              <a:t> Иные нормативные правовые акты:</a:t>
            </a:r>
          </a:p>
          <a:p>
            <a:pPr marL="400050" lvl="1" indent="8890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Б. Законы: 		</a:t>
            </a:r>
          </a:p>
          <a:p>
            <a:pPr marL="800100" lvl="1" indent="4763">
              <a:lnSpc>
                <a:spcPct val="120000"/>
              </a:lnSpc>
              <a:buFontTx/>
              <a:buChar char="-"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О государственных услугах	</a:t>
            </a:r>
          </a:p>
          <a:p>
            <a:pPr marL="800100" lvl="1" indent="4763">
              <a:lnSpc>
                <a:spcPct val="120000"/>
              </a:lnSpc>
              <a:buFontTx/>
              <a:buChar char="-"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О государственной службе</a:t>
            </a:r>
          </a:p>
          <a:p>
            <a:pPr marL="800100" lvl="2" indent="4763">
              <a:lnSpc>
                <a:spcPct val="120000"/>
              </a:lnSpc>
              <a:buFontTx/>
              <a:buChar char="-"/>
            </a:pP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  О разрешениях и уведомлениях</a:t>
            </a:r>
          </a:p>
          <a:p>
            <a:pPr marL="800100" lvl="2" indent="4763">
              <a:lnSpc>
                <a:spcPct val="120000"/>
              </a:lnSpc>
              <a:buFontTx/>
              <a:buChar char="-"/>
            </a:pP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  Об органах внутренних дел</a:t>
            </a:r>
          </a:p>
          <a:p>
            <a:pPr marL="800100" lvl="2" indent="4763">
              <a:lnSpc>
                <a:spcPct val="120000"/>
              </a:lnSpc>
              <a:buFontTx/>
              <a:buChar char="-"/>
            </a:pP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  О порядке организации и проведения мирных собраний</a:t>
            </a:r>
          </a:p>
          <a:p>
            <a:pPr marL="800100" lvl="2" indent="88900">
              <a:lnSpc>
                <a:spcPct val="120000"/>
              </a:lnSpc>
              <a:buFontTx/>
              <a:buChar char="-"/>
            </a:pP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  О государственной регистрации юридических лиц и учетной регистрации филиалов и </a:t>
            </a:r>
          </a:p>
          <a:p>
            <a:pPr marL="800100" lvl="2" indent="88900">
              <a:lnSpc>
                <a:spcPct val="120000"/>
              </a:lnSpc>
              <a:buNone/>
            </a:pP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  представительств </a:t>
            </a:r>
          </a:p>
          <a:p>
            <a:pPr marL="800100" lvl="2" indent="88900">
              <a:lnSpc>
                <a:spcPct val="120000"/>
              </a:lnSpc>
              <a:buFontTx/>
              <a:buChar char="-"/>
            </a:pP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 О банках и банковской деятельности</a:t>
            </a:r>
          </a:p>
          <a:p>
            <a:pPr marL="800100" lvl="2" indent="88900">
              <a:lnSpc>
                <a:spcPct val="120000"/>
              </a:lnSpc>
              <a:buFontTx/>
              <a:buChar char="-"/>
            </a:pP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 О религиозной деятельности и религиозных объединениях</a:t>
            </a:r>
          </a:p>
          <a:p>
            <a:pPr marL="800100" lvl="2" indent="88900">
              <a:lnSpc>
                <a:spcPct val="120000"/>
              </a:lnSpc>
              <a:buFontTx/>
              <a:buChar char="-"/>
            </a:pP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 О доступе к информации… </a:t>
            </a:r>
          </a:p>
          <a:p>
            <a:pPr marL="800100" lvl="2" indent="88900">
              <a:buFontTx/>
              <a:buChar char="-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800100" lvl="2" indent="88900">
              <a:buFontTx/>
              <a:buChar char="-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666080"/>
            <a:ext cx="8813959" cy="6480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АДМИНИСТРАТИВНОЕ БЕЗДЕЙСТВИЕ 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242144"/>
            <a:ext cx="8813959" cy="4172798"/>
          </a:xfrm>
        </p:spPr>
        <p:txBody>
          <a:bodyPr>
            <a:noAutofit/>
          </a:bodyPr>
          <a:lstStyle/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dirty="0" smtClean="0">
                <a:latin typeface="Cambria Math" pitchFamily="18" charset="0"/>
                <a:ea typeface="Cambria Math" pitchFamily="18" charset="0"/>
              </a:rPr>
              <a:t>непроведение работ по благоустройству района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непринятие мер по санитарной очистке территории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непроведение личного приема граждан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непредоставление информации  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нереагирование на загрязнение окружающей среды</a:t>
            </a:r>
          </a:p>
          <a:p>
            <a:pPr marL="179388" lvl="3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непредоставление ответа на обращение физического</a:t>
            </a:r>
          </a:p>
          <a:p>
            <a:pPr marL="179388" lvl="3" indent="0">
              <a:spcBef>
                <a:spcPts val="0"/>
              </a:spcBef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  или юридического лица – «административное </a:t>
            </a:r>
          </a:p>
          <a:p>
            <a:pPr marL="179388" lvl="3" indent="0">
              <a:spcBef>
                <a:spcPts val="0"/>
              </a:spcBef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  молчание» </a:t>
            </a:r>
          </a:p>
          <a:p>
            <a:pPr marL="636588" lvl="4" indent="0">
              <a:spcBef>
                <a:spcPts val="0"/>
              </a:spcBef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	- заявление, жалоба (принят обременяющий акт)</a:t>
            </a:r>
          </a:p>
          <a:p>
            <a:pPr marL="636588" lvl="4" indent="0">
              <a:spcBef>
                <a:spcPts val="0"/>
              </a:spcBef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   - разрешение (принят благоприятный акт)</a:t>
            </a:r>
          </a:p>
          <a:p>
            <a:pPr marL="636588" lvl="4" indent="0">
              <a:spcBef>
                <a:spcPts val="0"/>
              </a:spcBef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   - обращение, за исключением заявления или </a:t>
            </a:r>
          </a:p>
          <a:p>
            <a:pPr marL="636588" lvl="4" indent="0">
              <a:spcBef>
                <a:spcPts val="0"/>
              </a:spcBef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	  жалобы (бездействие)  </a:t>
            </a:r>
          </a:p>
          <a:p>
            <a:pPr marL="179388" lvl="3" indent="0">
              <a:spcBef>
                <a:spcPts val="0"/>
              </a:spcBef>
              <a:buNone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179388" lvl="3" indent="0">
              <a:spcBef>
                <a:spcPts val="0"/>
              </a:spcBef>
              <a:buFontTx/>
              <a:buChar char="-"/>
            </a:pPr>
            <a:endParaRPr lang="ru-RU" sz="2200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666081"/>
            <a:ext cx="8813959" cy="5040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АДМИНИСТРАТИВНАЯ ПРОЦЕДУРА </a:t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242144"/>
            <a:ext cx="8813959" cy="426648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возбуждение (заявление/инициатива административного органа)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установление разумного срока для исправления недостатков</a:t>
            </a:r>
          </a:p>
          <a:p>
            <a:pPr>
              <a:lnSpc>
                <a:spcPct val="120000"/>
              </a:lnSpc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срок административной процедуры: 15 рабочих дней со дня поступления обращения</a:t>
            </a:r>
          </a:p>
          <a:p>
            <a:pPr>
              <a:lnSpc>
                <a:spcPct val="120000"/>
              </a:lnSpc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активная роль государственного </a:t>
            </a: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органа   </a:t>
            </a: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20000"/>
              </a:lnSpc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обоснованность административного акта</a:t>
            </a:r>
          </a:p>
          <a:p>
            <a:pPr marL="0" lvl="2" indent="0"/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lvl="2" indent="0"/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    введение в действие акта с момента доведения до сведения участника </a:t>
            </a:r>
          </a:p>
          <a:p>
            <a:pPr marL="0" lvl="2" indent="0">
              <a:buNone/>
            </a:pPr>
            <a:endParaRPr lang="ru-RU" sz="8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20000"/>
              </a:lnSpc>
            </a:pPr>
            <a:endParaRPr lang="ru-RU" sz="8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20000"/>
              </a:lnSpc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7200" dirty="0" smtClean="0"/>
              <a:t> </a:t>
            </a:r>
          </a:p>
          <a:p>
            <a:endParaRPr lang="ru-RU" sz="7200" dirty="0" smtClean="0"/>
          </a:p>
          <a:p>
            <a:endParaRPr lang="ru-RU" sz="7200" dirty="0" smtClean="0"/>
          </a:p>
          <a:p>
            <a:endParaRPr lang="ru-RU" sz="7200" dirty="0" smtClean="0"/>
          </a:p>
          <a:p>
            <a:endParaRPr lang="ru-RU" sz="6200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666080"/>
            <a:ext cx="8813959" cy="122413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Cambria Math" pitchFamily="18" charset="0"/>
                <a:ea typeface="Cambria Math" pitchFamily="18" charset="0"/>
              </a:rPr>
              <a:t>АДМИНИСТРАТИВНАЯ ПРОЦЕДУРА. </a:t>
            </a:r>
            <a:br>
              <a:rPr lang="ru-RU" sz="31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3100" dirty="0" smtClean="0">
                <a:latin typeface="Cambria Math" pitchFamily="18" charset="0"/>
                <a:ea typeface="Cambria Math" pitchFamily="18" charset="0"/>
              </a:rPr>
              <a:t>ПРАВА ЗАЯВИТЕЛЯ (АДРЕСАТА  АДМИНИСТРАТИВНОГО АКТА</a:t>
            </a:r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962224"/>
            <a:ext cx="8813959" cy="3546401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право на заслушивание</a:t>
            </a:r>
          </a:p>
          <a:p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право ознакомиться с административным делом, делать выписки и снимать копии как в ходе, так и после рассмотрения административного дела</a:t>
            </a:r>
          </a:p>
          <a:p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заявлять ходатайства</a:t>
            </a:r>
          </a:p>
          <a:p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представлять доказательства и участвовать в их исследовании, в том числе давать объяснения, представлять вещественные доказательства и иные документы</a:t>
            </a:r>
          </a:p>
          <a:p>
            <a:r>
              <a:rPr lang="ru-RU" sz="2000" dirty="0" smtClean="0">
                <a:latin typeface="Cambria Math" pitchFamily="18" charset="0"/>
                <a:ea typeface="Cambria Math" pitchFamily="18" charset="0"/>
              </a:rPr>
              <a:t>право уполномочить ведение своих дел другому лицу, объявив об этом в устной форме</a:t>
            </a:r>
          </a:p>
          <a:p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64" y="810096"/>
            <a:ext cx="8813959" cy="117389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АДМИНИСТРАТИВНАЯ ПРОЦЕДУРА </a:t>
            </a:r>
            <a:r>
              <a:rPr lang="ru-RU" sz="30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30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ПРАВО НА ЗАСЛУШИВАНИЕ (СТАТЬЯ 73 АППК)</a:t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890216"/>
            <a:ext cx="8813959" cy="3618409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Административный орган, должностное лицо обязаны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предоставить возможность участнику административной процедуры выразить свою позицию к предварительному решению по административному делу, о котором участник административной процедуры уведомляется заранее, но не позднее чем за три рабочих дня до принятия административного акта</a:t>
            </a:r>
          </a:p>
          <a:p>
            <a:pPr>
              <a:lnSpc>
                <a:spcPct val="120000"/>
              </a:lnSpc>
            </a:pPr>
            <a:endParaRPr lang="ru-RU" sz="7200" dirty="0" smtClean="0"/>
          </a:p>
          <a:p>
            <a:endParaRPr lang="ru-RU" sz="7200" dirty="0" smtClean="0"/>
          </a:p>
          <a:p>
            <a:endParaRPr lang="ru-RU" sz="7200" dirty="0" smtClean="0"/>
          </a:p>
          <a:p>
            <a:endParaRPr lang="ru-RU" sz="7200" dirty="0" smtClean="0"/>
          </a:p>
          <a:p>
            <a:endParaRPr lang="ru-RU" sz="6200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64" y="738088"/>
            <a:ext cx="8813959" cy="648071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400" b="1" dirty="0" smtClean="0">
                <a:latin typeface="Cambria Math" pitchFamily="18" charset="0"/>
                <a:ea typeface="Cambria Math" pitchFamily="18" charset="0"/>
              </a:rPr>
              <a:t>АДМИНИСТРАТИВНАЯ ПРОЦЕДУРА </a:t>
            </a:r>
            <a:br>
              <a:rPr lang="ru-RU" sz="24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ПРАВО НА ЗАСЛУШИВАНИЕ (статья 73 АППК)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dirty="0" smtClean="0">
                <a:latin typeface="Cambria Math" pitchFamily="18" charset="0"/>
                <a:ea typeface="Cambria Math" pitchFamily="18" charset="0"/>
              </a:rPr>
            </a:br>
            <a:endParaRPr lang="ru-RU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458168"/>
            <a:ext cx="8813959" cy="405045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endParaRPr lang="ru-RU" sz="2600" dirty="0" smtClean="0"/>
          </a:p>
          <a:p>
            <a:pPr>
              <a:buNone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Заслушивание не производится в следующих случаях:</a:t>
            </a:r>
          </a:p>
          <a:p>
            <a:endParaRPr lang="ru-RU" sz="56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1) административный орган, должностное лицо принимают благоприятный административный акт, не затрагивающий права, свободы и законные интересы других лиц</a:t>
            </a:r>
          </a:p>
          <a:p>
            <a:pPr>
              <a:lnSpc>
                <a:spcPct val="90000"/>
              </a:lnSpc>
              <a:buNone/>
            </a:pPr>
            <a:endParaRPr lang="ru-RU" sz="56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2) осуществляется исполнительное производство</a:t>
            </a:r>
          </a:p>
          <a:p>
            <a:pPr>
              <a:lnSpc>
                <a:spcPct val="90000"/>
              </a:lnSpc>
              <a:buNone/>
            </a:pPr>
            <a:endParaRPr lang="ru-RU" sz="56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3) законодательством Республики Казахстан установлен менее чем трёхдневный срок для осуществления административной процедуры</a:t>
            </a:r>
          </a:p>
          <a:p>
            <a:pPr>
              <a:lnSpc>
                <a:spcPct val="90000"/>
              </a:lnSpc>
            </a:pPr>
            <a:endParaRPr lang="ru-RU" sz="56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4) требуется незамедлительное принятие административного акта в целях защиты прав, свобод граждан </a:t>
            </a:r>
          </a:p>
          <a:p>
            <a:pPr>
              <a:lnSpc>
                <a:spcPct val="90000"/>
              </a:lnSpc>
              <a:buNone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и юридических лиц, общественных и (или) государственных интересов</a:t>
            </a:r>
          </a:p>
          <a:p>
            <a:pPr>
              <a:lnSpc>
                <a:spcPct val="90000"/>
              </a:lnSpc>
            </a:pPr>
            <a:endParaRPr lang="ru-RU" sz="56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5) об этом ходатайствует участник административной процедуры</a:t>
            </a:r>
          </a:p>
          <a:p>
            <a:pPr>
              <a:lnSpc>
                <a:spcPct val="90000"/>
              </a:lnSpc>
            </a:pPr>
            <a:endParaRPr lang="ru-RU" sz="56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6) осуществляется упрощенная административная процедура</a:t>
            </a:r>
          </a:p>
          <a:p>
            <a:pPr>
              <a:lnSpc>
                <a:spcPct val="90000"/>
              </a:lnSpc>
            </a:pPr>
            <a:endParaRPr lang="ru-RU" sz="56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7) решение по административному делу принимается при осуществлении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5600" dirty="0" smtClean="0">
                <a:latin typeface="Cambria Math" pitchFamily="18" charset="0"/>
                <a:ea typeface="Cambria Math" pitchFamily="18" charset="0"/>
              </a:rPr>
              <a:t>автоматизированного процесса, при этом административный орган, должностное  лицо не наделены административным усмотрением</a:t>
            </a:r>
          </a:p>
          <a:p>
            <a:endParaRPr lang="ru-RU" sz="5600" dirty="0" smtClean="0"/>
          </a:p>
          <a:p>
            <a:endParaRPr lang="ru-RU" sz="6200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64" y="738088"/>
            <a:ext cx="8813959" cy="1134799"/>
          </a:xfrm>
        </p:spPr>
        <p:txBody>
          <a:bodyPr>
            <a:noAutofit/>
          </a:bodyPr>
          <a:lstStyle/>
          <a:p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АДМИНИСТРАТИВНАЯ ПРОЦЕДУРА 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ОБЖАЛОВАНИЕ АДМИНИСТРАТИВНОГО АКТА, ДЕЙСТВИЯ  (глава 13 АППК)</a:t>
            </a: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962223"/>
            <a:ext cx="8813959" cy="3546401"/>
          </a:xfrm>
        </p:spPr>
        <p:txBody>
          <a:bodyPr>
            <a:normAutofit fontScale="25000" lnSpcReduction="20000"/>
          </a:bodyPr>
          <a:lstStyle/>
          <a:p>
            <a:endParaRPr lang="ru-RU" sz="68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6800" dirty="0" smtClean="0">
                <a:latin typeface="Cambria Math" pitchFamily="18" charset="0"/>
                <a:ea typeface="Cambria Math" pitchFamily="18" charset="0"/>
              </a:rPr>
              <a:t>обязательная досудебная стадия</a:t>
            </a:r>
            <a:r>
              <a:rPr lang="ru-RU" sz="6800" b="1" dirty="0" smtClean="0">
                <a:latin typeface="Cambria Math" pitchFamily="18" charset="0"/>
                <a:ea typeface="Cambria Math" pitchFamily="18" charset="0"/>
              </a:rPr>
              <a:t>	</a:t>
            </a:r>
          </a:p>
          <a:p>
            <a:endParaRPr lang="ru-RU" sz="6800" b="1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6800" dirty="0" smtClean="0">
                <a:latin typeface="Cambria Math" pitchFamily="18" charset="0"/>
                <a:ea typeface="Cambria Math" pitchFamily="18" charset="0"/>
              </a:rPr>
              <a:t>подача в вышестоящий орган через орган вынесший акт (совершивший действие) </a:t>
            </a:r>
          </a:p>
          <a:p>
            <a:endParaRPr lang="ru-RU" sz="68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6800" dirty="0" smtClean="0">
                <a:latin typeface="Cambria Math" pitchFamily="18" charset="0"/>
                <a:ea typeface="Cambria Math" pitchFamily="18" charset="0"/>
              </a:rPr>
              <a:t>право органа удовлетворить требования, изложенные в жалобе в течении 3-дней </a:t>
            </a:r>
          </a:p>
          <a:p>
            <a:endParaRPr lang="ru-RU" sz="68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6800" dirty="0" smtClean="0">
                <a:latin typeface="Cambria Math" pitchFamily="18" charset="0"/>
                <a:ea typeface="Cambria Math" pitchFamily="18" charset="0"/>
              </a:rPr>
              <a:t>последствие подачи жалобы: приостановление исполнения  акта </a:t>
            </a:r>
          </a:p>
          <a:p>
            <a:endParaRPr lang="ru-RU" sz="68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6800" dirty="0" smtClean="0">
                <a:latin typeface="Cambria Math" pitchFamily="18" charset="0"/>
                <a:ea typeface="Cambria Math" pitchFamily="18" charset="0"/>
              </a:rPr>
              <a:t>срок рассмотрения жалобы: 20 рабочих дней со дня поступления жалобы</a:t>
            </a:r>
          </a:p>
          <a:p>
            <a:endParaRPr lang="ru-RU" sz="68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6800" dirty="0" smtClean="0">
                <a:latin typeface="Cambria Math" pitchFamily="18" charset="0"/>
                <a:ea typeface="Cambria Math" pitchFamily="18" charset="0"/>
              </a:rPr>
              <a:t>первоначальное решение и решение вышестоящего органа – одно решение</a:t>
            </a:r>
          </a:p>
          <a:p>
            <a:pPr>
              <a:buNone/>
            </a:pPr>
            <a:r>
              <a:rPr lang="ru-RU" sz="680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endParaRPr lang="ru-RU" sz="6800" dirty="0" smtClean="0">
              <a:latin typeface="Cambria Math" pitchFamily="18" charset="0"/>
              <a:ea typeface="Cambria Math" pitchFamily="18" charset="0"/>
            </a:endParaRPr>
          </a:p>
          <a:p>
            <a:endParaRPr lang="ru-RU" sz="7200" i="1" dirty="0" smtClean="0"/>
          </a:p>
          <a:p>
            <a:pPr>
              <a:buNone/>
            </a:pPr>
            <a:endParaRPr lang="ru-RU" sz="7200" dirty="0" smtClean="0"/>
          </a:p>
          <a:p>
            <a:endParaRPr lang="ru-RU" sz="7200" dirty="0" smtClean="0"/>
          </a:p>
          <a:p>
            <a:endParaRPr lang="ru-RU" sz="6200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743" y="93683"/>
            <a:ext cx="8813959" cy="158050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400" b="1" dirty="0" smtClean="0">
                <a:latin typeface="Cambria Math" pitchFamily="18" charset="0"/>
                <a:ea typeface="Cambria Math" pitchFamily="18" charset="0"/>
              </a:rPr>
              <a:t>АДМИНИСТРАТИВНЫЙ ПРОЦЕСС</a:t>
            </a:r>
            <a:br>
              <a:rPr lang="ru-RU" sz="24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ПРАКТИКА РАССМОТРЕНИЯ ПУБЛИЧНО-ПРАВОВЫХ СПОРОВ ПО ИТОГАМ 5 МЕСЯЦЕВ (ДАННЫЕ ВЕРХОВНОГО СУДА</a:t>
            </a:r>
            <a:r>
              <a:rPr lang="ru-RU" sz="2400" b="1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ru-RU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380" y="1746200"/>
            <a:ext cx="9254529" cy="3762425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9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Количество поданных исков			11.261 </a:t>
            </a:r>
            <a:r>
              <a:rPr lang="en-US" sz="7200" dirty="0" smtClean="0">
                <a:latin typeface="Cambria Math" pitchFamily="18" charset="0"/>
                <a:ea typeface="Cambria Math" pitchFamily="18" charset="0"/>
              </a:rPr>
              <a:t>                 </a:t>
            </a: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   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7200" dirty="0" smtClean="0">
                <a:latin typeface="Cambria Math" pitchFamily="18" charset="0"/>
                <a:ea typeface="Cambria Math" pitchFamily="18" charset="0"/>
              </a:rPr>
              <a:t>        	</a:t>
            </a: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Возврат исков 				  	   4.501 (40%)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Примирение 					      746  (6.6%)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Вынесено решений:	 			   2.874  (25%)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sz="7200" i="1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7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Удовлетворено исков				   1.365  (47%)    </a:t>
            </a: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Взыскания на должностных лиц		      	      215	</a:t>
            </a:r>
          </a:p>
          <a:p>
            <a:pPr marL="0" lvl="2" indent="0">
              <a:lnSpc>
                <a:spcPct val="120000"/>
              </a:lnSpc>
              <a:spcBef>
                <a:spcPts val="0"/>
              </a:spcBef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lvl="2" indent="0">
              <a:lnSpc>
                <a:spcPct val="120000"/>
              </a:lnSpc>
              <a:spcBef>
                <a:spcPts val="0"/>
              </a:spcBef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Частные определения 				       356</a:t>
            </a:r>
          </a:p>
          <a:p>
            <a:pPr marL="0" lvl="2" indent="0">
              <a:lnSpc>
                <a:spcPct val="120000"/>
              </a:lnSpc>
              <a:spcBef>
                <a:spcPts val="0"/>
              </a:spcBef>
            </a:pPr>
            <a:endParaRPr lang="ru-RU" sz="8000" dirty="0" smtClean="0">
              <a:latin typeface="Cambria Math" pitchFamily="18" charset="0"/>
              <a:ea typeface="Cambria Math" pitchFamily="18" charset="0"/>
            </a:endParaRPr>
          </a:p>
          <a:p>
            <a:pPr marL="457200" lvl="3" indent="0">
              <a:lnSpc>
                <a:spcPct val="120000"/>
              </a:lnSpc>
              <a:spcBef>
                <a:spcPts val="0"/>
              </a:spcBef>
            </a:pPr>
            <a:endParaRPr lang="ru-RU" sz="8000" dirty="0" smtClean="0">
              <a:latin typeface="Cambria Math" pitchFamily="18" charset="0"/>
              <a:ea typeface="Cambria Math" pitchFamily="18" charset="0"/>
            </a:endParaRPr>
          </a:p>
          <a:p>
            <a:pPr lvl="2"/>
            <a:endParaRPr lang="ru-RU" sz="8000" dirty="0" smtClean="0">
              <a:latin typeface="Cambria Math" pitchFamily="18" charset="0"/>
              <a:ea typeface="Cambria Math" pitchFamily="18" charset="0"/>
            </a:endParaRPr>
          </a:p>
          <a:p>
            <a:pPr lvl="2">
              <a:buNone/>
            </a:pPr>
            <a:r>
              <a:rPr lang="ru-RU" sz="8000" dirty="0" smtClean="0">
                <a:latin typeface="Cambria Math" pitchFamily="18" charset="0"/>
                <a:ea typeface="Cambria Math" pitchFamily="18" charset="0"/>
              </a:rPr>
              <a:t>	</a:t>
            </a:r>
          </a:p>
          <a:p>
            <a:pPr marL="0" lvl="1" indent="457200">
              <a:spcBef>
                <a:spcPts val="0"/>
              </a:spcBef>
              <a:buNone/>
            </a:pPr>
            <a:r>
              <a:rPr lang="ru-RU" sz="8000" dirty="0" smtClean="0">
                <a:latin typeface="Cambria Math" pitchFamily="18" charset="0"/>
                <a:ea typeface="Cambria Math" pitchFamily="18" charset="0"/>
              </a:rPr>
              <a:t>	</a:t>
            </a:r>
          </a:p>
          <a:p>
            <a:pPr lvl="1"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lvl="1"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	</a:t>
            </a:r>
          </a:p>
          <a:p>
            <a:pPr lvl="1"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             </a:t>
            </a:r>
          </a:p>
          <a:p>
            <a:pPr lvl="1"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			</a:t>
            </a:r>
          </a:p>
          <a:p>
            <a:pPr lvl="1"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	</a:t>
            </a:r>
          </a:p>
          <a:p>
            <a:endParaRPr lang="ru-RU" sz="18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738088"/>
            <a:ext cx="8813959" cy="1080120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Cambria Math" pitchFamily="18" charset="0"/>
                <a:ea typeface="Cambria Math" pitchFamily="18" charset="0"/>
              </a:rPr>
              <a:t>АДМИНИСТРАТИВНЫЙ ПРОЦЕСС</a:t>
            </a:r>
            <a:br>
              <a:rPr lang="ru-RU" sz="26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600" dirty="0" smtClean="0">
                <a:latin typeface="Cambria Math" pitchFamily="18" charset="0"/>
                <a:ea typeface="Cambria Math" pitchFamily="18" charset="0"/>
              </a:rPr>
              <a:t>ПРАКТИКА РАССМОТРЕНИЯ ПУБЛИЧНО-ПРАВОВЫХ СПОРОВ ПО ИТОГАМ 5 МЕСЯЦЕВ . ВИДЫ СПОРОВ</a:t>
            </a:r>
            <a:endParaRPr lang="ru-RU" sz="26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380" y="1890216"/>
            <a:ext cx="9254529" cy="361840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ЧСИ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 Земельные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Налоговые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Государственные закупки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Экологические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Жилищные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Трудовые / служебные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sz="8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8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sz="8000" dirty="0" smtClean="0">
              <a:latin typeface="Cambria Math" pitchFamily="18" charset="0"/>
              <a:ea typeface="Cambria Math" pitchFamily="18" charset="0"/>
            </a:endParaRPr>
          </a:p>
          <a:p>
            <a:pPr marL="457200" lvl="3" indent="0">
              <a:lnSpc>
                <a:spcPct val="120000"/>
              </a:lnSpc>
              <a:spcBef>
                <a:spcPts val="0"/>
              </a:spcBef>
            </a:pPr>
            <a:endParaRPr lang="ru-RU" sz="8000" dirty="0" smtClean="0">
              <a:latin typeface="Cambria Math" pitchFamily="18" charset="0"/>
              <a:ea typeface="Cambria Math" pitchFamily="18" charset="0"/>
            </a:endParaRPr>
          </a:p>
          <a:p>
            <a:pPr lvl="2"/>
            <a:endParaRPr lang="ru-RU" sz="8000" dirty="0" smtClean="0">
              <a:latin typeface="Cambria Math" pitchFamily="18" charset="0"/>
              <a:ea typeface="Cambria Math" pitchFamily="18" charset="0"/>
            </a:endParaRPr>
          </a:p>
          <a:p>
            <a:pPr lvl="2">
              <a:buNone/>
            </a:pPr>
            <a:r>
              <a:rPr lang="ru-RU" sz="8000" dirty="0" smtClean="0">
                <a:latin typeface="Cambria Math" pitchFamily="18" charset="0"/>
                <a:ea typeface="Cambria Math" pitchFamily="18" charset="0"/>
              </a:rPr>
              <a:t>	</a:t>
            </a:r>
          </a:p>
          <a:p>
            <a:pPr marL="0" lvl="1" indent="457200">
              <a:spcBef>
                <a:spcPts val="0"/>
              </a:spcBef>
              <a:buNone/>
            </a:pPr>
            <a:r>
              <a:rPr lang="ru-RU" sz="8000" dirty="0" smtClean="0">
                <a:latin typeface="Cambria Math" pitchFamily="18" charset="0"/>
                <a:ea typeface="Cambria Math" pitchFamily="18" charset="0"/>
              </a:rPr>
              <a:t>	</a:t>
            </a:r>
          </a:p>
          <a:p>
            <a:pPr lvl="1"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lvl="1"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	</a:t>
            </a:r>
          </a:p>
          <a:p>
            <a:pPr lvl="1"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             </a:t>
            </a:r>
          </a:p>
          <a:p>
            <a:pPr lvl="1"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			</a:t>
            </a:r>
          </a:p>
          <a:p>
            <a:pPr lvl="1"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	</a:t>
            </a:r>
          </a:p>
          <a:p>
            <a:endParaRPr lang="ru-RU" sz="18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64" y="810096"/>
            <a:ext cx="8813959" cy="34703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АДМИНИСТРАТИВНЫЕ ИСКИ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380" y="1170135"/>
            <a:ext cx="9254529" cy="4338489"/>
          </a:xfrm>
        </p:spPr>
        <p:txBody>
          <a:bodyPr>
            <a:normAutofit fontScale="25000" lnSpcReduction="20000"/>
          </a:bodyPr>
          <a:lstStyle/>
          <a:p>
            <a:pPr marL="0" lvl="1" indent="0">
              <a:spcBef>
                <a:spcPts val="0"/>
              </a:spcBef>
              <a:buNone/>
            </a:pPr>
            <a:endParaRPr lang="ru-RU" sz="31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None/>
            </a:pPr>
            <a:endParaRPr lang="ru-RU" sz="74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1. Об исключении из списков недопущенных на режимные объекты </a:t>
            </a:r>
          </a:p>
          <a:p>
            <a:pPr marL="0" lvl="1" indent="0">
              <a:spcBef>
                <a:spcPts val="0"/>
              </a:spcBef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2. Об организации выполнения работ местными органами власти </a:t>
            </a:r>
          </a:p>
          <a:p>
            <a:pPr marL="0" lvl="1" indent="0">
              <a:spcBef>
                <a:spcPts val="0"/>
              </a:spcBef>
              <a:buAutoNum type="arabicPeriod" startAt="2"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3. Об отмене решения маслихата из-за отсутствия кворума</a:t>
            </a:r>
          </a:p>
          <a:p>
            <a:pPr marL="0" lvl="1" indent="0">
              <a:spcBef>
                <a:spcPts val="0"/>
              </a:spcBef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4. Об отмене постановления акимата о детальной планировке</a:t>
            </a:r>
          </a:p>
          <a:p>
            <a:pPr marL="0" lvl="1" indent="0">
              <a:spcBef>
                <a:spcPts val="0"/>
              </a:spcBef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5. О понуждении к проведению общественных слушаний</a:t>
            </a:r>
          </a:p>
          <a:p>
            <a:pPr marL="0" lvl="1" indent="0">
              <a:spcBef>
                <a:spcPts val="0"/>
              </a:spcBef>
              <a:buAutoNum type="arabicPeriod" startAt="6"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AutoNum type="arabicPeriod" startAt="6"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О понуждении к проведению внеплановых проверок</a:t>
            </a:r>
          </a:p>
          <a:p>
            <a:pPr marL="0" lvl="1" indent="0">
              <a:spcBef>
                <a:spcPts val="0"/>
              </a:spcBef>
              <a:buAutoNum type="arabicPeriod" startAt="6"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AutoNum type="arabicPeriod" startAt="6"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О признании незаконным выезда на проверку</a:t>
            </a:r>
          </a:p>
          <a:p>
            <a:pPr marL="0" lvl="1" indent="0">
              <a:spcBef>
                <a:spcPts val="0"/>
              </a:spcBef>
              <a:buAutoNum type="arabicPeriod" startAt="6"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8. </a:t>
            </a:r>
            <a:r>
              <a:rPr lang="en-US" sz="7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О включении в список на соискание премии…</a:t>
            </a:r>
          </a:p>
          <a:p>
            <a:pPr marL="0" lvl="1" indent="0">
              <a:spcBef>
                <a:spcPts val="0"/>
              </a:spcBef>
              <a:buAutoNum type="arabicPeriod" startAt="5"/>
            </a:pPr>
            <a:endParaRPr lang="ru-RU" sz="74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AutoNum type="arabicPeriod" startAt="2"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AutoNum type="arabicPeriod" startAt="2"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457200" lvl="1" indent="-457200">
              <a:spcBef>
                <a:spcPts val="0"/>
              </a:spcBef>
              <a:buAutoNum type="arabicPeriod" startAt="2"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457200" lvl="1" indent="-457200">
              <a:spcBef>
                <a:spcPts val="0"/>
              </a:spcBef>
              <a:buAutoNum type="arabicPeriod" startAt="2"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457200" lvl="1" indent="-457200">
              <a:spcBef>
                <a:spcPts val="0"/>
              </a:spcBef>
              <a:buAutoNum type="arabicPeriod" startAt="2"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457200" lvl="1" indent="-457200">
              <a:spcBef>
                <a:spcPts val="0"/>
              </a:spcBef>
              <a:buAutoNum type="arabicPeriod" startAt="2"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457200" lvl="1" indent="-457200">
              <a:spcBef>
                <a:spcPts val="0"/>
              </a:spcBef>
              <a:buAutoNum type="arabicPeriod" startAt="2"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lvl="1">
              <a:spcBef>
                <a:spcPts val="0"/>
              </a:spcBef>
              <a:buNone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lvl="1">
              <a:spcBef>
                <a:spcPts val="0"/>
              </a:spcBef>
              <a:buNone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	</a:t>
            </a:r>
          </a:p>
          <a:p>
            <a:pPr lvl="1"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             </a:t>
            </a:r>
          </a:p>
          <a:p>
            <a:pPr lvl="1"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			</a:t>
            </a:r>
          </a:p>
          <a:p>
            <a:pPr lvl="1">
              <a:spcBef>
                <a:spcPts val="0"/>
              </a:spcBef>
              <a:buNone/>
            </a:pPr>
            <a:r>
              <a:rPr lang="ru-RU" sz="6400" dirty="0" smtClean="0">
                <a:latin typeface="Cambria Math" pitchFamily="18" charset="0"/>
                <a:ea typeface="Cambria Math" pitchFamily="18" charset="0"/>
              </a:rPr>
              <a:t>	</a:t>
            </a:r>
          </a:p>
          <a:p>
            <a:endParaRPr lang="ru-RU" sz="18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666080"/>
            <a:ext cx="8813959" cy="720080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Cambria Math" pitchFamily="18" charset="0"/>
                <a:ea typeface="Cambria Math" pitchFamily="18" charset="0"/>
              </a:rPr>
              <a:t>АДМИНИСТРАТИВНЫЙ ПРОЦЕСС.</a:t>
            </a:r>
            <a:br>
              <a:rPr lang="ru-RU" sz="26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600" dirty="0" smtClean="0">
                <a:latin typeface="Cambria Math" pitchFamily="18" charset="0"/>
                <a:ea typeface="Cambria Math" pitchFamily="18" charset="0"/>
              </a:rPr>
              <a:t>ПОНЯТИЕ И ВИДЫ ИСКОВ</a:t>
            </a:r>
            <a:endParaRPr lang="ru-RU" sz="26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458168"/>
            <a:ext cx="8813959" cy="40504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i="1" dirty="0" smtClean="0">
                <a:latin typeface="Cambria Math" pitchFamily="18" charset="0"/>
                <a:ea typeface="Cambria Math" pitchFamily="18" charset="0"/>
              </a:rPr>
              <a:t>Административный иск  </a:t>
            </a:r>
            <a:r>
              <a:rPr lang="ru-RU" sz="1400" dirty="0" smtClean="0">
                <a:latin typeface="Cambria Math" pitchFamily="18" charset="0"/>
                <a:ea typeface="Cambria Math" pitchFamily="18" charset="0"/>
              </a:rPr>
              <a:t>- требование, поданное в суд с целью защиты и восстановления нарушенных или оспариваемых прав, свобод или законных интересов, вытекающих из публично-правовых отношений</a:t>
            </a:r>
            <a:r>
              <a:rPr lang="ru-RU" sz="1400" i="1" dirty="0" smtClean="0">
                <a:latin typeface="Cambria Math" pitchFamily="18" charset="0"/>
                <a:ea typeface="Cambria Math" pitchFamily="18" charset="0"/>
              </a:rPr>
              <a:t> _________________________________________________________________________________________</a:t>
            </a:r>
          </a:p>
          <a:p>
            <a:pPr marL="514350" indent="-514350">
              <a:buNone/>
            </a:pPr>
            <a:r>
              <a:rPr lang="ru-RU" sz="1400" i="1" dirty="0" smtClean="0">
                <a:latin typeface="Cambria Math" pitchFamily="18" charset="0"/>
                <a:ea typeface="Cambria Math" pitchFamily="18" charset="0"/>
              </a:rPr>
              <a:t>Виды исков</a:t>
            </a:r>
            <a:endParaRPr lang="ru-RU" sz="1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ru-RU" sz="1400" dirty="0" smtClean="0">
                <a:latin typeface="Cambria Math" pitchFamily="18" charset="0"/>
                <a:ea typeface="Cambria Math" pitchFamily="18" charset="0"/>
              </a:rPr>
              <a:t>	1) иск об оспаривании</a:t>
            </a:r>
          </a:p>
          <a:p>
            <a:pPr>
              <a:buNone/>
            </a:pPr>
            <a:r>
              <a:rPr lang="ru-RU" sz="1400" dirty="0" smtClean="0">
                <a:latin typeface="Cambria Math" pitchFamily="18" charset="0"/>
                <a:ea typeface="Cambria Math" pitchFamily="18" charset="0"/>
              </a:rPr>
              <a:t>	2) иск о принуждении</a:t>
            </a:r>
          </a:p>
          <a:p>
            <a:pPr>
              <a:buNone/>
            </a:pPr>
            <a:r>
              <a:rPr lang="ru-RU" sz="1400" dirty="0" smtClean="0">
                <a:latin typeface="Cambria Math" pitchFamily="18" charset="0"/>
                <a:ea typeface="Cambria Math" pitchFamily="18" charset="0"/>
              </a:rPr>
              <a:t>	3) иск о совершении действия</a:t>
            </a:r>
          </a:p>
          <a:p>
            <a:pPr>
              <a:buNone/>
            </a:pPr>
            <a:r>
              <a:rPr lang="ru-RU" sz="1400" dirty="0" smtClean="0">
                <a:latin typeface="Cambria Math" pitchFamily="18" charset="0"/>
                <a:ea typeface="Cambria Math" pitchFamily="18" charset="0"/>
              </a:rPr>
              <a:t>	4) иск о признании</a:t>
            </a:r>
          </a:p>
          <a:p>
            <a:pPr>
              <a:buNone/>
            </a:pPr>
            <a:r>
              <a:rPr lang="ru-RU" sz="1400" dirty="0" smtClean="0">
                <a:latin typeface="Cambria Math" pitchFamily="18" charset="0"/>
                <a:ea typeface="Cambria Math" pitchFamily="18" charset="0"/>
              </a:rPr>
              <a:t>________________________________________________________________________________________</a:t>
            </a:r>
          </a:p>
          <a:p>
            <a:pPr>
              <a:buNone/>
            </a:pPr>
            <a:r>
              <a:rPr lang="ru-RU" sz="1400" dirty="0" smtClean="0">
                <a:latin typeface="Cambria Math" pitchFamily="18" charset="0"/>
                <a:ea typeface="Cambria Math" pitchFamily="18" charset="0"/>
              </a:rPr>
              <a:t>		                                                                      требование не принимать</a:t>
            </a:r>
          </a:p>
          <a:p>
            <a:pPr>
              <a:buNone/>
            </a:pPr>
            <a:r>
              <a:rPr lang="ru-RU" sz="1400" dirty="0" smtClean="0">
                <a:latin typeface="Cambria Math" pitchFamily="18" charset="0"/>
                <a:ea typeface="Cambria Math" pitchFamily="18" charset="0"/>
              </a:rPr>
              <a:t>					 обременяющий акт</a:t>
            </a:r>
          </a:p>
          <a:p>
            <a:pPr>
              <a:buNone/>
            </a:pPr>
            <a:r>
              <a:rPr lang="ru-RU" sz="1400" dirty="0" smtClean="0">
                <a:latin typeface="Cambria Math" pitchFamily="18" charset="0"/>
                <a:ea typeface="Cambria Math" pitchFamily="18" charset="0"/>
              </a:rPr>
              <a:t>Превентивные иски </a:t>
            </a:r>
          </a:p>
          <a:p>
            <a:pPr marL="514350" indent="-514350">
              <a:buNone/>
            </a:pPr>
            <a:r>
              <a:rPr lang="ru-RU" sz="1400" dirty="0" smtClean="0"/>
              <a:t>					 </a:t>
            </a:r>
            <a:r>
              <a:rPr lang="ru-RU" sz="1400" dirty="0" smtClean="0">
                <a:latin typeface="Cambria Math" pitchFamily="18" charset="0"/>
                <a:ea typeface="Cambria Math" pitchFamily="18" charset="0"/>
              </a:rPr>
              <a:t>требование воздержаться</a:t>
            </a:r>
          </a:p>
          <a:p>
            <a:pPr marL="514350" indent="-514350">
              <a:buNone/>
            </a:pPr>
            <a:r>
              <a:rPr lang="ru-RU" sz="1400" dirty="0" smtClean="0">
                <a:latin typeface="Cambria Math" pitchFamily="18" charset="0"/>
                <a:ea typeface="Cambria Math" pitchFamily="18" charset="0"/>
              </a:rPr>
              <a:t>					 от совершения действий</a:t>
            </a:r>
          </a:p>
          <a:p>
            <a:pPr marL="514350" indent="-514350">
              <a:buNone/>
            </a:pPr>
            <a:r>
              <a:rPr lang="ru-RU" sz="1400" dirty="0" smtClean="0">
                <a:latin typeface="Cambria Math" pitchFamily="18" charset="0"/>
                <a:ea typeface="Cambria Math" pitchFamily="18" charset="0"/>
              </a:rPr>
              <a:t>_____________________________________________________________________________________________ </a:t>
            </a:r>
          </a:p>
          <a:p>
            <a:pPr marL="514350" indent="-514350">
              <a:buNone/>
            </a:pPr>
            <a:r>
              <a:rPr lang="ru-RU" sz="1400" i="1" dirty="0" smtClean="0">
                <a:latin typeface="Cambria Math" pitchFamily="18" charset="0"/>
                <a:ea typeface="Cambria Math" pitchFamily="18" charset="0"/>
              </a:rPr>
              <a:t>Популярные иски</a:t>
            </a:r>
            <a:r>
              <a:rPr lang="ru-RU" sz="1400" dirty="0" smtClean="0">
                <a:latin typeface="Cambria Math" pitchFamily="18" charset="0"/>
                <a:ea typeface="Cambria Math" pitchFamily="18" charset="0"/>
              </a:rPr>
              <a:t>	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2304356" y="3978448"/>
            <a:ext cx="1944216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304356" y="4338488"/>
            <a:ext cx="1944216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140" y="954112"/>
            <a:ext cx="9073008" cy="648072"/>
          </a:xfrm>
        </p:spPr>
        <p:txBody>
          <a:bodyPr>
            <a:noAutofit/>
          </a:bodyPr>
          <a:lstStyle/>
          <a:p>
            <a:pPr algn="l"/>
            <a:r>
              <a:rPr lang="ru-RU" sz="3000" b="1" dirty="0" smtClean="0">
                <a:latin typeface="Cambria Math" pitchFamily="18" charset="0"/>
                <a:ea typeface="Cambria Math" pitchFamily="18" charset="0"/>
              </a:rPr>
              <a:t>Административно-процедурное законодательство</a:t>
            </a:r>
            <a:endParaRPr lang="ru-RU" sz="30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4156" y="1602183"/>
            <a:ext cx="8813959" cy="3906441"/>
          </a:xfrm>
        </p:spPr>
        <p:txBody>
          <a:bodyPr>
            <a:normAutofit fontScale="62500" lnSpcReduction="20000"/>
          </a:bodyPr>
          <a:lstStyle/>
          <a:p>
            <a:pPr marL="0" indent="88900">
              <a:buNone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0" indent="88900"/>
            <a:r>
              <a:rPr lang="ru-RU" dirty="0" smtClean="0">
                <a:latin typeface="Cambria Math" pitchFamily="18" charset="0"/>
                <a:ea typeface="Cambria Math" pitchFamily="18" charset="0"/>
              </a:rPr>
              <a:t> Иные нормативные правовые акты:</a:t>
            </a:r>
          </a:p>
          <a:p>
            <a:pPr marL="400050" lvl="1" indent="8890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В. Подзаконные акты</a:t>
            </a:r>
          </a:p>
          <a:p>
            <a:pPr marL="400050" lvl="1" indent="8890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	- Постановления Правительства</a:t>
            </a:r>
          </a:p>
          <a:p>
            <a:pPr marL="400050" lvl="1" indent="889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		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Постановление Правительства Республики Казахстан от 15 декабря 2020 г. </a:t>
            </a:r>
          </a:p>
          <a:p>
            <a:pPr marL="400050" lvl="1" indent="889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		«Об утверждении Правил временной государственной регистрации вакцин </a:t>
            </a:r>
          </a:p>
          <a:p>
            <a:pPr marL="400050" lvl="1" indent="889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                                против </a:t>
            </a:r>
            <a:r>
              <a:rPr lang="ru-RU" sz="2400" dirty="0" err="1" smtClean="0">
                <a:latin typeface="Cambria Math" pitchFamily="18" charset="0"/>
                <a:ea typeface="Cambria Math" pitchFamily="18" charset="0"/>
              </a:rPr>
              <a:t>коронавируса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COVID-19, произведенных в Республике Казахстан</a:t>
            </a:r>
          </a:p>
          <a:p>
            <a:pPr marL="400050" lvl="1" indent="88900">
              <a:lnSpc>
                <a:spcPct val="110000"/>
              </a:lnSpc>
              <a:spcBef>
                <a:spcPts val="0"/>
              </a:spcBef>
              <a:buNone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400050" lvl="1" indent="889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	- Приказы министров</a:t>
            </a:r>
          </a:p>
          <a:p>
            <a:pPr marL="400050" lvl="1" indent="8890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		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Правила оказания государственных услуг</a:t>
            </a:r>
          </a:p>
          <a:p>
            <a:pPr marL="400050" lvl="1" indent="88900">
              <a:buNone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fontAlgn="base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		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- Решения маслихатов и акиматов</a:t>
            </a:r>
            <a:r>
              <a:rPr lang="ru-RU" dirty="0" smtClean="0">
                <a:latin typeface="Cambria Math" pitchFamily="18" charset="0"/>
                <a:ea typeface="Cambria Math" pitchFamily="18" charset="0"/>
              </a:rPr>
              <a:t>							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Правила размещения наружной (визуальной) рекламы на  открытом </a:t>
            </a:r>
          </a:p>
          <a:p>
            <a:pPr fontAlgn="base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			пространстве за пределами помещений</a:t>
            </a:r>
          </a:p>
          <a:p>
            <a:pPr marL="400050" lvl="1" indent="88900">
              <a:buNone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400050" lvl="1" indent="88900">
              <a:buFontTx/>
              <a:buChar char="-"/>
            </a:pP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148" y="450057"/>
            <a:ext cx="8813959" cy="100811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АДМИНИСТРАТИВНЫЙ ПРОЦЕСС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ИСК ОБ ОСПАРИВАНИИ </a:t>
            </a:r>
            <a:endParaRPr lang="ru-RU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530176"/>
            <a:ext cx="8813959" cy="39784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Требование отменить административный акт полностью или в какой-либо его части при нарушении обременяющим административным актом прав, свобод и законных интересов истца </a:t>
            </a:r>
          </a:p>
          <a:p>
            <a:pPr marL="0" indent="0"/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Срок на подачу: 1 месяц со дня вручения решения органа, рассматривающего жалобу по результатам рассмотрения жалобы или с момента вручения акта/доведения до сведения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666080"/>
            <a:ext cx="8799468" cy="100811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АДМИНИСТРАТИВНЫЙ ПРОЦЕСС.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ИСК О ПРИНУЖДЕНИИ</a:t>
            </a:r>
            <a:endParaRPr lang="ru-RU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458168"/>
            <a:ext cx="8813959" cy="4050457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endParaRPr lang="ru-RU" sz="1900" dirty="0" smtClean="0">
              <a:latin typeface="Cambria Math" pitchFamily="18" charset="0"/>
              <a:ea typeface="Cambria Math" pitchFamily="18" charset="0"/>
            </a:endParaRPr>
          </a:p>
          <a:p>
            <a:pPr algn="just">
              <a:spcBef>
                <a:spcPts val="0"/>
              </a:spcBef>
            </a:pPr>
            <a:endParaRPr lang="ru-RU" sz="1900" dirty="0" smtClean="0">
              <a:latin typeface="Cambria Math" pitchFamily="18" charset="0"/>
              <a:ea typeface="Cambria Math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900" dirty="0" smtClean="0">
                <a:latin typeface="Cambria Math" pitchFamily="18" charset="0"/>
                <a:ea typeface="Cambria Math" pitchFamily="18" charset="0"/>
              </a:rPr>
              <a:t>требование принять благоприятный административный акт, в принятии которого было отказано либо не принятый по причине бездействия административного органа, должностного лица</a:t>
            </a:r>
          </a:p>
          <a:p>
            <a:pPr>
              <a:spcBef>
                <a:spcPts val="0"/>
              </a:spcBef>
              <a:buNone/>
            </a:pPr>
            <a:endParaRPr lang="ru-RU" sz="1900" dirty="0" smtClean="0">
              <a:latin typeface="Cambria Math" pitchFamily="18" charset="0"/>
              <a:ea typeface="Cambria Math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900" dirty="0" smtClean="0">
                <a:latin typeface="Cambria Math" pitchFamily="18" charset="0"/>
                <a:ea typeface="Cambria Math" pitchFamily="18" charset="0"/>
              </a:rPr>
              <a:t>отдельного требования об оспаривании отказа не требуется</a:t>
            </a:r>
          </a:p>
          <a:p>
            <a:pPr>
              <a:spcBef>
                <a:spcPts val="0"/>
              </a:spcBef>
            </a:pPr>
            <a:endParaRPr lang="ru-RU" sz="1900" dirty="0" smtClean="0">
              <a:latin typeface="Cambria Math" pitchFamily="18" charset="0"/>
              <a:ea typeface="Cambria Math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900" dirty="0" smtClean="0">
                <a:latin typeface="Cambria Math" pitchFamily="18" charset="0"/>
                <a:ea typeface="Cambria Math" pitchFamily="18" charset="0"/>
              </a:rPr>
              <a:t>требование об обязанности ответчика не принимать обременяющий административный акт</a:t>
            </a:r>
          </a:p>
          <a:p>
            <a:pPr>
              <a:spcBef>
                <a:spcPts val="0"/>
              </a:spcBef>
            </a:pPr>
            <a:endParaRPr lang="ru-RU" sz="1900" dirty="0" smtClean="0">
              <a:latin typeface="Cambria Math" pitchFamily="18" charset="0"/>
              <a:ea typeface="Cambria Math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900" dirty="0" smtClean="0">
                <a:latin typeface="Cambria Math" pitchFamily="18" charset="0"/>
                <a:ea typeface="Cambria Math" pitchFamily="18" charset="0"/>
              </a:rPr>
              <a:t>срок на подачу иска: 1 месяц со дня вручения решения органа, рассматривающего жалобу по результатам рассмотрения жалобы или с момента вручения акта/доведения до сведения</a:t>
            </a:r>
          </a:p>
          <a:p>
            <a:pPr marL="514350" indent="-514350">
              <a:buNone/>
            </a:pPr>
            <a:endParaRPr lang="ru-RU" sz="2600" dirty="0" smtClean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64" y="738088"/>
            <a:ext cx="8813959" cy="93610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АДМИНИСТРАТИВНЫЙ ПРОЦЕСС.</a:t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ИСК О СОВЕРШЕНИИ ДЕЙСТВИЯ</a:t>
            </a:r>
            <a:endParaRPr lang="ru-RU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674192"/>
            <a:ext cx="8813959" cy="383443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требование совершить определенные действия или воздержаться от таких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  действий, которые не направлены на принятие  административного акта</a:t>
            </a:r>
          </a:p>
          <a:p>
            <a:pPr>
              <a:spcBef>
                <a:spcPts val="0"/>
              </a:spcBef>
            </a:pP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требование представить предусмотренный законом документ в случае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  признания административного акта принятым вследствие непринятия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  административного акта в установленный законом срок по этому же предмету</a:t>
            </a:r>
          </a:p>
          <a:p>
            <a:pPr>
              <a:spcBef>
                <a:spcPts val="0"/>
              </a:spcBef>
            </a:pP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spcBef>
                <a:spcPts val="0"/>
              </a:spcBef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срок на подачу иска: в течение 1 месяца со дня, когда лицу стало известно о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  совершении действия, а также когда истек срок, установленный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  законодательством Республики Казахстан для совершения действия </a:t>
            </a:r>
          </a:p>
          <a:p>
            <a:pPr marL="514350" indent="-514350">
              <a:buNone/>
            </a:pPr>
            <a:endParaRPr lang="ru-RU" sz="2800" i="1" dirty="0" smtClean="0"/>
          </a:p>
          <a:p>
            <a:pPr marL="514350" indent="-514350">
              <a:buNone/>
            </a:pPr>
            <a:endParaRPr lang="ru-RU" sz="2600" dirty="0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666081"/>
            <a:ext cx="8813959" cy="108012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АДМИНИСТРАТИВНЫЙ ПРОЦЕСС.</a:t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ИСК О ПРИЗНАНИИ </a:t>
            </a:r>
            <a:endParaRPr lang="ru-RU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746200"/>
            <a:ext cx="8813959" cy="3762425"/>
          </a:xfrm>
        </p:spPr>
        <p:txBody>
          <a:bodyPr>
            <a:normAutofit lnSpcReduction="10000"/>
          </a:bodyPr>
          <a:lstStyle/>
          <a:p>
            <a:endParaRPr lang="ru-RU" sz="16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требование признать наличие или отсутствие какого-либо правоотношения, если нельзя подать другие иски </a:t>
            </a:r>
          </a:p>
          <a:p>
            <a:endParaRPr lang="ru-RU" sz="16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требование признать обременяющий административный акт, не имеющий больше юридической силы, незаконным</a:t>
            </a:r>
          </a:p>
          <a:p>
            <a:endParaRPr lang="ru-RU" sz="16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иск о признании может быть подан в случае достаточной заинтересованности истца в установлении правоотношений в кратчайшие сроки</a:t>
            </a:r>
          </a:p>
          <a:p>
            <a:pPr>
              <a:buNone/>
            </a:pPr>
            <a:endParaRPr lang="ru-RU" sz="16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срок на подачу иска: в течение 5 лет с момента возникновения соответствующего правоотношения / 3 месяца со дня, когда лицу стало известно о нарушении  прав, свобод и законных интересов в случае требования о признании обременяющего административного акта, не имеющего больше юридической силы, незаконным.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8" y="-6351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148" y="594072"/>
            <a:ext cx="8813959" cy="86409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АДМИНИСТРАТИВНЫЙ ПРОЦЕСС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. </a:t>
            </a:r>
            <a:br>
              <a:rPr lang="ru-RU" sz="28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ОСОБЕННОСТИ</a:t>
            </a:r>
            <a:endParaRPr lang="ru-RU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458168"/>
            <a:ext cx="8813959" cy="4050457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принципы (активная роль суда, разумные сроки)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6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 неравенство сторон в публично-правовых спорах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6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 возможность применения аналогии закона и аналогии права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sz="6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 истец: физическое или юридическое лицо/ответчик – административный орган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6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 прием к производству предъявлением иска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6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 возможность примирительных процедур  (при наличии административного усмотрения)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60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 вступление в силу </a:t>
            </a: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акта </a:t>
            </a: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с момента вынесения решения судом кассационной инстанции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6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 самостоятельное применение мер процессуального принуждения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6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 ограниченное участие прокурора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000" dirty="0" smtClean="0"/>
              <a:t>		</a:t>
            </a:r>
          </a:p>
          <a:p>
            <a:pPr marL="514350" indent="-514350">
              <a:buNone/>
            </a:pPr>
            <a:endParaRPr lang="ru-RU" sz="9600" dirty="0" smtClean="0"/>
          </a:p>
          <a:p>
            <a:pPr marL="514350" indent="-514350">
              <a:buNone/>
            </a:pPr>
            <a:endParaRPr lang="ru-RU" sz="9600" dirty="0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8" y="0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148" y="594072"/>
            <a:ext cx="8813959" cy="93610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АДМИНИСТРАТИВНЫЙ ПРОЦЕСС.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БРЕМЯ ДОКАЗЫВАНИЯ (статья 129 АППК)</a:t>
            </a:r>
            <a:endParaRPr lang="ru-RU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530176"/>
            <a:ext cx="8813959" cy="3978449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endParaRPr lang="ru-RU" sz="2100" dirty="0" smtClean="0"/>
          </a:p>
          <a:p>
            <a:pPr marL="1143000" indent="-1143000"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) по </a:t>
            </a:r>
            <a:r>
              <a:rPr lang="ru-RU" sz="6000" i="1" dirty="0" smtClean="0">
                <a:latin typeface="Cambria Math" pitchFamily="18" charset="0"/>
                <a:ea typeface="Cambria Math" pitchFamily="18" charset="0"/>
              </a:rPr>
              <a:t>иску об оспаривании </a:t>
            </a: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- ответчик, принявший обременительный административный акт</a:t>
            </a:r>
          </a:p>
          <a:p>
            <a:endParaRPr lang="ru-RU" sz="6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buNone/>
            </a:pP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2) по </a:t>
            </a:r>
            <a:r>
              <a:rPr lang="ru-RU" sz="6000" i="1" dirty="0" smtClean="0">
                <a:latin typeface="Cambria Math" pitchFamily="18" charset="0"/>
                <a:ea typeface="Cambria Math" pitchFamily="18" charset="0"/>
              </a:rPr>
              <a:t>иску о принуждении </a:t>
            </a: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- ответчик в части фактов, ставших основанием для отказа в принятии испрашиваемого административного акта, и истец в части фактов, которыми обосновывается принятие благоприятного для него  административного акта</a:t>
            </a:r>
          </a:p>
          <a:p>
            <a:endParaRPr lang="ru-RU" sz="6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buNone/>
            </a:pP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3) по иску </a:t>
            </a:r>
            <a:r>
              <a:rPr lang="ru-RU" sz="6000" i="1" dirty="0" smtClean="0">
                <a:latin typeface="Cambria Math" pitchFamily="18" charset="0"/>
                <a:ea typeface="Cambria Math" pitchFamily="18" charset="0"/>
              </a:rPr>
              <a:t>о совершении действия </a:t>
            </a: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- ответчик в части фактов, которые явились  основанием для отказа в совершении испрашиваемого действия (бездействия), и истец в части благоприятных для него фактов</a:t>
            </a:r>
          </a:p>
          <a:p>
            <a:endParaRPr lang="ru-RU" sz="6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buNone/>
            </a:pP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4) по </a:t>
            </a:r>
            <a:r>
              <a:rPr lang="ru-RU" sz="6000" i="1" dirty="0" smtClean="0">
                <a:latin typeface="Cambria Math" pitchFamily="18" charset="0"/>
                <a:ea typeface="Cambria Math" pitchFamily="18" charset="0"/>
              </a:rPr>
              <a:t>иску о признании </a:t>
            </a: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- истец в части фактов, подтверждающих наличие или  отсутствие какого-либо правоотношения, и ответчик в части фактов, обосновывающих правомерность обременяющего административного акта, не имеющего больше юридической силы, а также какого-либо совершенного действия (бездействия)</a:t>
            </a:r>
          </a:p>
          <a:p>
            <a:pPr marL="0" indent="0">
              <a:buNone/>
            </a:pP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ru-RU" sz="6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 algn="ctr">
              <a:buNone/>
            </a:pPr>
            <a:r>
              <a:rPr lang="ru-RU" sz="6000" dirty="0" smtClean="0">
                <a:latin typeface="Cambria Math" pitchFamily="18" charset="0"/>
                <a:ea typeface="Cambria Math" pitchFamily="18" charset="0"/>
              </a:rPr>
              <a:t>Ответчик может ссылаться лишь на те обоснования, которые упомянуты в административном акте.</a:t>
            </a:r>
          </a:p>
          <a:p>
            <a:pPr marL="0" indent="0"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None/>
            </a:pPr>
            <a:endParaRPr lang="ru-RU" sz="7200" dirty="0" smtClean="0"/>
          </a:p>
          <a:p>
            <a:pPr marL="514350" indent="-514350">
              <a:buNone/>
            </a:pPr>
            <a:r>
              <a:rPr lang="ru-RU" sz="7200" dirty="0" smtClean="0"/>
              <a:t>		</a:t>
            </a:r>
          </a:p>
          <a:p>
            <a:pPr marL="514350" indent="-514350">
              <a:buNone/>
            </a:pPr>
            <a:endParaRPr lang="ru-RU" sz="4500" dirty="0" smtClean="0"/>
          </a:p>
          <a:p>
            <a:pPr marL="514350" indent="-514350">
              <a:buNone/>
            </a:pPr>
            <a:endParaRPr lang="ru-RU" sz="2600" dirty="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148" y="666081"/>
            <a:ext cx="8813959" cy="5040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ПРОБЛЕМЫ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380" y="1098128"/>
            <a:ext cx="9254529" cy="4410496"/>
          </a:xfrm>
        </p:spPr>
        <p:txBody>
          <a:bodyPr>
            <a:normAutofit fontScale="25000" lnSpcReduction="20000"/>
          </a:bodyPr>
          <a:lstStyle/>
          <a:p>
            <a:pPr lvl="1">
              <a:spcBef>
                <a:spcPts val="0"/>
              </a:spcBef>
              <a:buNone/>
            </a:pPr>
            <a:endParaRPr lang="ru-RU" sz="3200" dirty="0" smtClean="0">
              <a:latin typeface="Cambria Math" pitchFamily="18" charset="0"/>
              <a:ea typeface="Cambria Math" pitchFamily="18" charset="0"/>
            </a:endParaRPr>
          </a:p>
          <a:p>
            <a:pPr marL="1143000" lvl="1" indent="-1143000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1. Обращения. </a:t>
            </a:r>
          </a:p>
          <a:p>
            <a:pPr marL="1143000" lvl="1" indent="-1143000">
              <a:spcBef>
                <a:spcPts val="0"/>
              </a:spcBef>
              <a:buAutoNum type="arabicPeriod"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1143000" lvl="1" indent="-1143000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2. Несоблюдение досудебного порядка обжалования.</a:t>
            </a:r>
          </a:p>
          <a:p>
            <a:pPr marL="0" lvl="1" indent="0">
              <a:spcBef>
                <a:spcPts val="0"/>
              </a:spcBef>
              <a:buAutoNum type="arabicPeriod"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3. Определение вышестоящего органа.</a:t>
            </a:r>
          </a:p>
          <a:p>
            <a:pPr marL="0" lvl="1" indent="0">
              <a:spcBef>
                <a:spcPts val="0"/>
              </a:spcBef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4. Государственные органы и государственные учреждения.</a:t>
            </a:r>
          </a:p>
          <a:p>
            <a:pPr marL="0" lvl="1" indent="0">
              <a:spcBef>
                <a:spcPts val="0"/>
              </a:spcBef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5. Выбор иска.</a:t>
            </a:r>
          </a:p>
          <a:p>
            <a:pPr marL="0" lvl="1" indent="0">
              <a:spcBef>
                <a:spcPts val="0"/>
              </a:spcBef>
              <a:buFont typeface="Arial" pitchFamily="34" charset="0"/>
              <a:buAutoNum type="arabicPeriod" startAt="3"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6. Подведомственность и подсудность. </a:t>
            </a:r>
          </a:p>
          <a:p>
            <a:pPr marL="514350" lvl="1" indent="-514350">
              <a:spcBef>
                <a:spcPts val="0"/>
              </a:spcBef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514350" lvl="1" indent="-514350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7. Административные органы.</a:t>
            </a:r>
          </a:p>
          <a:p>
            <a:pPr marL="514350" lvl="1" indent="-514350">
              <a:spcBef>
                <a:spcPts val="0"/>
              </a:spcBef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514350" lvl="1" indent="-514350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8. Административные акты и административные действия. </a:t>
            </a:r>
          </a:p>
          <a:p>
            <a:pPr marL="514350" lvl="1" indent="-514350">
              <a:spcBef>
                <a:spcPts val="0"/>
              </a:spcBef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9. Примирительные процедуры.        </a:t>
            </a:r>
          </a:p>
          <a:p>
            <a:pPr marL="0" lvl="1" indent="0">
              <a:spcBef>
                <a:spcPts val="0"/>
              </a:spcBef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10. Процессуальные/процедурные неточности. </a:t>
            </a:r>
          </a:p>
          <a:p>
            <a:pPr marL="0" lvl="1" indent="0">
              <a:spcBef>
                <a:spcPts val="0"/>
              </a:spcBef>
              <a:buNone/>
            </a:pPr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buNone/>
            </a:pPr>
            <a:r>
              <a:rPr lang="ru-RU" sz="8000" dirty="0" smtClean="0">
                <a:latin typeface="Cambria Math" pitchFamily="18" charset="0"/>
                <a:ea typeface="Cambria Math" pitchFamily="18" charset="0"/>
              </a:rPr>
              <a:t>	</a:t>
            </a:r>
            <a:endParaRPr lang="en-US" sz="8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endParaRPr lang="ru-RU" sz="7200" dirty="0" smtClean="0">
              <a:latin typeface="Cambria Math" pitchFamily="18" charset="0"/>
              <a:ea typeface="Cambria Math" pitchFamily="18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ru-RU" sz="7200" dirty="0" smtClean="0">
                <a:latin typeface="Cambria Math" pitchFamily="18" charset="0"/>
                <a:ea typeface="Cambria Math" pitchFamily="18" charset="0"/>
              </a:rPr>
              <a:t>	</a:t>
            </a:r>
          </a:p>
          <a:p>
            <a:endParaRPr lang="ru-RU" sz="72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180" y="738088"/>
            <a:ext cx="8813959" cy="79208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ПРОБЛЕМЫ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ПОДВЕДОМСТВЕННОСТЬ И ПОДСУДНОСТЬ </a:t>
            </a:r>
            <a:endParaRPr lang="ru-RU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4" y="1602183"/>
            <a:ext cx="8880002" cy="3906441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Отношения, регулируемые Кодексом об административных правонарушениях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Отношения, регулируемые Уголовно-процессуальным кодексом</a:t>
            </a:r>
          </a:p>
          <a:p>
            <a:endParaRPr lang="ru-RU" sz="2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Иски государственных органов против физических и юридических лиц</a:t>
            </a:r>
          </a:p>
          <a:p>
            <a:endParaRPr lang="ru-RU" sz="2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Иски государственных органов против государственных органов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64" y="738089"/>
            <a:ext cx="8813959" cy="792087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ПРОБЛЕМЫ. </a:t>
            </a:r>
            <a:br>
              <a:rPr lang="ru-RU" sz="28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ПОДСУДНОСТЬ</a:t>
            </a:r>
            <a:br>
              <a:rPr lang="ru-RU" sz="2800" dirty="0" smtClean="0">
                <a:latin typeface="Cambria Math" pitchFamily="18" charset="0"/>
                <a:ea typeface="Cambria Math" pitchFamily="18" charset="0"/>
              </a:rPr>
            </a:br>
            <a:endParaRPr lang="ru-RU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4" y="1530176"/>
            <a:ext cx="8880002" cy="3978449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Государственные закупки</a:t>
            </a:r>
          </a:p>
          <a:p>
            <a:r>
              <a:rPr lang="ru-RU" sz="2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Компенсация при изъятии государством имущества </a:t>
            </a:r>
          </a:p>
          <a:p>
            <a:r>
              <a:rPr lang="ru-RU" sz="2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Государственная служба  </a:t>
            </a:r>
          </a:p>
          <a:p>
            <a:r>
              <a:rPr lang="ru-RU" sz="2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Определение административных органов</a:t>
            </a:r>
          </a:p>
          <a:p>
            <a:r>
              <a:rPr lang="ru-RU" sz="2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Аккредитация учебных заведений</a:t>
            </a:r>
          </a:p>
          <a:p>
            <a:r>
              <a:rPr lang="ru-RU" sz="2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Коммунальные вопросы </a:t>
            </a:r>
          </a:p>
          <a:p>
            <a:r>
              <a:rPr lang="ru-RU" sz="2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Оказание публичных услуг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148" y="810096"/>
            <a:ext cx="8791802" cy="86409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4000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3100" b="1" dirty="0" smtClean="0">
                <a:latin typeface="Cambria Math" pitchFamily="18" charset="0"/>
                <a:ea typeface="Cambria Math" pitchFamily="18" charset="0"/>
              </a:rPr>
              <a:t>ПРОБЛЕМЫ</a:t>
            </a:r>
            <a:r>
              <a:rPr lang="ru-RU" sz="31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31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3100" dirty="0" smtClean="0">
                <a:latin typeface="Cambria Math" pitchFamily="18" charset="0"/>
                <a:ea typeface="Cambria Math" pitchFamily="18" charset="0"/>
              </a:rPr>
              <a:t>АДМИНИСТРАТИВНЫЕ ОРГАНЫ  </a:t>
            </a:r>
            <a:br>
              <a:rPr lang="ru-RU" sz="3100" dirty="0" smtClean="0">
                <a:latin typeface="Cambria Math" pitchFamily="18" charset="0"/>
                <a:ea typeface="Cambria Math" pitchFamily="18" charset="0"/>
              </a:rPr>
            </a:br>
            <a:endParaRPr lang="ru-RU" sz="31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818208"/>
            <a:ext cx="8813959" cy="3538894"/>
          </a:xfrm>
        </p:spPr>
        <p:txBody>
          <a:bodyPr>
            <a:normAutofit fontScale="32500" lnSpcReduction="20000"/>
          </a:bodyPr>
          <a:lstStyle/>
          <a:p>
            <a:pPr marL="514350" indent="-514350">
              <a:buNone/>
            </a:pPr>
            <a:endParaRPr lang="ru-RU" sz="28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5500" dirty="0" smtClean="0">
                <a:latin typeface="Cambria Math" pitchFamily="18" charset="0"/>
                <a:ea typeface="Cambria Math" pitchFamily="18" charset="0"/>
              </a:rPr>
              <a:t> управляющие компании ???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sz="55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5500" dirty="0" smtClean="0">
                <a:latin typeface="Cambria Math" pitchFamily="18" charset="0"/>
                <a:ea typeface="Cambria Math" pitchFamily="18" charset="0"/>
              </a:rPr>
              <a:t> кооперативы собственников квартир???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sz="55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5500" dirty="0" smtClean="0">
                <a:latin typeface="Cambria Math" pitchFamily="18" charset="0"/>
                <a:ea typeface="Cambria Math" pitchFamily="18" charset="0"/>
              </a:rPr>
              <a:t> объединения собственников имущества???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US" sz="55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5500" dirty="0" smtClean="0">
                <a:latin typeface="Cambria Math" pitchFamily="18" charset="0"/>
                <a:ea typeface="Cambria Math" pitchFamily="18" charset="0"/>
              </a:rPr>
              <a:t> общественные объединения ???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sz="55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5500" dirty="0" smtClean="0">
                <a:latin typeface="Cambria Math" pitchFamily="18" charset="0"/>
                <a:ea typeface="Cambria Math" pitchFamily="18" charset="0"/>
              </a:rPr>
              <a:t> ФНБ </a:t>
            </a:r>
            <a:r>
              <a:rPr lang="ru-RU" sz="5500" dirty="0" err="1" smtClean="0">
                <a:latin typeface="Cambria Math" pitchFamily="18" charset="0"/>
                <a:ea typeface="Cambria Math" pitchFamily="18" charset="0"/>
              </a:rPr>
              <a:t>Самрук-Казына</a:t>
            </a:r>
            <a:r>
              <a:rPr lang="en-US" sz="5500" dirty="0" smtClean="0">
                <a:latin typeface="Cambria Math" pitchFamily="18" charset="0"/>
                <a:ea typeface="Cambria Math" pitchFamily="18" charset="0"/>
              </a:rPr>
              <a:t>???</a:t>
            </a:r>
            <a:r>
              <a:rPr lang="ru-RU" sz="550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ru-RU" sz="55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5500" dirty="0" smtClean="0">
                <a:latin typeface="Cambria Math" pitchFamily="18" charset="0"/>
                <a:ea typeface="Cambria Math" pitchFamily="18" charset="0"/>
              </a:rPr>
              <a:t> банки???</a:t>
            </a:r>
          </a:p>
          <a:p>
            <a:pPr marL="514350" indent="-514350">
              <a:buNone/>
            </a:pPr>
            <a:endParaRPr lang="ru-RU" sz="28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None/>
            </a:pP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marL="514350" indent="-514350">
              <a:buAutoNum type="arabicPeriod"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 algn="ctr">
              <a:buNone/>
            </a:pP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172" y="738088"/>
            <a:ext cx="8957975" cy="648072"/>
          </a:xfrm>
        </p:spPr>
        <p:txBody>
          <a:bodyPr>
            <a:noAutofit/>
          </a:bodyPr>
          <a:lstStyle/>
          <a:p>
            <a:pPr algn="l"/>
            <a:r>
              <a:rPr lang="ru-RU" sz="3000" b="1" dirty="0" smtClean="0">
                <a:latin typeface="Cambria Math" pitchFamily="18" charset="0"/>
                <a:ea typeface="Cambria Math" pitchFamily="18" charset="0"/>
              </a:rPr>
              <a:t>Административно-процедурное законодательство</a:t>
            </a:r>
            <a:endParaRPr lang="ru-RU" sz="3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00050" lvl="1" indent="88900" algn="just">
              <a:buNone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400050" lvl="1" indent="88900">
              <a:buFontTx/>
              <a:buChar char="-"/>
            </a:pPr>
            <a:r>
              <a:rPr lang="ru-RU" dirty="0" smtClean="0"/>
              <a:t> </a:t>
            </a:r>
            <a:r>
              <a:rPr lang="ru-RU" dirty="0" smtClean="0">
                <a:latin typeface="Cambria Math" pitchFamily="18" charset="0"/>
                <a:ea typeface="Cambria Math" pitchFamily="18" charset="0"/>
              </a:rPr>
              <a:t>Международные договорные и иные </a:t>
            </a:r>
          </a:p>
          <a:p>
            <a:pPr marL="400050" lvl="1" indent="8890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обязательства Республики Казахстан</a:t>
            </a:r>
          </a:p>
          <a:p>
            <a:pPr marL="400050" lvl="1" indent="88900">
              <a:buFontTx/>
              <a:buChar char="-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400050" lvl="1" indent="88900">
              <a:buFontTx/>
              <a:buChar char="-"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Нормативные постановления </a:t>
            </a:r>
          </a:p>
          <a:p>
            <a:pPr marL="400050" lvl="1" indent="8890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dirty="0" smtClean="0">
                <a:latin typeface="Cambria Math" pitchFamily="18" charset="0"/>
                <a:ea typeface="Cambria Math" pitchFamily="18" charset="0"/>
              </a:rPr>
              <a:t>Конституционного </a:t>
            </a:r>
            <a:r>
              <a:rPr lang="ru-RU" dirty="0" smtClean="0">
                <a:latin typeface="Cambria Math" pitchFamily="18" charset="0"/>
                <a:ea typeface="Cambria Math" pitchFamily="18" charset="0"/>
              </a:rPr>
              <a:t>Совета Республики Казахстан</a:t>
            </a:r>
          </a:p>
          <a:p>
            <a:pPr marL="400050" lvl="1" indent="88900">
              <a:buFontTx/>
              <a:buChar char="-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400050" lvl="1" indent="88900">
              <a:buFontTx/>
              <a:buChar char="-"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Нормативные постановления Верховного Суда </a:t>
            </a:r>
          </a:p>
          <a:p>
            <a:pPr marL="400050" lvl="1" indent="88900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Республики Казахстан </a:t>
            </a: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172" y="666080"/>
            <a:ext cx="8813959" cy="45148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32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Практика. Акты </a:t>
            </a:r>
            <a:r>
              <a:rPr lang="en-US" sz="2800" b="1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en-US" sz="28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s. </a:t>
            </a:r>
            <a:r>
              <a:rPr lang="ru-RU" sz="28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Действия</a:t>
            </a:r>
            <a:r>
              <a:rPr lang="ru-RU" sz="32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</a:br>
            <a:endParaRPr lang="ru-RU" sz="3200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242144"/>
            <a:ext cx="8813959" cy="4266481"/>
          </a:xfrm>
        </p:spPr>
        <p:txBody>
          <a:bodyPr>
            <a:normAutofit/>
          </a:bodyPr>
          <a:lstStyle/>
          <a:p>
            <a:pPr marL="0" indent="0"/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/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действия акимата по отказу в предоставлении земельного участка</a:t>
            </a:r>
          </a:p>
          <a:p>
            <a:pPr marL="0" indent="0"/>
            <a:endParaRPr lang="ru-RU" sz="16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/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  Иск о принуждении к изданию акта (требование о возложении на Департамент полиции </a:t>
            </a:r>
          </a:p>
          <a:p>
            <a:pPr marL="0" indent="0">
              <a:buNone/>
            </a:pPr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    обязанности организовать разработку мероприятий по совершенствованию организации </a:t>
            </a:r>
          </a:p>
          <a:p>
            <a:pPr marL="0" indent="0">
              <a:buNone/>
            </a:pPr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    дорожного  движения и обеспечению безопасности дорожного движения) </a:t>
            </a:r>
          </a:p>
          <a:p>
            <a:pPr marL="0" indent="0"/>
            <a:endParaRPr lang="ru-RU" sz="16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/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  Иск ТОО о признании незаконными действий государственного  органа  об </a:t>
            </a:r>
          </a:p>
          <a:p>
            <a:pPr marL="0" indent="0">
              <a:buNone/>
            </a:pPr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   аннулировании архитектурно-планировочного задания 	и согласования эскизного </a:t>
            </a:r>
          </a:p>
          <a:p>
            <a:pPr marL="0" indent="0">
              <a:buNone/>
            </a:pPr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   проекта</a:t>
            </a:r>
          </a:p>
          <a:p>
            <a:endParaRPr lang="ru-RU" sz="16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18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156" y="738088"/>
            <a:ext cx="8791802" cy="751917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ПРОБЛЕМЫ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ПРИМИРИТЕЛЬНЫЕ ПРОЦЕДУРЫ</a:t>
            </a:r>
            <a:endParaRPr lang="ru-RU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674192"/>
            <a:ext cx="8813959" cy="368291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ru-RU" sz="2600" dirty="0" smtClean="0">
                <a:latin typeface="Cambria Math" pitchFamily="18" charset="0"/>
                <a:ea typeface="Cambria Math" pitchFamily="18" charset="0"/>
              </a:rPr>
              <a:t>Статья 120 АППК</a:t>
            </a:r>
          </a:p>
          <a:p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Стороны на основании взаимных уступок могут полностью или частично окончить административное дело путем заключения соглашения о примирении, медиации или об урегулировании спора в порядке </a:t>
            </a:r>
            <a:r>
              <a:rPr lang="ru-RU" sz="2400" dirty="0" err="1" smtClean="0">
                <a:latin typeface="Cambria Math" pitchFamily="18" charset="0"/>
                <a:ea typeface="Cambria Math" pitchFamily="18" charset="0"/>
              </a:rPr>
              <a:t>партисипативной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процедуры на всех стадиях (этапах) административного процесса до удаления суда для вынесения решения</a:t>
            </a:r>
            <a:r>
              <a:rPr lang="ru-RU" sz="2600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endParaRPr lang="ru-RU" sz="26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Примирение сторон допускается при наличии у ответчика АДМИНИСТРАТИВНОГО УСМОТРЕНИЯ</a:t>
            </a: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 algn="ctr">
              <a:buNone/>
            </a:pP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172" y="738088"/>
            <a:ext cx="8791802" cy="86409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ПРОБЛЕМЫ.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 ПРИМИРИТЕЛЬНЫЕ ПРОЦЕДУРЫ</a:t>
            </a:r>
            <a:endParaRPr lang="ru-RU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890216"/>
            <a:ext cx="8813959" cy="3466886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Соглашение о примирении истца с органом полиции, незаконно изъявшим и не возвращавшим автомобиль истца</a:t>
            </a:r>
          </a:p>
          <a:p>
            <a:endParaRPr lang="ru-RU" sz="28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Соглашение о примирении с </a:t>
            </a:r>
            <a:r>
              <a:rPr lang="ru-RU" sz="2800" dirty="0" err="1" smtClean="0">
                <a:latin typeface="Cambria Math" pitchFamily="18" charset="0"/>
                <a:ea typeface="Cambria Math" pitchFamily="18" charset="0"/>
              </a:rPr>
              <a:t>акимом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, который в нарушение закона не предоставил земельный участок</a:t>
            </a:r>
          </a:p>
          <a:p>
            <a:endParaRPr lang="ru-RU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 algn="ctr">
              <a:buNone/>
            </a:pP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267204"/>
            <a:ext cx="8813959" cy="465358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r>
              <a:rPr lang="ru-RU" sz="4400" dirty="0" smtClean="0">
                <a:latin typeface="Cambria Math" pitchFamily="18" charset="0"/>
                <a:ea typeface="Cambria Math" pitchFamily="18" charset="0"/>
              </a:rPr>
              <a:t>СПАСИБО ЗА ВНИМАНИЕ </a:t>
            </a:r>
          </a:p>
          <a:p>
            <a:pPr algn="ctr">
              <a:buNone/>
            </a:pPr>
            <a:endParaRPr lang="en-US" sz="4400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endParaRPr lang="ru-RU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65" y="810096"/>
            <a:ext cx="8813959" cy="1584176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600" b="1" dirty="0" smtClean="0">
                <a:latin typeface="Cambria Math" pitchFamily="18" charset="0"/>
                <a:ea typeface="Cambria Math" pitchFamily="18" charset="0"/>
              </a:rPr>
              <a:t>Статья 1. Законодательство Республики Казахстан об административных процедурах и законодательство Республики Казахстан об административном судопроизводстве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2322264"/>
            <a:ext cx="8813959" cy="302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…2. Особенности осуществления административных процедур устанавливаются законами Республики Казахстан.</a:t>
            </a:r>
            <a:endParaRPr lang="en-US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Настоящий Кодекс регулирует отношения, связанные с осуществлением административных процедур, в части, не урегулированной законами Республики Казахстан.</a:t>
            </a:r>
          </a:p>
          <a:p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148" y="810096"/>
            <a:ext cx="8813959" cy="918104"/>
          </a:xfrm>
        </p:spPr>
        <p:txBody>
          <a:bodyPr/>
          <a:lstStyle/>
          <a:p>
            <a:r>
              <a:rPr lang="ru-RU" dirty="0" smtClean="0">
                <a:latin typeface="Cambria Math" pitchFamily="18" charset="0"/>
                <a:ea typeface="Cambria Math" pitchFamily="18" charset="0"/>
              </a:rPr>
              <a:t>Проблемы:</a:t>
            </a: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674191"/>
            <a:ext cx="8813959" cy="3600401"/>
          </a:xfrm>
        </p:spPr>
        <p:txBody>
          <a:bodyPr/>
          <a:lstStyle/>
          <a:p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ru-RU" dirty="0" smtClean="0">
                <a:latin typeface="Cambria Math" pitchFamily="18" charset="0"/>
                <a:ea typeface="Cambria Math" pitchFamily="18" charset="0"/>
              </a:rPr>
              <a:t>Какой акт будет действовать в конкретной ситуации: АППК или специальный закон</a:t>
            </a:r>
          </a:p>
          <a:p>
            <a:pPr lvl="1"/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marL="0" lvl="1" indent="457200">
              <a:buFont typeface="Arial" pitchFamily="34" charset="0"/>
              <a:buChar char="•"/>
            </a:pPr>
            <a:r>
              <a:rPr lang="ru-RU" sz="3200" dirty="0" smtClean="0">
                <a:latin typeface="Cambria Math" pitchFamily="18" charset="0"/>
                <a:ea typeface="Cambria Math" pitchFamily="18" charset="0"/>
              </a:rPr>
              <a:t>АППК и подзаконные акты </a:t>
            </a:r>
          </a:p>
          <a:p>
            <a:pPr lvl="1">
              <a:buNone/>
            </a:pP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791700" cy="551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65" y="594073"/>
            <a:ext cx="9087499" cy="792088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600" b="1" dirty="0" smtClean="0">
                <a:latin typeface="Cambria Math" pitchFamily="18" charset="0"/>
                <a:ea typeface="Cambria Math" pitchFamily="18" charset="0"/>
              </a:rPr>
              <a:t>Законодательство об административном  судопроизводстве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65" y="1530176"/>
            <a:ext cx="8813959" cy="3978449"/>
          </a:xfrm>
        </p:spPr>
        <p:txBody>
          <a:bodyPr>
            <a:normAutofit fontScale="85000" lnSpcReduction="10000"/>
          </a:bodyPr>
          <a:lstStyle/>
          <a:p>
            <a:pPr marL="457200" indent="-457200" algn="just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Конституционные законы </a:t>
            </a:r>
          </a:p>
          <a:p>
            <a:pPr marL="457200" indent="-457200" algn="just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ru-RU" sz="2400" i="1" dirty="0" smtClean="0">
                <a:latin typeface="Cambria Math" pitchFamily="18" charset="0"/>
                <a:ea typeface="Cambria Math" pitchFamily="18" charset="0"/>
              </a:rPr>
              <a:t>Конституционный закон Республики Казахстан от 25 декабря </a:t>
            </a:r>
          </a:p>
          <a:p>
            <a:pPr marL="457200" indent="-457200" algn="just">
              <a:buNone/>
            </a:pPr>
            <a:r>
              <a:rPr lang="ru-RU" sz="2400" i="1" dirty="0" smtClean="0">
                <a:latin typeface="Cambria Math" pitchFamily="18" charset="0"/>
                <a:ea typeface="Cambria Math" pitchFamily="18" charset="0"/>
              </a:rPr>
              <a:t>	2000 года «О судебной системе и статусе судей Республики Казахстан»</a:t>
            </a:r>
          </a:p>
          <a:p>
            <a:pPr marL="457200" indent="-457200" algn="just"/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457200" indent="-457200" algn="just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Административный процедурно-процессуальный кодекс </a:t>
            </a:r>
          </a:p>
          <a:p>
            <a:pPr marL="457200" indent="-457200" algn="just"/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 algn="just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Гражданский процессуальный кодекс </a:t>
            </a:r>
            <a:endParaRPr lang="en-US" sz="2400" dirty="0" smtClean="0">
              <a:latin typeface="Cambria Math" pitchFamily="18" charset="0"/>
              <a:ea typeface="Cambria Math" pitchFamily="18" charset="0"/>
            </a:endParaRPr>
          </a:p>
          <a:p>
            <a:pPr marL="457200" indent="-9525" algn="just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400" i="1" dirty="0" smtClean="0">
                <a:latin typeface="Cambria Math" pitchFamily="18" charset="0"/>
                <a:ea typeface="Cambria Math" pitchFamily="18" charset="0"/>
              </a:rPr>
              <a:t>В административном судопроизводстве применяются</a:t>
            </a:r>
          </a:p>
          <a:p>
            <a:pPr marL="457200" indent="-9525" algn="just">
              <a:buNone/>
            </a:pPr>
            <a:r>
              <a:rPr lang="ru-RU" sz="2400" i="1" dirty="0" smtClean="0">
                <a:latin typeface="Cambria Math" pitchFamily="18" charset="0"/>
                <a:ea typeface="Cambria Math" pitchFamily="18" charset="0"/>
              </a:rPr>
              <a:t> положения Гражданского процессуального кодекса Республики</a:t>
            </a:r>
          </a:p>
          <a:p>
            <a:pPr marL="457200" indent="-9525" algn="just">
              <a:buNone/>
            </a:pPr>
            <a:r>
              <a:rPr lang="ru-RU" sz="2400" i="1" dirty="0" smtClean="0">
                <a:latin typeface="Cambria Math" pitchFamily="18" charset="0"/>
                <a:ea typeface="Cambria Math" pitchFamily="18" charset="0"/>
              </a:rPr>
              <a:t> Казахстан, если иной порядок не предусмотрен </a:t>
            </a:r>
            <a:r>
              <a:rPr lang="ru-RU" sz="2400" i="1" dirty="0" smtClean="0">
                <a:latin typeface="Cambria Math" pitchFamily="18" charset="0"/>
                <a:ea typeface="Cambria Math" pitchFamily="18" charset="0"/>
              </a:rPr>
              <a:t>АППК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 (</a:t>
            </a:r>
            <a:r>
              <a:rPr lang="ru-RU" sz="2400" i="1" dirty="0" smtClean="0">
                <a:latin typeface="Cambria Math" pitchFamily="18" charset="0"/>
                <a:ea typeface="Cambria Math" pitchFamily="18" charset="0"/>
              </a:rPr>
              <a:t>ч.3 </a:t>
            </a:r>
          </a:p>
          <a:p>
            <a:pPr marL="457200" indent="-9525" algn="just">
              <a:buNone/>
            </a:pPr>
            <a:r>
              <a:rPr lang="ru-RU" sz="2400" i="1" dirty="0" smtClean="0">
                <a:latin typeface="Cambria Math" pitchFamily="18" charset="0"/>
                <a:ea typeface="Cambria Math" pitchFamily="18" charset="0"/>
              </a:rPr>
              <a:t> статьи 1 АППК)</a:t>
            </a:r>
            <a:endParaRPr lang="ru-RU" sz="2400" i="1" dirty="0" smtClean="0">
              <a:latin typeface="Cambria Math" pitchFamily="18" charset="0"/>
              <a:ea typeface="Cambria Math" pitchFamily="18" charset="0"/>
            </a:endParaRPr>
          </a:p>
          <a:p>
            <a:pPr marL="0" indent="0" algn="just">
              <a:buNone/>
            </a:pP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3952</TotalTime>
  <Words>2979</Words>
  <Application>Microsoft Office PowerPoint</Application>
  <PresentationFormat>Произвольный</PresentationFormat>
  <Paragraphs>832</Paragraphs>
  <Slides>63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4" baseType="lpstr">
      <vt:lpstr>Тема Office</vt:lpstr>
      <vt:lpstr>Административный процедурно-процессуальный кодекс: первые итоги и проблемы</vt:lpstr>
      <vt:lpstr>Содержание АППК</vt:lpstr>
      <vt:lpstr>Административно-процедурное законодательство</vt:lpstr>
      <vt:lpstr>Административно-процедурное законодательство</vt:lpstr>
      <vt:lpstr>Административно-процедурное законодательство</vt:lpstr>
      <vt:lpstr>Административно-процедурное законодательство</vt:lpstr>
      <vt:lpstr> Статья 1. Законодательство Республики Казахстан об административных процедурах и законодательство Республики Казахстан об административном судопроизводстве </vt:lpstr>
      <vt:lpstr>Проблемы:</vt:lpstr>
      <vt:lpstr> Законодательство об административном  судопроизводстве </vt:lpstr>
      <vt:lpstr>Принципы административной процедуры и административного процесса</vt:lpstr>
      <vt:lpstr> Административное усмотрение </vt:lpstr>
      <vt:lpstr>ПРИНЦИПЫ АДМИНИСТРАТИВНОЙ ПРОЦЕДУРЫ  Принцип соразмерности (статья 10 АППК)</vt:lpstr>
      <vt:lpstr> КРИТЕРИИ ПРОВЕРКИ АДМИНИСТРАТИВНОГО  УСМОТРЕНИЯ  </vt:lpstr>
      <vt:lpstr>ПРИНЦИПЫ АДМИНИСТРАТИВНОЙ  ПРОЦЕДУРЫ  Охрана права на доверие (статья 13 АППК)</vt:lpstr>
      <vt:lpstr> ПРИНЦИПЫ АДМИНИСТРАТИВНОЙ ПРОЦЕДУРЫ  Охрана права на доверие.  Отмена незаконного административного акта (статья 84 АППК) </vt:lpstr>
      <vt:lpstr> ПРИНЦИПЫ АДМИНИСТРАТИВНОЙ ПРОЦЕДУРЫ  Охрана права на доверие.  Отмена незаконного административного акта (статья 84 АППК)  </vt:lpstr>
      <vt:lpstr>ПРИНЦИПЫ АДМИНИСТРАТИВНОЙ ПРОЦЕДУРЫ  Запрет злоупотребления формальными требованиями (статья 14 АППК)</vt:lpstr>
      <vt:lpstr>ПРИНЦИПЫ АДМИНИСТРАТИВНОЙ ПРОЦЕДУРЫ  Презумпция достоверности (статья 15 АППК)</vt:lpstr>
      <vt:lpstr>ПРИНЦИПЫ АДМИНИСТРАТИВНОГО ПРОЦЕССА  Активная роль суда (статья 16 АППК и др.) </vt:lpstr>
      <vt:lpstr>ПРИНЦИПЫ АДМИНИСТРАТИВНОГО ПРОЦЕССА. Разумные сроки (статья 17 АППК)</vt:lpstr>
      <vt:lpstr> ПРИНЦИПЫ АДМИНИСТРАТИВНОГО ПРОЦЕССА. РАЗУМНЫЕ СРОКИ</vt:lpstr>
      <vt:lpstr>АДМИНИСТРАТИВНЫЕ ПРОЦЕДУРЫ: ВИДЫ</vt:lpstr>
      <vt:lpstr>ВНУТРЕННИЕ АДМИНИСТРАТИВНЫЕ ПРОЦЕДУРЫ </vt:lpstr>
      <vt:lpstr>УПРОЩЕННАЯ АДМИНИСТРАТИВНАЯ ПРОЦЕДУРА </vt:lpstr>
      <vt:lpstr>АДМИНИСТРАТИВНАЯ ПРОЦЕДУРА.  ПОНЯТИЕ</vt:lpstr>
      <vt:lpstr>ВИДЫ АДМИНИСТРАТИВНЫХ ОРГАНОВ</vt:lpstr>
      <vt:lpstr>ГОСУДАРСТВЕННЫЙ ОРГАН  (ПОДПУНКТ 25, ЧАСТЬ 1, СТАТЬЯ 4 АППК)</vt:lpstr>
      <vt:lpstr>ОРГАНЫ МЕСТНОГО САМОУПРАВЛЕНИЯ </vt:lpstr>
      <vt:lpstr>ГОСУДАРСТВЕННЫЕ ЮРИДИЧЕСКИЕ ЛИЦА</vt:lpstr>
      <vt:lpstr> ИНЫЕ ОРГАНИЗАЦИИ  </vt:lpstr>
      <vt:lpstr>ДОЛЖНОСТНОЕ ЛИЦО  (ПОДПУНКТ 23, ЧАСТЬ 1, СТАТЬЯ 4 АППК)</vt:lpstr>
      <vt:lpstr>АДМИНИСТРАТИВНЫЕ ПРОЦЕДУРА.  АДМИНИСТРАТИВНЫЕ АКТЫ И ДЕЙСТВИЯ</vt:lpstr>
      <vt:lpstr>ПРИЗНАКИ АДМИНИСТРАТИВНОГО АКТА </vt:lpstr>
      <vt:lpstr>АДМИНИСТРАТИВНЫЙ АКТ VS.  АДМИНИСТРАТИВНОЕ ДЕЙСТВИЕ</vt:lpstr>
      <vt:lpstr>АДМИНИСТРАТИВНЫЕ АКТЫ</vt:lpstr>
      <vt:lpstr>АДМИНИСТРАТИВНЫЕ ДЕЙСТВИЯ</vt:lpstr>
      <vt:lpstr>АДМИНИСТРАТИВНЫЕ АКТЫ/АДМИНИСТРАТИВНЫЕ ДЕЙСТВИЯ</vt:lpstr>
      <vt:lpstr>АДМИНИСТРАТИВНЫЕ  АКТЫ.  ВИДЫ </vt:lpstr>
      <vt:lpstr>АДМИНИСТРАТИВНЫЕ АКТЫ. ФОРМЫ </vt:lpstr>
      <vt:lpstr>АДМИНИСТРАТИВНОЕ БЕЗДЕЙСТВИЕ </vt:lpstr>
      <vt:lpstr> АДМИНИСТРАТИВНАЯ ПРОЦЕДУРА  </vt:lpstr>
      <vt:lpstr>АДМИНИСТРАТИВНАЯ ПРОЦЕДУРА.  ПРАВА ЗАЯВИТЕЛЯ (АДРЕСАТА  АДМИНИСТРАТИВНОГО АКТА)</vt:lpstr>
      <vt:lpstr>АДМИНИСТРАТИВНАЯ ПРОЦЕДУРА  ПРАВО НА ЗАСЛУШИВАНИЕ (СТАТЬЯ 73 АППК) </vt:lpstr>
      <vt:lpstr> АДМИНИСТРАТИВНАЯ ПРОЦЕДУРА  ПРАВО НА ЗАСЛУШИВАНИЕ (статья 73 АППК) </vt:lpstr>
      <vt:lpstr> АДМИНИСТРАТИВНАЯ ПРОЦЕДУРА  ОБЖАЛОВАНИЕ АДМИНИСТРАТИВНОГО АКТА, ДЕЙСТВИЯ  (глава 13 АППК) </vt:lpstr>
      <vt:lpstr> АДМИНИСТРАТИВНЫЙ ПРОЦЕСС ПРАКТИКА РАССМОТРЕНИЯ ПУБЛИЧНО-ПРАВОВЫХ СПОРОВ ПО ИТОГАМ 5 МЕСЯЦЕВ (ДАННЫЕ ВЕРХОВНОГО СУДА)</vt:lpstr>
      <vt:lpstr>АДМИНИСТРАТИВНЫЙ ПРОЦЕСС ПРАКТИКА РАССМОТРЕНИЯ ПУБЛИЧНО-ПРАВОВЫХ СПОРОВ ПО ИТОГАМ 5 МЕСЯЦЕВ . ВИДЫ СПОРОВ</vt:lpstr>
      <vt:lpstr>АДМИНИСТРАТИВНЫЕ ИСКИ</vt:lpstr>
      <vt:lpstr>АДМИНИСТРАТИВНЫЙ ПРОЦЕСС. ПОНЯТИЕ И ВИДЫ ИСКОВ</vt:lpstr>
      <vt:lpstr>АДМИНИСТРАТИВНЫЙ ПРОЦЕСС ИСК ОБ ОСПАРИВАНИИ </vt:lpstr>
      <vt:lpstr>АДМИНИСТРАТИВНЫЙ ПРОЦЕСС. ИСК О ПРИНУЖДЕНИИ</vt:lpstr>
      <vt:lpstr>АДМИНИСТРАТИВНЫЙ ПРОЦЕСС. ИСК О СОВЕРШЕНИИ ДЕЙСТВИЯ</vt:lpstr>
      <vt:lpstr>АДМИНИСТРАТИВНЫЙ ПРОЦЕСС. ИСК О ПРИЗНАНИИ </vt:lpstr>
      <vt:lpstr>АДМИНИСТРАТИВНЫЙ ПРОЦЕСС.  ОСОБЕННОСТИ</vt:lpstr>
      <vt:lpstr>АДМИНИСТРАТИВНЫЙ ПРОЦЕСС. БРЕМЯ ДОКАЗЫВАНИЯ (статья 129 АППК)</vt:lpstr>
      <vt:lpstr>ПРОБЛЕМЫ</vt:lpstr>
      <vt:lpstr>ПРОБЛЕМЫ ПОДВЕДОМСТВЕННОСТЬ И ПОДСУДНОСТЬ </vt:lpstr>
      <vt:lpstr> ПРОБЛЕМЫ.  ПОДСУДНОСТЬ </vt:lpstr>
      <vt:lpstr> ПРОБЛЕМЫ АДМИНИСТРАТИВНЫЕ ОРГАНЫ   </vt:lpstr>
      <vt:lpstr> Практика. Акты Vs. Действия </vt:lpstr>
      <vt:lpstr>ПРОБЛЕМЫ ПРИМИРИТЕЛЬНЫЕ ПРОЦЕДУРЫ</vt:lpstr>
      <vt:lpstr>ПРОБЛЕМЫ.  ПРИМИРИТЕЛЬНЫЕ ПРОЦЕДУРЫ</vt:lpstr>
      <vt:lpstr>Слайд 63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АНАЛИЗА   НОРМАТИВНО-ПРАВОВОЙ БАЗЫ ПО СВОБОДЕ РЕЛИГИИ И УБЕЖДЕНИЙ В КАЗАХСТАНЕ</dc:title>
  <dc:creator>User</dc:creator>
  <cp:lastModifiedBy>User</cp:lastModifiedBy>
  <cp:revision>475</cp:revision>
  <dcterms:created xsi:type="dcterms:W3CDTF">2020-11-18T15:00:23Z</dcterms:created>
  <dcterms:modified xsi:type="dcterms:W3CDTF">2021-12-27T06:02:42Z</dcterms:modified>
</cp:coreProperties>
</file>