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58" r:id="rId4"/>
    <p:sldId id="259" r:id="rId5"/>
    <p:sldId id="283" r:id="rId6"/>
    <p:sldId id="261" r:id="rId7"/>
    <p:sldId id="262" r:id="rId8"/>
    <p:sldId id="284" r:id="rId9"/>
    <p:sldId id="263" r:id="rId10"/>
    <p:sldId id="285" r:id="rId11"/>
    <p:sldId id="269" r:id="rId12"/>
    <p:sldId id="282" r:id="rId13"/>
    <p:sldId id="270" r:id="rId14"/>
    <p:sldId id="286" r:id="rId15"/>
    <p:sldId id="287" r:id="rId16"/>
    <p:sldId id="288" r:id="rId17"/>
    <p:sldId id="289" r:id="rId18"/>
    <p:sldId id="272" r:id="rId19"/>
    <p:sldId id="273" r:id="rId20"/>
    <p:sldId id="290" r:id="rId21"/>
    <p:sldId id="291" r:id="rId22"/>
    <p:sldId id="292" r:id="rId23"/>
    <p:sldId id="293" r:id="rId24"/>
    <p:sldId id="294" r:id="rId25"/>
    <p:sldId id="274"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galmax" initials="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9" d="100"/>
          <a:sy n="89" d="100"/>
        </p:scale>
        <p:origin x="-12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F7F2DE7-5363-44A2-BAB5-E9605B3D7907}" type="datetimeFigureOut">
              <a:rPr lang="ru-RU" smtClean="0"/>
              <a:t>25.08.2018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76FE45-C749-487A-B1D3-014AD08F3E70}" type="slidenum">
              <a:rPr lang="ru-RU" smtClean="0"/>
              <a:t>‹#›</a:t>
            </a:fld>
            <a:endParaRPr lang="ru-RU"/>
          </a:p>
        </p:txBody>
      </p:sp>
    </p:spTree>
    <p:extLst>
      <p:ext uri="{BB962C8B-B14F-4D97-AF65-F5344CB8AC3E}">
        <p14:creationId xmlns:p14="http://schemas.microsoft.com/office/powerpoint/2010/main" val="318604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7F2DE7-5363-44A2-BAB5-E9605B3D7907}" type="datetimeFigureOut">
              <a:rPr lang="ru-RU" smtClean="0"/>
              <a:t>25.08.2018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76FE45-C749-487A-B1D3-014AD08F3E70}" type="slidenum">
              <a:rPr lang="ru-RU" smtClean="0"/>
              <a:t>‹#›</a:t>
            </a:fld>
            <a:endParaRPr lang="ru-RU"/>
          </a:p>
        </p:txBody>
      </p:sp>
    </p:spTree>
    <p:extLst>
      <p:ext uri="{BB962C8B-B14F-4D97-AF65-F5344CB8AC3E}">
        <p14:creationId xmlns:p14="http://schemas.microsoft.com/office/powerpoint/2010/main" val="994777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7F2DE7-5363-44A2-BAB5-E9605B3D7907}" type="datetimeFigureOut">
              <a:rPr lang="ru-RU" smtClean="0"/>
              <a:t>25.08.2018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76FE45-C749-487A-B1D3-014AD08F3E70}" type="slidenum">
              <a:rPr lang="ru-RU" smtClean="0"/>
              <a:t>‹#›</a:t>
            </a:fld>
            <a:endParaRPr lang="ru-RU"/>
          </a:p>
        </p:txBody>
      </p:sp>
    </p:spTree>
    <p:extLst>
      <p:ext uri="{BB962C8B-B14F-4D97-AF65-F5344CB8AC3E}">
        <p14:creationId xmlns:p14="http://schemas.microsoft.com/office/powerpoint/2010/main" val="235150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7F2DE7-5363-44A2-BAB5-E9605B3D7907}" type="datetimeFigureOut">
              <a:rPr lang="ru-RU" smtClean="0"/>
              <a:t>25.08.2018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76FE45-C749-487A-B1D3-014AD08F3E70}" type="slidenum">
              <a:rPr lang="ru-RU" smtClean="0"/>
              <a:t>‹#›</a:t>
            </a:fld>
            <a:endParaRPr lang="ru-RU"/>
          </a:p>
        </p:txBody>
      </p:sp>
    </p:spTree>
    <p:extLst>
      <p:ext uri="{BB962C8B-B14F-4D97-AF65-F5344CB8AC3E}">
        <p14:creationId xmlns:p14="http://schemas.microsoft.com/office/powerpoint/2010/main" val="1414967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F7F2DE7-5363-44A2-BAB5-E9605B3D7907}" type="datetimeFigureOut">
              <a:rPr lang="ru-RU" smtClean="0"/>
              <a:t>25.08.2018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76FE45-C749-487A-B1D3-014AD08F3E70}" type="slidenum">
              <a:rPr lang="ru-RU" smtClean="0"/>
              <a:t>‹#›</a:t>
            </a:fld>
            <a:endParaRPr lang="ru-RU"/>
          </a:p>
        </p:txBody>
      </p:sp>
    </p:spTree>
    <p:extLst>
      <p:ext uri="{BB962C8B-B14F-4D97-AF65-F5344CB8AC3E}">
        <p14:creationId xmlns:p14="http://schemas.microsoft.com/office/powerpoint/2010/main" val="377102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F7F2DE7-5363-44A2-BAB5-E9605B3D7907}" type="datetimeFigureOut">
              <a:rPr lang="ru-RU" smtClean="0"/>
              <a:t>25.08.2018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76FE45-C749-487A-B1D3-014AD08F3E70}" type="slidenum">
              <a:rPr lang="ru-RU" smtClean="0"/>
              <a:t>‹#›</a:t>
            </a:fld>
            <a:endParaRPr lang="ru-RU"/>
          </a:p>
        </p:txBody>
      </p:sp>
    </p:spTree>
    <p:extLst>
      <p:ext uri="{BB962C8B-B14F-4D97-AF65-F5344CB8AC3E}">
        <p14:creationId xmlns:p14="http://schemas.microsoft.com/office/powerpoint/2010/main" val="127425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F7F2DE7-5363-44A2-BAB5-E9605B3D7907}" type="datetimeFigureOut">
              <a:rPr lang="ru-RU" smtClean="0"/>
              <a:t>25.08.2018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276FE45-C749-487A-B1D3-014AD08F3E70}" type="slidenum">
              <a:rPr lang="ru-RU" smtClean="0"/>
              <a:t>‹#›</a:t>
            </a:fld>
            <a:endParaRPr lang="ru-RU"/>
          </a:p>
        </p:txBody>
      </p:sp>
    </p:spTree>
    <p:extLst>
      <p:ext uri="{BB962C8B-B14F-4D97-AF65-F5344CB8AC3E}">
        <p14:creationId xmlns:p14="http://schemas.microsoft.com/office/powerpoint/2010/main" val="2669481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F7F2DE7-5363-44A2-BAB5-E9605B3D7907}" type="datetimeFigureOut">
              <a:rPr lang="ru-RU" smtClean="0"/>
              <a:t>25.08.2018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276FE45-C749-487A-B1D3-014AD08F3E70}" type="slidenum">
              <a:rPr lang="ru-RU" smtClean="0"/>
              <a:t>‹#›</a:t>
            </a:fld>
            <a:endParaRPr lang="ru-RU"/>
          </a:p>
        </p:txBody>
      </p:sp>
    </p:spTree>
    <p:extLst>
      <p:ext uri="{BB962C8B-B14F-4D97-AF65-F5344CB8AC3E}">
        <p14:creationId xmlns:p14="http://schemas.microsoft.com/office/powerpoint/2010/main" val="356146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F7F2DE7-5363-44A2-BAB5-E9605B3D7907}" type="datetimeFigureOut">
              <a:rPr lang="ru-RU" smtClean="0"/>
              <a:t>25.08.2018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276FE45-C749-487A-B1D3-014AD08F3E70}" type="slidenum">
              <a:rPr lang="ru-RU" smtClean="0"/>
              <a:t>‹#›</a:t>
            </a:fld>
            <a:endParaRPr lang="ru-RU"/>
          </a:p>
        </p:txBody>
      </p:sp>
    </p:spTree>
    <p:extLst>
      <p:ext uri="{BB962C8B-B14F-4D97-AF65-F5344CB8AC3E}">
        <p14:creationId xmlns:p14="http://schemas.microsoft.com/office/powerpoint/2010/main" val="224150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F7F2DE7-5363-44A2-BAB5-E9605B3D7907}" type="datetimeFigureOut">
              <a:rPr lang="ru-RU" smtClean="0"/>
              <a:t>25.08.2018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76FE45-C749-487A-B1D3-014AD08F3E70}" type="slidenum">
              <a:rPr lang="ru-RU" smtClean="0"/>
              <a:t>‹#›</a:t>
            </a:fld>
            <a:endParaRPr lang="ru-RU"/>
          </a:p>
        </p:txBody>
      </p:sp>
    </p:spTree>
    <p:extLst>
      <p:ext uri="{BB962C8B-B14F-4D97-AF65-F5344CB8AC3E}">
        <p14:creationId xmlns:p14="http://schemas.microsoft.com/office/powerpoint/2010/main" val="3946954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F7F2DE7-5363-44A2-BAB5-E9605B3D7907}" type="datetimeFigureOut">
              <a:rPr lang="ru-RU" smtClean="0"/>
              <a:t>25.08.2018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76FE45-C749-487A-B1D3-014AD08F3E70}" type="slidenum">
              <a:rPr lang="ru-RU" smtClean="0"/>
              <a:t>‹#›</a:t>
            </a:fld>
            <a:endParaRPr lang="ru-RU"/>
          </a:p>
        </p:txBody>
      </p:sp>
    </p:spTree>
    <p:extLst>
      <p:ext uri="{BB962C8B-B14F-4D97-AF65-F5344CB8AC3E}">
        <p14:creationId xmlns:p14="http://schemas.microsoft.com/office/powerpoint/2010/main" val="264234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F2DE7-5363-44A2-BAB5-E9605B3D7907}" type="datetimeFigureOut">
              <a:rPr lang="ru-RU" smtClean="0"/>
              <a:t>25.08.2018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6FE45-C749-487A-B1D3-014AD08F3E70}" type="slidenum">
              <a:rPr lang="ru-RU" smtClean="0"/>
              <a:t>‹#›</a:t>
            </a:fld>
            <a:endParaRPr lang="ru-RU"/>
          </a:p>
        </p:txBody>
      </p:sp>
    </p:spTree>
    <p:extLst>
      <p:ext uri="{BB962C8B-B14F-4D97-AF65-F5344CB8AC3E}">
        <p14:creationId xmlns:p14="http://schemas.microsoft.com/office/powerpoint/2010/main" val="236985578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www.legalmaxlaw.com/" TargetMode="External"/><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4251" y="590550"/>
            <a:ext cx="10301424" cy="5610225"/>
          </a:xfrm>
        </p:spPr>
        <p:txBody>
          <a:bodyPr>
            <a:normAutofit/>
          </a:bodyPr>
          <a:lstStyle/>
          <a:p>
            <a:r>
              <a:rPr lang="ru-RU" sz="4400" b="1"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4400" b="1"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44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«ОБЗОР ВАЖНЫХ ИЗМЕНЕНИЙ В ЗАКОНОДАТЕЛЬСТВО КАЗАХСТАНА В СФЕРЕ ИНТЕЛЛЕКТУАЛЬНОЙ СОБСТВЕННОСТИ В 2018 ГОДУ»</a:t>
            </a:r>
            <a:r>
              <a:rPr lang="ru-RU" sz="4400" b="1"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4400" b="1"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b="1"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4400" b="1"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800" b="1"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Алматы, 2018</a:t>
            </a:r>
            <a:endParaRPr lang="ru-RU" sz="28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9126" y="5608833"/>
            <a:ext cx="3048006" cy="911354"/>
          </a:xfrm>
          <a:prstGeom prst="rect">
            <a:avLst/>
          </a:prstGeom>
        </p:spPr>
      </p:pic>
    </p:spTree>
    <p:extLst>
      <p:ext uri="{BB962C8B-B14F-4D97-AF65-F5344CB8AC3E}">
        <p14:creationId xmlns:p14="http://schemas.microsoft.com/office/powerpoint/2010/main" val="2295829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a:latin typeface="Times New Roman" panose="02020603050405020304" pitchFamily="18" charset="0"/>
                <a:cs typeface="Times New Roman" panose="02020603050405020304" pitchFamily="18" charset="0"/>
              </a:rPr>
              <a:t>Какие изменения коснулись правового регулирования товарных знаков РК? Сравнительный анализ правового регулирования товарных знаков в РК. </a:t>
            </a:r>
            <a:endParaRPr lang="ru-RU" sz="2800" dirty="0"/>
          </a:p>
        </p:txBody>
      </p:sp>
      <p:sp>
        <p:nvSpPr>
          <p:cNvPr id="5" name="Текст 4"/>
          <p:cNvSpPr>
            <a:spLocks noGrp="1"/>
          </p:cNvSpPr>
          <p:nvPr>
            <p:ph type="body" idx="1"/>
          </p:nvPr>
        </p:nvSpPr>
        <p:spPr/>
        <p:txBody>
          <a:bodyPr/>
          <a:lstStyle/>
          <a:p>
            <a:r>
              <a:rPr lang="ru-RU" sz="2800" dirty="0">
                <a:latin typeface="Times New Roman" panose="02020603050405020304" pitchFamily="18" charset="0"/>
                <a:cs typeface="Times New Roman" panose="02020603050405020304" pitchFamily="18" charset="0"/>
              </a:rPr>
              <a:t>РАНЕЕ</a:t>
            </a:r>
            <a:endParaRPr lang="ru-RU" sz="2800" dirty="0">
              <a:latin typeface="Times New Roman" panose="02020603050405020304" pitchFamily="18" charset="0"/>
              <a:ea typeface="+mj-ea"/>
              <a:cs typeface="Times New Roman" panose="02020603050405020304" pitchFamily="18" charset="0"/>
            </a:endParaRPr>
          </a:p>
        </p:txBody>
      </p:sp>
      <p:sp>
        <p:nvSpPr>
          <p:cNvPr id="6" name="Объект 5"/>
          <p:cNvSpPr>
            <a:spLocks noGrp="1"/>
          </p:cNvSpPr>
          <p:nvPr>
            <p:ph sz="half" idx="2"/>
          </p:nvPr>
        </p:nvSpPr>
        <p:spPr/>
        <p:txBody>
          <a:bodyPr>
            <a:normAutofit lnSpcReduction="10000"/>
          </a:bodyPr>
          <a:lstStyle/>
          <a:p>
            <a:pPr algn="just"/>
            <a:r>
              <a:rPr lang="ru-RU" sz="2400" b="1" dirty="0" smtClean="0">
                <a:solidFill>
                  <a:prstClr val="black"/>
                </a:solidFill>
                <a:latin typeface="Times New Roman" panose="02020603050405020304" pitchFamily="18" charset="0"/>
                <a:cs typeface="Times New Roman" panose="02020603050405020304" pitchFamily="18" charset="0"/>
              </a:rPr>
              <a:t>Формальная (предварительная)</a:t>
            </a:r>
            <a:r>
              <a:rPr lang="ru-RU" sz="2400" dirty="0" smtClean="0">
                <a:solidFill>
                  <a:prstClr val="black"/>
                </a:solidFill>
                <a:latin typeface="Times New Roman" panose="02020603050405020304" pitchFamily="18" charset="0"/>
                <a:cs typeface="Times New Roman" panose="02020603050405020304" pitchFamily="18" charset="0"/>
              </a:rPr>
              <a:t> </a:t>
            </a:r>
            <a:r>
              <a:rPr lang="ru-RU" sz="2400" dirty="0">
                <a:solidFill>
                  <a:prstClr val="black"/>
                </a:solidFill>
                <a:latin typeface="Times New Roman" panose="02020603050405020304" pitchFamily="18" charset="0"/>
                <a:cs typeface="Times New Roman" panose="02020603050405020304" pitchFamily="18" charset="0"/>
              </a:rPr>
              <a:t>экспертиза заявки на товарный знак </a:t>
            </a:r>
            <a:r>
              <a:rPr lang="ru-RU" sz="2400" dirty="0" smtClean="0">
                <a:solidFill>
                  <a:prstClr val="black"/>
                </a:solidFill>
                <a:latin typeface="Times New Roman" panose="02020603050405020304" pitchFamily="18" charset="0"/>
                <a:cs typeface="Times New Roman" panose="02020603050405020304" pitchFamily="18" charset="0"/>
              </a:rPr>
              <a:t>длилась </a:t>
            </a:r>
            <a:r>
              <a:rPr lang="ru-RU" sz="2400" b="1" dirty="0" smtClean="0">
                <a:solidFill>
                  <a:prstClr val="black"/>
                </a:solidFill>
                <a:latin typeface="Times New Roman" panose="02020603050405020304" pitchFamily="18" charset="0"/>
                <a:cs typeface="Times New Roman" panose="02020603050405020304" pitchFamily="18" charset="0"/>
              </a:rPr>
              <a:t>1 месяц</a:t>
            </a:r>
            <a:r>
              <a:rPr lang="ru-RU" sz="2400" dirty="0" smtClean="0">
                <a:solidFill>
                  <a:prstClr val="black"/>
                </a:solidFill>
                <a:latin typeface="Times New Roman" panose="02020603050405020304" pitchFamily="18" charset="0"/>
                <a:cs typeface="Times New Roman" panose="02020603050405020304" pitchFamily="18" charset="0"/>
              </a:rPr>
              <a:t>, а </a:t>
            </a:r>
            <a:r>
              <a:rPr lang="ru-RU" sz="2400" dirty="0">
                <a:solidFill>
                  <a:prstClr val="black"/>
                </a:solidFill>
                <a:latin typeface="Times New Roman" panose="02020603050405020304" pitchFamily="18" charset="0"/>
                <a:cs typeface="Times New Roman" panose="02020603050405020304" pitchFamily="18" charset="0"/>
              </a:rPr>
              <a:t>экспертиза </a:t>
            </a:r>
            <a:r>
              <a:rPr lang="ru-RU" sz="2400" b="1" dirty="0">
                <a:solidFill>
                  <a:prstClr val="black"/>
                </a:solidFill>
                <a:latin typeface="Times New Roman" panose="02020603050405020304" pitchFamily="18" charset="0"/>
                <a:cs typeface="Times New Roman" panose="02020603050405020304" pitchFamily="18" charset="0"/>
              </a:rPr>
              <a:t>по </a:t>
            </a:r>
            <a:r>
              <a:rPr lang="ru-RU" sz="2400" b="1" dirty="0" smtClean="0">
                <a:solidFill>
                  <a:prstClr val="black"/>
                </a:solidFill>
                <a:latin typeface="Times New Roman" panose="02020603050405020304" pitchFamily="18" charset="0"/>
                <a:cs typeface="Times New Roman" panose="02020603050405020304" pitchFamily="18" charset="0"/>
              </a:rPr>
              <a:t>существу (полная) 9 </a:t>
            </a:r>
            <a:r>
              <a:rPr lang="ru-RU" sz="2400" b="1" dirty="0">
                <a:solidFill>
                  <a:prstClr val="black"/>
                </a:solidFill>
                <a:latin typeface="Times New Roman" panose="02020603050405020304" pitchFamily="18" charset="0"/>
                <a:cs typeface="Times New Roman" panose="02020603050405020304" pitchFamily="18" charset="0"/>
              </a:rPr>
              <a:t>месяцев </a:t>
            </a:r>
            <a:r>
              <a:rPr lang="ru-RU" sz="2400" dirty="0">
                <a:solidFill>
                  <a:prstClr val="black"/>
                </a:solidFill>
                <a:latin typeface="Times New Roman" panose="02020603050405020304" pitchFamily="18" charset="0"/>
                <a:cs typeface="Times New Roman" panose="02020603050405020304" pitchFamily="18" charset="0"/>
              </a:rPr>
              <a:t>со дня подачи заявки на </a:t>
            </a:r>
            <a:r>
              <a:rPr lang="ru-RU" sz="2400" dirty="0" smtClean="0">
                <a:solidFill>
                  <a:prstClr val="black"/>
                </a:solidFill>
                <a:latin typeface="Times New Roman" panose="02020603050405020304" pitchFamily="18" charset="0"/>
                <a:cs typeface="Times New Roman" panose="02020603050405020304" pitchFamily="18" charset="0"/>
              </a:rPr>
              <a:t>регистрацию </a:t>
            </a:r>
            <a:r>
              <a:rPr lang="ru-RU" sz="2400" dirty="0">
                <a:solidFill>
                  <a:prstClr val="black"/>
                </a:solidFill>
                <a:latin typeface="Times New Roman" panose="02020603050405020304" pitchFamily="18" charset="0"/>
                <a:cs typeface="Times New Roman" panose="02020603050405020304" pitchFamily="18" charset="0"/>
              </a:rPr>
              <a:t>товарного </a:t>
            </a:r>
            <a:r>
              <a:rPr lang="ru-RU" sz="2400" dirty="0" smtClean="0">
                <a:solidFill>
                  <a:prstClr val="black"/>
                </a:solidFill>
                <a:latin typeface="Times New Roman" panose="02020603050405020304" pitchFamily="18" charset="0"/>
                <a:cs typeface="Times New Roman" panose="02020603050405020304" pitchFamily="18" charset="0"/>
              </a:rPr>
              <a:t>знака.</a:t>
            </a:r>
          </a:p>
          <a:p>
            <a:pPr algn="just"/>
            <a:endParaRPr lang="ru-RU" sz="2400" dirty="0" smtClean="0">
              <a:solidFill>
                <a:prstClr val="black"/>
              </a:solidFill>
              <a:latin typeface="Times New Roman" panose="02020603050405020304" pitchFamily="18" charset="0"/>
              <a:cs typeface="Times New Roman" panose="02020603050405020304" pitchFamily="18" charset="0"/>
            </a:endParaRPr>
          </a:p>
          <a:p>
            <a:pPr algn="just"/>
            <a:r>
              <a:rPr lang="ru-RU" sz="2400" dirty="0">
                <a:solidFill>
                  <a:prstClr val="black"/>
                </a:solidFill>
                <a:latin typeface="Times New Roman" panose="02020603050405020304" pitchFamily="18" charset="0"/>
                <a:cs typeface="Times New Roman" panose="02020603050405020304" pitchFamily="18" charset="0"/>
              </a:rPr>
              <a:t>На данный момент в РК общедоступными являются только </a:t>
            </a:r>
            <a:r>
              <a:rPr lang="kk-KZ" sz="2400" b="1" dirty="0">
                <a:solidFill>
                  <a:prstClr val="black"/>
                </a:solidFill>
                <a:latin typeface="Times New Roman" panose="02020603050405020304" pitchFamily="18" charset="0"/>
                <a:cs typeface="Times New Roman" panose="02020603050405020304" pitchFamily="18" charset="0"/>
              </a:rPr>
              <a:t>за</a:t>
            </a:r>
            <a:r>
              <a:rPr lang="ru-RU" sz="2400" b="1" dirty="0">
                <a:solidFill>
                  <a:prstClr val="black"/>
                </a:solidFill>
                <a:latin typeface="Times New Roman" panose="02020603050405020304" pitchFamily="18" charset="0"/>
                <a:cs typeface="Times New Roman" panose="02020603050405020304" pitchFamily="18" charset="0"/>
              </a:rPr>
              <a:t>регистрированные </a:t>
            </a:r>
            <a:r>
              <a:rPr lang="ru-RU" sz="2400" dirty="0">
                <a:solidFill>
                  <a:prstClr val="black"/>
                </a:solidFill>
                <a:latin typeface="Times New Roman" panose="02020603050405020304" pitchFamily="18" charset="0"/>
                <a:cs typeface="Times New Roman" panose="02020603050405020304" pitchFamily="18" charset="0"/>
              </a:rPr>
              <a:t>товарные знаки. </a:t>
            </a:r>
            <a:endParaRPr lang="ru-RU" sz="2400" dirty="0" smtClean="0">
              <a:solidFill>
                <a:prstClr val="black"/>
              </a:solidFill>
              <a:latin typeface="Times New Roman" panose="02020603050405020304" pitchFamily="18" charset="0"/>
              <a:cs typeface="Times New Roman" panose="02020603050405020304" pitchFamily="18" charset="0"/>
            </a:endParaRPr>
          </a:p>
          <a:p>
            <a:endParaRPr lang="kk-KZ" sz="2400" dirty="0">
              <a:solidFill>
                <a:prstClr val="black"/>
              </a:solidFill>
              <a:latin typeface="Times New Roman" panose="02020603050405020304" pitchFamily="18" charset="0"/>
              <a:cs typeface="Times New Roman" panose="02020603050405020304" pitchFamily="18" charset="0"/>
            </a:endParaRPr>
          </a:p>
          <a:p>
            <a:endParaRPr lang="kk-KZ" sz="2400" dirty="0" smtClean="0">
              <a:solidFill>
                <a:prstClr val="black"/>
              </a:solidFill>
              <a:latin typeface="Times New Roman" panose="02020603050405020304" pitchFamily="18" charset="0"/>
              <a:cs typeface="Times New Roman" panose="02020603050405020304" pitchFamily="18" charset="0"/>
            </a:endParaRPr>
          </a:p>
          <a:p>
            <a:endParaRPr lang="kk-KZ" sz="2400" dirty="0" smtClean="0">
              <a:solidFill>
                <a:prstClr val="black"/>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sz="quarter" idx="3"/>
          </p:nvPr>
        </p:nvSpPr>
        <p:spPr/>
        <p:txBody>
          <a:bodyPr/>
          <a:lstStyle/>
          <a:p>
            <a:r>
              <a:rPr lang="ru-RU" sz="2800" dirty="0">
                <a:latin typeface="Times New Roman" panose="02020603050405020304" pitchFamily="18" charset="0"/>
                <a:ea typeface="+mj-ea"/>
                <a:cs typeface="Times New Roman" panose="02020603050405020304" pitchFamily="18" charset="0"/>
              </a:rPr>
              <a:t>ТЕПЕРЬ</a:t>
            </a:r>
          </a:p>
        </p:txBody>
      </p:sp>
      <p:sp>
        <p:nvSpPr>
          <p:cNvPr id="8" name="Объект 7"/>
          <p:cNvSpPr>
            <a:spLocks noGrp="1"/>
          </p:cNvSpPr>
          <p:nvPr>
            <p:ph sz="quarter" idx="4"/>
          </p:nvPr>
        </p:nvSpPr>
        <p:spPr/>
        <p:txBody>
          <a:bodyPr>
            <a:normAutofit fontScale="92500"/>
          </a:bodyPr>
          <a:lstStyle/>
          <a:p>
            <a:pPr algn="just"/>
            <a:r>
              <a:rPr lang="ru-RU" sz="2400" dirty="0" smtClean="0">
                <a:solidFill>
                  <a:prstClr val="black"/>
                </a:solidFill>
                <a:latin typeface="Times New Roman" panose="02020603050405020304" pitchFamily="18" charset="0"/>
                <a:cs typeface="Times New Roman" panose="02020603050405020304" pitchFamily="18" charset="0"/>
              </a:rPr>
              <a:t>Сокращение сроков экспертизы. </a:t>
            </a:r>
            <a:r>
              <a:rPr lang="ru-RU" sz="2400" b="1" dirty="0">
                <a:solidFill>
                  <a:prstClr val="black"/>
                </a:solidFill>
                <a:latin typeface="Times New Roman" panose="02020603050405020304" pitchFamily="18" charset="0"/>
                <a:cs typeface="Times New Roman" panose="02020603050405020304" pitchFamily="18" charset="0"/>
              </a:rPr>
              <a:t>Формальная (предварительная)</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smtClean="0">
                <a:solidFill>
                  <a:prstClr val="black"/>
                </a:solidFill>
                <a:latin typeface="Times New Roman" panose="02020603050405020304" pitchFamily="18" charset="0"/>
                <a:cs typeface="Times New Roman" panose="02020603050405020304" pitchFamily="18" charset="0"/>
              </a:rPr>
              <a:t>экспертиза </a:t>
            </a:r>
            <a:r>
              <a:rPr lang="ru-RU" sz="2400" dirty="0">
                <a:solidFill>
                  <a:prstClr val="black"/>
                </a:solidFill>
                <a:latin typeface="Times New Roman" panose="02020603050405020304" pitchFamily="18" charset="0"/>
                <a:cs typeface="Times New Roman" panose="02020603050405020304" pitchFamily="18" charset="0"/>
              </a:rPr>
              <a:t>заявки на товарный знак сокращается до </a:t>
            </a:r>
            <a:r>
              <a:rPr lang="ru-RU" sz="2400" b="1" dirty="0">
                <a:solidFill>
                  <a:prstClr val="black"/>
                </a:solidFill>
                <a:latin typeface="Times New Roman" panose="02020603050405020304" pitchFamily="18" charset="0"/>
                <a:cs typeface="Times New Roman" panose="02020603050405020304" pitchFamily="18" charset="0"/>
              </a:rPr>
              <a:t>10 рабочих </a:t>
            </a:r>
            <a:r>
              <a:rPr lang="ru-RU" sz="2400" b="1" dirty="0" smtClean="0">
                <a:solidFill>
                  <a:prstClr val="black"/>
                </a:solidFill>
                <a:latin typeface="Times New Roman" panose="02020603050405020304" pitchFamily="18" charset="0"/>
                <a:cs typeface="Times New Roman" panose="02020603050405020304" pitchFamily="18" charset="0"/>
              </a:rPr>
              <a:t>дней</a:t>
            </a:r>
            <a:r>
              <a:rPr lang="ru-RU" sz="2400" dirty="0" smtClean="0">
                <a:solidFill>
                  <a:prstClr val="black"/>
                </a:solidFill>
                <a:latin typeface="Times New Roman" panose="02020603050405020304" pitchFamily="18" charset="0"/>
                <a:cs typeface="Times New Roman" panose="02020603050405020304" pitchFamily="18" charset="0"/>
              </a:rPr>
              <a:t>, </a:t>
            </a:r>
            <a:r>
              <a:rPr lang="ru-RU" sz="2400" dirty="0">
                <a:solidFill>
                  <a:prstClr val="black"/>
                </a:solidFill>
                <a:latin typeface="Times New Roman" panose="02020603050405020304" pitchFamily="18" charset="0"/>
                <a:cs typeface="Times New Roman" panose="02020603050405020304" pitchFamily="18" charset="0"/>
              </a:rPr>
              <a:t>а экспертиза </a:t>
            </a:r>
            <a:r>
              <a:rPr lang="ru-RU" sz="2400" b="1" dirty="0">
                <a:solidFill>
                  <a:prstClr val="black"/>
                </a:solidFill>
                <a:latin typeface="Times New Roman" panose="02020603050405020304" pitchFamily="18" charset="0"/>
                <a:cs typeface="Times New Roman" panose="02020603050405020304" pitchFamily="18" charset="0"/>
              </a:rPr>
              <a:t>по существу (полная) </a:t>
            </a:r>
            <a:r>
              <a:rPr lang="ru-RU" sz="2400" dirty="0" smtClean="0">
                <a:solidFill>
                  <a:prstClr val="black"/>
                </a:solidFill>
                <a:latin typeface="Times New Roman" panose="02020603050405020304" pitchFamily="18" charset="0"/>
                <a:cs typeface="Times New Roman" panose="02020603050405020304" pitchFamily="18" charset="0"/>
              </a:rPr>
              <a:t>до </a:t>
            </a:r>
            <a:r>
              <a:rPr lang="ru-RU" sz="2400" b="1" dirty="0">
                <a:solidFill>
                  <a:prstClr val="black"/>
                </a:solidFill>
                <a:latin typeface="Times New Roman" panose="02020603050405020304" pitchFamily="18" charset="0"/>
                <a:cs typeface="Times New Roman" panose="02020603050405020304" pitchFamily="18" charset="0"/>
              </a:rPr>
              <a:t>7-ми месяцев </a:t>
            </a:r>
            <a:r>
              <a:rPr lang="ru-RU" sz="2400" dirty="0" smtClean="0">
                <a:solidFill>
                  <a:prstClr val="black"/>
                </a:solidFill>
                <a:latin typeface="Times New Roman" panose="02020603050405020304" pitchFamily="18" charset="0"/>
                <a:cs typeface="Times New Roman" panose="02020603050405020304" pitchFamily="18" charset="0"/>
              </a:rPr>
              <a:t>со </a:t>
            </a:r>
            <a:r>
              <a:rPr lang="ru-RU" sz="2400" dirty="0">
                <a:solidFill>
                  <a:prstClr val="black"/>
                </a:solidFill>
                <a:latin typeface="Times New Roman" panose="02020603050405020304" pitchFamily="18" charset="0"/>
                <a:cs typeface="Times New Roman" panose="02020603050405020304" pitchFamily="18" charset="0"/>
              </a:rPr>
              <a:t>дня подачи заявки на регистрацию товарного </a:t>
            </a:r>
            <a:r>
              <a:rPr lang="ru-RU" sz="2400" dirty="0" smtClean="0">
                <a:solidFill>
                  <a:prstClr val="black"/>
                </a:solidFill>
                <a:latin typeface="Times New Roman" panose="02020603050405020304" pitchFamily="18" charset="0"/>
                <a:cs typeface="Times New Roman" panose="02020603050405020304" pitchFamily="18" charset="0"/>
              </a:rPr>
              <a:t>знака.</a:t>
            </a:r>
          </a:p>
          <a:p>
            <a:pPr algn="just"/>
            <a:r>
              <a:rPr lang="ru-RU" sz="2400" dirty="0" smtClean="0">
                <a:solidFill>
                  <a:prstClr val="black"/>
                </a:solidFill>
                <a:latin typeface="Times New Roman" panose="02020603050405020304" pitchFamily="18" charset="0"/>
                <a:cs typeface="Times New Roman" panose="02020603050405020304" pitchFamily="18" charset="0"/>
              </a:rPr>
              <a:t>Теперь</a:t>
            </a:r>
            <a:r>
              <a:rPr lang="ru-RU" sz="2400" dirty="0">
                <a:solidFill>
                  <a:prstClr val="black"/>
                </a:solidFill>
                <a:latin typeface="Times New Roman" panose="02020603050405020304" pitchFamily="18" charset="0"/>
                <a:cs typeface="Times New Roman" panose="02020603050405020304" pitchFamily="18" charset="0"/>
              </a:rPr>
              <a:t>, согласно Закону, </a:t>
            </a:r>
            <a:r>
              <a:rPr lang="ru-RU" sz="2400" b="1" dirty="0" smtClean="0">
                <a:solidFill>
                  <a:prstClr val="black"/>
                </a:solidFill>
                <a:latin typeface="Times New Roman" panose="02020603050405020304" pitchFamily="18" charset="0"/>
                <a:cs typeface="Times New Roman" panose="02020603050405020304" pitchFamily="18" charset="0"/>
              </a:rPr>
              <a:t>заявки на товарные знаки </a:t>
            </a:r>
            <a:r>
              <a:rPr lang="ru-RU" sz="2400" dirty="0">
                <a:solidFill>
                  <a:prstClr val="black"/>
                </a:solidFill>
                <a:latin typeface="Times New Roman" panose="02020603050405020304" pitchFamily="18" charset="0"/>
                <a:cs typeface="Times New Roman" panose="02020603050405020304" pitchFamily="18" charset="0"/>
              </a:rPr>
              <a:t>также будут доступны на сайте </a:t>
            </a:r>
            <a:r>
              <a:rPr lang="ru-RU" sz="2400" dirty="0" smtClean="0">
                <a:solidFill>
                  <a:prstClr val="black"/>
                </a:solidFill>
                <a:latin typeface="Times New Roman" panose="02020603050405020304" pitchFamily="18" charset="0"/>
                <a:cs typeface="Times New Roman" panose="02020603050405020304" pitchFamily="18" charset="0"/>
              </a:rPr>
              <a:t>Ведомства – </a:t>
            </a:r>
            <a:r>
              <a:rPr lang="en-US" sz="2400" u="sng" dirty="0">
                <a:solidFill>
                  <a:prstClr val="black"/>
                </a:solidFill>
                <a:latin typeface="Times New Roman" panose="02020603050405020304" pitchFamily="18" charset="0"/>
                <a:cs typeface="Times New Roman" panose="02020603050405020304" pitchFamily="18" charset="0"/>
              </a:rPr>
              <a:t>kazpatent.kz</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smtClean="0">
                <a:solidFill>
                  <a:prstClr val="black"/>
                </a:solidFill>
                <a:latin typeface="Times New Roman" panose="02020603050405020304" pitchFamily="18" charset="0"/>
                <a:cs typeface="Times New Roman" panose="02020603050405020304" pitchFamily="18" charset="0"/>
              </a:rPr>
              <a:t>Пока </a:t>
            </a:r>
            <a:r>
              <a:rPr lang="ru-RU" sz="2400" dirty="0">
                <a:solidFill>
                  <a:prstClr val="black"/>
                </a:solidFill>
                <a:latin typeface="Times New Roman" panose="02020603050405020304" pitchFamily="18" charset="0"/>
                <a:cs typeface="Times New Roman" panose="02020603050405020304" pitchFamily="18" charset="0"/>
              </a:rPr>
              <a:t>заявки еще недоступны.</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2063" y="5931162"/>
            <a:ext cx="2111018" cy="631195"/>
          </a:xfrm>
          <a:prstGeom prst="rect">
            <a:avLst/>
          </a:prstGeom>
        </p:spPr>
      </p:pic>
    </p:spTree>
    <p:extLst>
      <p:ext uri="{BB962C8B-B14F-4D97-AF65-F5344CB8AC3E}">
        <p14:creationId xmlns:p14="http://schemas.microsoft.com/office/powerpoint/2010/main" val="2852677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6"/>
            <a:ext cx="10515600" cy="635000"/>
          </a:xfrm>
        </p:spPr>
        <p:txBody>
          <a:bodyPr>
            <a:normAutofit fontScale="90000"/>
          </a:bodyPr>
          <a:lstStyle/>
          <a:p>
            <a:r>
              <a:rPr lang="ru-RU" sz="2800" b="1" dirty="0">
                <a:latin typeface="Times New Roman" panose="02020603050405020304" pitchFamily="18" charset="0"/>
                <a:cs typeface="Times New Roman" panose="02020603050405020304" pitchFamily="18" charset="0"/>
              </a:rPr>
              <a:t>Какие изменения коснулись правового регулирования </a:t>
            </a:r>
            <a:r>
              <a:rPr lang="ru-RU" sz="2800" b="1" dirty="0" smtClean="0">
                <a:latin typeface="Times New Roman" panose="02020603050405020304" pitchFamily="18" charset="0"/>
                <a:cs typeface="Times New Roman" panose="02020603050405020304" pitchFamily="18" charset="0"/>
              </a:rPr>
              <a:t/>
            </a:r>
            <a:br>
              <a:rPr lang="ru-RU" sz="2800" b="1" dirty="0" smtClean="0">
                <a:latin typeface="Times New Roman" panose="02020603050405020304" pitchFamily="18" charset="0"/>
                <a:cs typeface="Times New Roman" panose="02020603050405020304" pitchFamily="18" charset="0"/>
              </a:rPr>
            </a:br>
            <a:r>
              <a:rPr lang="ru-RU" sz="2800" b="1" dirty="0" smtClean="0">
                <a:latin typeface="Times New Roman" panose="02020603050405020304" pitchFamily="18" charset="0"/>
                <a:cs typeface="Times New Roman" panose="02020603050405020304" pitchFamily="18" charset="0"/>
              </a:rPr>
              <a:t>товарных </a:t>
            </a:r>
            <a:r>
              <a:rPr lang="ru-RU" sz="2800" b="1" dirty="0">
                <a:latin typeface="Times New Roman" panose="02020603050405020304" pitchFamily="18" charset="0"/>
                <a:cs typeface="Times New Roman" panose="02020603050405020304" pitchFamily="18" charset="0"/>
              </a:rPr>
              <a:t>знаков РК? Сравнительный анализ правового регулирования товарных знаков в РК. </a:t>
            </a:r>
          </a:p>
        </p:txBody>
      </p:sp>
      <p:sp>
        <p:nvSpPr>
          <p:cNvPr id="3" name="Текст 2"/>
          <p:cNvSpPr>
            <a:spLocks noGrp="1"/>
          </p:cNvSpPr>
          <p:nvPr>
            <p:ph type="body" idx="1"/>
          </p:nvPr>
        </p:nvSpPr>
        <p:spPr>
          <a:xfrm>
            <a:off x="883444" y="1135858"/>
            <a:ext cx="5157787" cy="823912"/>
          </a:xfrm>
        </p:spPr>
        <p:txBody>
          <a:bodyPr/>
          <a:lstStyle/>
          <a:p>
            <a:r>
              <a:rPr lang="ru-RU" dirty="0">
                <a:latin typeface="Times New Roman" panose="02020603050405020304" pitchFamily="18" charset="0"/>
                <a:cs typeface="Times New Roman" panose="02020603050405020304" pitchFamily="18" charset="0"/>
              </a:rPr>
              <a:t>РАНЕЕ</a:t>
            </a:r>
          </a:p>
        </p:txBody>
      </p:sp>
      <p:sp>
        <p:nvSpPr>
          <p:cNvPr id="4" name="Объект 3"/>
          <p:cNvSpPr>
            <a:spLocks noGrp="1"/>
          </p:cNvSpPr>
          <p:nvPr>
            <p:ph sz="half" idx="2"/>
          </p:nvPr>
        </p:nvSpPr>
        <p:spPr>
          <a:xfrm>
            <a:off x="839788" y="2066925"/>
            <a:ext cx="5157787" cy="4533900"/>
          </a:xfrm>
        </p:spPr>
        <p:txBody>
          <a:bodyPr>
            <a:normAutofit fontScale="77500" lnSpcReduction="20000"/>
          </a:bodyPr>
          <a:lstStyle/>
          <a:p>
            <a:pPr algn="just"/>
            <a:r>
              <a:rPr lang="ru-RU" sz="2400" dirty="0" smtClean="0">
                <a:latin typeface="Times New Roman" panose="02020603050405020304" pitchFamily="18" charset="0"/>
                <a:cs typeface="Times New Roman" panose="02020603050405020304" pitchFamily="18" charset="0"/>
              </a:rPr>
              <a:t>Прямое определение отсутствовало. </a:t>
            </a:r>
            <a:endParaRPr lang="ru-RU" sz="2400" dirty="0">
              <a:latin typeface="Times New Roman" panose="02020603050405020304" pitchFamily="18" charset="0"/>
              <a:cs typeface="Times New Roman" panose="02020603050405020304" pitchFamily="18" charset="0"/>
            </a:endParaRPr>
          </a:p>
          <a:p>
            <a:pPr algn="just"/>
            <a:endParaRPr lang="ru-RU" sz="2400" dirty="0" smtClean="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a:p>
            <a:pPr algn="just"/>
            <a:endParaRPr lang="ru-RU" sz="2400" dirty="0" smtClean="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a:p>
            <a:pPr algn="just"/>
            <a:endParaRPr lang="ru-RU" sz="2400" dirty="0" smtClean="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a:p>
            <a:pPr algn="just"/>
            <a:endParaRPr lang="ru-RU" sz="2400" dirty="0" smtClean="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До 2015 г. правоустанавливающим документом</a:t>
            </a:r>
            <a:r>
              <a:rPr lang="ru-RU" sz="2400" dirty="0">
                <a:latin typeface="Times New Roman" panose="02020603050405020304" pitchFamily="18" charset="0"/>
                <a:cs typeface="Times New Roman" panose="02020603050405020304" pitchFamily="18" charset="0"/>
              </a:rPr>
              <a:t> на товарный знак</a:t>
            </a:r>
            <a:r>
              <a:rPr lang="ru-RU" sz="2400" dirty="0" smtClean="0">
                <a:latin typeface="Times New Roman" panose="02020603050405020304" pitchFamily="18" charset="0"/>
                <a:cs typeface="Times New Roman" panose="02020603050405020304" pitchFamily="18" charset="0"/>
              </a:rPr>
              <a:t> было свидетельство. С 2015 г. свидетельство отменили и правоустанавливающим документом до введения Закона являлась выписка из </a:t>
            </a:r>
            <a:r>
              <a:rPr lang="ru-RU" sz="2400" dirty="0">
                <a:latin typeface="Times New Roman" panose="02020603050405020304" pitchFamily="18" charset="0"/>
                <a:cs typeface="Times New Roman" panose="02020603050405020304" pitchFamily="18" charset="0"/>
              </a:rPr>
              <a:t>Государственного реестра товарных знаков РК. </a:t>
            </a:r>
            <a:endParaRPr lang="en-US" sz="2400"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quarter" idx="3"/>
          </p:nvPr>
        </p:nvSpPr>
        <p:spPr>
          <a:xfrm>
            <a:off x="6097588" y="1093954"/>
            <a:ext cx="5183188" cy="823912"/>
          </a:xfrm>
        </p:spPr>
        <p:txBody>
          <a:bodyPr/>
          <a:lstStyle/>
          <a:p>
            <a:r>
              <a:rPr lang="ru-RU" dirty="0" smtClean="0">
                <a:latin typeface="Times New Roman" panose="02020603050405020304" pitchFamily="18" charset="0"/>
                <a:cs typeface="Times New Roman" panose="02020603050405020304" pitchFamily="18" charset="0"/>
              </a:rPr>
              <a:t>ТЕПЕРЬ</a:t>
            </a:r>
            <a:endParaRPr lang="ru-RU"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sz="quarter" idx="4"/>
          </p:nvPr>
        </p:nvSpPr>
        <p:spPr>
          <a:xfrm>
            <a:off x="6172200" y="2066925"/>
            <a:ext cx="5183188" cy="4457700"/>
          </a:xfrm>
        </p:spPr>
        <p:txBody>
          <a:bodyPr>
            <a:normAutofit fontScale="85000" lnSpcReduction="20000"/>
          </a:bodyPr>
          <a:lstStyle/>
          <a:p>
            <a:pPr algn="just"/>
            <a:r>
              <a:rPr lang="ru-RU" dirty="0" smtClean="0">
                <a:latin typeface="Times New Roman" panose="02020603050405020304" pitchFamily="18" charset="0"/>
                <a:cs typeface="Times New Roman" panose="02020603050405020304" pitchFamily="18" charset="0"/>
              </a:rPr>
              <a:t>Закон </a:t>
            </a:r>
            <a:r>
              <a:rPr lang="ru-RU" dirty="0">
                <a:latin typeface="Times New Roman" panose="02020603050405020304" pitchFamily="18" charset="0"/>
                <a:cs typeface="Times New Roman" panose="02020603050405020304" pitchFamily="18" charset="0"/>
              </a:rPr>
              <a:t>определяет понятие «</a:t>
            </a:r>
            <a:r>
              <a:rPr lang="ru-RU" b="1" dirty="0">
                <a:latin typeface="Times New Roman" panose="02020603050405020304" pitchFamily="18" charset="0"/>
                <a:cs typeface="Times New Roman" panose="02020603050405020304" pitchFamily="18" charset="0"/>
              </a:rPr>
              <a:t>контрафактных товаров</a:t>
            </a:r>
            <a:r>
              <a:rPr lang="ru-RU" dirty="0" smtClean="0">
                <a:latin typeface="Times New Roman" panose="02020603050405020304" pitchFamily="18" charset="0"/>
                <a:cs typeface="Times New Roman" panose="02020603050405020304" pitchFamily="18" charset="0"/>
              </a:rPr>
              <a:t>» - «</a:t>
            </a:r>
            <a:r>
              <a:rPr lang="ru-RU" dirty="0">
                <a:latin typeface="Times New Roman" panose="02020603050405020304" pitchFamily="18" charset="0"/>
                <a:cs typeface="Times New Roman" panose="02020603050405020304" pitchFamily="18" charset="0"/>
              </a:rPr>
              <a:t>товар и его упаковка, на которых размещены без согласия владельца товарный знак или обозначения, сходные с ними до степени смешения, признаются </a:t>
            </a:r>
            <a:r>
              <a:rPr lang="ru-RU" b="1" dirty="0">
                <a:latin typeface="Times New Roman" panose="02020603050405020304" pitchFamily="18" charset="0"/>
                <a:cs typeface="Times New Roman" panose="02020603050405020304" pitchFamily="18" charset="0"/>
              </a:rPr>
              <a:t>контрафактными</a:t>
            </a:r>
            <a:r>
              <a:rPr lang="ru-RU" dirty="0">
                <a:latin typeface="Times New Roman" panose="02020603050405020304" pitchFamily="18" charset="0"/>
                <a:cs typeface="Times New Roman" panose="02020603050405020304" pitchFamily="18" charset="0"/>
              </a:rPr>
              <a:t>». Ранее в законодательстве ИС отсутствовало такое определение. </a:t>
            </a:r>
            <a:endParaRPr lang="ru-RU" dirty="0" smtClean="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Свидетельство </a:t>
            </a:r>
            <a:r>
              <a:rPr lang="ru-RU" dirty="0">
                <a:latin typeface="Times New Roman" panose="02020603050405020304" pitchFamily="18" charset="0"/>
                <a:cs typeface="Times New Roman" panose="02020603050405020304" pitchFamily="18" charset="0"/>
              </a:rPr>
              <a:t>на товарный </a:t>
            </a:r>
            <a:r>
              <a:rPr lang="ru-RU" dirty="0" smtClean="0">
                <a:latin typeface="Times New Roman" panose="02020603050405020304" pitchFamily="18" charset="0"/>
                <a:cs typeface="Times New Roman" panose="02020603050405020304" pitchFamily="18" charset="0"/>
              </a:rPr>
              <a:t>знак возвращается. </a:t>
            </a:r>
            <a:r>
              <a:rPr lang="ru-RU" dirty="0">
                <a:latin typeface="Times New Roman" panose="02020603050405020304" pitchFamily="18" charset="0"/>
                <a:cs typeface="Times New Roman" panose="02020603050405020304" pitchFamily="18" charset="0"/>
              </a:rPr>
              <a:t>Право на товарный знак </a:t>
            </a:r>
            <a:r>
              <a:rPr lang="ru-RU" dirty="0" smtClean="0">
                <a:latin typeface="Times New Roman" panose="02020603050405020304" pitchFamily="18" charset="0"/>
                <a:cs typeface="Times New Roman" panose="02020603050405020304" pitchFamily="18" charset="0"/>
              </a:rPr>
              <a:t>удостоверяется свидетельством.</a:t>
            </a:r>
            <a:endParaRPr lang="ru-RU"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7517" y="6038738"/>
            <a:ext cx="2111018" cy="631195"/>
          </a:xfrm>
          <a:prstGeom prst="rect">
            <a:avLst/>
          </a:prstGeom>
        </p:spPr>
      </p:pic>
    </p:spTree>
    <p:extLst>
      <p:ext uri="{BB962C8B-B14F-4D97-AF65-F5344CB8AC3E}">
        <p14:creationId xmlns:p14="http://schemas.microsoft.com/office/powerpoint/2010/main" val="1200905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4338" y="365125"/>
            <a:ext cx="10711050" cy="1325563"/>
          </a:xfrm>
        </p:spPr>
        <p:txBody>
          <a:bodyPr>
            <a:normAutofit/>
          </a:bodyPr>
          <a:lstStyle/>
          <a:p>
            <a:pPr algn="ctr"/>
            <a:r>
              <a:rPr lang="ru-RU" sz="2400" b="1" dirty="0" smtClean="0">
                <a:solidFill>
                  <a:prstClr val="black"/>
                </a:solidFill>
                <a:latin typeface="Times New Roman" panose="02020603050405020304" pitchFamily="18" charset="0"/>
                <a:cs typeface="Times New Roman" panose="02020603050405020304" pitchFamily="18" charset="0"/>
              </a:rPr>
              <a:t>ПРАВОУСТАВЛИВАЮЩИЙ ДОКУМЕНТ НА </a:t>
            </a:r>
            <a:r>
              <a:rPr lang="ru-RU" sz="2400" b="1" dirty="0">
                <a:solidFill>
                  <a:prstClr val="black"/>
                </a:solidFill>
                <a:latin typeface="Times New Roman" panose="02020603050405020304" pitchFamily="18" charset="0"/>
                <a:cs typeface="Times New Roman" panose="02020603050405020304" pitchFamily="18" charset="0"/>
              </a:rPr>
              <a:t>ТОВАРНЫЙ ЗНАК</a:t>
            </a:r>
            <a:endParaRPr lang="ru-RU" sz="2400" dirty="0"/>
          </a:p>
        </p:txBody>
      </p:sp>
      <p:sp>
        <p:nvSpPr>
          <p:cNvPr id="3" name="Текст 2"/>
          <p:cNvSpPr>
            <a:spLocks noGrp="1"/>
          </p:cNvSpPr>
          <p:nvPr>
            <p:ph type="body" idx="1"/>
          </p:nvPr>
        </p:nvSpPr>
        <p:spPr>
          <a:xfrm>
            <a:off x="644338" y="1112355"/>
            <a:ext cx="5157787" cy="719137"/>
          </a:xfrm>
        </p:spPr>
        <p:txBody>
          <a:bodyPr/>
          <a:lstStyle/>
          <a:p>
            <a:r>
              <a:rPr lang="ru-RU" sz="2800" dirty="0">
                <a:latin typeface="Times New Roman" panose="02020603050405020304" pitchFamily="18" charset="0"/>
                <a:cs typeface="Times New Roman" panose="02020603050405020304" pitchFamily="18" charset="0"/>
              </a:rPr>
              <a:t>РАНЕЕ</a:t>
            </a:r>
            <a:endParaRPr lang="ru-RU" sz="2800" dirty="0">
              <a:solidFill>
                <a:prstClr val="black"/>
              </a:solidFill>
              <a:latin typeface="Times New Roman" panose="02020603050405020304" pitchFamily="18" charset="0"/>
              <a:ea typeface="+mj-ea"/>
              <a:cs typeface="Times New Roman" panose="02020603050405020304" pitchFamily="18" charset="0"/>
            </a:endParaRPr>
          </a:p>
        </p:txBody>
      </p:sp>
      <p:pic>
        <p:nvPicPr>
          <p:cNvPr id="7" name="Объект 6"/>
          <p:cNvPicPr>
            <a:picLocks noGrp="1" noChangeAspect="1"/>
          </p:cNvPicPr>
          <p:nvPr>
            <p:ph sz="half" idx="2"/>
          </p:nvPr>
        </p:nvPicPr>
        <p:blipFill>
          <a:blip r:embed="rId2"/>
          <a:stretch>
            <a:fillRect/>
          </a:stretch>
        </p:blipFill>
        <p:spPr>
          <a:xfrm>
            <a:off x="1519613" y="2205980"/>
            <a:ext cx="3798137" cy="3901778"/>
          </a:xfrm>
          <a:prstGeom prst="rect">
            <a:avLst/>
          </a:prstGeom>
        </p:spPr>
      </p:pic>
      <p:sp>
        <p:nvSpPr>
          <p:cNvPr id="5" name="Текст 4"/>
          <p:cNvSpPr>
            <a:spLocks noGrp="1"/>
          </p:cNvSpPr>
          <p:nvPr>
            <p:ph type="body" sz="quarter" idx="3"/>
          </p:nvPr>
        </p:nvSpPr>
        <p:spPr>
          <a:xfrm>
            <a:off x="6172200" y="1148384"/>
            <a:ext cx="5183188" cy="823912"/>
          </a:xfrm>
        </p:spPr>
        <p:txBody>
          <a:bodyPr/>
          <a:lstStyle/>
          <a:p>
            <a:r>
              <a:rPr lang="ru-RU" sz="2800" dirty="0">
                <a:solidFill>
                  <a:prstClr val="black"/>
                </a:solidFill>
                <a:latin typeface="Times New Roman" panose="02020603050405020304" pitchFamily="18" charset="0"/>
                <a:ea typeface="+mj-ea"/>
                <a:cs typeface="Times New Roman" panose="02020603050405020304" pitchFamily="18" charset="0"/>
              </a:rPr>
              <a:t>ТЕПЕРЬ</a:t>
            </a:r>
          </a:p>
        </p:txBody>
      </p:sp>
      <p:pic>
        <p:nvPicPr>
          <p:cNvPr id="8" name="Объект 7"/>
          <p:cNvPicPr>
            <a:picLocks noGrp="1" noChangeAspect="1"/>
          </p:cNvPicPr>
          <p:nvPr>
            <p:ph sz="quarter" idx="4"/>
          </p:nvPr>
        </p:nvPicPr>
        <p:blipFill>
          <a:blip r:embed="rId3"/>
          <a:stretch>
            <a:fillRect/>
          </a:stretch>
        </p:blipFill>
        <p:spPr>
          <a:xfrm>
            <a:off x="7773107" y="1972296"/>
            <a:ext cx="2928159" cy="4135462"/>
          </a:xfrm>
          <a:prstGeom prst="rect">
            <a:avLst/>
          </a:prstGeom>
        </p:spPr>
      </p:pic>
    </p:spTree>
    <p:extLst>
      <p:ext uri="{BB962C8B-B14F-4D97-AF65-F5344CB8AC3E}">
        <p14:creationId xmlns:p14="http://schemas.microsoft.com/office/powerpoint/2010/main" val="1063371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927100" y="1457326"/>
            <a:ext cx="5157787" cy="823912"/>
          </a:xfrm>
        </p:spPr>
        <p:txBody>
          <a:bodyPr/>
          <a:lstStyle/>
          <a:p>
            <a:pPr lvl="0"/>
            <a:r>
              <a:rPr lang="ru-RU" dirty="0" smtClean="0">
                <a:solidFill>
                  <a:prstClr val="black"/>
                </a:solidFill>
                <a:latin typeface="Times New Roman" panose="02020603050405020304" pitchFamily="18" charset="0"/>
                <a:cs typeface="Times New Roman" panose="02020603050405020304" pitchFamily="18" charset="0"/>
              </a:rPr>
              <a:t>РАНЕЕ</a:t>
            </a:r>
            <a:endParaRPr lang="ru-RU" dirty="0">
              <a:solidFill>
                <a:prstClr val="black"/>
              </a:solidFill>
              <a:latin typeface="Times New Roman" panose="02020603050405020304" pitchFamily="18" charset="0"/>
              <a:cs typeface="Times New Roman" panose="02020603050405020304" pitchFamily="18" charset="0"/>
            </a:endParaRPr>
          </a:p>
          <a:p>
            <a:endParaRPr lang="ru-RU" dirty="0"/>
          </a:p>
        </p:txBody>
      </p:sp>
      <p:sp>
        <p:nvSpPr>
          <p:cNvPr id="4" name="Объект 3"/>
          <p:cNvSpPr>
            <a:spLocks noGrp="1"/>
          </p:cNvSpPr>
          <p:nvPr>
            <p:ph sz="half" idx="2"/>
          </p:nvPr>
        </p:nvSpPr>
        <p:spPr>
          <a:xfrm>
            <a:off x="839788" y="2163838"/>
            <a:ext cx="5157787" cy="4025825"/>
          </a:xfrm>
        </p:spPr>
        <p:txBody>
          <a:bodyPr>
            <a:normAutofit fontScale="70000" lnSpcReduction="20000"/>
          </a:bodyPr>
          <a:lstStyle/>
          <a:p>
            <a:pPr algn="just"/>
            <a:r>
              <a:rPr lang="ru-RU" dirty="0" smtClean="0">
                <a:latin typeface="Times New Roman" panose="02020603050405020304" pitchFamily="18" charset="0"/>
                <a:cs typeface="Times New Roman" panose="02020603050405020304" pitchFamily="18" charset="0"/>
              </a:rPr>
              <a:t>Ранее </a:t>
            </a:r>
            <a:r>
              <a:rPr lang="ru-RU" dirty="0">
                <a:latin typeface="Times New Roman" panose="02020603050405020304" pitchFamily="18" charset="0"/>
                <a:cs typeface="Times New Roman" panose="02020603050405020304" pitchFamily="18" charset="0"/>
              </a:rPr>
              <a:t>законодательство не предусматривало требований к форме </a:t>
            </a:r>
            <a:r>
              <a:rPr lang="ru-RU" b="1" dirty="0">
                <a:latin typeface="Times New Roman" panose="02020603050405020304" pitchFamily="18" charset="0"/>
                <a:cs typeface="Times New Roman" panose="02020603050405020304" pitchFamily="18" charset="0"/>
              </a:rPr>
              <a:t>письма-согласия</a:t>
            </a:r>
            <a:r>
              <a:rPr lang="ru-RU" dirty="0">
                <a:latin typeface="Times New Roman" panose="02020603050405020304" pitchFamily="18" charset="0"/>
                <a:cs typeface="Times New Roman" panose="02020603050405020304" pitchFamily="18" charset="0"/>
              </a:rPr>
              <a:t>, что на практике вызывало трудности</a:t>
            </a:r>
            <a:r>
              <a:rPr lang="ru-RU" dirty="0" smtClean="0">
                <a:latin typeface="Times New Roman" panose="02020603050405020304" pitchFamily="18" charset="0"/>
                <a:cs typeface="Times New Roman" panose="02020603050405020304" pitchFamily="18" charset="0"/>
              </a:rPr>
              <a:t>.</a:t>
            </a:r>
          </a:p>
          <a:p>
            <a:pPr algn="just"/>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Обязательный перевод на казахский язык всех материалов заявления, национальные заявители также предоставляли решение органов управления правообладателя по вопросу </a:t>
            </a:r>
            <a:r>
              <a:rPr lang="ru-RU" b="1" dirty="0" smtClean="0">
                <a:latin typeface="Times New Roman" panose="02020603050405020304" pitchFamily="18" charset="0"/>
                <a:cs typeface="Times New Roman" panose="02020603050405020304" pitchFamily="18" charset="0"/>
              </a:rPr>
              <a:t>предоставления лицензии либо уступки на товарный знак</a:t>
            </a:r>
            <a:r>
              <a:rPr lang="ru-RU" dirty="0" smtClean="0">
                <a:latin typeface="Times New Roman" panose="02020603050405020304" pitchFamily="18" charset="0"/>
                <a:cs typeface="Times New Roman" panose="02020603050405020304" pitchFamily="18" charset="0"/>
              </a:rPr>
              <a:t>, срок регистрации занимал </a:t>
            </a:r>
            <a:r>
              <a:rPr lang="ru-RU" dirty="0">
                <a:latin typeface="Times New Roman" panose="02020603050405020304" pitchFamily="18" charset="0"/>
                <a:cs typeface="Times New Roman" panose="02020603050405020304" pitchFamily="18" charset="0"/>
              </a:rPr>
              <a:t>д</a:t>
            </a:r>
            <a:r>
              <a:rPr lang="ru-RU" dirty="0" smtClean="0">
                <a:latin typeface="Times New Roman" panose="02020603050405020304" pitchFamily="18" charset="0"/>
                <a:cs typeface="Times New Roman" panose="02020603050405020304" pitchFamily="18" charset="0"/>
              </a:rPr>
              <a:t>о 3-х месяцев</a:t>
            </a:r>
            <a:r>
              <a:rPr lang="ru-RU" dirty="0">
                <a:latin typeface="Times New Roman" panose="02020603050405020304" pitchFamily="18" charset="0"/>
                <a:cs typeface="Times New Roman" panose="02020603050405020304" pitchFamily="18" charset="0"/>
              </a:rPr>
              <a:t>. Лицензионный договор должен быть подан на регистрацию не позднее шестимесячного срока с даты подписания договора. </a:t>
            </a:r>
          </a:p>
        </p:txBody>
      </p:sp>
      <p:sp>
        <p:nvSpPr>
          <p:cNvPr id="5" name="Текст 4"/>
          <p:cNvSpPr>
            <a:spLocks noGrp="1"/>
          </p:cNvSpPr>
          <p:nvPr>
            <p:ph type="body" sz="quarter" idx="3"/>
          </p:nvPr>
        </p:nvSpPr>
        <p:spPr>
          <a:xfrm>
            <a:off x="6172200" y="1578769"/>
            <a:ext cx="5183188" cy="823912"/>
          </a:xfrm>
        </p:spPr>
        <p:txBody>
          <a:bodyPr/>
          <a:lstStyle/>
          <a:p>
            <a:pPr lvl="0"/>
            <a:r>
              <a:rPr lang="ru-RU" dirty="0" smtClean="0">
                <a:solidFill>
                  <a:prstClr val="black"/>
                </a:solidFill>
                <a:latin typeface="Times New Roman" panose="02020603050405020304" pitchFamily="18" charset="0"/>
                <a:cs typeface="Times New Roman" panose="02020603050405020304" pitchFamily="18" charset="0"/>
              </a:rPr>
              <a:t>ТЕПЕРЬ</a:t>
            </a:r>
            <a:endParaRPr lang="ru-RU" dirty="0">
              <a:solidFill>
                <a:prstClr val="black"/>
              </a:solidFill>
              <a:latin typeface="Times New Roman" panose="02020603050405020304" pitchFamily="18" charset="0"/>
              <a:cs typeface="Times New Roman" panose="02020603050405020304" pitchFamily="18" charset="0"/>
            </a:endParaRPr>
          </a:p>
          <a:p>
            <a:endParaRPr lang="ru-RU" dirty="0"/>
          </a:p>
        </p:txBody>
      </p:sp>
      <p:sp>
        <p:nvSpPr>
          <p:cNvPr id="6" name="Объект 5"/>
          <p:cNvSpPr>
            <a:spLocks noGrp="1"/>
          </p:cNvSpPr>
          <p:nvPr>
            <p:ph sz="quarter" idx="4"/>
          </p:nvPr>
        </p:nvSpPr>
        <p:spPr>
          <a:xfrm>
            <a:off x="6172200" y="2247900"/>
            <a:ext cx="5183188" cy="3941763"/>
          </a:xfrm>
        </p:spPr>
        <p:txBody>
          <a:bodyPr>
            <a:normAutofit fontScale="70000" lnSpcReduction="20000"/>
          </a:bodyPr>
          <a:lstStyle/>
          <a:p>
            <a:pPr algn="just"/>
            <a:r>
              <a:rPr lang="ru-RU" b="1" dirty="0" smtClean="0">
                <a:latin typeface="Times New Roman" panose="02020603050405020304" pitchFamily="18" charset="0"/>
                <a:cs typeface="Times New Roman" panose="02020603050405020304" pitchFamily="18" charset="0"/>
              </a:rPr>
              <a:t>Определена </a:t>
            </a:r>
            <a:r>
              <a:rPr lang="ru-RU" b="1" dirty="0">
                <a:latin typeface="Times New Roman" panose="02020603050405020304" pitchFamily="18" charset="0"/>
                <a:cs typeface="Times New Roman" panose="02020603050405020304" pitchFamily="18" charset="0"/>
              </a:rPr>
              <a:t>форма письма-согласия. </a:t>
            </a:r>
            <a:r>
              <a:rPr lang="ru-RU" dirty="0">
                <a:latin typeface="Times New Roman" panose="02020603050405020304" pitchFamily="18" charset="0"/>
                <a:cs typeface="Times New Roman" panose="02020603050405020304" pitchFamily="18" charset="0"/>
              </a:rPr>
              <a:t>Ю</a:t>
            </a:r>
            <a:r>
              <a:rPr lang="ru-RU" dirty="0" smtClean="0">
                <a:latin typeface="Times New Roman" panose="02020603050405020304" pitchFamily="18" charset="0"/>
                <a:cs typeface="Times New Roman" panose="02020603050405020304" pitchFamily="18" charset="0"/>
              </a:rPr>
              <a:t>ридическое лицо предоставляет письменное </a:t>
            </a:r>
            <a:r>
              <a:rPr lang="ru-RU" dirty="0">
                <a:latin typeface="Times New Roman" panose="02020603050405020304" pitchFamily="18" charset="0"/>
                <a:cs typeface="Times New Roman" panose="02020603050405020304" pitchFamily="18" charset="0"/>
              </a:rPr>
              <a:t>согласие </a:t>
            </a:r>
            <a:r>
              <a:rPr lang="ru-RU" dirty="0" smtClean="0">
                <a:latin typeface="Times New Roman" panose="02020603050405020304" pitchFamily="18" charset="0"/>
                <a:cs typeface="Times New Roman" panose="02020603050405020304" pitchFamily="18" charset="0"/>
              </a:rPr>
              <a:t>на своем фирменном </a:t>
            </a:r>
            <a:r>
              <a:rPr lang="ru-RU" dirty="0">
                <a:latin typeface="Times New Roman" panose="02020603050405020304" pitchFamily="18" charset="0"/>
                <a:cs typeface="Times New Roman" panose="02020603050405020304" pitchFamily="18" charset="0"/>
              </a:rPr>
              <a:t>бланке, </a:t>
            </a:r>
            <a:r>
              <a:rPr lang="ru-RU" dirty="0" smtClean="0">
                <a:latin typeface="Times New Roman" panose="02020603050405020304" pitchFamily="18" charset="0"/>
                <a:cs typeface="Times New Roman" panose="02020603050405020304" pitchFamily="18" charset="0"/>
              </a:rPr>
              <a:t>с печатью и подписью уполномоченного лица, а физическое лицо удостоверяет </a:t>
            </a:r>
            <a:r>
              <a:rPr lang="ru-RU" dirty="0">
                <a:latin typeface="Times New Roman" panose="02020603050405020304" pitchFamily="18" charset="0"/>
                <a:cs typeface="Times New Roman" panose="02020603050405020304" pitchFamily="18" charset="0"/>
              </a:rPr>
              <a:t>подпись </a:t>
            </a:r>
            <a:r>
              <a:rPr lang="ru-RU" dirty="0" smtClean="0">
                <a:latin typeface="Times New Roman" panose="02020603050405020304" pitchFamily="18" charset="0"/>
                <a:cs typeface="Times New Roman" panose="02020603050405020304" pitchFamily="18" charset="0"/>
              </a:rPr>
              <a:t>у нотариуса.</a:t>
            </a:r>
          </a:p>
          <a:p>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Упрощены </a:t>
            </a:r>
            <a:r>
              <a:rPr lang="ru-RU" dirty="0">
                <a:latin typeface="Times New Roman" panose="02020603050405020304" pitchFamily="18" charset="0"/>
                <a:cs typeface="Times New Roman" panose="02020603050405020304" pitchFamily="18" charset="0"/>
              </a:rPr>
              <a:t>требования, а также сокращены сроки регистрации </a:t>
            </a:r>
            <a:r>
              <a:rPr lang="ru-RU" b="1" dirty="0">
                <a:latin typeface="Times New Roman" panose="02020603050405020304" pitchFamily="18" charset="0"/>
                <a:cs typeface="Times New Roman" panose="02020603050405020304" pitchFamily="18" charset="0"/>
              </a:rPr>
              <a:t>договоров уступки и лицензии в отношении товарных </a:t>
            </a:r>
            <a:r>
              <a:rPr lang="ru-RU" b="1" dirty="0" smtClean="0">
                <a:latin typeface="Times New Roman" panose="02020603050405020304" pitchFamily="18" charset="0"/>
                <a:cs typeface="Times New Roman" panose="02020603050405020304" pitchFamily="18" charset="0"/>
              </a:rPr>
              <a:t>знаков </a:t>
            </a:r>
            <a:r>
              <a:rPr lang="ru-RU" dirty="0" smtClean="0">
                <a:latin typeface="Times New Roman" panose="02020603050405020304" pitchFamily="18" charset="0"/>
                <a:cs typeface="Times New Roman" panose="02020603050405020304" pitchFamily="18" charset="0"/>
              </a:rPr>
              <a:t>-10 рабочих дней, отсутствия требования перевода на казахский язык, предоставление решения органов управления для национальных заявителей.</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3879" y="5834343"/>
            <a:ext cx="2111018" cy="631195"/>
          </a:xfrm>
          <a:prstGeom prst="rect">
            <a:avLst/>
          </a:prstGeom>
        </p:spPr>
      </p:pic>
      <p:sp>
        <p:nvSpPr>
          <p:cNvPr id="8" name="Заголовок 1"/>
          <p:cNvSpPr>
            <a:spLocks noGrp="1"/>
          </p:cNvSpPr>
          <p:nvPr>
            <p:ph type="title"/>
          </p:nvPr>
        </p:nvSpPr>
        <p:spPr>
          <a:xfrm>
            <a:off x="927100" y="358700"/>
            <a:ext cx="10752138" cy="635000"/>
          </a:xfrm>
        </p:spPr>
        <p:txBody>
          <a:bodyPr>
            <a:normAutofit fontScale="90000"/>
          </a:bodyPr>
          <a:lstStyle/>
          <a:p>
            <a:r>
              <a:rPr lang="ru-RU" sz="2800" b="1" dirty="0">
                <a:latin typeface="Times New Roman" panose="02020603050405020304" pitchFamily="18" charset="0"/>
                <a:cs typeface="Times New Roman" panose="02020603050405020304" pitchFamily="18" charset="0"/>
              </a:rPr>
              <a:t>Какие изменения коснулись правового регулирования </a:t>
            </a:r>
            <a:r>
              <a:rPr lang="ru-RU" sz="2800" b="1" dirty="0" smtClean="0">
                <a:latin typeface="Times New Roman" panose="02020603050405020304" pitchFamily="18" charset="0"/>
                <a:cs typeface="Times New Roman" panose="02020603050405020304" pitchFamily="18" charset="0"/>
              </a:rPr>
              <a:t/>
            </a:r>
            <a:br>
              <a:rPr lang="ru-RU" sz="2800" b="1" dirty="0" smtClean="0">
                <a:latin typeface="Times New Roman" panose="02020603050405020304" pitchFamily="18" charset="0"/>
                <a:cs typeface="Times New Roman" panose="02020603050405020304" pitchFamily="18" charset="0"/>
              </a:rPr>
            </a:br>
            <a:r>
              <a:rPr lang="ru-RU" sz="2800" b="1" dirty="0" smtClean="0">
                <a:latin typeface="Times New Roman" panose="02020603050405020304" pitchFamily="18" charset="0"/>
                <a:cs typeface="Times New Roman" panose="02020603050405020304" pitchFamily="18" charset="0"/>
              </a:rPr>
              <a:t>товарных </a:t>
            </a:r>
            <a:r>
              <a:rPr lang="ru-RU" sz="2800" b="1" dirty="0">
                <a:latin typeface="Times New Roman" panose="02020603050405020304" pitchFamily="18" charset="0"/>
                <a:cs typeface="Times New Roman" panose="02020603050405020304" pitchFamily="18" charset="0"/>
              </a:rPr>
              <a:t>знаков РК? Сравнительный анализ правового регулирования товарных знаков в РК. </a:t>
            </a:r>
          </a:p>
        </p:txBody>
      </p:sp>
    </p:spTree>
    <p:extLst>
      <p:ext uri="{BB962C8B-B14F-4D97-AF65-F5344CB8AC3E}">
        <p14:creationId xmlns:p14="http://schemas.microsoft.com/office/powerpoint/2010/main" val="3108043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927100" y="1457326"/>
            <a:ext cx="5157787" cy="823912"/>
          </a:xfrm>
        </p:spPr>
        <p:txBody>
          <a:bodyPr/>
          <a:lstStyle/>
          <a:p>
            <a:pPr lvl="0"/>
            <a:r>
              <a:rPr lang="ru-RU" dirty="0" smtClean="0">
                <a:solidFill>
                  <a:prstClr val="black"/>
                </a:solidFill>
                <a:latin typeface="Times New Roman" panose="02020603050405020304" pitchFamily="18" charset="0"/>
                <a:cs typeface="Times New Roman" panose="02020603050405020304" pitchFamily="18" charset="0"/>
              </a:rPr>
              <a:t>РАНЕЕ</a:t>
            </a:r>
            <a:endParaRPr lang="ru-RU" dirty="0">
              <a:solidFill>
                <a:prstClr val="black"/>
              </a:solidFill>
              <a:latin typeface="Times New Roman" panose="02020603050405020304" pitchFamily="18" charset="0"/>
              <a:cs typeface="Times New Roman" panose="02020603050405020304" pitchFamily="18" charset="0"/>
            </a:endParaRPr>
          </a:p>
          <a:p>
            <a:endParaRPr lang="ru-RU" dirty="0"/>
          </a:p>
        </p:txBody>
      </p:sp>
      <p:sp>
        <p:nvSpPr>
          <p:cNvPr id="4" name="Объект 3"/>
          <p:cNvSpPr>
            <a:spLocks noGrp="1"/>
          </p:cNvSpPr>
          <p:nvPr>
            <p:ph sz="half" idx="2"/>
          </p:nvPr>
        </p:nvSpPr>
        <p:spPr>
          <a:xfrm>
            <a:off x="839788" y="2163838"/>
            <a:ext cx="5157787" cy="4025825"/>
          </a:xfrm>
        </p:spPr>
        <p:txBody>
          <a:bodyPr>
            <a:normAutofit fontScale="92500"/>
          </a:bodyPr>
          <a:lstStyle/>
          <a:p>
            <a:pPr algn="just"/>
            <a:r>
              <a:rPr lang="ru-RU" dirty="0" smtClean="0">
                <a:latin typeface="Times New Roman" panose="02020603050405020304" pitchFamily="18" charset="0"/>
                <a:cs typeface="Times New Roman" panose="02020603050405020304" pitchFamily="18" charset="0"/>
              </a:rPr>
              <a:t>Для </a:t>
            </a:r>
            <a:r>
              <a:rPr lang="ru-RU" dirty="0">
                <a:latin typeface="Times New Roman" panose="02020603050405020304" pitchFamily="18" charset="0"/>
                <a:cs typeface="Times New Roman" panose="02020603050405020304" pitchFamily="18" charset="0"/>
              </a:rPr>
              <a:t>оспаривания регистрации на данном основании </a:t>
            </a:r>
            <a:r>
              <a:rPr lang="ru-RU" dirty="0" smtClean="0">
                <a:latin typeface="Times New Roman" panose="02020603050405020304" pitchFamily="18" charset="0"/>
                <a:cs typeface="Times New Roman" panose="02020603050405020304" pitchFamily="18" charset="0"/>
              </a:rPr>
              <a:t>нужно </a:t>
            </a:r>
            <a:r>
              <a:rPr lang="kk-KZ" dirty="0" smtClean="0">
                <a:latin typeface="Times New Roman" panose="02020603050405020304" pitchFamily="18" charset="0"/>
                <a:cs typeface="Times New Roman" panose="02020603050405020304" pitchFamily="18" charset="0"/>
              </a:rPr>
              <a:t>было</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обращаться в Апелляционный совет при МЮ РК</a:t>
            </a:r>
            <a:r>
              <a:rPr lang="ru-RU" dirty="0" smtClean="0">
                <a:latin typeface="Times New Roman" panose="02020603050405020304" pitchFamily="18" charset="0"/>
                <a:cs typeface="Times New Roman" panose="02020603050405020304" pitchFamily="18" charset="0"/>
              </a:rPr>
              <a:t>.</a:t>
            </a:r>
          </a:p>
          <a:p>
            <a:pPr algn="just"/>
            <a:endParaRPr lang="ru-RU" dirty="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algn="just"/>
            <a:endParaRPr lang="kk-KZ" dirty="0" smtClean="0">
              <a:latin typeface="Times New Roman" panose="02020603050405020304" pitchFamily="18" charset="0"/>
              <a:cs typeface="Times New Roman" panose="02020603050405020304" pitchFamily="18" charset="0"/>
            </a:endParaRPr>
          </a:p>
          <a:p>
            <a:pPr algn="just"/>
            <a:endParaRPr lang="kk-KZ" dirty="0" smtClean="0">
              <a:latin typeface="Times New Roman" panose="02020603050405020304" pitchFamily="18" charset="0"/>
              <a:cs typeface="Times New Roman" panose="02020603050405020304" pitchFamily="18" charset="0"/>
            </a:endParaRPr>
          </a:p>
          <a:p>
            <a:r>
              <a:rPr lang="ru-RU" b="1" dirty="0" smtClean="0">
                <a:latin typeface="Times New Roman" panose="02020603050405020304" pitchFamily="18" charset="0"/>
                <a:cs typeface="Times New Roman" panose="02020603050405020304" pitchFamily="18" charset="0"/>
              </a:rPr>
              <a:t>Только возмещение убытков</a:t>
            </a:r>
            <a:endParaRPr lang="ru-RU" dirty="0">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quarter" idx="3"/>
          </p:nvPr>
        </p:nvSpPr>
        <p:spPr>
          <a:xfrm>
            <a:off x="6172200" y="1578769"/>
            <a:ext cx="5183188" cy="823912"/>
          </a:xfrm>
        </p:spPr>
        <p:txBody>
          <a:bodyPr/>
          <a:lstStyle/>
          <a:p>
            <a:pPr lvl="0"/>
            <a:r>
              <a:rPr lang="ru-RU" dirty="0" smtClean="0">
                <a:solidFill>
                  <a:prstClr val="black"/>
                </a:solidFill>
                <a:latin typeface="Times New Roman" panose="02020603050405020304" pitchFamily="18" charset="0"/>
                <a:cs typeface="Times New Roman" panose="02020603050405020304" pitchFamily="18" charset="0"/>
              </a:rPr>
              <a:t>ТЕПЕРЬ</a:t>
            </a:r>
            <a:endParaRPr lang="ru-RU" dirty="0">
              <a:solidFill>
                <a:prstClr val="black"/>
              </a:solidFill>
              <a:latin typeface="Times New Roman" panose="02020603050405020304" pitchFamily="18" charset="0"/>
              <a:cs typeface="Times New Roman" panose="02020603050405020304" pitchFamily="18" charset="0"/>
            </a:endParaRPr>
          </a:p>
          <a:p>
            <a:endParaRPr lang="ru-RU" dirty="0"/>
          </a:p>
        </p:txBody>
      </p:sp>
      <p:sp>
        <p:nvSpPr>
          <p:cNvPr id="6" name="Объект 5"/>
          <p:cNvSpPr>
            <a:spLocks noGrp="1"/>
          </p:cNvSpPr>
          <p:nvPr>
            <p:ph sz="quarter" idx="4"/>
          </p:nvPr>
        </p:nvSpPr>
        <p:spPr>
          <a:xfrm>
            <a:off x="6172200" y="2247900"/>
            <a:ext cx="5183188" cy="3941763"/>
          </a:xfrm>
        </p:spPr>
        <p:txBody>
          <a:bodyPr>
            <a:normAutofit fontScale="70000" lnSpcReduction="20000"/>
          </a:bodyPr>
          <a:lstStyle/>
          <a:p>
            <a:pPr marL="0" indent="0" algn="just">
              <a:buNone/>
            </a:pPr>
            <a:r>
              <a:rPr lang="ru-RU" dirty="0">
                <a:latin typeface="Times New Roman" panose="02020603050405020304" pitchFamily="18" charset="0"/>
                <a:cs typeface="Times New Roman" panose="02020603050405020304" pitchFamily="18" charset="0"/>
              </a:rPr>
              <a:t>•	Оспаривание регистрации только в судебном порядке. Закон предусматривает </a:t>
            </a:r>
            <a:r>
              <a:rPr lang="ru-RU" b="1" dirty="0">
                <a:latin typeface="Times New Roman" panose="02020603050405020304" pitchFamily="18" charset="0"/>
                <a:cs typeface="Times New Roman" panose="02020603050405020304" pitchFamily="18" charset="0"/>
              </a:rPr>
              <a:t>только судебный порядок для оспаривания регистрации на товарный знак в связи с его неиспользованием в течение 3-х лет</a:t>
            </a:r>
            <a:r>
              <a:rPr lang="ru-RU" dirty="0">
                <a:latin typeface="Times New Roman" panose="02020603050405020304" pitchFamily="18" charset="0"/>
                <a:cs typeface="Times New Roman" panose="02020603050405020304" pitchFamily="18" charset="0"/>
              </a:rPr>
              <a:t>, предшествующих дате подачи возражения. </a:t>
            </a:r>
            <a:endParaRPr lang="ru-RU" dirty="0" smtClean="0">
              <a:latin typeface="Times New Roman" panose="02020603050405020304" pitchFamily="18" charset="0"/>
              <a:cs typeface="Times New Roman" panose="02020603050405020304" pitchFamily="18" charset="0"/>
            </a:endParaRPr>
          </a:p>
          <a:p>
            <a:pPr marL="0" indent="0" algn="just">
              <a:buNone/>
            </a:pPr>
            <a:endParaRPr lang="kk-KZ" dirty="0">
              <a:latin typeface="Times New Roman" panose="02020603050405020304" pitchFamily="18" charset="0"/>
              <a:cs typeface="Times New Roman" panose="02020603050405020304" pitchFamily="18" charset="0"/>
            </a:endParaRPr>
          </a:p>
          <a:p>
            <a:pPr marL="0" indent="0" algn="just">
              <a:buNone/>
            </a:pPr>
            <a:endParaRPr lang="ru-RU" dirty="0" smtClean="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Возмещение убытков либо компенсация. </a:t>
            </a:r>
            <a:r>
              <a:rPr lang="ru-RU" dirty="0">
                <a:latin typeface="Times New Roman" panose="02020603050405020304" pitchFamily="18" charset="0"/>
                <a:cs typeface="Times New Roman" panose="02020603050405020304" pitchFamily="18" charset="0"/>
              </a:rPr>
              <a:t>Согласно Закону, правообладатель при доказанности факта правонарушения вправе вместо возмещения убытков требовать от нарушителя выплаты компенсации в размере, определяемом судом, исходя из характера нарушения, рыночной стоимости оригинальных товаров.</a:t>
            </a:r>
            <a:endParaRPr lang="ru-RU" dirty="0" smtClean="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82063" y="6027981"/>
            <a:ext cx="2111018" cy="631195"/>
          </a:xfrm>
          <a:prstGeom prst="rect">
            <a:avLst/>
          </a:prstGeom>
        </p:spPr>
      </p:pic>
      <p:sp>
        <p:nvSpPr>
          <p:cNvPr id="8" name="Заголовок 1"/>
          <p:cNvSpPr>
            <a:spLocks noGrp="1"/>
          </p:cNvSpPr>
          <p:nvPr>
            <p:ph type="title"/>
          </p:nvPr>
        </p:nvSpPr>
        <p:spPr>
          <a:xfrm>
            <a:off x="450850" y="472760"/>
            <a:ext cx="10752138" cy="635000"/>
          </a:xfrm>
        </p:spPr>
        <p:txBody>
          <a:bodyPr>
            <a:normAutofit fontScale="90000"/>
          </a:bodyPr>
          <a:lstStyle/>
          <a:p>
            <a:r>
              <a:rPr lang="ru-RU" sz="2800" b="1" dirty="0">
                <a:latin typeface="Times New Roman" panose="02020603050405020304" pitchFamily="18" charset="0"/>
                <a:cs typeface="Times New Roman" panose="02020603050405020304" pitchFamily="18" charset="0"/>
              </a:rPr>
              <a:t>Какие изменения коснулись правового регулирования </a:t>
            </a:r>
            <a:r>
              <a:rPr lang="ru-RU" sz="2800" b="1" dirty="0" smtClean="0">
                <a:latin typeface="Times New Roman" panose="02020603050405020304" pitchFamily="18" charset="0"/>
                <a:cs typeface="Times New Roman" panose="02020603050405020304" pitchFamily="18" charset="0"/>
              </a:rPr>
              <a:t/>
            </a:r>
            <a:br>
              <a:rPr lang="ru-RU" sz="2800" b="1" dirty="0" smtClean="0">
                <a:latin typeface="Times New Roman" panose="02020603050405020304" pitchFamily="18" charset="0"/>
                <a:cs typeface="Times New Roman" panose="02020603050405020304" pitchFamily="18" charset="0"/>
              </a:rPr>
            </a:br>
            <a:r>
              <a:rPr lang="ru-RU" sz="2800" b="1" dirty="0" smtClean="0">
                <a:latin typeface="Times New Roman" panose="02020603050405020304" pitchFamily="18" charset="0"/>
                <a:cs typeface="Times New Roman" panose="02020603050405020304" pitchFamily="18" charset="0"/>
              </a:rPr>
              <a:t>товарных </a:t>
            </a:r>
            <a:r>
              <a:rPr lang="ru-RU" sz="2800" b="1" dirty="0">
                <a:latin typeface="Times New Roman" panose="02020603050405020304" pitchFamily="18" charset="0"/>
                <a:cs typeface="Times New Roman" panose="02020603050405020304" pitchFamily="18" charset="0"/>
              </a:rPr>
              <a:t>знаков РК? Сравнительный анализ правового регулирования товарных знаков в РК. </a:t>
            </a:r>
          </a:p>
        </p:txBody>
      </p:sp>
    </p:spTree>
    <p:extLst>
      <p:ext uri="{BB962C8B-B14F-4D97-AF65-F5344CB8AC3E}">
        <p14:creationId xmlns:p14="http://schemas.microsoft.com/office/powerpoint/2010/main" val="3895000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927100" y="1457326"/>
            <a:ext cx="5157787" cy="823912"/>
          </a:xfrm>
        </p:spPr>
        <p:txBody>
          <a:bodyPr/>
          <a:lstStyle/>
          <a:p>
            <a:pPr lvl="0"/>
            <a:r>
              <a:rPr lang="ru-RU" dirty="0" smtClean="0">
                <a:solidFill>
                  <a:prstClr val="black"/>
                </a:solidFill>
                <a:latin typeface="Times New Roman" panose="02020603050405020304" pitchFamily="18" charset="0"/>
                <a:cs typeface="Times New Roman" panose="02020603050405020304" pitchFamily="18" charset="0"/>
              </a:rPr>
              <a:t>РАНЕЕ</a:t>
            </a:r>
            <a:endParaRPr lang="ru-RU" dirty="0">
              <a:solidFill>
                <a:prstClr val="black"/>
              </a:solidFill>
              <a:latin typeface="Times New Roman" panose="02020603050405020304" pitchFamily="18" charset="0"/>
              <a:cs typeface="Times New Roman" panose="02020603050405020304" pitchFamily="18" charset="0"/>
            </a:endParaRPr>
          </a:p>
          <a:p>
            <a:endParaRPr lang="ru-RU" dirty="0"/>
          </a:p>
        </p:txBody>
      </p:sp>
      <p:sp>
        <p:nvSpPr>
          <p:cNvPr id="4" name="Объект 3"/>
          <p:cNvSpPr>
            <a:spLocks noGrp="1"/>
          </p:cNvSpPr>
          <p:nvPr>
            <p:ph sz="half" idx="2"/>
          </p:nvPr>
        </p:nvSpPr>
        <p:spPr>
          <a:xfrm>
            <a:off x="236042" y="2163838"/>
            <a:ext cx="5761534" cy="4360787"/>
          </a:xfrm>
        </p:spPr>
        <p:txBody>
          <a:bodyPr>
            <a:normAutofit fontScale="55000" lnSpcReduction="20000"/>
          </a:bodyPr>
          <a:lstStyle/>
          <a:p>
            <a:pPr algn="just"/>
            <a:r>
              <a:rPr lang="ru-RU" sz="3300" dirty="0" smtClean="0">
                <a:latin typeface="Times New Roman" panose="02020603050405020304" pitchFamily="18" charset="0"/>
                <a:cs typeface="Times New Roman" panose="02020603050405020304" pitchFamily="18" charset="0"/>
              </a:rPr>
              <a:t>Объем правовой охраны на промышленный </a:t>
            </a:r>
            <a:r>
              <a:rPr lang="ru-RU" sz="3300" dirty="0">
                <a:latin typeface="Times New Roman" panose="02020603050405020304" pitchFamily="18" charset="0"/>
                <a:cs typeface="Times New Roman" panose="02020603050405020304" pitchFamily="18" charset="0"/>
              </a:rPr>
              <a:t>образец (далее «</a:t>
            </a:r>
            <a:r>
              <a:rPr lang="ru-RU" sz="3300" b="1" dirty="0">
                <a:latin typeface="Times New Roman" panose="02020603050405020304" pitchFamily="18" charset="0"/>
                <a:cs typeface="Times New Roman" panose="02020603050405020304" pitchFamily="18" charset="0"/>
              </a:rPr>
              <a:t>ПО</a:t>
            </a:r>
            <a:r>
              <a:rPr lang="ru-RU" sz="3300" dirty="0">
                <a:latin typeface="Times New Roman" panose="02020603050405020304" pitchFamily="18" charset="0"/>
                <a:cs typeface="Times New Roman" panose="02020603050405020304" pitchFamily="18" charset="0"/>
              </a:rPr>
              <a:t>») </a:t>
            </a:r>
            <a:r>
              <a:rPr lang="ru-RU" sz="3300" dirty="0" smtClean="0">
                <a:latin typeface="Times New Roman" panose="02020603050405020304" pitchFamily="18" charset="0"/>
                <a:cs typeface="Times New Roman" panose="02020603050405020304" pitchFamily="18" charset="0"/>
              </a:rPr>
              <a:t>определялся совокупностью </a:t>
            </a:r>
            <a:r>
              <a:rPr lang="ru-RU" sz="3300" dirty="0">
                <a:latin typeface="Times New Roman" panose="02020603050405020304" pitchFamily="18" charset="0"/>
                <a:cs typeface="Times New Roman" panose="02020603050405020304" pitchFamily="18" charset="0"/>
              </a:rPr>
              <a:t>его существенных признаков, </a:t>
            </a:r>
            <a:r>
              <a:rPr lang="ru-RU" sz="3300" b="1" dirty="0">
                <a:latin typeface="Times New Roman" panose="02020603050405020304" pitchFamily="18" charset="0"/>
                <a:cs typeface="Times New Roman" panose="02020603050405020304" pitchFamily="18" charset="0"/>
              </a:rPr>
              <a:t>представленных на изображениях изделия (макета) </a:t>
            </a:r>
            <a:r>
              <a:rPr lang="ru-RU" sz="3300" dirty="0">
                <a:latin typeface="Times New Roman" panose="02020603050405020304" pitchFamily="18" charset="0"/>
                <a:cs typeface="Times New Roman" panose="02020603050405020304" pitchFamily="18" charset="0"/>
              </a:rPr>
              <a:t>и приведенных </a:t>
            </a:r>
            <a:r>
              <a:rPr lang="ru-RU" sz="3300" b="1" dirty="0" smtClean="0">
                <a:latin typeface="Times New Roman" panose="02020603050405020304" pitchFamily="18" charset="0"/>
                <a:cs typeface="Times New Roman" panose="02020603050405020304" pitchFamily="18" charset="0"/>
              </a:rPr>
              <a:t>в перечне существенных признаков</a:t>
            </a:r>
            <a:r>
              <a:rPr lang="ru-RU" sz="3300" dirty="0" smtClean="0">
                <a:latin typeface="Times New Roman" panose="02020603050405020304" pitchFamily="18" charset="0"/>
                <a:cs typeface="Times New Roman" panose="02020603050405020304" pitchFamily="18" charset="0"/>
              </a:rPr>
              <a:t>.</a:t>
            </a:r>
          </a:p>
          <a:p>
            <a:pPr algn="just"/>
            <a:r>
              <a:rPr lang="ru-RU" sz="3300" dirty="0" smtClean="0">
                <a:latin typeface="Times New Roman" panose="02020603050405020304" pitchFamily="18" charset="0"/>
                <a:cs typeface="Times New Roman" panose="02020603050405020304" pitchFamily="18" charset="0"/>
              </a:rPr>
              <a:t>Изменены </a:t>
            </a:r>
            <a:r>
              <a:rPr lang="ru-RU" sz="3300" dirty="0">
                <a:latin typeface="Times New Roman" panose="02020603050405020304" pitchFamily="18" charset="0"/>
                <a:cs typeface="Times New Roman" panose="02020603050405020304" pitchFamily="18" charset="0"/>
              </a:rPr>
              <a:t>названия видов лицензии. </a:t>
            </a:r>
            <a:endParaRPr lang="ru-RU" sz="3300" dirty="0" smtClean="0">
              <a:latin typeface="Times New Roman" panose="02020603050405020304" pitchFamily="18" charset="0"/>
              <a:cs typeface="Times New Roman" panose="02020603050405020304" pitchFamily="18" charset="0"/>
            </a:endParaRPr>
          </a:p>
          <a:p>
            <a:pPr algn="just"/>
            <a:endParaRPr lang="ru-RU" sz="3300" dirty="0" smtClean="0">
              <a:latin typeface="Times New Roman" panose="02020603050405020304" pitchFamily="18" charset="0"/>
              <a:cs typeface="Times New Roman" panose="02020603050405020304" pitchFamily="18" charset="0"/>
            </a:endParaRPr>
          </a:p>
          <a:p>
            <a:pPr algn="just"/>
            <a:r>
              <a:rPr lang="ru-RU" sz="3300" dirty="0" smtClean="0">
                <a:latin typeface="Times New Roman" panose="02020603050405020304" pitchFamily="18" charset="0"/>
                <a:cs typeface="Times New Roman" panose="02020603050405020304" pitchFamily="18" charset="0"/>
              </a:rPr>
              <a:t>Срок </a:t>
            </a:r>
            <a:r>
              <a:rPr lang="ru-RU" sz="3300" dirty="0">
                <a:latin typeface="Times New Roman" panose="02020603050405020304" pitchFamily="18" charset="0"/>
                <a:cs typeface="Times New Roman" panose="02020603050405020304" pitchFamily="18" charset="0"/>
              </a:rPr>
              <a:t>регистрации передачи и предоставления исключительного </a:t>
            </a:r>
            <a:r>
              <a:rPr lang="ru-RU" sz="3300" dirty="0" smtClean="0">
                <a:latin typeface="Times New Roman" panose="02020603050405020304" pitchFamily="18" charset="0"/>
                <a:cs typeface="Times New Roman" panose="02020603050405020304" pitchFamily="18" charset="0"/>
              </a:rPr>
              <a:t>права: предварительная экспертиза -</a:t>
            </a:r>
            <a:r>
              <a:rPr lang="ru-RU" sz="3300" b="1" dirty="0" smtClean="0">
                <a:latin typeface="Times New Roman" panose="02020603050405020304" pitchFamily="18" charset="0"/>
                <a:cs typeface="Times New Roman" panose="02020603050405020304" pitchFamily="18" charset="0"/>
              </a:rPr>
              <a:t>15 </a:t>
            </a:r>
            <a:r>
              <a:rPr lang="ru-RU" sz="3300" b="1" dirty="0">
                <a:latin typeface="Times New Roman" panose="02020603050405020304" pitchFamily="18" charset="0"/>
                <a:cs typeface="Times New Roman" panose="02020603050405020304" pitchFamily="18" charset="0"/>
              </a:rPr>
              <a:t>рабочих </a:t>
            </a:r>
            <a:r>
              <a:rPr lang="ru-RU" sz="3300" b="1" dirty="0" smtClean="0">
                <a:latin typeface="Times New Roman" panose="02020603050405020304" pitchFamily="18" charset="0"/>
                <a:cs typeface="Times New Roman" panose="02020603050405020304" pitchFamily="18" charset="0"/>
              </a:rPr>
              <a:t>дней, </a:t>
            </a:r>
            <a:r>
              <a:rPr lang="ru-RU" sz="3300" dirty="0" smtClean="0">
                <a:latin typeface="Times New Roman" panose="02020603050405020304" pitchFamily="18" charset="0"/>
                <a:cs typeface="Times New Roman" panose="02020603050405020304" pitchFamily="18" charset="0"/>
              </a:rPr>
              <a:t>экспертиза по существу - </a:t>
            </a:r>
            <a:r>
              <a:rPr lang="ru-RU" sz="3300" b="1" dirty="0" smtClean="0">
                <a:latin typeface="Times New Roman" panose="02020603050405020304" pitchFamily="18" charset="0"/>
                <a:cs typeface="Times New Roman" panose="02020603050405020304" pitchFamily="18" charset="0"/>
              </a:rPr>
              <a:t>20 дней</a:t>
            </a:r>
            <a:r>
              <a:rPr lang="ru-RU" sz="3300" dirty="0" smtClean="0">
                <a:latin typeface="Times New Roman" panose="02020603050405020304" pitchFamily="18" charset="0"/>
                <a:cs typeface="Times New Roman" panose="02020603050405020304" pitchFamily="18" charset="0"/>
              </a:rPr>
              <a:t>.</a:t>
            </a:r>
          </a:p>
          <a:p>
            <a:pPr marL="0" indent="0" algn="just">
              <a:buNone/>
            </a:pPr>
            <a:endParaRPr lang="ru-RU" sz="3300" dirty="0" smtClean="0">
              <a:latin typeface="Times New Roman" panose="02020603050405020304" pitchFamily="18" charset="0"/>
              <a:cs typeface="Times New Roman" panose="02020603050405020304" pitchFamily="18" charset="0"/>
            </a:endParaRPr>
          </a:p>
          <a:p>
            <a:pPr algn="just"/>
            <a:r>
              <a:rPr lang="ru-RU" sz="3300" dirty="0" smtClean="0">
                <a:latin typeface="Times New Roman" panose="02020603050405020304" pitchFamily="18" charset="0"/>
                <a:cs typeface="Times New Roman" panose="02020603050405020304" pitchFamily="18" charset="0"/>
              </a:rPr>
              <a:t>Для </a:t>
            </a:r>
            <a:r>
              <a:rPr lang="ru-RU" sz="3300" dirty="0">
                <a:latin typeface="Times New Roman" panose="02020603050405020304" pitchFamily="18" charset="0"/>
                <a:cs typeface="Times New Roman" panose="02020603050405020304" pitchFamily="18" charset="0"/>
              </a:rPr>
              <a:t>национальных заявителей </a:t>
            </a:r>
            <a:r>
              <a:rPr lang="ru-RU" sz="3300" dirty="0" smtClean="0">
                <a:latin typeface="Times New Roman" panose="02020603050405020304" pitchFamily="18" charset="0"/>
                <a:cs typeface="Times New Roman" panose="02020603050405020304" pitchFamily="18" charset="0"/>
              </a:rPr>
              <a:t>обязательное </a:t>
            </a:r>
            <a:r>
              <a:rPr lang="ru-RU" sz="3300" dirty="0">
                <a:latin typeface="Times New Roman" panose="02020603050405020304" pitchFamily="18" charset="0"/>
                <a:cs typeface="Times New Roman" panose="02020603050405020304" pitchFamily="18" charset="0"/>
              </a:rPr>
              <a:t>требование о предоставлении </a:t>
            </a:r>
            <a:r>
              <a:rPr lang="ru-RU" sz="3300" dirty="0" smtClean="0">
                <a:latin typeface="Times New Roman" panose="02020603050405020304" pitchFamily="18" charset="0"/>
                <a:cs typeface="Times New Roman" panose="02020603050405020304" pitchFamily="18" charset="0"/>
              </a:rPr>
              <a:t>дополнительных документов - решение </a:t>
            </a:r>
            <a:r>
              <a:rPr lang="ru-RU" sz="3300" dirty="0">
                <a:latin typeface="Times New Roman" panose="02020603050405020304" pitchFamily="18" charset="0"/>
                <a:cs typeface="Times New Roman" panose="02020603050405020304" pitchFamily="18" charset="0"/>
              </a:rPr>
              <a:t>органов управления владельца патента или исключительных прав по вопросу заключения такого договора и предоставлении полномочий по подписанию договора руководителем предприятия.</a:t>
            </a:r>
          </a:p>
          <a:p>
            <a:pPr marL="0" indent="0" algn="just">
              <a:buNone/>
            </a:pPr>
            <a:endParaRPr lang="ru-RU" dirty="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quarter" idx="3"/>
          </p:nvPr>
        </p:nvSpPr>
        <p:spPr>
          <a:xfrm>
            <a:off x="6172200" y="1578769"/>
            <a:ext cx="5183188" cy="823912"/>
          </a:xfrm>
        </p:spPr>
        <p:txBody>
          <a:bodyPr/>
          <a:lstStyle/>
          <a:p>
            <a:pPr lvl="0"/>
            <a:r>
              <a:rPr lang="ru-RU" dirty="0" smtClean="0">
                <a:solidFill>
                  <a:prstClr val="black"/>
                </a:solidFill>
                <a:latin typeface="Times New Roman" panose="02020603050405020304" pitchFamily="18" charset="0"/>
                <a:cs typeface="Times New Roman" panose="02020603050405020304" pitchFamily="18" charset="0"/>
              </a:rPr>
              <a:t>ТЕПЕРЬ</a:t>
            </a:r>
            <a:endParaRPr lang="ru-RU" dirty="0">
              <a:solidFill>
                <a:prstClr val="black"/>
              </a:solidFill>
              <a:latin typeface="Times New Roman" panose="02020603050405020304" pitchFamily="18" charset="0"/>
              <a:cs typeface="Times New Roman" panose="02020603050405020304" pitchFamily="18" charset="0"/>
            </a:endParaRPr>
          </a:p>
          <a:p>
            <a:endParaRPr lang="ru-RU" dirty="0"/>
          </a:p>
        </p:txBody>
      </p:sp>
      <p:sp>
        <p:nvSpPr>
          <p:cNvPr id="6" name="Объект 5"/>
          <p:cNvSpPr>
            <a:spLocks noGrp="1"/>
          </p:cNvSpPr>
          <p:nvPr>
            <p:ph sz="quarter" idx="4"/>
          </p:nvPr>
        </p:nvSpPr>
        <p:spPr>
          <a:xfrm>
            <a:off x="6172200" y="2163838"/>
            <a:ext cx="5734050" cy="4589387"/>
          </a:xfrm>
        </p:spPr>
        <p:txBody>
          <a:bodyPr>
            <a:noAutofit/>
          </a:bodyPr>
          <a:lstStyle/>
          <a:p>
            <a:pPr algn="just"/>
            <a:r>
              <a:rPr lang="ru-RU" sz="1800" dirty="0" smtClean="0">
                <a:latin typeface="Times New Roman" panose="02020603050405020304" pitchFamily="18" charset="0"/>
                <a:cs typeface="Times New Roman" panose="02020603050405020304" pitchFamily="18" charset="0"/>
              </a:rPr>
              <a:t>Объем </a:t>
            </a:r>
            <a:r>
              <a:rPr lang="ru-RU" sz="1800" dirty="0">
                <a:latin typeface="Times New Roman" panose="02020603050405020304" pitchFamily="18" charset="0"/>
                <a:cs typeface="Times New Roman" panose="02020603050405020304" pitchFamily="18" charset="0"/>
              </a:rPr>
              <a:t>правовой охраны, предоставляемый патентом </a:t>
            </a:r>
            <a:r>
              <a:rPr lang="ru-RU" sz="1800" dirty="0" smtClean="0">
                <a:latin typeface="Times New Roman" panose="02020603050405020304" pitchFamily="18" charset="0"/>
                <a:cs typeface="Times New Roman" panose="02020603050405020304" pitchFamily="18" charset="0"/>
              </a:rPr>
              <a:t>на ПО ограничивается </a:t>
            </a:r>
            <a:r>
              <a:rPr lang="ru-RU" sz="1800" b="1" dirty="0">
                <a:latin typeface="Times New Roman" panose="02020603050405020304" pitchFamily="18" charset="0"/>
                <a:cs typeface="Times New Roman" panose="02020603050405020304" pitchFamily="18" charset="0"/>
              </a:rPr>
              <a:t>изображением внешнего вида </a:t>
            </a:r>
            <a:r>
              <a:rPr lang="ru-RU" sz="1800" dirty="0">
                <a:latin typeface="Times New Roman" panose="02020603050405020304" pitchFamily="18" charset="0"/>
                <a:cs typeface="Times New Roman" panose="02020603050405020304" pitchFamily="18" charset="0"/>
              </a:rPr>
              <a:t>изделия</a:t>
            </a:r>
            <a:r>
              <a:rPr lang="ru-RU" sz="1800" dirty="0" smtClean="0">
                <a:latin typeface="Times New Roman" panose="02020603050405020304" pitchFamily="18" charset="0"/>
                <a:cs typeface="Times New Roman" panose="02020603050405020304" pitchFamily="18" charset="0"/>
              </a:rPr>
              <a:t>. </a:t>
            </a:r>
          </a:p>
          <a:p>
            <a:pPr algn="just"/>
            <a:r>
              <a:rPr lang="ru-RU" sz="1800" dirty="0" smtClean="0">
                <a:latin typeface="Times New Roman" panose="02020603050405020304" pitchFamily="18" charset="0"/>
                <a:cs typeface="Times New Roman" panose="02020603050405020304" pitchFamily="18" charset="0"/>
              </a:rPr>
              <a:t>Вместо «</a:t>
            </a:r>
            <a:r>
              <a:rPr lang="ru-RU" sz="1800" i="1" dirty="0" smtClean="0">
                <a:latin typeface="Times New Roman" panose="02020603050405020304" pitchFamily="18" charset="0"/>
                <a:cs typeface="Times New Roman" panose="02020603050405020304" pitchFamily="18" charset="0"/>
              </a:rPr>
              <a:t>исключительной лицензии</a:t>
            </a:r>
            <a:r>
              <a:rPr lang="ru-RU" sz="1800" dirty="0" smtClean="0">
                <a:latin typeface="Times New Roman" panose="02020603050405020304" pitchFamily="18" charset="0"/>
                <a:cs typeface="Times New Roman" panose="02020603050405020304" pitchFamily="18" charset="0"/>
              </a:rPr>
              <a:t>» используется </a:t>
            </a:r>
            <a:r>
              <a:rPr lang="ru-RU" sz="1800" dirty="0">
                <a:latin typeface="Times New Roman" panose="02020603050405020304" pitchFamily="18" charset="0"/>
                <a:cs typeface="Times New Roman" panose="02020603050405020304" pitchFamily="18" charset="0"/>
              </a:rPr>
              <a:t>термин «</a:t>
            </a:r>
            <a:r>
              <a:rPr lang="ru-RU" sz="1800" b="1" dirty="0">
                <a:latin typeface="Times New Roman" panose="02020603050405020304" pitchFamily="18" charset="0"/>
                <a:cs typeface="Times New Roman" panose="02020603050405020304" pitchFamily="18" charset="0"/>
              </a:rPr>
              <a:t>единственная лицензия</a:t>
            </a:r>
            <a:r>
              <a:rPr lang="ru-RU" sz="1800" dirty="0">
                <a:latin typeface="Times New Roman" panose="02020603050405020304" pitchFamily="18" charset="0"/>
                <a:cs typeface="Times New Roman" panose="02020603050405020304" pitchFamily="18" charset="0"/>
              </a:rPr>
              <a:t>», а вместо </a:t>
            </a:r>
            <a:r>
              <a:rPr lang="ru-RU" sz="1800" dirty="0" smtClean="0">
                <a:latin typeface="Times New Roman" panose="02020603050405020304" pitchFamily="18" charset="0"/>
                <a:cs typeface="Times New Roman" panose="02020603050405020304" pitchFamily="18" charset="0"/>
              </a:rPr>
              <a:t>«</a:t>
            </a:r>
            <a:r>
              <a:rPr lang="ru-RU" sz="1800" b="1" dirty="0" smtClean="0">
                <a:latin typeface="Times New Roman" panose="02020603050405020304" pitchFamily="18" charset="0"/>
                <a:cs typeface="Times New Roman" panose="02020603050405020304" pitchFamily="18" charset="0"/>
              </a:rPr>
              <a:t>полной лицензии</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использовать термин «</a:t>
            </a:r>
            <a:r>
              <a:rPr lang="ru-RU" sz="1800" i="1" dirty="0">
                <a:latin typeface="Times New Roman" panose="02020603050405020304" pitchFamily="18" charset="0"/>
                <a:cs typeface="Times New Roman" panose="02020603050405020304" pitchFamily="18" charset="0"/>
              </a:rPr>
              <a:t>исключительная лицензия</a:t>
            </a:r>
            <a:r>
              <a:rPr lang="ru-RU" sz="1800" dirty="0" smtClean="0">
                <a:latin typeface="Times New Roman" panose="02020603050405020304" pitchFamily="18" charset="0"/>
                <a:cs typeface="Times New Roman" panose="02020603050405020304" pitchFamily="18" charset="0"/>
              </a:rPr>
              <a:t>»;</a:t>
            </a:r>
          </a:p>
          <a:p>
            <a:pPr algn="just"/>
            <a:r>
              <a:rPr lang="ru-RU" sz="1800" dirty="0" smtClean="0">
                <a:latin typeface="Times New Roman" panose="02020603050405020304" pitchFamily="18" charset="0"/>
                <a:cs typeface="Times New Roman" panose="02020603050405020304" pitchFamily="18" charset="0"/>
              </a:rPr>
              <a:t>Срок регистрации передачи и предоставления исключительного права составляет </a:t>
            </a:r>
            <a:r>
              <a:rPr lang="ru-RU" sz="1800" b="1" dirty="0" smtClean="0">
                <a:latin typeface="Times New Roman" panose="02020603050405020304" pitchFamily="18" charset="0"/>
                <a:cs typeface="Times New Roman" panose="02020603050405020304" pitchFamily="18" charset="0"/>
              </a:rPr>
              <a:t>10 рабочих дней</a:t>
            </a:r>
            <a:r>
              <a:rPr lang="ru-RU" sz="1800" dirty="0" smtClean="0">
                <a:latin typeface="Times New Roman" panose="02020603050405020304" pitchFamily="18" charset="0"/>
                <a:cs typeface="Times New Roman" panose="02020603050405020304" pitchFamily="18" charset="0"/>
              </a:rPr>
              <a:t>.</a:t>
            </a:r>
          </a:p>
          <a:p>
            <a:pPr algn="just"/>
            <a:r>
              <a:rPr lang="ru-RU" sz="1800" dirty="0" smtClean="0">
                <a:latin typeface="Times New Roman" panose="02020603050405020304" pitchFamily="18" charset="0"/>
                <a:cs typeface="Times New Roman" panose="02020603050405020304" pitchFamily="18" charset="0"/>
              </a:rPr>
              <a:t>Для </a:t>
            </a:r>
            <a:r>
              <a:rPr lang="ru-RU" sz="1800" dirty="0">
                <a:latin typeface="Times New Roman" panose="02020603050405020304" pitchFamily="18" charset="0"/>
                <a:cs typeface="Times New Roman" panose="02020603050405020304" pitchFamily="18" charset="0"/>
              </a:rPr>
              <a:t>национальных заявителей </a:t>
            </a:r>
            <a:r>
              <a:rPr lang="ru-RU" sz="1800" b="1" dirty="0">
                <a:latin typeface="Times New Roman" panose="02020603050405020304" pitchFamily="18" charset="0"/>
                <a:cs typeface="Times New Roman" panose="02020603050405020304" pitchFamily="18" charset="0"/>
              </a:rPr>
              <a:t>отменяется</a:t>
            </a:r>
            <a:r>
              <a:rPr lang="ru-RU" sz="1800" dirty="0">
                <a:latin typeface="Times New Roman" panose="02020603050405020304" pitchFamily="18" charset="0"/>
                <a:cs typeface="Times New Roman" panose="02020603050405020304" pitchFamily="18" charset="0"/>
              </a:rPr>
              <a:t> требование о предоставлении </a:t>
            </a:r>
            <a:r>
              <a:rPr lang="ru-RU" sz="1800" dirty="0" smtClean="0">
                <a:latin typeface="Times New Roman" panose="02020603050405020304" pitchFamily="18" charset="0"/>
                <a:cs typeface="Times New Roman" panose="02020603050405020304" pitchFamily="18" charset="0"/>
              </a:rPr>
              <a:t>решения </a:t>
            </a:r>
            <a:r>
              <a:rPr lang="ru-RU" sz="1800" dirty="0">
                <a:latin typeface="Times New Roman" panose="02020603050405020304" pitchFamily="18" charset="0"/>
                <a:cs typeface="Times New Roman" panose="02020603050405020304" pitchFamily="18" charset="0"/>
              </a:rPr>
              <a:t>органов управления владельца патента или исключительных прав по вопросу заключения такого договора и предоставлении полномочий по подписанию договора руководителем </a:t>
            </a:r>
            <a:r>
              <a:rPr lang="ru-RU" sz="1800" dirty="0" smtClean="0">
                <a:latin typeface="Times New Roman" panose="02020603050405020304" pitchFamily="18" charset="0"/>
                <a:cs typeface="Times New Roman" panose="02020603050405020304" pitchFamily="18" charset="0"/>
              </a:rPr>
              <a:t>предприятия</a:t>
            </a:r>
            <a:r>
              <a:rPr lang="ru-RU" sz="1800" dirty="0">
                <a:latin typeface="Times New Roman" panose="02020603050405020304" pitchFamily="18" charset="0"/>
                <a:cs typeface="Times New Roman" panose="02020603050405020304" pitchFamily="18" charset="0"/>
              </a:rPr>
              <a:t>.</a:t>
            </a:r>
            <a:endParaRPr lang="ru-RU" sz="1800" dirty="0" smtClean="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2670" y="6103284"/>
            <a:ext cx="2111018" cy="631195"/>
          </a:xfrm>
          <a:prstGeom prst="rect">
            <a:avLst/>
          </a:prstGeom>
        </p:spPr>
      </p:pic>
      <p:sp>
        <p:nvSpPr>
          <p:cNvPr id="8" name="Заголовок 1"/>
          <p:cNvSpPr>
            <a:spLocks noGrp="1"/>
          </p:cNvSpPr>
          <p:nvPr>
            <p:ph type="title"/>
          </p:nvPr>
        </p:nvSpPr>
        <p:spPr>
          <a:xfrm>
            <a:off x="236041" y="455694"/>
            <a:ext cx="10752138" cy="635000"/>
          </a:xfrm>
        </p:spPr>
        <p:txBody>
          <a:bodyPr>
            <a:normAutofit fontScale="90000"/>
          </a:bodyPr>
          <a:lstStyle/>
          <a:p>
            <a:r>
              <a:rPr lang="ru-RU" sz="2800" b="1">
                <a:latin typeface="Times New Roman" panose="02020603050405020304" pitchFamily="18" charset="0"/>
                <a:cs typeface="Times New Roman" panose="02020603050405020304" pitchFamily="18" charset="0"/>
              </a:rPr>
              <a:t>Какие изменения коснулись регулирования изобретений, полезных моделей и промышленных образцов в РК? Сравнительный анализ правового регулирования патентования в РК. </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9644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927100" y="1457326"/>
            <a:ext cx="5157787" cy="823912"/>
          </a:xfrm>
        </p:spPr>
        <p:txBody>
          <a:bodyPr/>
          <a:lstStyle/>
          <a:p>
            <a:pPr lvl="0"/>
            <a:r>
              <a:rPr lang="ru-RU" dirty="0" smtClean="0">
                <a:solidFill>
                  <a:prstClr val="black"/>
                </a:solidFill>
                <a:latin typeface="Times New Roman" panose="02020603050405020304" pitchFamily="18" charset="0"/>
                <a:cs typeface="Times New Roman" panose="02020603050405020304" pitchFamily="18" charset="0"/>
              </a:rPr>
              <a:t>РАНЕЕ</a:t>
            </a:r>
            <a:endParaRPr lang="ru-RU" dirty="0">
              <a:solidFill>
                <a:prstClr val="black"/>
              </a:solidFill>
              <a:latin typeface="Times New Roman" panose="02020603050405020304" pitchFamily="18" charset="0"/>
              <a:cs typeface="Times New Roman" panose="02020603050405020304" pitchFamily="18" charset="0"/>
            </a:endParaRPr>
          </a:p>
          <a:p>
            <a:endParaRPr lang="ru-RU" dirty="0"/>
          </a:p>
        </p:txBody>
      </p:sp>
      <p:sp>
        <p:nvSpPr>
          <p:cNvPr id="4" name="Объект 3"/>
          <p:cNvSpPr>
            <a:spLocks noGrp="1"/>
          </p:cNvSpPr>
          <p:nvPr>
            <p:ph sz="half" idx="2"/>
          </p:nvPr>
        </p:nvSpPr>
        <p:spPr>
          <a:xfrm>
            <a:off x="236042" y="2163838"/>
            <a:ext cx="5761534" cy="4360787"/>
          </a:xfrm>
        </p:spPr>
        <p:txBody>
          <a:bodyPr>
            <a:normAutofit fontScale="85000" lnSpcReduction="20000"/>
          </a:bodyPr>
          <a:lstStyle/>
          <a:p>
            <a:pPr algn="just"/>
            <a:r>
              <a:rPr lang="ru-RU" dirty="0" smtClean="0">
                <a:latin typeface="Times New Roman" panose="02020603050405020304" pitchFamily="18" charset="0"/>
                <a:cs typeface="Times New Roman" panose="02020603050405020304" pitchFamily="18" charset="0"/>
              </a:rPr>
              <a:t>Лицензионный договор должен быть подан на регистрацию не </a:t>
            </a:r>
            <a:r>
              <a:rPr lang="ru-RU" dirty="0">
                <a:latin typeface="Times New Roman" panose="02020603050405020304" pitchFamily="18" charset="0"/>
                <a:cs typeface="Times New Roman" panose="02020603050405020304" pitchFamily="18" charset="0"/>
              </a:rPr>
              <a:t>позднее шестимесячного срока с даты подписания договора. </a:t>
            </a:r>
            <a:endParaRPr lang="ru-RU" dirty="0" smtClean="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Отсутствовал</a:t>
            </a:r>
          </a:p>
          <a:p>
            <a:pPr algn="just"/>
            <a:endParaRPr lang="ru-RU" dirty="0" smtClean="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Отсутствовал</a:t>
            </a:r>
            <a:endParaRPr lang="ru-RU" dirty="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quarter" idx="3"/>
          </p:nvPr>
        </p:nvSpPr>
        <p:spPr>
          <a:xfrm>
            <a:off x="6172200" y="1578769"/>
            <a:ext cx="5183188" cy="823912"/>
          </a:xfrm>
        </p:spPr>
        <p:txBody>
          <a:bodyPr/>
          <a:lstStyle/>
          <a:p>
            <a:pPr lvl="0"/>
            <a:r>
              <a:rPr lang="ru-RU" dirty="0" smtClean="0">
                <a:solidFill>
                  <a:prstClr val="black"/>
                </a:solidFill>
                <a:latin typeface="Times New Roman" panose="02020603050405020304" pitchFamily="18" charset="0"/>
                <a:cs typeface="Times New Roman" panose="02020603050405020304" pitchFamily="18" charset="0"/>
              </a:rPr>
              <a:t>ТЕПЕРЬ</a:t>
            </a:r>
            <a:endParaRPr lang="ru-RU" dirty="0">
              <a:solidFill>
                <a:prstClr val="black"/>
              </a:solidFill>
              <a:latin typeface="Times New Roman" panose="02020603050405020304" pitchFamily="18" charset="0"/>
              <a:cs typeface="Times New Roman" panose="02020603050405020304" pitchFamily="18" charset="0"/>
            </a:endParaRPr>
          </a:p>
          <a:p>
            <a:endParaRPr lang="ru-RU" dirty="0"/>
          </a:p>
        </p:txBody>
      </p:sp>
      <p:sp>
        <p:nvSpPr>
          <p:cNvPr id="6" name="Объект 5"/>
          <p:cNvSpPr>
            <a:spLocks noGrp="1"/>
          </p:cNvSpPr>
          <p:nvPr>
            <p:ph sz="quarter" idx="4"/>
          </p:nvPr>
        </p:nvSpPr>
        <p:spPr>
          <a:xfrm>
            <a:off x="6172200" y="2163838"/>
            <a:ext cx="5734050" cy="4589387"/>
          </a:xfrm>
        </p:spPr>
        <p:txBody>
          <a:bodyPr>
            <a:noAutofit/>
          </a:bodyPr>
          <a:lstStyle/>
          <a:p>
            <a:pPr algn="just"/>
            <a:r>
              <a:rPr lang="ru-RU" sz="2000" dirty="0" smtClean="0">
                <a:latin typeface="Times New Roman" panose="02020603050405020304" pitchFamily="18" charset="0"/>
                <a:cs typeface="Times New Roman" panose="02020603050405020304" pitchFamily="18" charset="0"/>
              </a:rPr>
              <a:t>Исключен</a:t>
            </a:r>
          </a:p>
          <a:p>
            <a:pPr algn="just"/>
            <a:endParaRPr lang="ru-RU" sz="2000" dirty="0" smtClean="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случае </a:t>
            </a:r>
            <a:r>
              <a:rPr lang="ru-RU" sz="2000" dirty="0" smtClean="0">
                <a:latin typeface="Times New Roman" panose="02020603050405020304" pitchFamily="18" charset="0"/>
                <a:cs typeface="Times New Roman" panose="02020603050405020304" pitchFamily="18" charset="0"/>
              </a:rPr>
              <a:t>не указания </a:t>
            </a:r>
            <a:r>
              <a:rPr lang="ru-RU" sz="2000" dirty="0">
                <a:latin typeface="Times New Roman" panose="02020603050405020304" pitchFamily="18" charset="0"/>
                <a:cs typeface="Times New Roman" panose="02020603050405020304" pitchFamily="18" charset="0"/>
              </a:rPr>
              <a:t>срока в лицензионном договоре срок действия права на использование объекта промышленной собственности равняется </a:t>
            </a:r>
            <a:r>
              <a:rPr lang="ru-RU" sz="2000" dirty="0" smtClean="0">
                <a:latin typeface="Times New Roman" panose="02020603050405020304" pitchFamily="18" charset="0"/>
                <a:cs typeface="Times New Roman" panose="02020603050405020304" pitchFamily="18" charset="0"/>
              </a:rPr>
              <a:t>5 годам </a:t>
            </a:r>
            <a:r>
              <a:rPr lang="ru-RU" sz="2000" dirty="0">
                <a:latin typeface="Times New Roman" panose="02020603050405020304" pitchFamily="18" charset="0"/>
                <a:cs typeface="Times New Roman" panose="02020603050405020304" pitchFamily="18" charset="0"/>
              </a:rPr>
              <a:t>с даты регистрации данного </a:t>
            </a:r>
            <a:r>
              <a:rPr lang="ru-RU" sz="2000" dirty="0" smtClean="0">
                <a:latin typeface="Times New Roman" panose="02020603050405020304" pitchFamily="18" charset="0"/>
                <a:cs typeface="Times New Roman" panose="02020603050405020304" pitchFamily="18" charset="0"/>
              </a:rPr>
              <a:t>договора.</a:t>
            </a:r>
          </a:p>
          <a:p>
            <a:pPr algn="just"/>
            <a:r>
              <a:rPr lang="ru-RU" sz="2000" dirty="0" smtClean="0">
                <a:latin typeface="Times New Roman" panose="02020603050405020304" pitchFamily="18" charset="0"/>
                <a:cs typeface="Times New Roman" panose="02020603050405020304" pitchFamily="18" charset="0"/>
              </a:rPr>
              <a:t>Договоры </a:t>
            </a:r>
            <a:r>
              <a:rPr lang="ru-RU" sz="2000" dirty="0">
                <a:latin typeface="Times New Roman" panose="02020603050405020304" pitchFamily="18" charset="0"/>
                <a:cs typeface="Times New Roman" panose="02020603050405020304" pitchFamily="18" charset="0"/>
              </a:rPr>
              <a:t>о предоставлении права на использование объекта промышленной собственности и дополнительные соглашения заключаются в письменной форме и подлежат регистрации в соответствующем государственном реестре.</a:t>
            </a:r>
            <a:endParaRPr lang="ru-RU" sz="2000" dirty="0" smtClean="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9640" y="1119059"/>
            <a:ext cx="2111018" cy="631195"/>
          </a:xfrm>
          <a:prstGeom prst="rect">
            <a:avLst/>
          </a:prstGeom>
        </p:spPr>
      </p:pic>
      <p:sp>
        <p:nvSpPr>
          <p:cNvPr id="8" name="Заголовок 1"/>
          <p:cNvSpPr>
            <a:spLocks noGrp="1"/>
          </p:cNvSpPr>
          <p:nvPr>
            <p:ph type="title"/>
          </p:nvPr>
        </p:nvSpPr>
        <p:spPr>
          <a:xfrm>
            <a:off x="236041" y="455694"/>
            <a:ext cx="10752138" cy="635000"/>
          </a:xfrm>
        </p:spPr>
        <p:txBody>
          <a:bodyPr>
            <a:normAutofit fontScale="90000"/>
          </a:bodyPr>
          <a:lstStyle/>
          <a:p>
            <a:r>
              <a:rPr lang="ru-RU" sz="2800" b="1">
                <a:latin typeface="Times New Roman" panose="02020603050405020304" pitchFamily="18" charset="0"/>
                <a:cs typeface="Times New Roman" panose="02020603050405020304" pitchFamily="18" charset="0"/>
              </a:rPr>
              <a:t>Какие изменения коснулись регулирования изобретений, полезных моделей и промышленных образцов в РК? Сравнительный анализ правового регулирования патентования в РК. </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504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36600" y="1574963"/>
            <a:ext cx="5157787" cy="823912"/>
          </a:xfrm>
        </p:spPr>
        <p:txBody>
          <a:bodyPr/>
          <a:lstStyle/>
          <a:p>
            <a:pPr lvl="0"/>
            <a:r>
              <a:rPr lang="ru-RU" dirty="0" smtClean="0">
                <a:solidFill>
                  <a:prstClr val="black"/>
                </a:solidFill>
                <a:latin typeface="Times New Roman" panose="02020603050405020304" pitchFamily="18" charset="0"/>
                <a:cs typeface="Times New Roman" panose="02020603050405020304" pitchFamily="18" charset="0"/>
              </a:rPr>
              <a:t>СЕЙЧАС</a:t>
            </a:r>
            <a:endParaRPr lang="ru-RU" dirty="0">
              <a:solidFill>
                <a:prstClr val="black"/>
              </a:solidFill>
              <a:latin typeface="Times New Roman" panose="02020603050405020304" pitchFamily="18" charset="0"/>
              <a:cs typeface="Times New Roman" panose="02020603050405020304" pitchFamily="18" charset="0"/>
            </a:endParaRPr>
          </a:p>
          <a:p>
            <a:endParaRPr lang="ru-RU" dirty="0"/>
          </a:p>
        </p:txBody>
      </p:sp>
      <p:sp>
        <p:nvSpPr>
          <p:cNvPr id="4" name="Объект 3"/>
          <p:cNvSpPr>
            <a:spLocks noGrp="1"/>
          </p:cNvSpPr>
          <p:nvPr>
            <p:ph sz="half" idx="2"/>
          </p:nvPr>
        </p:nvSpPr>
        <p:spPr>
          <a:xfrm>
            <a:off x="236042" y="2163838"/>
            <a:ext cx="5761534" cy="4360787"/>
          </a:xfrm>
        </p:spPr>
        <p:txBody>
          <a:bodyPr>
            <a:normAutofit/>
          </a:bodyPr>
          <a:lstStyle/>
          <a:p>
            <a:pPr algn="just"/>
            <a:r>
              <a:rPr lang="ru-RU" dirty="0" smtClean="0">
                <a:latin typeface="Times New Roman" panose="02020603050405020304" pitchFamily="18" charset="0"/>
                <a:cs typeface="Times New Roman" panose="02020603050405020304" pitchFamily="18" charset="0"/>
              </a:rPr>
              <a:t>Отсутствовал</a:t>
            </a:r>
          </a:p>
          <a:p>
            <a:pPr algn="just"/>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Регистрация объектов авторского права производится </a:t>
            </a:r>
            <a:r>
              <a:rPr lang="ru-RU" b="1" dirty="0" smtClean="0">
                <a:latin typeface="Times New Roman" panose="02020603050405020304" pitchFamily="18" charset="0"/>
                <a:cs typeface="Times New Roman" panose="02020603050405020304" pitchFamily="18" charset="0"/>
              </a:rPr>
              <a:t>МЮ РК</a:t>
            </a:r>
          </a:p>
          <a:p>
            <a:pPr algn="just"/>
            <a:endParaRPr lang="ru-RU" b="1" dirty="0">
              <a:latin typeface="Times New Roman" panose="02020603050405020304" pitchFamily="18" charset="0"/>
              <a:cs typeface="Times New Roman" panose="02020603050405020304" pitchFamily="18" charset="0"/>
            </a:endParaRPr>
          </a:p>
          <a:p>
            <a:pPr algn="just"/>
            <a:endParaRPr lang="ru-RU" b="1" dirty="0" smtClean="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Отсутствовал</a:t>
            </a:r>
            <a:endParaRPr lang="ru-RU" b="1" dirty="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algn="just"/>
            <a:endParaRPr lang="ru-RU" dirty="0" smtClean="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quarter" idx="3"/>
          </p:nvPr>
        </p:nvSpPr>
        <p:spPr>
          <a:xfrm>
            <a:off x="6172200" y="1578769"/>
            <a:ext cx="5183188" cy="823912"/>
          </a:xfrm>
        </p:spPr>
        <p:txBody>
          <a:bodyPr/>
          <a:lstStyle/>
          <a:p>
            <a:pPr lvl="0"/>
            <a:r>
              <a:rPr lang="ru-RU" dirty="0" smtClean="0">
                <a:solidFill>
                  <a:prstClr val="black"/>
                </a:solidFill>
                <a:latin typeface="Times New Roman" panose="02020603050405020304" pitchFamily="18" charset="0"/>
                <a:cs typeface="Times New Roman" panose="02020603050405020304" pitchFamily="18" charset="0"/>
              </a:rPr>
              <a:t>ПОСЛЕ 23.09.2018 г.</a:t>
            </a:r>
            <a:endParaRPr lang="ru-RU" dirty="0">
              <a:solidFill>
                <a:prstClr val="black"/>
              </a:solidFill>
              <a:latin typeface="Times New Roman" panose="02020603050405020304" pitchFamily="18" charset="0"/>
              <a:cs typeface="Times New Roman" panose="02020603050405020304" pitchFamily="18" charset="0"/>
            </a:endParaRPr>
          </a:p>
          <a:p>
            <a:endParaRPr lang="ru-RU" dirty="0"/>
          </a:p>
        </p:txBody>
      </p:sp>
      <p:sp>
        <p:nvSpPr>
          <p:cNvPr id="6" name="Объект 5"/>
          <p:cNvSpPr>
            <a:spLocks noGrp="1"/>
          </p:cNvSpPr>
          <p:nvPr>
            <p:ph sz="quarter" idx="4"/>
          </p:nvPr>
        </p:nvSpPr>
        <p:spPr>
          <a:xfrm>
            <a:off x="6172200" y="1962150"/>
            <a:ext cx="5734050" cy="4791075"/>
          </a:xfrm>
        </p:spPr>
        <p:txBody>
          <a:bodyPr>
            <a:noAutofit/>
          </a:bodyPr>
          <a:lstStyle/>
          <a:p>
            <a:pPr algn="just"/>
            <a:r>
              <a:rPr lang="ru-RU" sz="2000" b="1" dirty="0" smtClean="0">
                <a:latin typeface="Times New Roman" panose="02020603050405020304" pitchFamily="18" charset="0"/>
                <a:cs typeface="Times New Roman" panose="02020603050405020304" pitchFamily="18" charset="0"/>
              </a:rPr>
              <a:t>Вводится Государственный реестр </a:t>
            </a:r>
            <a:r>
              <a:rPr lang="ru-RU" sz="2000" dirty="0" smtClean="0">
                <a:latin typeface="Times New Roman" panose="02020603050405020304" pitchFamily="18" charset="0"/>
                <a:cs typeface="Times New Roman" panose="02020603050405020304" pitchFamily="18" charset="0"/>
              </a:rPr>
              <a:t>прав на объекты, охраняемые авторским правом. </a:t>
            </a:r>
          </a:p>
          <a:p>
            <a:pPr algn="just"/>
            <a:endParaRPr lang="ru-RU" sz="2000" dirty="0" smtClean="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Регистрация объектов авторского права будет производится </a:t>
            </a:r>
            <a:r>
              <a:rPr lang="ru-RU" sz="2000" b="1" dirty="0" smtClean="0">
                <a:latin typeface="Times New Roman" panose="02020603050405020304" pitchFamily="18" charset="0"/>
                <a:cs typeface="Times New Roman" panose="02020603050405020304" pitchFamily="18" charset="0"/>
              </a:rPr>
              <a:t>Ведомством</a:t>
            </a:r>
          </a:p>
          <a:p>
            <a:pPr algn="just"/>
            <a:endParaRPr lang="ru-RU" sz="2000" b="1" dirty="0" smtClean="0">
              <a:latin typeface="Times New Roman" panose="02020603050405020304" pitchFamily="18" charset="0"/>
              <a:cs typeface="Times New Roman" panose="02020603050405020304" pitchFamily="18" charset="0"/>
            </a:endParaRPr>
          </a:p>
          <a:p>
            <a:pPr algn="just"/>
            <a:r>
              <a:rPr lang="ru-RU" sz="1800" dirty="0" smtClean="0">
                <a:latin typeface="Times New Roman" panose="02020603050405020304" pitchFamily="18" charset="0"/>
                <a:cs typeface="Times New Roman" panose="02020603050405020304" pitchFamily="18" charset="0"/>
              </a:rPr>
              <a:t>Четко установлены требования  в </a:t>
            </a:r>
            <a:r>
              <a:rPr lang="ru-RU" sz="1800" dirty="0">
                <a:latin typeface="Times New Roman" panose="02020603050405020304" pitchFamily="18" charset="0"/>
                <a:cs typeface="Times New Roman" panose="02020603050405020304" pitchFamily="18" charset="0"/>
              </a:rPr>
              <a:t>отношении </a:t>
            </a:r>
            <a:r>
              <a:rPr lang="ru-RU" sz="1800" b="1" dirty="0">
                <a:latin typeface="Times New Roman" panose="02020603050405020304" pitchFamily="18" charset="0"/>
                <a:cs typeface="Times New Roman" panose="02020603050405020304" pitchFamily="18" charset="0"/>
              </a:rPr>
              <a:t>организаций, управляющих имущественными правами на коллективной </a:t>
            </a:r>
            <a:r>
              <a:rPr lang="ru-RU" sz="1800" b="1" dirty="0" smtClean="0">
                <a:latin typeface="Times New Roman" panose="02020603050405020304" pitchFamily="18" charset="0"/>
                <a:cs typeface="Times New Roman" panose="02020603050405020304" pitchFamily="18" charset="0"/>
              </a:rPr>
              <a:t>основе </a:t>
            </a:r>
            <a:r>
              <a:rPr lang="ru-RU" sz="1800" dirty="0" smtClean="0">
                <a:latin typeface="Times New Roman" panose="02020603050405020304" pitchFamily="18" charset="0"/>
                <a:cs typeface="Times New Roman" panose="02020603050405020304" pitchFamily="18" charset="0"/>
              </a:rPr>
              <a:t>– а) не вправе устанавливать размеры ставок вознаграждения исполнителям и производителям фонограмм, а также авторские вознаграждения ниже минимальных ставок, установленных Правительством РК; б) обязана предоставлять МЮ РК информацию о деятельности, включая аудиторский отчет и т.д.</a:t>
            </a:r>
            <a:endParaRPr lang="ru-RU" sz="1800"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2670" y="878765"/>
            <a:ext cx="2111018" cy="631195"/>
          </a:xfrm>
          <a:prstGeom prst="rect">
            <a:avLst/>
          </a:prstGeom>
        </p:spPr>
      </p:pic>
      <p:sp>
        <p:nvSpPr>
          <p:cNvPr id="8" name="Заголовок 1"/>
          <p:cNvSpPr>
            <a:spLocks noGrp="1"/>
          </p:cNvSpPr>
          <p:nvPr>
            <p:ph type="title"/>
          </p:nvPr>
        </p:nvSpPr>
        <p:spPr>
          <a:xfrm>
            <a:off x="236041" y="455694"/>
            <a:ext cx="10752138" cy="635000"/>
          </a:xfrm>
        </p:spPr>
        <p:txBody>
          <a:bodyPr>
            <a:normAutofit fontScale="90000"/>
          </a:bodyPr>
          <a:lstStyle/>
          <a:p>
            <a:r>
              <a:rPr lang="ru-RU" sz="2800" b="1" dirty="0">
                <a:latin typeface="Times New Roman" panose="02020603050405020304" pitchFamily="18" charset="0"/>
                <a:cs typeface="Times New Roman" panose="02020603050405020304" pitchFamily="18" charset="0"/>
              </a:rPr>
              <a:t>Какие изменения коснулись регулирования объектов авторских прав в РК? Сравнительный анализ правового регулирования объектов авторских прав в РК. </a:t>
            </a:r>
          </a:p>
        </p:txBody>
      </p:sp>
    </p:spTree>
    <p:extLst>
      <p:ext uri="{BB962C8B-B14F-4D97-AF65-F5344CB8AC3E}">
        <p14:creationId xmlns:p14="http://schemas.microsoft.com/office/powerpoint/2010/main" val="2413224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latin typeface="Times New Roman" panose="02020603050405020304" pitchFamily="18" charset="0"/>
                <a:cs typeface="Times New Roman" panose="02020603050405020304" pitchFamily="18" charset="0"/>
              </a:rPr>
              <a:t/>
            </a:r>
            <a:br>
              <a:rPr lang="ru-RU" sz="2800" b="1" dirty="0" smtClean="0">
                <a:latin typeface="Times New Roman" panose="02020603050405020304" pitchFamily="18" charset="0"/>
                <a:cs typeface="Times New Roman" panose="02020603050405020304" pitchFamily="18" charset="0"/>
              </a:rPr>
            </a:br>
            <a:r>
              <a:rPr lang="ru-RU" sz="2800" b="1" dirty="0">
                <a:latin typeface="Times New Roman" panose="02020603050405020304" pitchFamily="18" charset="0"/>
                <a:cs typeface="Times New Roman" panose="02020603050405020304" pitchFamily="18" charset="0"/>
              </a:rPr>
              <a:t/>
            </a:r>
            <a:br>
              <a:rPr lang="ru-RU" sz="2800" b="1" dirty="0">
                <a:latin typeface="Times New Roman" panose="02020603050405020304" pitchFamily="18" charset="0"/>
                <a:cs typeface="Times New Roman" panose="02020603050405020304" pitchFamily="18" charset="0"/>
              </a:rPr>
            </a:br>
            <a:r>
              <a:rPr lang="ru-RU" sz="2800" b="1" dirty="0">
                <a:latin typeface="Times New Roman" panose="02020603050405020304" pitchFamily="18" charset="0"/>
                <a:cs typeface="Times New Roman" panose="02020603050405020304" pitchFamily="18" charset="0"/>
              </a:rPr>
              <a:t>Какие вопросы возникают на практике после вступления в силу изменений в законодательство Казахстана в сфере </a:t>
            </a:r>
            <a:r>
              <a:rPr lang="ru-RU" sz="2800" b="1" dirty="0" smtClean="0">
                <a:latin typeface="Times New Roman" panose="02020603050405020304" pitchFamily="18" charset="0"/>
                <a:cs typeface="Times New Roman" panose="02020603050405020304" pitchFamily="18" charset="0"/>
              </a:rPr>
              <a:t>ИС?</a:t>
            </a:r>
            <a:r>
              <a:rPr lang="ru-RU" sz="2800" b="1" dirty="0">
                <a:latin typeface="Times New Roman" panose="02020603050405020304" pitchFamily="18" charset="0"/>
                <a:cs typeface="Times New Roman" panose="02020603050405020304" pitchFamily="18" charset="0"/>
              </a:rPr>
              <a:t/>
            </a:r>
            <a:br>
              <a:rPr lang="ru-RU" sz="2800" b="1" dirty="0">
                <a:latin typeface="Times New Roman" panose="02020603050405020304" pitchFamily="18" charset="0"/>
                <a:cs typeface="Times New Roman" panose="02020603050405020304" pitchFamily="18" charset="0"/>
              </a:rPr>
            </a:br>
            <a:r>
              <a:rPr lang="ru-RU" sz="2800" b="1" dirty="0">
                <a:latin typeface="Times New Roman" panose="02020603050405020304" pitchFamily="18" charset="0"/>
                <a:cs typeface="Times New Roman" panose="02020603050405020304" pitchFamily="18" charset="0"/>
              </a:rPr>
              <a:t/>
            </a:r>
            <a:br>
              <a:rPr lang="ru-RU" sz="2800" b="1" dirty="0">
                <a:latin typeface="Times New Roman" panose="02020603050405020304" pitchFamily="18"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839788" y="1690688"/>
            <a:ext cx="10515600" cy="4498975"/>
          </a:xfrm>
        </p:spPr>
        <p:txBody>
          <a:bodyPr>
            <a:normAutofit/>
          </a:bodyPr>
          <a:lstStyle/>
          <a:p>
            <a:pPr algn="just"/>
            <a:r>
              <a:rPr lang="ru-RU" dirty="0">
                <a:latin typeface="Times New Roman" panose="02020603050405020304" pitchFamily="18" charset="0"/>
                <a:ea typeface="+mj-ea"/>
                <a:cs typeface="Times New Roman" panose="02020603050405020304" pitchFamily="18" charset="0"/>
              </a:rPr>
              <a:t>Ускорение процесса экспертизы заявок на товарные знаки?</a:t>
            </a:r>
          </a:p>
          <a:p>
            <a:pPr algn="just"/>
            <a:r>
              <a:rPr lang="ru-RU" dirty="0">
                <a:latin typeface="Times New Roman" panose="02020603050405020304" pitchFamily="18" charset="0"/>
                <a:ea typeface="+mj-ea"/>
                <a:cs typeface="Times New Roman" panose="02020603050405020304" pitchFamily="18" charset="0"/>
              </a:rPr>
              <a:t>База заявок на товарные знаки пока недоступна.</a:t>
            </a:r>
          </a:p>
          <a:p>
            <a:pPr algn="just"/>
            <a:r>
              <a:rPr lang="ru-RU" dirty="0">
                <a:latin typeface="Times New Roman" panose="02020603050405020304" pitchFamily="18" charset="0"/>
                <a:ea typeface="+mj-ea"/>
                <a:cs typeface="Times New Roman" panose="02020603050405020304" pitchFamily="18" charset="0"/>
              </a:rPr>
              <a:t>Оспаривание регистрацию на товарный знак по неиспользованию в суде. Если правообладатель иностранное лицо, то как МЮ РК</a:t>
            </a:r>
            <a:r>
              <a:rPr lang="en-US" dirty="0">
                <a:latin typeface="Times New Roman" panose="02020603050405020304" pitchFamily="18" charset="0"/>
                <a:ea typeface="+mj-ea"/>
                <a:cs typeface="Times New Roman" panose="02020603050405020304" pitchFamily="18" charset="0"/>
              </a:rPr>
              <a:t> </a:t>
            </a:r>
            <a:r>
              <a:rPr lang="ru-RU" dirty="0">
                <a:latin typeface="Times New Roman" panose="02020603050405020304" pitchFamily="18" charset="0"/>
                <a:ea typeface="+mj-ea"/>
                <a:cs typeface="Times New Roman" panose="02020603050405020304" pitchFamily="18" charset="0"/>
              </a:rPr>
              <a:t>будет уведомлять его?</a:t>
            </a: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smtClean="0">
              <a:solidFill>
                <a:srgbClr val="FF0000"/>
              </a:solidFill>
              <a:latin typeface="Times New Roman" panose="02020603050405020304" pitchFamily="18" charset="0"/>
              <a:cs typeface="Times New Roman" panose="02020603050405020304" pitchFamily="18" charset="0"/>
            </a:endParaRPr>
          </a:p>
          <a:p>
            <a:endParaRPr lang="ru-RU" dirty="0"/>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9790" y="5802069"/>
            <a:ext cx="2111018" cy="631195"/>
          </a:xfrm>
          <a:prstGeom prst="rect">
            <a:avLst/>
          </a:prstGeom>
        </p:spPr>
      </p:pic>
    </p:spTree>
    <p:extLst>
      <p:ext uri="{BB962C8B-B14F-4D97-AF65-F5344CB8AC3E}">
        <p14:creationId xmlns:p14="http://schemas.microsoft.com/office/powerpoint/2010/main" val="2149175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1146791"/>
            <a:ext cx="9961562" cy="4318595"/>
          </a:xfr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1305" y="5834343"/>
            <a:ext cx="2111018" cy="631195"/>
          </a:xfrm>
          <a:prstGeom prst="rect">
            <a:avLst/>
          </a:prstGeom>
        </p:spPr>
      </p:pic>
    </p:spTree>
    <p:extLst>
      <p:ext uri="{BB962C8B-B14F-4D97-AF65-F5344CB8AC3E}">
        <p14:creationId xmlns:p14="http://schemas.microsoft.com/office/powerpoint/2010/main" val="810290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26393"/>
          </a:xfrm>
        </p:spPr>
        <p:txBody>
          <a:bodyPr>
            <a:normAutofit/>
          </a:bodyPr>
          <a:lstStyle/>
          <a:p>
            <a:r>
              <a:rPr lang="ru-RU" sz="2800" b="1" dirty="0" smtClean="0">
                <a:latin typeface="Times New Roman" panose="02020603050405020304" pitchFamily="18" charset="0"/>
                <a:cs typeface="Times New Roman" panose="02020603050405020304" pitchFamily="18" charset="0"/>
              </a:rPr>
              <a:t>Программа</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845820"/>
            <a:ext cx="10515600" cy="5831205"/>
          </a:xfrm>
        </p:spPr>
        <p:txBody>
          <a:bodyPr>
            <a:noAutofit/>
          </a:bodyPr>
          <a:lstStyle/>
          <a:p>
            <a:pPr marL="0" indent="0">
              <a:buNone/>
            </a:pPr>
            <a:endParaRPr lang="ru-RU" sz="1600" dirty="0">
              <a:latin typeface="Times New Roman" panose="02020603050405020304" pitchFamily="18" charset="0"/>
              <a:cs typeface="Times New Roman" panose="02020603050405020304" pitchFamily="18" charset="0"/>
            </a:endParaRPr>
          </a:p>
          <a:p>
            <a:pPr marL="0" indent="0">
              <a:spcBef>
                <a:spcPts val="0"/>
              </a:spcBef>
              <a:buNone/>
            </a:pPr>
            <a:r>
              <a:rPr lang="ru-RU" sz="2000" b="1" dirty="0" smtClean="0">
                <a:latin typeface="Times New Roman" panose="02020603050405020304" pitchFamily="18" charset="0"/>
                <a:cs typeface="Times New Roman" panose="02020603050405020304" pitchFamily="18" charset="0"/>
              </a:rPr>
              <a:t>Вступительная </a:t>
            </a:r>
            <a:r>
              <a:rPr lang="ru-RU" sz="2000" b="1" dirty="0">
                <a:latin typeface="Times New Roman" panose="02020603050405020304" pitchFamily="18" charset="0"/>
                <a:cs typeface="Times New Roman" panose="02020603050405020304" pitchFamily="18" charset="0"/>
              </a:rPr>
              <a:t>часть</a:t>
            </a:r>
          </a:p>
          <a:p>
            <a:pPr marL="0" indent="0">
              <a:spcBef>
                <a:spcPts val="0"/>
              </a:spcBef>
              <a:buNone/>
            </a:pPr>
            <a:r>
              <a:rPr lang="ru-RU" sz="2000" dirty="0">
                <a:latin typeface="Times New Roman" panose="02020603050405020304" pitchFamily="18" charset="0"/>
                <a:cs typeface="Times New Roman" panose="02020603050405020304" pitchFamily="18" charset="0"/>
              </a:rPr>
              <a:t>1.	Что такое интеллектуальная собственность? Почему важно и нужно регистрировать товарные знаки, изобретения, полезные модели, промышленные образцы и объекты авторского права? Как интеллектуальная собственность может укрепить и увеличить доходность Вашего бизнеса? </a:t>
            </a:r>
          </a:p>
          <a:p>
            <a:pPr marL="0" indent="0">
              <a:spcBef>
                <a:spcPts val="0"/>
              </a:spcBef>
              <a:buNone/>
            </a:pPr>
            <a:r>
              <a:rPr lang="ru-RU" sz="2000" dirty="0" smtClean="0">
                <a:latin typeface="Times New Roman" panose="02020603050405020304" pitchFamily="18" charset="0"/>
                <a:cs typeface="Times New Roman" panose="02020603050405020304" pitchFamily="18" charset="0"/>
              </a:rPr>
              <a:t>2</a:t>
            </a:r>
            <a:r>
              <a:rPr lang="ru-RU" sz="2000" dirty="0">
                <a:latin typeface="Times New Roman" panose="02020603050405020304" pitchFamily="18" charset="0"/>
                <a:cs typeface="Times New Roman" panose="02020603050405020304" pitchFamily="18" charset="0"/>
              </a:rPr>
              <a:t>.	В какие нормативно-правовые акты в сфере интеллектуальной собственности Республики Казахстан были внесены изменения? </a:t>
            </a:r>
          </a:p>
          <a:p>
            <a:pPr marL="0" indent="0">
              <a:spcBef>
                <a:spcPts val="0"/>
              </a:spcBef>
              <a:buNone/>
            </a:pPr>
            <a:r>
              <a:rPr lang="ru-RU" sz="2000" b="1" dirty="0">
                <a:latin typeface="Times New Roman" panose="02020603050405020304" pitchFamily="18" charset="0"/>
                <a:cs typeface="Times New Roman" panose="02020603050405020304" pitchFamily="18" charset="0"/>
              </a:rPr>
              <a:t>Основная часть</a:t>
            </a:r>
          </a:p>
          <a:p>
            <a:pPr marL="0" indent="0">
              <a:spcBef>
                <a:spcPts val="0"/>
              </a:spcBef>
              <a:buNone/>
            </a:pPr>
            <a:r>
              <a:rPr lang="ru-RU" sz="2000" dirty="0">
                <a:latin typeface="Times New Roman" panose="02020603050405020304" pitchFamily="18" charset="0"/>
                <a:cs typeface="Times New Roman" panose="02020603050405020304" pitchFamily="18" charset="0"/>
              </a:rPr>
              <a:t>3.	ОБЗОР НОВЕЛЛ В СФЕРЕ ИНТЕЛЛЕКТУАЛЬНОЙ СОБСТВЕННОСТИ РК</a:t>
            </a:r>
          </a:p>
          <a:p>
            <a:pPr marL="0" indent="0">
              <a:spcBef>
                <a:spcPts val="0"/>
              </a:spcBef>
              <a:buNone/>
            </a:pPr>
            <a:r>
              <a:rPr lang="ru-RU" sz="2000" dirty="0" smtClean="0">
                <a:latin typeface="Times New Roman" panose="02020603050405020304" pitchFamily="18" charset="0"/>
                <a:cs typeface="Times New Roman" panose="02020603050405020304" pitchFamily="18" charset="0"/>
              </a:rPr>
              <a:t>3.1</a:t>
            </a:r>
            <a:r>
              <a:rPr lang="ru-RU" sz="2000" dirty="0">
                <a:latin typeface="Times New Roman" panose="02020603050405020304" pitchFamily="18" charset="0"/>
                <a:cs typeface="Times New Roman" panose="02020603050405020304" pitchFamily="18" charset="0"/>
              </a:rPr>
              <a:t>.	Какие изменения коснулись регулирования </a:t>
            </a:r>
            <a:r>
              <a:rPr lang="ru-RU" sz="2000" b="1" dirty="0">
                <a:latin typeface="Times New Roman" panose="02020603050405020304" pitchFamily="18" charset="0"/>
                <a:cs typeface="Times New Roman" panose="02020603050405020304" pitchFamily="18" charset="0"/>
              </a:rPr>
              <a:t>товарных знаков </a:t>
            </a:r>
            <a:r>
              <a:rPr lang="ru-RU" sz="2000" dirty="0">
                <a:latin typeface="Times New Roman" panose="02020603050405020304" pitchFamily="18" charset="0"/>
                <a:cs typeface="Times New Roman" panose="02020603050405020304" pitchFamily="18" charset="0"/>
              </a:rPr>
              <a:t>РК? Сравнительный анализ правового регулирования товарных знаков в РК. </a:t>
            </a:r>
          </a:p>
          <a:p>
            <a:pPr marL="0" indent="0">
              <a:spcBef>
                <a:spcPts val="0"/>
              </a:spcBef>
              <a:buNone/>
            </a:pPr>
            <a:r>
              <a:rPr lang="ru-RU" sz="2000" dirty="0">
                <a:latin typeface="Times New Roman" panose="02020603050405020304" pitchFamily="18" charset="0"/>
                <a:cs typeface="Times New Roman" panose="02020603050405020304" pitchFamily="18" charset="0"/>
              </a:rPr>
              <a:t>3.2.	Какие изменения коснулись регулирования </a:t>
            </a:r>
            <a:r>
              <a:rPr lang="ru-RU" sz="2000" b="1" dirty="0">
                <a:latin typeface="Times New Roman" panose="02020603050405020304" pitchFamily="18" charset="0"/>
                <a:cs typeface="Times New Roman" panose="02020603050405020304" pitchFamily="18" charset="0"/>
              </a:rPr>
              <a:t>изобретений, полезных моделей и промышленных образцов </a:t>
            </a:r>
            <a:r>
              <a:rPr lang="ru-RU" sz="2000" dirty="0">
                <a:latin typeface="Times New Roman" panose="02020603050405020304" pitchFamily="18" charset="0"/>
                <a:cs typeface="Times New Roman" panose="02020603050405020304" pitchFamily="18" charset="0"/>
              </a:rPr>
              <a:t>в РК? Сравнительный анализ правового регулирования патентования в РК. </a:t>
            </a:r>
          </a:p>
          <a:p>
            <a:pPr marL="0" indent="0">
              <a:spcBef>
                <a:spcPts val="0"/>
              </a:spcBef>
              <a:buNone/>
            </a:pPr>
            <a:r>
              <a:rPr lang="ru-RU" sz="2000" dirty="0">
                <a:latin typeface="Times New Roman" panose="02020603050405020304" pitchFamily="18" charset="0"/>
                <a:cs typeface="Times New Roman" panose="02020603050405020304" pitchFamily="18" charset="0"/>
              </a:rPr>
              <a:t>3.3.	Какие изменения коснулись регулирования </a:t>
            </a:r>
            <a:r>
              <a:rPr lang="ru-RU" sz="2000" b="1" dirty="0">
                <a:latin typeface="Times New Roman" panose="02020603050405020304" pitchFamily="18" charset="0"/>
                <a:cs typeface="Times New Roman" panose="02020603050405020304" pitchFamily="18" charset="0"/>
              </a:rPr>
              <a:t>объектов авторских прав </a:t>
            </a:r>
            <a:r>
              <a:rPr lang="ru-RU" sz="2000" dirty="0">
                <a:latin typeface="Times New Roman" panose="02020603050405020304" pitchFamily="18" charset="0"/>
                <a:cs typeface="Times New Roman" panose="02020603050405020304" pitchFamily="18" charset="0"/>
              </a:rPr>
              <a:t>в РК? Сравнительный анализ правового регулирования объектов авторских прав в РК. </a:t>
            </a:r>
          </a:p>
          <a:p>
            <a:pPr marL="0" indent="0">
              <a:spcBef>
                <a:spcPts val="0"/>
              </a:spcBef>
              <a:buNone/>
            </a:pPr>
            <a:r>
              <a:rPr lang="ru-RU" sz="2000" dirty="0">
                <a:latin typeface="Times New Roman" panose="02020603050405020304" pitchFamily="18" charset="0"/>
                <a:cs typeface="Times New Roman" panose="02020603050405020304" pitchFamily="18" charset="0"/>
              </a:rPr>
              <a:t>3.4.	Какие </a:t>
            </a:r>
            <a:r>
              <a:rPr lang="ru-RU" sz="2000" b="1" dirty="0">
                <a:latin typeface="Times New Roman" panose="02020603050405020304" pitchFamily="18" charset="0"/>
                <a:cs typeface="Times New Roman" panose="02020603050405020304" pitchFamily="18" charset="0"/>
              </a:rPr>
              <a:t>вопросы возникают на практике после вступления в силу изменений </a:t>
            </a:r>
            <a:r>
              <a:rPr lang="ru-RU" sz="2000" dirty="0">
                <a:latin typeface="Times New Roman" panose="02020603050405020304" pitchFamily="18" charset="0"/>
                <a:cs typeface="Times New Roman" panose="02020603050405020304" pitchFamily="18" charset="0"/>
              </a:rPr>
              <a:t>в законодательство Казахстана в сфере интеллектуальной собственности?</a:t>
            </a:r>
          </a:p>
          <a:p>
            <a:pPr marL="0" indent="0">
              <a:spcBef>
                <a:spcPts val="0"/>
              </a:spcBef>
              <a:buNone/>
            </a:pPr>
            <a:r>
              <a:rPr lang="ru-RU" sz="2000" dirty="0">
                <a:latin typeface="Times New Roman" panose="02020603050405020304" pitchFamily="18" charset="0"/>
                <a:cs typeface="Times New Roman" panose="02020603050405020304" pitchFamily="18" charset="0"/>
              </a:rPr>
              <a:t>Вопросы</a:t>
            </a:r>
          </a:p>
          <a:p>
            <a:pPr marL="0" indent="0">
              <a:spcBef>
                <a:spcPts val="0"/>
              </a:spcBef>
              <a:buNone/>
            </a:pPr>
            <a:r>
              <a:rPr lang="ru-RU" sz="2000" b="1" dirty="0" smtClean="0">
                <a:latin typeface="Times New Roman" panose="02020603050405020304" pitchFamily="18" charset="0"/>
                <a:cs typeface="Times New Roman" panose="02020603050405020304" pitchFamily="18" charset="0"/>
              </a:rPr>
              <a:t>Ответы на вопросы</a:t>
            </a:r>
            <a:endParaRPr lang="ru-RU" sz="20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9851" y="5834574"/>
            <a:ext cx="2560722" cy="765656"/>
          </a:xfrm>
          <a:prstGeom prst="rect">
            <a:avLst/>
          </a:prstGeom>
        </p:spPr>
      </p:pic>
    </p:spTree>
    <p:extLst>
      <p:ext uri="{BB962C8B-B14F-4D97-AF65-F5344CB8AC3E}">
        <p14:creationId xmlns:p14="http://schemas.microsoft.com/office/powerpoint/2010/main" val="942541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solidFill>
                  <a:schemeClr val="accent1">
                    <a:lumMod val="75000"/>
                  </a:schemeClr>
                </a:solidFill>
                <a:latin typeface="Times New Roman" panose="02020603050405020304" pitchFamily="18" charset="0"/>
                <a:cs typeface="Times New Roman" panose="02020603050405020304" pitchFamily="18" charset="0"/>
              </a:rPr>
              <a:t>ВОПРОСЫ</a:t>
            </a:r>
            <a:endParaRPr lang="ru-RU"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839788" y="1690688"/>
            <a:ext cx="10515600" cy="4498975"/>
          </a:xfrm>
        </p:spPr>
        <p:txBody>
          <a:bodyPr>
            <a:normAutofit/>
          </a:bodyPr>
          <a:lstStyle/>
          <a:p>
            <a:pPr marL="0" indent="0">
              <a:buNone/>
            </a:pPr>
            <a:r>
              <a:rPr lang="ru-RU" sz="3200" b="1" dirty="0">
                <a:solidFill>
                  <a:schemeClr val="accent1">
                    <a:lumMod val="50000"/>
                  </a:schemeClr>
                </a:solidFill>
                <a:latin typeface="Times New Roman" panose="02020603050405020304" pitchFamily="18" charset="0"/>
                <a:cs typeface="Times New Roman" panose="02020603050405020304" pitchFamily="18" charset="0"/>
              </a:rPr>
              <a:t>Айдар</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r>
              <a:rPr lang="ru-RU" sz="3200" dirty="0">
                <a:latin typeface="Times New Roman" panose="02020603050405020304" pitchFamily="18" charset="0"/>
                <a:cs typeface="Times New Roman" panose="02020603050405020304" pitchFamily="18" charset="0"/>
              </a:rPr>
              <a:t>Казахстанская компания является владельцем товарных знаков и получает роялти за производство товаров по таким товарным знакам. Имеются ли какие-либо ограничения по установлению ставки роялти, если одна из сторон будет иметь льготы по налогам?</a:t>
            </a:r>
          </a:p>
          <a:p>
            <a:endParaRPr lang="ru-RU" sz="3200"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smtClean="0">
              <a:solidFill>
                <a:srgbClr val="FF0000"/>
              </a:solidFill>
              <a:latin typeface="Times New Roman" panose="02020603050405020304" pitchFamily="18" charset="0"/>
              <a:cs typeface="Times New Roman" panose="02020603050405020304" pitchFamily="18" charset="0"/>
            </a:endParaRPr>
          </a:p>
          <a:p>
            <a:endParaRPr lang="ru-RU" dirty="0"/>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9790" y="5802069"/>
            <a:ext cx="2111018" cy="631195"/>
          </a:xfrm>
          <a:prstGeom prst="rect">
            <a:avLst/>
          </a:prstGeom>
        </p:spPr>
      </p:pic>
    </p:spTree>
    <p:extLst>
      <p:ext uri="{BB962C8B-B14F-4D97-AF65-F5344CB8AC3E}">
        <p14:creationId xmlns:p14="http://schemas.microsoft.com/office/powerpoint/2010/main" val="2278216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757" y="0"/>
            <a:ext cx="10515600" cy="818216"/>
          </a:xfrm>
        </p:spPr>
        <p:txBody>
          <a:bodyPr>
            <a:noAutofit/>
          </a:bodyPr>
          <a:lstStyle/>
          <a:p>
            <a:r>
              <a:rPr lang="ru-RU" sz="2800" b="1" dirty="0" smtClean="0">
                <a:solidFill>
                  <a:schemeClr val="accent1">
                    <a:lumMod val="75000"/>
                  </a:schemeClr>
                </a:solidFill>
                <a:latin typeface="Times New Roman" panose="02020603050405020304" pitchFamily="18" charset="0"/>
                <a:cs typeface="Times New Roman" panose="02020603050405020304" pitchFamily="18" charset="0"/>
              </a:rPr>
              <a:t>ВОПРОСЫ</a:t>
            </a:r>
            <a:endParaRPr lang="ru-RU"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124215" y="591671"/>
            <a:ext cx="11736593" cy="5841593"/>
          </a:xfrm>
        </p:spPr>
        <p:txBody>
          <a:bodyPr>
            <a:normAutofit fontScale="25000" lnSpcReduction="20000"/>
          </a:bodyPr>
          <a:lstStyle/>
          <a:p>
            <a:pPr marL="0" indent="0">
              <a:lnSpc>
                <a:spcPct val="170000"/>
              </a:lnSpc>
              <a:buNone/>
            </a:pPr>
            <a:r>
              <a:rPr lang="ru-RU" sz="7200" b="1" dirty="0">
                <a:solidFill>
                  <a:schemeClr val="accent1">
                    <a:lumMod val="50000"/>
                  </a:schemeClr>
                </a:solidFill>
                <a:latin typeface="Times New Roman" panose="02020603050405020304" pitchFamily="18" charset="0"/>
                <a:cs typeface="Times New Roman" panose="02020603050405020304" pitchFamily="18" charset="0"/>
              </a:rPr>
              <a:t>Айдар</a:t>
            </a:r>
            <a:endParaRPr lang="ru-RU" sz="7200" dirty="0">
              <a:solidFill>
                <a:schemeClr val="accent1">
                  <a:lumMod val="50000"/>
                </a:schemeClr>
              </a:solidFill>
              <a:latin typeface="Times New Roman" panose="02020603050405020304" pitchFamily="18" charset="0"/>
              <a:cs typeface="Times New Roman" panose="02020603050405020304" pitchFamily="18" charset="0"/>
            </a:endParaRPr>
          </a:p>
          <a:p>
            <a:pPr marL="0" indent="0">
              <a:lnSpc>
                <a:spcPct val="170000"/>
              </a:lnSpc>
              <a:buNone/>
            </a:pPr>
            <a:r>
              <a:rPr lang="ru-RU" sz="4800" kern="0" spc="30" dirty="0">
                <a:latin typeface="Times New Roman" panose="02020603050405020304" pitchFamily="18" charset="0"/>
                <a:cs typeface="Times New Roman" panose="02020603050405020304" pitchFamily="18" charset="0"/>
              </a:rPr>
              <a:t>Казахстанская компания "А" (резидент РК) является собственником товарных знаков, которые зарегистрированы в патентном органе РК. Компания "А" на основании Лицензионного договора, зарегистрированного в уполномоченном органе РК, предоставляет право производства и реализации товаров Казахстанской компании "Б", являющейся </a:t>
            </a:r>
            <a:r>
              <a:rPr lang="ru-RU" sz="4800" kern="0" spc="30" dirty="0" smtClean="0">
                <a:latin typeface="Times New Roman" panose="02020603050405020304" pitchFamily="18" charset="0"/>
                <a:cs typeface="Times New Roman" panose="02020603050405020304" pitchFamily="18" charset="0"/>
              </a:rPr>
              <a:t>взаимосвязанной </a:t>
            </a:r>
            <a:r>
              <a:rPr lang="ru-RU" sz="4800" kern="0" spc="30" dirty="0">
                <a:latin typeface="Times New Roman" panose="02020603050405020304" pitchFamily="18" charset="0"/>
                <a:cs typeface="Times New Roman" panose="02020603050405020304" pitchFamily="18" charset="0"/>
              </a:rPr>
              <a:t>стороной Компании "А". Компания "Б" осуществляет уплату роялти за пользование товарными знаками Компании "А" в процентах от стоимости реализации произведенных товаров. </a:t>
            </a:r>
            <a:endParaRPr lang="ru-RU" sz="4800" kern="0" spc="30" dirty="0" smtClean="0">
              <a:latin typeface="Times New Roman" panose="02020603050405020304" pitchFamily="18" charset="0"/>
              <a:cs typeface="Times New Roman" panose="02020603050405020304" pitchFamily="18" charset="0"/>
            </a:endParaRPr>
          </a:p>
          <a:p>
            <a:pPr marL="0" indent="0">
              <a:lnSpc>
                <a:spcPct val="170000"/>
              </a:lnSpc>
              <a:buNone/>
            </a:pPr>
            <a:r>
              <a:rPr lang="ru-RU" sz="5600" b="1" kern="0" spc="30" dirty="0" smtClean="0">
                <a:solidFill>
                  <a:schemeClr val="accent1">
                    <a:lumMod val="50000"/>
                  </a:schemeClr>
                </a:solidFill>
                <a:latin typeface="Times New Roman" panose="02020603050405020304" pitchFamily="18" charset="0"/>
                <a:cs typeface="Times New Roman" panose="02020603050405020304" pitchFamily="18" charset="0"/>
              </a:rPr>
              <a:t>Вопросы</a:t>
            </a:r>
            <a:r>
              <a:rPr lang="ru-RU" sz="5600" b="1" kern="0" spc="30" dirty="0">
                <a:solidFill>
                  <a:schemeClr val="accent1">
                    <a:lumMod val="50000"/>
                  </a:schemeClr>
                </a:solidFill>
                <a:latin typeface="Times New Roman" panose="02020603050405020304" pitchFamily="18" charset="0"/>
                <a:cs typeface="Times New Roman" panose="02020603050405020304" pitchFamily="18" charset="0"/>
              </a:rPr>
              <a:t>: </a:t>
            </a:r>
            <a:r>
              <a:rPr lang="ru-RU" sz="5600" kern="0" spc="30" dirty="0">
                <a:solidFill>
                  <a:schemeClr val="accent1">
                    <a:lumMod val="50000"/>
                  </a:schemeClr>
                </a:solidFill>
                <a:latin typeface="Times New Roman" panose="02020603050405020304" pitchFamily="18" charset="0"/>
                <a:cs typeface="Times New Roman" panose="02020603050405020304" pitchFamily="18" charset="0"/>
              </a:rPr>
              <a:t>1. </a:t>
            </a:r>
            <a:r>
              <a:rPr lang="ru-RU" sz="5600" kern="0" spc="30" dirty="0">
                <a:latin typeface="Times New Roman" panose="02020603050405020304" pitchFamily="18" charset="0"/>
                <a:cs typeface="Times New Roman" panose="02020603050405020304" pitchFamily="18" charset="0"/>
              </a:rPr>
              <a:t>Имеются ли какие-либо ограничения, рекомендации или иная правоприменительная/деловая практика по установлению ставки роялти между Компанией "А" и "Б" учитывая, что они </a:t>
            </a:r>
            <a:r>
              <a:rPr lang="ru-RU" sz="5600" kern="0" spc="30" dirty="0" smtClean="0">
                <a:latin typeface="Times New Roman" panose="02020603050405020304" pitchFamily="18" charset="0"/>
                <a:cs typeface="Times New Roman" panose="02020603050405020304" pitchFamily="18" charset="0"/>
              </a:rPr>
              <a:t>взаимосвязанные </a:t>
            </a:r>
            <a:r>
              <a:rPr lang="ru-RU" sz="5600" kern="0" spc="30" dirty="0">
                <a:latin typeface="Times New Roman" panose="02020603050405020304" pitchFamily="18" charset="0"/>
                <a:cs typeface="Times New Roman" panose="02020603050405020304" pitchFamily="18" charset="0"/>
              </a:rPr>
              <a:t>или вправе ли стороны самостоятельно устанавливать ставку роялти в договоре от 0,1 до 40% от стоимости реализации</a:t>
            </a:r>
            <a:r>
              <a:rPr lang="ru-RU" sz="5600" kern="0" spc="30" dirty="0" smtClean="0">
                <a:latin typeface="Times New Roman" panose="02020603050405020304" pitchFamily="18" charset="0"/>
                <a:cs typeface="Times New Roman" panose="02020603050405020304" pitchFamily="18" charset="0"/>
              </a:rPr>
              <a:t>?</a:t>
            </a:r>
          </a:p>
          <a:p>
            <a:pPr marL="0" indent="0">
              <a:lnSpc>
                <a:spcPct val="170000"/>
              </a:lnSpc>
              <a:buNone/>
            </a:pPr>
            <a:r>
              <a:rPr lang="ru-RU" sz="5600" kern="0" spc="30" dirty="0" smtClean="0">
                <a:latin typeface="Times New Roman" panose="02020603050405020304" pitchFamily="18" charset="0"/>
                <a:cs typeface="Times New Roman" panose="02020603050405020304" pitchFamily="18" charset="0"/>
              </a:rPr>
              <a:t> </a:t>
            </a:r>
            <a:r>
              <a:rPr lang="ru-RU" sz="5600" kern="0" spc="30" dirty="0">
                <a:solidFill>
                  <a:schemeClr val="accent1">
                    <a:lumMod val="50000"/>
                  </a:schemeClr>
                </a:solidFill>
                <a:latin typeface="Times New Roman" panose="02020603050405020304" pitchFamily="18" charset="0"/>
                <a:cs typeface="Times New Roman" panose="02020603050405020304" pitchFamily="18" charset="0"/>
              </a:rPr>
              <a:t>2.</a:t>
            </a:r>
            <a:r>
              <a:rPr lang="ru-RU" sz="5600" kern="0" spc="30" dirty="0">
                <a:latin typeface="Times New Roman" panose="02020603050405020304" pitchFamily="18" charset="0"/>
                <a:cs typeface="Times New Roman" panose="02020603050405020304" pitchFamily="18" charset="0"/>
              </a:rPr>
              <a:t> Как определить стоимость </a:t>
            </a:r>
            <a:r>
              <a:rPr lang="ru-RU" sz="5600" kern="0" spc="30" dirty="0" smtClean="0">
                <a:latin typeface="Times New Roman" panose="02020603050405020304" pitchFamily="18" charset="0"/>
                <a:cs typeface="Times New Roman" panose="02020603050405020304" pitchFamily="18" charset="0"/>
              </a:rPr>
              <a:t>товарного </a:t>
            </a:r>
            <a:r>
              <a:rPr lang="ru-RU" sz="5600" kern="0" spc="30" dirty="0">
                <a:latin typeface="Times New Roman" panose="02020603050405020304" pitchFamily="18" charset="0"/>
                <a:cs typeface="Times New Roman" panose="02020603050405020304" pitchFamily="18" charset="0"/>
              </a:rPr>
              <a:t>знака и может ли он влиять на ставку роялти? </a:t>
            </a:r>
            <a:endParaRPr lang="ru-RU" sz="5600" kern="0" spc="30" dirty="0" smtClean="0">
              <a:latin typeface="Times New Roman" panose="02020603050405020304" pitchFamily="18" charset="0"/>
              <a:cs typeface="Times New Roman" panose="02020603050405020304" pitchFamily="18" charset="0"/>
            </a:endParaRPr>
          </a:p>
          <a:p>
            <a:pPr marL="0" indent="0">
              <a:lnSpc>
                <a:spcPct val="170000"/>
              </a:lnSpc>
              <a:buNone/>
            </a:pPr>
            <a:r>
              <a:rPr lang="ru-RU" sz="5600" kern="0" spc="30" dirty="0" smtClean="0">
                <a:solidFill>
                  <a:schemeClr val="accent1">
                    <a:lumMod val="50000"/>
                  </a:schemeClr>
                </a:solidFill>
                <a:latin typeface="Times New Roman" panose="02020603050405020304" pitchFamily="18" charset="0"/>
                <a:cs typeface="Times New Roman" panose="02020603050405020304" pitchFamily="18" charset="0"/>
              </a:rPr>
              <a:t>3</a:t>
            </a:r>
            <a:r>
              <a:rPr lang="ru-RU" sz="5600" kern="0" spc="30" dirty="0">
                <a:solidFill>
                  <a:schemeClr val="accent1">
                    <a:lumMod val="50000"/>
                  </a:schemeClr>
                </a:solidFill>
                <a:latin typeface="Times New Roman" panose="02020603050405020304" pitchFamily="18" charset="0"/>
                <a:cs typeface="Times New Roman" panose="02020603050405020304" pitchFamily="18" charset="0"/>
              </a:rPr>
              <a:t>. </a:t>
            </a:r>
            <a:r>
              <a:rPr lang="ru-RU" sz="5600" kern="0" spc="30" dirty="0">
                <a:latin typeface="Times New Roman" panose="02020603050405020304" pitchFamily="18" charset="0"/>
                <a:cs typeface="Times New Roman" panose="02020603050405020304" pitchFamily="18" charset="0"/>
              </a:rPr>
              <a:t>Вправе ли Компания "А" на основании договора получать роялти от третьей Компании "В", которая осуществляет реализацию товаров, произведенных Компанией "Б", под товарными знаками Компании "А" при условии, что Компания "Б" не будет уплачивать роялти по товарам, реализованным в адрес Компании "В</a:t>
            </a:r>
            <a:r>
              <a:rPr lang="ru-RU" sz="5600" kern="0" spc="30" dirty="0" smtClean="0">
                <a:latin typeface="Times New Roman" panose="02020603050405020304" pitchFamily="18" charset="0"/>
                <a:cs typeface="Times New Roman" panose="02020603050405020304" pitchFamily="18" charset="0"/>
              </a:rPr>
              <a:t>"?</a:t>
            </a:r>
          </a:p>
          <a:p>
            <a:pPr marL="0" indent="0">
              <a:lnSpc>
                <a:spcPct val="170000"/>
              </a:lnSpc>
              <a:buNone/>
            </a:pPr>
            <a:r>
              <a:rPr lang="ru-RU" sz="5600" kern="0" spc="30" dirty="0" smtClean="0">
                <a:solidFill>
                  <a:schemeClr val="accent1">
                    <a:lumMod val="50000"/>
                  </a:schemeClr>
                </a:solidFill>
                <a:latin typeface="Times New Roman" panose="02020603050405020304" pitchFamily="18" charset="0"/>
                <a:cs typeface="Times New Roman" panose="02020603050405020304" pitchFamily="18" charset="0"/>
              </a:rPr>
              <a:t>4. </a:t>
            </a:r>
            <a:r>
              <a:rPr lang="ru-RU" sz="5600" kern="0" spc="30" dirty="0" smtClean="0">
                <a:latin typeface="Times New Roman" panose="02020603050405020304" pitchFamily="18" charset="0"/>
                <a:cs typeface="Times New Roman" panose="02020603050405020304" pitchFamily="18" charset="0"/>
              </a:rPr>
              <a:t>Можно </a:t>
            </a:r>
            <a:r>
              <a:rPr lang="ru-RU" sz="5600" kern="0" spc="30" dirty="0">
                <a:latin typeface="Times New Roman" panose="02020603050405020304" pitchFamily="18" charset="0"/>
                <a:cs typeface="Times New Roman" panose="02020603050405020304" pitchFamily="18" charset="0"/>
              </a:rPr>
              <a:t>ли зарегистрировать такой договор в уполномоченном органе</a:t>
            </a:r>
            <a:r>
              <a:rPr lang="ru-RU" sz="5600" kern="0" spc="30" dirty="0" smtClean="0">
                <a:latin typeface="Times New Roman" panose="02020603050405020304" pitchFamily="18" charset="0"/>
                <a:cs typeface="Times New Roman" panose="02020603050405020304" pitchFamily="18" charset="0"/>
              </a:rPr>
              <a:t>?</a:t>
            </a:r>
          </a:p>
          <a:p>
            <a:pPr marL="0" indent="0">
              <a:lnSpc>
                <a:spcPct val="170000"/>
              </a:lnSpc>
              <a:buNone/>
            </a:pPr>
            <a:r>
              <a:rPr lang="ru-RU" sz="5600" kern="0" spc="30"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sz="5600" kern="0" spc="30" dirty="0">
                <a:solidFill>
                  <a:schemeClr val="accent1">
                    <a:lumMod val="50000"/>
                  </a:schemeClr>
                </a:solidFill>
                <a:latin typeface="Times New Roman" panose="02020603050405020304" pitchFamily="18" charset="0"/>
                <a:cs typeface="Times New Roman" panose="02020603050405020304" pitchFamily="18" charset="0"/>
              </a:rPr>
              <a:t>5.</a:t>
            </a:r>
            <a:r>
              <a:rPr lang="ru-RU" sz="5600" kern="0" spc="30" dirty="0">
                <a:latin typeface="Times New Roman" panose="02020603050405020304" pitchFamily="18" charset="0"/>
                <a:cs typeface="Times New Roman" panose="02020603050405020304" pitchFamily="18" charset="0"/>
              </a:rPr>
              <a:t> Согласно норм ГК Лицензионные договоры подлежат регистрации, соответственно они вступают в силу (признаются законными) с момента регистрации в уполномоченном органе. Относится ли это требование также к Дополнительным соглашениям к Лицензионному договору? Могут ли нормы Дополнительного соглашения распространяться на взаимоотношения, возникающие между сторонами до регистрации ДС, например по ставке роялти или иным пунктам?</a:t>
            </a:r>
          </a:p>
          <a:p>
            <a:pPr marL="0" indent="0">
              <a:buNone/>
            </a:pPr>
            <a:endParaRPr lang="ru-RU" sz="3200" dirty="0">
              <a:latin typeface="Arial" panose="020B0604020202020204" pitchFamily="34" charset="0"/>
              <a:cs typeface="Arial" panose="020B0604020202020204" pitchFamily="34"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smtClean="0">
              <a:solidFill>
                <a:srgbClr val="FF0000"/>
              </a:solidFill>
              <a:latin typeface="Times New Roman" panose="02020603050405020304" pitchFamily="18" charset="0"/>
              <a:cs typeface="Times New Roman" panose="02020603050405020304" pitchFamily="18" charset="0"/>
            </a:endParaRPr>
          </a:p>
          <a:p>
            <a:endParaRPr lang="ru-RU" dirty="0"/>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9639" y="6173207"/>
            <a:ext cx="2111018" cy="631195"/>
          </a:xfrm>
          <a:prstGeom prst="rect">
            <a:avLst/>
          </a:prstGeom>
        </p:spPr>
      </p:pic>
    </p:spTree>
    <p:extLst>
      <p:ext uri="{BB962C8B-B14F-4D97-AF65-F5344CB8AC3E}">
        <p14:creationId xmlns:p14="http://schemas.microsoft.com/office/powerpoint/2010/main" val="2342024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2361" y="505609"/>
            <a:ext cx="10515600" cy="818216"/>
          </a:xfrm>
        </p:spPr>
        <p:txBody>
          <a:bodyPr>
            <a:noAutofit/>
          </a:bodyPr>
          <a:lstStyle/>
          <a:p>
            <a:r>
              <a:rPr lang="ru-RU" sz="2800" b="1" dirty="0" smtClean="0">
                <a:solidFill>
                  <a:schemeClr val="accent1">
                    <a:lumMod val="75000"/>
                  </a:schemeClr>
                </a:solidFill>
                <a:latin typeface="Times New Roman" panose="02020603050405020304" pitchFamily="18" charset="0"/>
                <a:cs typeface="Times New Roman" panose="02020603050405020304" pitchFamily="18" charset="0"/>
              </a:rPr>
              <a:t>ВОПРОСЫ</a:t>
            </a:r>
            <a:endParaRPr lang="ru-RU"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656216" y="1764254"/>
            <a:ext cx="10779163" cy="4669010"/>
          </a:xfrm>
        </p:spPr>
        <p:txBody>
          <a:bodyPr>
            <a:normAutofit/>
          </a:bodyPr>
          <a:lstStyle/>
          <a:p>
            <a:pPr marL="0" indent="0">
              <a:buNone/>
            </a:pPr>
            <a:endParaRPr lang="ru-RU" sz="3200" dirty="0" smtClean="0">
              <a:latin typeface="Times New Roman" panose="02020603050405020304" pitchFamily="18" charset="0"/>
              <a:cs typeface="Times New Roman" panose="02020603050405020304" pitchFamily="18" charset="0"/>
            </a:endParaRPr>
          </a:p>
          <a:p>
            <a:pPr marL="0" indent="0">
              <a:buNone/>
            </a:pPr>
            <a:r>
              <a:rPr lang="ru-RU" sz="3200" b="1" dirty="0" smtClean="0">
                <a:solidFill>
                  <a:schemeClr val="accent1">
                    <a:lumMod val="50000"/>
                  </a:schemeClr>
                </a:solidFill>
                <a:latin typeface="Times New Roman" panose="02020603050405020304" pitchFamily="18" charset="0"/>
                <a:cs typeface="Times New Roman" panose="02020603050405020304" pitchFamily="18" charset="0"/>
              </a:rPr>
              <a:t>Иващенко </a:t>
            </a:r>
            <a:r>
              <a:rPr lang="ru-RU" sz="3200" b="1" dirty="0">
                <a:solidFill>
                  <a:schemeClr val="accent1">
                    <a:lumMod val="50000"/>
                  </a:schemeClr>
                </a:solidFill>
                <a:latin typeface="Times New Roman" panose="02020603050405020304" pitchFamily="18" charset="0"/>
                <a:cs typeface="Times New Roman" panose="02020603050405020304" pitchFamily="18" charset="0"/>
              </a:rPr>
              <a:t>Ольга</a:t>
            </a:r>
          </a:p>
          <a:p>
            <a:pPr marL="0" indent="0">
              <a:buNone/>
            </a:pPr>
            <a:endParaRPr lang="ru-RU" sz="3200" dirty="0">
              <a:latin typeface="Times New Roman" panose="02020603050405020304" pitchFamily="18" charset="0"/>
              <a:cs typeface="Times New Roman" panose="02020603050405020304" pitchFamily="18" charset="0"/>
            </a:endParaRPr>
          </a:p>
          <a:p>
            <a:pPr marL="0" indent="0">
              <a:buNone/>
            </a:pPr>
            <a:r>
              <a:rPr lang="ru-RU" sz="3200" dirty="0">
                <a:latin typeface="Times New Roman" panose="02020603050405020304" pitchFamily="18" charset="0"/>
                <a:cs typeface="Times New Roman" panose="02020603050405020304" pitchFamily="18" charset="0"/>
              </a:rPr>
              <a:t>Являются ли объектом интеллектуальной собственности наклейки (логотип) охранных агентств, которые приклеиваются на дверях объекта или это просто элемент рекламы?</a:t>
            </a: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smtClean="0">
              <a:solidFill>
                <a:srgbClr val="FF0000"/>
              </a:solidFill>
              <a:latin typeface="Times New Roman" panose="02020603050405020304" pitchFamily="18" charset="0"/>
              <a:cs typeface="Times New Roman" panose="02020603050405020304" pitchFamily="18" charset="0"/>
            </a:endParaRPr>
          </a:p>
          <a:p>
            <a:endParaRPr lang="ru-RU" dirty="0"/>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547" y="5857609"/>
            <a:ext cx="2111018" cy="631195"/>
          </a:xfrm>
          <a:prstGeom prst="rect">
            <a:avLst/>
          </a:prstGeom>
        </p:spPr>
      </p:pic>
    </p:spTree>
    <p:extLst>
      <p:ext uri="{BB962C8B-B14F-4D97-AF65-F5344CB8AC3E}">
        <p14:creationId xmlns:p14="http://schemas.microsoft.com/office/powerpoint/2010/main" val="1889144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603" y="290456"/>
            <a:ext cx="10515600" cy="818216"/>
          </a:xfrm>
        </p:spPr>
        <p:txBody>
          <a:bodyPr>
            <a:noAutofit/>
          </a:bodyPr>
          <a:lstStyle/>
          <a:p>
            <a:r>
              <a:rPr lang="ru-RU" sz="2800" b="1" dirty="0" smtClean="0">
                <a:solidFill>
                  <a:schemeClr val="accent1">
                    <a:lumMod val="75000"/>
                  </a:schemeClr>
                </a:solidFill>
                <a:latin typeface="Times New Roman" panose="02020603050405020304" pitchFamily="18" charset="0"/>
                <a:cs typeface="Times New Roman" panose="02020603050405020304" pitchFamily="18" charset="0"/>
              </a:rPr>
              <a:t>ВОПРОСЫ</a:t>
            </a:r>
            <a:endParaRPr lang="ru-RU"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656216" y="1129553"/>
            <a:ext cx="10779163" cy="5303711"/>
          </a:xfrm>
        </p:spPr>
        <p:txBody>
          <a:bodyPr>
            <a:normAutofit lnSpcReduction="10000"/>
          </a:bodyPr>
          <a:lstStyle/>
          <a:p>
            <a:pPr marL="0" indent="0">
              <a:buNone/>
            </a:pPr>
            <a:r>
              <a:rPr lang="ru-RU" b="1" dirty="0" smtClean="0">
                <a:solidFill>
                  <a:schemeClr val="accent1">
                    <a:lumMod val="50000"/>
                  </a:schemeClr>
                </a:solidFill>
                <a:latin typeface="Times New Roman" panose="02020603050405020304" pitchFamily="18" charset="0"/>
                <a:cs typeface="Times New Roman" panose="02020603050405020304" pitchFamily="18" charset="0"/>
              </a:rPr>
              <a:t>Жанна</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Здравствуйте! У меня несколько вопросов</a:t>
            </a:r>
            <a:r>
              <a:rPr lang="ru-RU" dirty="0" smtClean="0">
                <a:latin typeface="Times New Roman" panose="02020603050405020304" pitchFamily="18" charset="0"/>
                <a:cs typeface="Times New Roman" panose="02020603050405020304" pitchFamily="18" charset="0"/>
              </a:rPr>
              <a:t>:</a:t>
            </a:r>
          </a:p>
          <a:p>
            <a:pPr marL="514350" indent="-514350">
              <a:buAutoNum type="arabicParenR"/>
            </a:pPr>
            <a:r>
              <a:rPr lang="ru-RU" dirty="0" smtClean="0">
                <a:latin typeface="Times New Roman" panose="02020603050405020304" pitchFamily="18" charset="0"/>
                <a:cs typeface="Times New Roman" panose="02020603050405020304" pitchFamily="18" charset="0"/>
              </a:rPr>
              <a:t>необходимо </a:t>
            </a:r>
            <a:r>
              <a:rPr lang="ru-RU" dirty="0">
                <a:latin typeface="Times New Roman" panose="02020603050405020304" pitchFamily="18" charset="0"/>
                <a:cs typeface="Times New Roman" panose="02020603050405020304" pitchFamily="18" charset="0"/>
              </a:rPr>
              <a:t>ли регистрировать лицензионный договор с нерезидентом РК на использование ПО и его техподдержку? </a:t>
            </a:r>
            <a:endParaRPr lang="ru-RU" dirty="0" smtClean="0">
              <a:latin typeface="Times New Roman" panose="02020603050405020304" pitchFamily="18" charset="0"/>
              <a:cs typeface="Times New Roman" panose="02020603050405020304" pitchFamily="18" charset="0"/>
            </a:endParaRPr>
          </a:p>
          <a:p>
            <a:pPr marL="514350" indent="-514350">
              <a:buAutoNum type="arabicParenR"/>
            </a:pPr>
            <a:r>
              <a:rPr lang="ru-RU" dirty="0" smtClean="0">
                <a:latin typeface="Times New Roman" panose="02020603050405020304" pitchFamily="18" charset="0"/>
                <a:cs typeface="Times New Roman" panose="02020603050405020304" pitchFamily="18" charset="0"/>
              </a:rPr>
              <a:t>Необходимо </a:t>
            </a:r>
            <a:r>
              <a:rPr lang="ru-RU" dirty="0">
                <a:latin typeface="Times New Roman" panose="02020603050405020304" pitchFamily="18" charset="0"/>
                <a:cs typeface="Times New Roman" panose="02020603050405020304" pitchFamily="18" charset="0"/>
              </a:rPr>
              <a:t>ли регистрировать лицензионный договор с нерезидентом (применимое право - не РК, арбитраж - тоже не РК) на товарный знак и ноу-хау (для производства в РК)? </a:t>
            </a:r>
            <a:endParaRPr lang="ru-RU" dirty="0" smtClean="0">
              <a:latin typeface="Times New Roman" panose="02020603050405020304" pitchFamily="18" charset="0"/>
              <a:cs typeface="Times New Roman" panose="02020603050405020304" pitchFamily="18" charset="0"/>
            </a:endParaRPr>
          </a:p>
          <a:p>
            <a:pPr marL="514350" indent="-514350">
              <a:buAutoNum type="arabicParenR"/>
            </a:pPr>
            <a:r>
              <a:rPr lang="ru-RU" dirty="0" smtClean="0">
                <a:latin typeface="Times New Roman" panose="02020603050405020304" pitchFamily="18" charset="0"/>
                <a:cs typeface="Times New Roman" panose="02020603050405020304" pitchFamily="18" charset="0"/>
              </a:rPr>
              <a:t>Оборудование </a:t>
            </a:r>
            <a:r>
              <a:rPr lang="ru-RU" dirty="0">
                <a:latin typeface="Times New Roman" panose="02020603050405020304" pitchFamily="18" charset="0"/>
                <a:cs typeface="Times New Roman" panose="02020603050405020304" pitchFamily="18" charset="0"/>
              </a:rPr>
              <a:t>должно производиться со следующим видом: "ХХХ от дяди Вани" (например). Необходимо ли заключать лицензионный договор с "дядей Ваней", если есть лицензионный договор с правообладателем бренда "ХХХ", и сам правообладатель - "дочка" "дяди Вани".</a:t>
            </a: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smtClean="0">
              <a:solidFill>
                <a:srgbClr val="FF0000"/>
              </a:solidFill>
              <a:latin typeface="Times New Roman" panose="02020603050405020304" pitchFamily="18" charset="0"/>
              <a:cs typeface="Times New Roman" panose="02020603050405020304" pitchFamily="18" charset="0"/>
            </a:endParaRPr>
          </a:p>
          <a:p>
            <a:endParaRPr lang="ru-RU" dirty="0"/>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547" y="5857609"/>
            <a:ext cx="2111018" cy="631195"/>
          </a:xfrm>
          <a:prstGeom prst="rect">
            <a:avLst/>
          </a:prstGeom>
        </p:spPr>
      </p:pic>
    </p:spTree>
    <p:extLst>
      <p:ext uri="{BB962C8B-B14F-4D97-AF65-F5344CB8AC3E}">
        <p14:creationId xmlns:p14="http://schemas.microsoft.com/office/powerpoint/2010/main" val="2177145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603" y="537882"/>
            <a:ext cx="10515600" cy="818216"/>
          </a:xfrm>
        </p:spPr>
        <p:txBody>
          <a:bodyPr>
            <a:noAutofit/>
          </a:bodyPr>
          <a:lstStyle/>
          <a:p>
            <a:r>
              <a:rPr lang="ru-RU" sz="2800" b="1" dirty="0" smtClean="0">
                <a:solidFill>
                  <a:schemeClr val="accent1">
                    <a:lumMod val="75000"/>
                  </a:schemeClr>
                </a:solidFill>
                <a:latin typeface="Times New Roman" panose="02020603050405020304" pitchFamily="18" charset="0"/>
                <a:cs typeface="Times New Roman" panose="02020603050405020304" pitchFamily="18" charset="0"/>
              </a:rPr>
              <a:t>ВОПРОСЫ</a:t>
            </a:r>
            <a:endParaRPr lang="ru-RU"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656216" y="1667435"/>
            <a:ext cx="10779163" cy="4765829"/>
          </a:xfrm>
        </p:spPr>
        <p:txBody>
          <a:bodyPr>
            <a:normAutofit/>
          </a:bodyPr>
          <a:lstStyle/>
          <a:p>
            <a:pPr marL="0" indent="0">
              <a:buNone/>
            </a:pPr>
            <a:r>
              <a:rPr lang="ru-RU" b="1" dirty="0">
                <a:solidFill>
                  <a:schemeClr val="accent1">
                    <a:lumMod val="50000"/>
                  </a:schemeClr>
                </a:solidFill>
                <a:latin typeface="Times New Roman" panose="02020603050405020304" pitchFamily="18" charset="0"/>
                <a:cs typeface="Times New Roman" panose="02020603050405020304" pitchFamily="18" charset="0"/>
              </a:rPr>
              <a:t>Валентина</a:t>
            </a:r>
          </a:p>
          <a:p>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Здравствуйте! Прошу </a:t>
            </a:r>
            <a:r>
              <a:rPr lang="ru-RU" dirty="0" smtClean="0">
                <a:latin typeface="Times New Roman" panose="02020603050405020304" pitchFamily="18" charset="0"/>
                <a:cs typeface="Times New Roman" panose="02020603050405020304" pitchFamily="18" charset="0"/>
              </a:rPr>
              <a:t>разъяснить, </a:t>
            </a:r>
            <a:r>
              <a:rPr lang="ru-RU" dirty="0">
                <a:latin typeface="Times New Roman" panose="02020603050405020304" pitchFamily="18" charset="0"/>
                <a:cs typeface="Times New Roman" panose="02020603050405020304" pitchFamily="18" charset="0"/>
              </a:rPr>
              <a:t>существует ли порядок признания в Республике Казахстан патента на полезную модель, который был выдан в Украине, с целью использования полезной модели по лицензионному договору на территории Республики Казахстан.</a:t>
            </a:r>
          </a:p>
          <a:p>
            <a:endParaRPr lang="ru-RU" dirty="0" smtClean="0">
              <a:latin typeface="Times New Roman" panose="02020603050405020304" pitchFamily="18" charset="0"/>
              <a:cs typeface="Times New Roman" panose="02020603050405020304" pitchFamily="18" charset="0"/>
            </a:endParaRPr>
          </a:p>
          <a:p>
            <a:endParaRPr lang="ru-RU" dirty="0" smtClean="0">
              <a:solidFill>
                <a:srgbClr val="FF0000"/>
              </a:solidFill>
              <a:latin typeface="Times New Roman" panose="02020603050405020304" pitchFamily="18" charset="0"/>
              <a:cs typeface="Times New Roman" panose="02020603050405020304" pitchFamily="18" charset="0"/>
            </a:endParaRPr>
          </a:p>
          <a:p>
            <a:endParaRPr lang="ru-RU" dirty="0"/>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547" y="5857609"/>
            <a:ext cx="2111018" cy="631195"/>
          </a:xfrm>
          <a:prstGeom prst="rect">
            <a:avLst/>
          </a:prstGeom>
        </p:spPr>
      </p:pic>
    </p:spTree>
    <p:extLst>
      <p:ext uri="{BB962C8B-B14F-4D97-AF65-F5344CB8AC3E}">
        <p14:creationId xmlns:p14="http://schemas.microsoft.com/office/powerpoint/2010/main" val="2331382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839788" y="857250"/>
            <a:ext cx="10313987" cy="5332413"/>
          </a:xfrm>
        </p:spPr>
        <p:txBody>
          <a:bodyPr/>
          <a:lstStyle/>
          <a:p>
            <a:pPr marL="0" indent="0" algn="ctr">
              <a:buNone/>
            </a:pPr>
            <a:r>
              <a:rPr lang="ru-R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СПАСИБО ЗА ВНИМАНИЕ!</a:t>
            </a: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3224838" y="1600200"/>
            <a:ext cx="5309562" cy="1591339"/>
          </a:xfrm>
          <a:prstGeom prst="rect">
            <a:avLst/>
          </a:prstGeom>
        </p:spPr>
      </p:pic>
      <p:sp>
        <p:nvSpPr>
          <p:cNvPr id="8" name="TextBox 7"/>
          <p:cNvSpPr txBox="1"/>
          <p:nvPr/>
        </p:nvSpPr>
        <p:spPr>
          <a:xfrm>
            <a:off x="2514600" y="3362325"/>
            <a:ext cx="7239000" cy="3323987"/>
          </a:xfrm>
          <a:prstGeom prst="rect">
            <a:avLst/>
          </a:prstGeom>
          <a:noFill/>
        </p:spPr>
        <p:txBody>
          <a:bodyPr wrap="square" rtlCol="0">
            <a:spAutoFit/>
          </a:bodyPr>
          <a:lstStyle/>
          <a:p>
            <a:pPr algn="ctr"/>
            <a:r>
              <a:rPr lang="ru-RU"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Казахстан, г. Алматы</a:t>
            </a:r>
            <a:r>
              <a:rPr lang="ru-RU"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 Аль-</a:t>
            </a:r>
            <a:r>
              <a:rPr lang="ru-RU"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Фараби</a:t>
            </a:r>
            <a:r>
              <a:rPr lang="ru-RU"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 7, </a:t>
            </a:r>
            <a:r>
              <a:rPr lang="ru-RU"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уг</a:t>
            </a:r>
            <a:r>
              <a:rPr lang="ru-RU"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ул. </a:t>
            </a:r>
            <a:r>
              <a:rPr lang="ru-RU" sz="3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Казыбаева</a:t>
            </a:r>
            <a:r>
              <a:rPr lang="ru-RU"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БЦ </a:t>
            </a:r>
            <a:r>
              <a:rPr lang="ru-RU"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3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Нурлы</a:t>
            </a:r>
            <a:r>
              <a:rPr lang="ru-RU"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Тау», </a:t>
            </a:r>
            <a:r>
              <a:rPr lang="ru-RU"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блок 5А, офис </a:t>
            </a:r>
            <a:r>
              <a:rPr lang="ru-RU"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230</a:t>
            </a:r>
          </a:p>
          <a:p>
            <a:pPr algn="ctr"/>
            <a:r>
              <a:rPr lang="ru-RU"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Тел.:  </a:t>
            </a: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(727) 329 12 49 </a:t>
            </a:r>
            <a:endParaRPr lang="ru-RU"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(705) 139 42 42 </a:t>
            </a:r>
            <a:endParaRPr lang="ru-RU"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32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rPr>
              <a:t>www.legalmaxlaw.com</a:t>
            </a:r>
            <a:endParaRPr lang="ru-RU" sz="32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8271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2450" y="1172941"/>
            <a:ext cx="11277600" cy="5075459"/>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Раздел 5 </a:t>
            </a:r>
            <a:r>
              <a:rPr lang="ru-RU" sz="2000" dirty="0" smtClean="0">
                <a:latin typeface="Times New Roman" panose="02020603050405020304" pitchFamily="18" charset="0"/>
                <a:cs typeface="Times New Roman" panose="02020603050405020304" pitchFamily="18" charset="0"/>
              </a:rPr>
              <a:t>Гражданского кодекса РК посвящен праву </a:t>
            </a:r>
            <a:r>
              <a:rPr lang="ru-RU" sz="2000" b="1" dirty="0">
                <a:latin typeface="Times New Roman" panose="02020603050405020304" pitchFamily="18" charset="0"/>
                <a:cs typeface="Times New Roman" panose="02020603050405020304" pitchFamily="18" charset="0"/>
              </a:rPr>
              <a:t>интеллектуальной </a:t>
            </a:r>
            <a:r>
              <a:rPr lang="ru-RU" sz="2000" b="1" dirty="0" smtClean="0">
                <a:latin typeface="Times New Roman" panose="02020603050405020304" pitchFamily="18" charset="0"/>
                <a:cs typeface="Times New Roman" panose="02020603050405020304" pitchFamily="18" charset="0"/>
              </a:rPr>
              <a:t>собственности </a:t>
            </a:r>
            <a:r>
              <a:rPr lang="ru-RU" sz="2000" dirty="0" smtClean="0">
                <a:latin typeface="Times New Roman" panose="02020603050405020304" pitchFamily="18" charset="0"/>
                <a:cs typeface="Times New Roman" panose="02020603050405020304" pitchFamily="18" charset="0"/>
              </a:rPr>
              <a:t>(далее «</a:t>
            </a:r>
            <a:r>
              <a:rPr lang="ru-RU" sz="2000" b="1" dirty="0" smtClean="0">
                <a:latin typeface="Times New Roman" panose="02020603050405020304" pitchFamily="18" charset="0"/>
                <a:cs typeface="Times New Roman" panose="02020603050405020304" pitchFamily="18" charset="0"/>
              </a:rPr>
              <a:t>ИС</a:t>
            </a:r>
            <a:r>
              <a:rPr lang="ru-RU" sz="2000" dirty="0" smtClean="0">
                <a:latin typeface="Times New Roman" panose="02020603050405020304" pitchFamily="18" charset="0"/>
                <a:cs typeface="Times New Roman" panose="02020603050405020304" pitchFamily="18" charset="0"/>
              </a:rPr>
              <a:t>»).</a:t>
            </a:r>
          </a:p>
          <a:p>
            <a:pPr marL="0" indent="0" algn="just">
              <a:buNone/>
            </a:pPr>
            <a:r>
              <a:rPr lang="ru-RU" sz="2000" dirty="0">
                <a:latin typeface="Times New Roman" panose="02020603050405020304" pitchFamily="18" charset="0"/>
                <a:cs typeface="Times New Roman" panose="02020603050405020304" pitchFamily="18" charset="0"/>
              </a:rPr>
              <a:t>Статья 961. Объекты права интеллектуальной собственности</a:t>
            </a:r>
          </a:p>
          <a:p>
            <a:pPr marL="0" indent="0" algn="just">
              <a:buNone/>
            </a:pPr>
            <a:r>
              <a:rPr lang="ru-RU" sz="2000" b="1" dirty="0" smtClean="0">
                <a:latin typeface="Times New Roman" panose="02020603050405020304" pitchFamily="18" charset="0"/>
                <a:cs typeface="Times New Roman" panose="02020603050405020304" pitchFamily="18" charset="0"/>
              </a:rPr>
              <a:t>К </a:t>
            </a:r>
            <a:r>
              <a:rPr lang="ru-RU" sz="2000" b="1" dirty="0">
                <a:latin typeface="Times New Roman" panose="02020603050405020304" pitchFamily="18" charset="0"/>
                <a:cs typeface="Times New Roman" panose="02020603050405020304" pitchFamily="18" charset="0"/>
              </a:rPr>
              <a:t>объектам</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права интеллектуальной собственности относятся</a:t>
            </a:r>
            <a:r>
              <a:rPr lang="ru-RU" sz="2000" b="1"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1</a:t>
            </a:r>
            <a:r>
              <a:rPr lang="ru-RU" sz="2000" dirty="0">
                <a:latin typeface="Times New Roman" panose="02020603050405020304" pitchFamily="18" charset="0"/>
                <a:cs typeface="Times New Roman" panose="02020603050405020304" pitchFamily="18" charset="0"/>
              </a:rPr>
              <a:t>) результаты интеллектуальной творческой деятельности</a:t>
            </a:r>
            <a:r>
              <a:rPr lang="ru-RU" sz="2000" dirty="0" smtClean="0">
                <a:latin typeface="Times New Roman" panose="02020603050405020304" pitchFamily="18" charset="0"/>
                <a:cs typeface="Times New Roman" panose="02020603050405020304" pitchFamily="18" charset="0"/>
              </a:rPr>
              <a:t>; 2</a:t>
            </a:r>
            <a:r>
              <a:rPr lang="ru-RU" sz="2000" dirty="0">
                <a:latin typeface="Times New Roman" panose="02020603050405020304" pitchFamily="18" charset="0"/>
                <a:cs typeface="Times New Roman" panose="02020603050405020304" pitchFamily="18" charset="0"/>
              </a:rPr>
              <a:t>) средства индивидуализации участников гражданского оборота, товаров, работ или услуг.</a:t>
            </a:r>
          </a:p>
          <a:p>
            <a:pPr algn="just"/>
            <a:r>
              <a:rPr lang="ru-RU" sz="2000" b="1" dirty="0" smtClean="0">
                <a:latin typeface="Times New Roman" panose="02020603050405020304" pitchFamily="18" charset="0"/>
                <a:cs typeface="Times New Roman" panose="02020603050405020304" pitchFamily="18" charset="0"/>
              </a:rPr>
              <a:t>К </a:t>
            </a:r>
            <a:r>
              <a:rPr lang="ru-RU" sz="2000" b="1" dirty="0">
                <a:latin typeface="Times New Roman" panose="02020603050405020304" pitchFamily="18" charset="0"/>
                <a:cs typeface="Times New Roman" panose="02020603050405020304" pitchFamily="18" charset="0"/>
              </a:rPr>
              <a:t>результатам интеллектуальной творческой деятельности относятся</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1) произведения науки, литературы и искусства</a:t>
            </a:r>
            <a:r>
              <a:rPr lang="ru-RU" sz="2000" dirty="0" smtClean="0">
                <a:latin typeface="Times New Roman" panose="02020603050405020304" pitchFamily="18" charset="0"/>
                <a:cs typeface="Times New Roman" panose="02020603050405020304" pitchFamily="18" charset="0"/>
              </a:rPr>
              <a:t>; 2</a:t>
            </a:r>
            <a:r>
              <a:rPr lang="ru-RU" sz="2000" dirty="0">
                <a:latin typeface="Times New Roman" panose="02020603050405020304" pitchFamily="18" charset="0"/>
                <a:cs typeface="Times New Roman" panose="02020603050405020304" pitchFamily="18" charset="0"/>
              </a:rPr>
              <a:t>) исполнения, постановки, фонограммы и передачи организаций эфирного и кабельного вещания</a:t>
            </a:r>
            <a:r>
              <a:rPr lang="ru-RU" sz="2000" dirty="0" smtClean="0">
                <a:latin typeface="Times New Roman" panose="02020603050405020304" pitchFamily="18" charset="0"/>
                <a:cs typeface="Times New Roman" panose="02020603050405020304" pitchFamily="18" charset="0"/>
              </a:rPr>
              <a:t>; 3</a:t>
            </a:r>
            <a:r>
              <a:rPr lang="ru-RU" sz="2000" dirty="0">
                <a:latin typeface="Times New Roman" panose="02020603050405020304" pitchFamily="18" charset="0"/>
                <a:cs typeface="Times New Roman" panose="02020603050405020304" pitchFamily="18" charset="0"/>
              </a:rPr>
              <a:t>) изобретения, полезные модели, промышленные образцы</a:t>
            </a:r>
            <a:r>
              <a:rPr lang="ru-RU" sz="2000" dirty="0" smtClean="0">
                <a:latin typeface="Times New Roman" panose="02020603050405020304" pitchFamily="18" charset="0"/>
                <a:cs typeface="Times New Roman" panose="02020603050405020304" pitchFamily="18" charset="0"/>
              </a:rPr>
              <a:t>; 4</a:t>
            </a:r>
            <a:r>
              <a:rPr lang="ru-RU" sz="2000" dirty="0">
                <a:latin typeface="Times New Roman" panose="02020603050405020304" pitchFamily="18" charset="0"/>
                <a:cs typeface="Times New Roman" panose="02020603050405020304" pitchFamily="18" charset="0"/>
              </a:rPr>
              <a:t>) селекционные достижения</a:t>
            </a:r>
            <a:r>
              <a:rPr lang="ru-RU" sz="2000" dirty="0" smtClean="0">
                <a:latin typeface="Times New Roman" panose="02020603050405020304" pitchFamily="18" charset="0"/>
                <a:cs typeface="Times New Roman" panose="02020603050405020304" pitchFamily="18" charset="0"/>
              </a:rPr>
              <a:t>; 5</a:t>
            </a:r>
            <a:r>
              <a:rPr lang="ru-RU" sz="2000" dirty="0">
                <a:latin typeface="Times New Roman" panose="02020603050405020304" pitchFamily="18" charset="0"/>
                <a:cs typeface="Times New Roman" panose="02020603050405020304" pitchFamily="18" charset="0"/>
              </a:rPr>
              <a:t>) топологии интегральных микросхем</a:t>
            </a:r>
            <a:r>
              <a:rPr lang="ru-RU" sz="2000" dirty="0" smtClean="0">
                <a:latin typeface="Times New Roman" panose="02020603050405020304" pitchFamily="18" charset="0"/>
                <a:cs typeface="Times New Roman" panose="02020603050405020304" pitchFamily="18" charset="0"/>
              </a:rPr>
              <a:t>; 6) </a:t>
            </a:r>
            <a:r>
              <a:rPr lang="ru-RU" sz="2000" dirty="0">
                <a:latin typeface="Times New Roman" panose="02020603050405020304" pitchFamily="18" charset="0"/>
                <a:cs typeface="Times New Roman" panose="02020603050405020304" pitchFamily="18" charset="0"/>
              </a:rPr>
              <a:t>нераскрытая информация, в том числе секреты производства (ноу-хау</a:t>
            </a:r>
            <a:r>
              <a:rPr lang="ru-RU" sz="2000" dirty="0" smtClean="0">
                <a:latin typeface="Times New Roman" panose="02020603050405020304" pitchFamily="18" charset="0"/>
                <a:cs typeface="Times New Roman" panose="02020603050405020304" pitchFamily="18" charset="0"/>
              </a:rPr>
              <a:t>); 7) </a:t>
            </a:r>
            <a:r>
              <a:rPr lang="ru-RU" sz="2000" dirty="0">
                <a:latin typeface="Times New Roman" panose="02020603050405020304" pitchFamily="18" charset="0"/>
                <a:cs typeface="Times New Roman" panose="02020603050405020304" pitchFamily="18" charset="0"/>
              </a:rPr>
              <a:t>другие результаты интеллектуальной творческой деятельности в случаях, предусмотренных настоящим Кодексом или иными законодательными актами.</a:t>
            </a:r>
          </a:p>
          <a:p>
            <a:pPr algn="just"/>
            <a:r>
              <a:rPr lang="ru-RU" sz="2000" b="1" dirty="0" smtClean="0">
                <a:latin typeface="Times New Roman" panose="02020603050405020304" pitchFamily="18" charset="0"/>
                <a:cs typeface="Times New Roman" panose="02020603050405020304" pitchFamily="18" charset="0"/>
              </a:rPr>
              <a:t>К </a:t>
            </a:r>
            <a:r>
              <a:rPr lang="ru-RU" sz="2000" b="1" dirty="0">
                <a:latin typeface="Times New Roman" panose="02020603050405020304" pitchFamily="18" charset="0"/>
                <a:cs typeface="Times New Roman" panose="02020603050405020304" pitchFamily="18" charset="0"/>
              </a:rPr>
              <a:t>средствам индивидуализации участников гражданского оборота, товаров, работ или услуг относятся</a:t>
            </a:r>
            <a:r>
              <a:rPr lang="ru-RU" sz="2000" dirty="0" smtClean="0">
                <a:latin typeface="Times New Roman" panose="02020603050405020304" pitchFamily="18" charset="0"/>
                <a:cs typeface="Times New Roman" panose="02020603050405020304" pitchFamily="18" charset="0"/>
              </a:rPr>
              <a:t>: 1</a:t>
            </a:r>
            <a:r>
              <a:rPr lang="ru-RU" sz="2000" dirty="0">
                <a:latin typeface="Times New Roman" panose="02020603050405020304" pitchFamily="18" charset="0"/>
                <a:cs typeface="Times New Roman" panose="02020603050405020304" pitchFamily="18" charset="0"/>
              </a:rPr>
              <a:t>) фирменные наименования</a:t>
            </a:r>
            <a:r>
              <a:rPr lang="ru-RU" sz="2000" dirty="0" smtClean="0">
                <a:latin typeface="Times New Roman" panose="02020603050405020304" pitchFamily="18" charset="0"/>
                <a:cs typeface="Times New Roman" panose="02020603050405020304" pitchFamily="18" charset="0"/>
              </a:rPr>
              <a:t>; 2</a:t>
            </a:r>
            <a:r>
              <a:rPr lang="ru-RU" sz="2000" dirty="0">
                <a:latin typeface="Times New Roman" panose="02020603050405020304" pitchFamily="18" charset="0"/>
                <a:cs typeface="Times New Roman" panose="02020603050405020304" pitchFamily="18" charset="0"/>
              </a:rPr>
              <a:t>) товарные знаки (знаки обслуживания</a:t>
            </a:r>
            <a:r>
              <a:rPr lang="ru-RU" sz="2000" dirty="0" smtClean="0">
                <a:latin typeface="Times New Roman" panose="02020603050405020304" pitchFamily="18" charset="0"/>
                <a:cs typeface="Times New Roman" panose="02020603050405020304" pitchFamily="18" charset="0"/>
              </a:rPr>
              <a:t>); 3</a:t>
            </a:r>
            <a:r>
              <a:rPr lang="ru-RU" sz="2000" dirty="0">
                <a:latin typeface="Times New Roman" panose="02020603050405020304" pitchFamily="18" charset="0"/>
                <a:cs typeface="Times New Roman" panose="02020603050405020304" pitchFamily="18" charset="0"/>
              </a:rPr>
              <a:t>) наименования мест происхождения (указания происхождения) товаров</a:t>
            </a:r>
            <a:r>
              <a:rPr lang="ru-RU" sz="2000" dirty="0" smtClean="0">
                <a:latin typeface="Times New Roman" panose="02020603050405020304" pitchFamily="18" charset="0"/>
                <a:cs typeface="Times New Roman" panose="02020603050405020304" pitchFamily="18" charset="0"/>
              </a:rPr>
              <a:t>; 4</a:t>
            </a:r>
            <a:r>
              <a:rPr lang="ru-RU" sz="2000" dirty="0">
                <a:latin typeface="Times New Roman" panose="02020603050405020304" pitchFamily="18" charset="0"/>
                <a:cs typeface="Times New Roman" panose="02020603050405020304" pitchFamily="18" charset="0"/>
              </a:rPr>
              <a:t>) другие средства индивидуализации участников гражданского оборота, товаров и услуг в случаях, предусмотренных настоящим Кодексом и законодательными актами.</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4361" y="6053753"/>
            <a:ext cx="2325501" cy="695325"/>
          </a:xfrm>
          <a:prstGeom prst="rect">
            <a:avLst/>
          </a:prstGeom>
        </p:spPr>
      </p:pic>
      <p:sp>
        <p:nvSpPr>
          <p:cNvPr id="9" name="TextBox 8"/>
          <p:cNvSpPr txBox="1"/>
          <p:nvPr/>
        </p:nvSpPr>
        <p:spPr>
          <a:xfrm>
            <a:off x="390525" y="258543"/>
            <a:ext cx="10515600" cy="646331"/>
          </a:xfrm>
          <a:prstGeom prst="rect">
            <a:avLst/>
          </a:prstGeom>
          <a:noFill/>
        </p:spPr>
        <p:txBody>
          <a:bodyPr wrap="square" rtlCol="0">
            <a:spAutoFit/>
          </a:bodyPr>
          <a:lstStyle/>
          <a:p>
            <a:pPr algn="just"/>
            <a:r>
              <a:rPr lang="ru-RU" sz="3600" b="1" dirty="0" smtClean="0">
                <a:latin typeface="Times New Roman" panose="02020603050405020304" pitchFamily="18" charset="0"/>
                <a:cs typeface="Times New Roman" panose="02020603050405020304" pitchFamily="18" charset="0"/>
              </a:rPr>
              <a:t>Что такое интеллектуальная собственность? </a:t>
            </a:r>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2829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0080" y="1971675"/>
            <a:ext cx="11117858" cy="4676004"/>
          </a:xfrm>
        </p:spPr>
        <p:txBody>
          <a:bodyPr>
            <a:normAutofit/>
          </a:bodyPr>
          <a:lstStyle/>
          <a:p>
            <a:pPr marL="0" indent="0" algn="just">
              <a:buNone/>
            </a:pPr>
            <a:endParaRPr lang="ru-RU" dirty="0" smtClean="0">
              <a:latin typeface="Times New Roman" panose="02020603050405020304" pitchFamily="18" charset="0"/>
              <a:cs typeface="Times New Roman" panose="02020603050405020304" pitchFamily="18" charset="0"/>
            </a:endParaRPr>
          </a:p>
          <a:p>
            <a:pPr marL="0" indent="0" algn="just">
              <a:buNone/>
            </a:pPr>
            <a:r>
              <a:rPr lang="ru-RU" dirty="0" smtClean="0">
                <a:latin typeface="Times New Roman" panose="02020603050405020304" pitchFamily="18" charset="0"/>
                <a:cs typeface="Times New Roman" panose="02020603050405020304" pitchFamily="18" charset="0"/>
              </a:rPr>
              <a:t>Статья 962</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ГК </a:t>
            </a:r>
            <a:r>
              <a:rPr lang="kk-KZ" dirty="0" smtClean="0">
                <a:latin typeface="Times New Roman" panose="02020603050405020304" pitchFamily="18" charset="0"/>
                <a:cs typeface="Times New Roman" panose="02020603050405020304" pitchFamily="18" charset="0"/>
              </a:rPr>
              <a:t>РК</a:t>
            </a:r>
            <a:r>
              <a:rPr lang="en-US" dirty="0" smtClean="0">
                <a:latin typeface="Times New Roman" panose="02020603050405020304" pitchFamily="18" charset="0"/>
                <a:cs typeface="Times New Roman" panose="02020603050405020304" pitchFamily="18" charset="0"/>
              </a:rPr>
              <a:t> </a:t>
            </a:r>
            <a:r>
              <a:rPr lang="kk-KZ" dirty="0" smtClean="0">
                <a:latin typeface="Times New Roman" panose="02020603050405020304" pitchFamily="18" charset="0"/>
                <a:cs typeface="Times New Roman" panose="02020603050405020304" pitchFamily="18" charset="0"/>
              </a:rPr>
              <a:t>определяет ос</a:t>
            </a:r>
            <a:r>
              <a:rPr lang="ru-RU" dirty="0" err="1" smtClean="0">
                <a:latin typeface="Times New Roman" panose="02020603050405020304" pitchFamily="18" charset="0"/>
                <a:cs typeface="Times New Roman" panose="02020603050405020304" pitchFamily="18" charset="0"/>
              </a:rPr>
              <a:t>нования</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возникновения прав на объекты </a:t>
            </a:r>
            <a:r>
              <a:rPr lang="ru-RU" dirty="0" smtClean="0">
                <a:latin typeface="Times New Roman" panose="02020603050405020304" pitchFamily="18" charset="0"/>
                <a:cs typeface="Times New Roman" panose="02020603050405020304" pitchFamily="18" charset="0"/>
              </a:rPr>
              <a:t>ИС:</a:t>
            </a:r>
            <a:endParaRPr lang="ru-RU"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      Права на объекты </a:t>
            </a:r>
            <a:r>
              <a:rPr lang="ru-RU" dirty="0" smtClean="0">
                <a:latin typeface="Times New Roman" panose="02020603050405020304" pitchFamily="18" charset="0"/>
                <a:cs typeface="Times New Roman" panose="02020603050405020304" pitchFamily="18" charset="0"/>
              </a:rPr>
              <a:t>ИС возникают </a:t>
            </a:r>
            <a:r>
              <a:rPr lang="ru-RU" dirty="0">
                <a:latin typeface="Times New Roman" panose="02020603050405020304" pitchFamily="18" charset="0"/>
                <a:cs typeface="Times New Roman" panose="02020603050405020304" pitchFamily="18" charset="0"/>
              </a:rPr>
              <a:t>в </a:t>
            </a:r>
            <a:r>
              <a:rPr lang="ru-RU" b="1" dirty="0">
                <a:latin typeface="Times New Roman" panose="02020603050405020304" pitchFamily="18" charset="0"/>
                <a:cs typeface="Times New Roman" panose="02020603050405020304" pitchFamily="18" charset="0"/>
              </a:rPr>
              <a:t>силу факта их создания </a:t>
            </a:r>
            <a:r>
              <a:rPr lang="ru-RU" dirty="0">
                <a:latin typeface="Times New Roman" panose="02020603050405020304" pitchFamily="18" charset="0"/>
                <a:cs typeface="Times New Roman" panose="02020603050405020304" pitchFamily="18" charset="0"/>
              </a:rPr>
              <a:t>либо </a:t>
            </a:r>
            <a:r>
              <a:rPr lang="ru-RU" b="1" dirty="0">
                <a:latin typeface="Times New Roman" panose="02020603050405020304" pitchFamily="18" charset="0"/>
                <a:cs typeface="Times New Roman" panose="02020603050405020304" pitchFamily="18" charset="0"/>
              </a:rPr>
              <a:t>вследствие предоставления правовой охраны уполномоченным государственным органом </a:t>
            </a:r>
            <a:r>
              <a:rPr lang="ru-RU" dirty="0">
                <a:latin typeface="Times New Roman" panose="02020603050405020304" pitchFamily="18" charset="0"/>
                <a:cs typeface="Times New Roman" panose="02020603050405020304" pitchFamily="18" charset="0"/>
              </a:rPr>
              <a:t>в случаях и в порядке, предусмотренных настоящим Кодексом и иными законодательными актами.</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5743" y="5452535"/>
            <a:ext cx="2467618" cy="737818"/>
          </a:xfrm>
          <a:prstGeom prst="rect">
            <a:avLst/>
          </a:prstGeom>
        </p:spPr>
      </p:pic>
      <p:sp>
        <p:nvSpPr>
          <p:cNvPr id="5" name="TextBox 4"/>
          <p:cNvSpPr txBox="1"/>
          <p:nvPr/>
        </p:nvSpPr>
        <p:spPr>
          <a:xfrm>
            <a:off x="640079" y="657225"/>
            <a:ext cx="11117859" cy="1384995"/>
          </a:xfrm>
          <a:prstGeom prst="rect">
            <a:avLst/>
          </a:prstGeom>
          <a:noFill/>
        </p:spPr>
        <p:txBody>
          <a:bodyPr wrap="square" rtlCol="0">
            <a:spAutoFit/>
          </a:bodyPr>
          <a:lstStyle/>
          <a:p>
            <a:pPr algn="just"/>
            <a:r>
              <a:rPr lang="ru-RU" sz="2800" b="1" dirty="0">
                <a:latin typeface="Times New Roman" panose="02020603050405020304" pitchFamily="18" charset="0"/>
                <a:cs typeface="Times New Roman" panose="02020603050405020304" pitchFamily="18" charset="0"/>
              </a:rPr>
              <a:t>Почему важно и нужно регистрировать товарные знаки, изобретения, полезные модели, промышленные образцы и объекты авторского права? </a:t>
            </a:r>
          </a:p>
        </p:txBody>
      </p:sp>
    </p:spTree>
    <p:extLst>
      <p:ext uri="{BB962C8B-B14F-4D97-AF65-F5344CB8AC3E}">
        <p14:creationId xmlns:p14="http://schemas.microsoft.com/office/powerpoint/2010/main" val="2847681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7675" y="297657"/>
            <a:ext cx="10515600" cy="1325563"/>
          </a:xfrm>
        </p:spPr>
        <p:txBody>
          <a:bodyPr/>
          <a:lstStyle/>
          <a:p>
            <a:r>
              <a:rPr lang="ru-RU" sz="2800" b="1" dirty="0">
                <a:solidFill>
                  <a:prstClr val="black"/>
                </a:solidFill>
                <a:latin typeface="Times New Roman" panose="02020603050405020304" pitchFamily="18" charset="0"/>
                <a:cs typeface="Times New Roman" panose="02020603050405020304" pitchFamily="18" charset="0"/>
              </a:rPr>
              <a:t>В какие </a:t>
            </a:r>
            <a:r>
              <a:rPr lang="ru-RU" sz="2800" b="1" dirty="0" smtClean="0">
                <a:solidFill>
                  <a:prstClr val="black"/>
                </a:solidFill>
                <a:latin typeface="Times New Roman" panose="02020603050405020304" pitchFamily="18" charset="0"/>
                <a:cs typeface="Times New Roman" panose="02020603050405020304" pitchFamily="18" charset="0"/>
              </a:rPr>
              <a:t>нормативные правовые </a:t>
            </a:r>
            <a:r>
              <a:rPr lang="ru-RU" sz="2800" b="1" dirty="0">
                <a:solidFill>
                  <a:prstClr val="black"/>
                </a:solidFill>
                <a:latin typeface="Times New Roman" panose="02020603050405020304" pitchFamily="18" charset="0"/>
                <a:cs typeface="Times New Roman" panose="02020603050405020304" pitchFamily="18" charset="0"/>
              </a:rPr>
              <a:t>акты в </a:t>
            </a:r>
            <a:r>
              <a:rPr lang="ru-RU" sz="2800" b="1" dirty="0" smtClean="0">
                <a:solidFill>
                  <a:prstClr val="black"/>
                </a:solidFill>
                <a:latin typeface="Times New Roman" panose="02020603050405020304" pitchFamily="18" charset="0"/>
                <a:cs typeface="Times New Roman" panose="02020603050405020304" pitchFamily="18" charset="0"/>
              </a:rPr>
              <a:t>сфере ИС РК были </a:t>
            </a:r>
            <a:r>
              <a:rPr lang="ru-RU" sz="2800" b="1" dirty="0">
                <a:solidFill>
                  <a:prstClr val="black"/>
                </a:solidFill>
                <a:latin typeface="Times New Roman" panose="02020603050405020304" pitchFamily="18" charset="0"/>
                <a:cs typeface="Times New Roman" panose="02020603050405020304" pitchFamily="18" charset="0"/>
              </a:rPr>
              <a:t>внесены изменения? </a:t>
            </a:r>
            <a:endParaRPr lang="ru-RU" dirty="0"/>
          </a:p>
        </p:txBody>
      </p:sp>
      <p:sp>
        <p:nvSpPr>
          <p:cNvPr id="3" name="Объект 2"/>
          <p:cNvSpPr>
            <a:spLocks noGrp="1"/>
          </p:cNvSpPr>
          <p:nvPr>
            <p:ph idx="1"/>
          </p:nvPr>
        </p:nvSpPr>
        <p:spPr>
          <a:xfrm>
            <a:off x="381000" y="1623220"/>
            <a:ext cx="11306175" cy="4351338"/>
          </a:xfrm>
        </p:spPr>
        <p:txBody>
          <a:bodyPr>
            <a:normAutofit fontScale="85000" lnSpcReduction="20000"/>
          </a:bodyPr>
          <a:lstStyle/>
          <a:p>
            <a:pPr algn="just"/>
            <a:r>
              <a:rPr lang="ru-RU" dirty="0">
                <a:solidFill>
                  <a:prstClr val="black"/>
                </a:solidFill>
                <a:latin typeface="Times New Roman" panose="02020603050405020304" pitchFamily="18" charset="0"/>
                <a:ea typeface="+mj-ea"/>
                <a:cs typeface="Times New Roman" panose="02020603050405020304" pitchFamily="18" charset="0"/>
              </a:rPr>
              <a:t>03.07.2018 г. вступил в силу Закон </a:t>
            </a:r>
            <a:r>
              <a:rPr lang="ru-RU" dirty="0" smtClean="0">
                <a:solidFill>
                  <a:prstClr val="black"/>
                </a:solidFill>
                <a:latin typeface="Times New Roman" panose="02020603050405020304" pitchFamily="18" charset="0"/>
                <a:ea typeface="+mj-ea"/>
                <a:cs typeface="Times New Roman" panose="02020603050405020304" pitchFamily="18" charset="0"/>
              </a:rPr>
              <a:t>РК</a:t>
            </a:r>
            <a:r>
              <a:rPr lang="en-US" dirty="0" smtClean="0">
                <a:solidFill>
                  <a:prstClr val="black"/>
                </a:solidFill>
                <a:latin typeface="Times New Roman" panose="02020603050405020304" pitchFamily="18" charset="0"/>
                <a:ea typeface="+mj-ea"/>
                <a:cs typeface="Times New Roman" panose="02020603050405020304" pitchFamily="18" charset="0"/>
              </a:rPr>
              <a:t> </a:t>
            </a:r>
            <a:r>
              <a:rPr lang="ru-RU" dirty="0" smtClean="0">
                <a:solidFill>
                  <a:prstClr val="black"/>
                </a:solidFill>
                <a:latin typeface="Times New Roman" panose="02020603050405020304" pitchFamily="18" charset="0"/>
                <a:ea typeface="+mj-ea"/>
                <a:cs typeface="Times New Roman" panose="02020603050405020304" pitchFamily="18" charset="0"/>
              </a:rPr>
              <a:t>«О </a:t>
            </a:r>
            <a:r>
              <a:rPr lang="ru-RU" dirty="0">
                <a:solidFill>
                  <a:prstClr val="black"/>
                </a:solidFill>
                <a:latin typeface="Times New Roman" panose="02020603050405020304" pitchFamily="18" charset="0"/>
                <a:ea typeface="+mj-ea"/>
                <a:cs typeface="Times New Roman" panose="02020603050405020304" pitchFamily="18" charset="0"/>
              </a:rPr>
              <a:t>внесении изменений и дополнений в некоторые законодательные акты Республики Казахстан по вопросам совершенствования законодательства в сфере интеллектуальной собственности» от 20 июня 2018 года (далее «</a:t>
            </a:r>
            <a:r>
              <a:rPr lang="ru-RU" b="1" dirty="0">
                <a:solidFill>
                  <a:prstClr val="black"/>
                </a:solidFill>
                <a:latin typeface="Times New Roman" panose="02020603050405020304" pitchFamily="18" charset="0"/>
                <a:ea typeface="+mj-ea"/>
                <a:cs typeface="Times New Roman" panose="02020603050405020304" pitchFamily="18" charset="0"/>
              </a:rPr>
              <a:t>Закон</a:t>
            </a:r>
            <a:r>
              <a:rPr lang="ru-RU" dirty="0" smtClean="0">
                <a:solidFill>
                  <a:prstClr val="black"/>
                </a:solidFill>
                <a:latin typeface="Times New Roman" panose="02020603050405020304" pitchFamily="18" charset="0"/>
                <a:ea typeface="+mj-ea"/>
                <a:cs typeface="Times New Roman" panose="02020603050405020304" pitchFamily="18" charset="0"/>
              </a:rPr>
              <a:t>»). </a:t>
            </a:r>
          </a:p>
          <a:p>
            <a:pPr algn="just"/>
            <a:r>
              <a:rPr lang="ru-RU" dirty="0" smtClean="0">
                <a:solidFill>
                  <a:prstClr val="black"/>
                </a:solidFill>
                <a:latin typeface="Times New Roman" panose="02020603050405020304" pitchFamily="18" charset="0"/>
                <a:ea typeface="+mj-ea"/>
                <a:cs typeface="Times New Roman" panose="02020603050405020304" pitchFamily="18" charset="0"/>
              </a:rPr>
              <a:t>Данный Закон не </a:t>
            </a:r>
            <a:r>
              <a:rPr lang="ru-RU" dirty="0">
                <a:solidFill>
                  <a:prstClr val="black"/>
                </a:solidFill>
                <a:latin typeface="Times New Roman" panose="02020603050405020304" pitchFamily="18" charset="0"/>
                <a:ea typeface="+mj-ea"/>
                <a:cs typeface="Times New Roman" panose="02020603050405020304" pitchFamily="18" charset="0"/>
              </a:rPr>
              <a:t>просто </a:t>
            </a:r>
            <a:r>
              <a:rPr lang="ru-RU" dirty="0" smtClean="0">
                <a:solidFill>
                  <a:prstClr val="black"/>
                </a:solidFill>
                <a:latin typeface="Times New Roman" panose="02020603050405020304" pitchFamily="18" charset="0"/>
                <a:ea typeface="+mj-ea"/>
                <a:cs typeface="Times New Roman" panose="02020603050405020304" pitchFamily="18" charset="0"/>
              </a:rPr>
              <a:t>вносит </a:t>
            </a:r>
            <a:r>
              <a:rPr lang="ru-RU" dirty="0">
                <a:solidFill>
                  <a:prstClr val="black"/>
                </a:solidFill>
                <a:latin typeface="Times New Roman" panose="02020603050405020304" pitchFamily="18" charset="0"/>
                <a:ea typeface="+mj-ea"/>
                <a:cs typeface="Times New Roman" panose="02020603050405020304" pitchFamily="18" charset="0"/>
              </a:rPr>
              <a:t>корректировки в законодательство по вопросам </a:t>
            </a:r>
            <a:r>
              <a:rPr lang="ru-RU" dirty="0" smtClean="0">
                <a:solidFill>
                  <a:prstClr val="black"/>
                </a:solidFill>
                <a:latin typeface="Times New Roman" panose="02020603050405020304" pitchFamily="18" charset="0"/>
                <a:ea typeface="+mj-ea"/>
                <a:cs typeface="Times New Roman" panose="02020603050405020304" pitchFamily="18" charset="0"/>
              </a:rPr>
              <a:t>ИС, </a:t>
            </a:r>
            <a:r>
              <a:rPr lang="ru-RU" dirty="0">
                <a:solidFill>
                  <a:prstClr val="black"/>
                </a:solidFill>
                <a:latin typeface="Times New Roman" panose="02020603050405020304" pitchFamily="18" charset="0"/>
                <a:ea typeface="+mj-ea"/>
                <a:cs typeface="Times New Roman" panose="02020603050405020304" pitchFamily="18" charset="0"/>
              </a:rPr>
              <a:t>а фундаментально меняют существующую систему. Так Закон вносит изменения в </a:t>
            </a:r>
            <a:r>
              <a:rPr lang="ru-RU" dirty="0" smtClean="0">
                <a:solidFill>
                  <a:prstClr val="black"/>
                </a:solidFill>
                <a:latin typeface="Times New Roman" panose="02020603050405020304" pitchFamily="18" charset="0"/>
                <a:ea typeface="+mj-ea"/>
                <a:cs typeface="Times New Roman" panose="02020603050405020304" pitchFamily="18" charset="0"/>
              </a:rPr>
              <a:t>10 нормативных правовых актов РК и направлен </a:t>
            </a:r>
            <a:r>
              <a:rPr lang="ru-RU" dirty="0">
                <a:solidFill>
                  <a:prstClr val="black"/>
                </a:solidFill>
                <a:latin typeface="Times New Roman" panose="02020603050405020304" pitchFamily="18" charset="0"/>
                <a:ea typeface="+mj-ea"/>
                <a:cs typeface="Times New Roman" panose="02020603050405020304" pitchFamily="18" charset="0"/>
              </a:rPr>
              <a:t>на совершенствование законодательства в сфере ИС, упрощение процедуры регистрации объектов ИС, устранение правовых пробелов, а также исключение норм, создающих административные барьеры в сфере охраны </a:t>
            </a:r>
            <a:r>
              <a:rPr lang="ru-RU" dirty="0" smtClean="0">
                <a:solidFill>
                  <a:prstClr val="black"/>
                </a:solidFill>
                <a:latin typeface="Times New Roman" panose="02020603050405020304" pitchFamily="18" charset="0"/>
                <a:ea typeface="+mj-ea"/>
                <a:cs typeface="Times New Roman" panose="02020603050405020304" pitchFamily="18" charset="0"/>
              </a:rPr>
              <a:t>ИС.</a:t>
            </a:r>
          </a:p>
          <a:p>
            <a:pPr algn="just"/>
            <a:r>
              <a:rPr lang="ru-RU" dirty="0" smtClean="0">
                <a:solidFill>
                  <a:prstClr val="black"/>
                </a:solidFill>
                <a:latin typeface="Times New Roman" panose="02020603050405020304" pitchFamily="18" charset="0"/>
                <a:ea typeface="+mj-ea"/>
                <a:cs typeface="Times New Roman" panose="02020603050405020304" pitchFamily="18" charset="0"/>
              </a:rPr>
              <a:t>Закон </a:t>
            </a:r>
            <a:r>
              <a:rPr lang="ru-RU" dirty="0">
                <a:solidFill>
                  <a:prstClr val="black"/>
                </a:solidFill>
                <a:latin typeface="Times New Roman" panose="02020603050405020304" pitchFamily="18" charset="0"/>
                <a:ea typeface="+mj-ea"/>
                <a:cs typeface="Times New Roman" panose="02020603050405020304" pitchFamily="18" charset="0"/>
              </a:rPr>
              <a:t>предусматривает совершенствование процессов предоставления охраны и защиты прав на объекты </a:t>
            </a:r>
            <a:r>
              <a:rPr lang="ru-RU" dirty="0" smtClean="0">
                <a:solidFill>
                  <a:prstClr val="black"/>
                </a:solidFill>
                <a:latin typeface="Times New Roman" panose="02020603050405020304" pitchFamily="18" charset="0"/>
                <a:ea typeface="+mj-ea"/>
                <a:cs typeface="Times New Roman" panose="02020603050405020304" pitchFamily="18" charset="0"/>
              </a:rPr>
              <a:t>ИС в РК, </a:t>
            </a:r>
            <a:r>
              <a:rPr lang="ru-RU" dirty="0">
                <a:solidFill>
                  <a:prstClr val="black"/>
                </a:solidFill>
                <a:latin typeface="Times New Roman" panose="02020603050405020304" pitchFamily="18" charset="0"/>
                <a:ea typeface="+mj-ea"/>
                <a:cs typeface="Times New Roman" panose="02020603050405020304" pitchFamily="18" charset="0"/>
              </a:rPr>
              <a:t>с учетом вступления </a:t>
            </a:r>
            <a:r>
              <a:rPr lang="kk-KZ" dirty="0" smtClean="0">
                <a:solidFill>
                  <a:prstClr val="black"/>
                </a:solidFill>
                <a:latin typeface="Times New Roman" panose="02020603050405020304" pitchFamily="18" charset="0"/>
                <a:ea typeface="+mj-ea"/>
                <a:cs typeface="Times New Roman" panose="02020603050405020304" pitchFamily="18" charset="0"/>
              </a:rPr>
              <a:t>РК</a:t>
            </a:r>
            <a:r>
              <a:rPr lang="en-US" dirty="0" smtClean="0">
                <a:solidFill>
                  <a:prstClr val="black"/>
                </a:solidFill>
                <a:latin typeface="Times New Roman" panose="02020603050405020304" pitchFamily="18" charset="0"/>
                <a:ea typeface="+mj-ea"/>
                <a:cs typeface="Times New Roman" panose="02020603050405020304" pitchFamily="18" charset="0"/>
              </a:rPr>
              <a:t> </a:t>
            </a:r>
            <a:r>
              <a:rPr lang="ru-RU" dirty="0" smtClean="0">
                <a:solidFill>
                  <a:prstClr val="black"/>
                </a:solidFill>
                <a:latin typeface="Times New Roman" panose="02020603050405020304" pitchFamily="18" charset="0"/>
                <a:ea typeface="+mj-ea"/>
                <a:cs typeface="Times New Roman" panose="02020603050405020304" pitchFamily="18" charset="0"/>
              </a:rPr>
              <a:t>в </a:t>
            </a:r>
            <a:r>
              <a:rPr lang="ru-RU" dirty="0">
                <a:solidFill>
                  <a:prstClr val="black"/>
                </a:solidFill>
                <a:latin typeface="Times New Roman" panose="02020603050405020304" pitchFamily="18" charset="0"/>
                <a:ea typeface="+mj-ea"/>
                <a:cs typeface="Times New Roman" panose="02020603050405020304" pitchFamily="18" charset="0"/>
              </a:rPr>
              <a:t>ВТО и членства в ЕАЭС, направленных на гармонизацию патентного законодательства Казахстана и стран </a:t>
            </a:r>
            <a:r>
              <a:rPr lang="ru-RU" dirty="0" smtClean="0">
                <a:solidFill>
                  <a:prstClr val="black"/>
                </a:solidFill>
                <a:latin typeface="Times New Roman" panose="02020603050405020304" pitchFamily="18" charset="0"/>
                <a:ea typeface="+mj-ea"/>
                <a:cs typeface="Times New Roman" panose="02020603050405020304" pitchFamily="18" charset="0"/>
              </a:rPr>
              <a:t>ОЭСР.</a:t>
            </a:r>
            <a:endParaRPr lang="ru-RU" dirty="0">
              <a:solidFill>
                <a:prstClr val="black"/>
              </a:solidFill>
              <a:latin typeface="Times New Roman" panose="02020603050405020304" pitchFamily="18" charset="0"/>
              <a:ea typeface="+mj-ea"/>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9552" y="5554997"/>
            <a:ext cx="2467618" cy="737818"/>
          </a:xfrm>
          <a:prstGeom prst="rect">
            <a:avLst/>
          </a:prstGeom>
        </p:spPr>
      </p:pic>
    </p:spTree>
    <p:extLst>
      <p:ext uri="{BB962C8B-B14F-4D97-AF65-F5344CB8AC3E}">
        <p14:creationId xmlns:p14="http://schemas.microsoft.com/office/powerpoint/2010/main" val="2025803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latin typeface="Times New Roman" panose="02020603050405020304" pitchFamily="18" charset="0"/>
                <a:cs typeface="Times New Roman" panose="02020603050405020304" pitchFamily="18" charset="0"/>
              </a:rPr>
              <a:t>В какие </a:t>
            </a:r>
            <a:r>
              <a:rPr lang="ru-RU" sz="2800" b="1" dirty="0" smtClean="0">
                <a:latin typeface="Times New Roman" panose="02020603050405020304" pitchFamily="18" charset="0"/>
                <a:cs typeface="Times New Roman" panose="02020603050405020304" pitchFamily="18" charset="0"/>
              </a:rPr>
              <a:t>нормативные правовые </a:t>
            </a:r>
            <a:r>
              <a:rPr lang="ru-RU" sz="2800" b="1" dirty="0">
                <a:latin typeface="Times New Roman" panose="02020603050405020304" pitchFamily="18" charset="0"/>
                <a:cs typeface="Times New Roman" panose="02020603050405020304" pitchFamily="18" charset="0"/>
              </a:rPr>
              <a:t>акты в сфере </a:t>
            </a:r>
            <a:r>
              <a:rPr lang="ru-RU" sz="2800" b="1" dirty="0" smtClean="0">
                <a:latin typeface="Times New Roman" panose="02020603050405020304" pitchFamily="18" charset="0"/>
                <a:cs typeface="Times New Roman" panose="02020603050405020304" pitchFamily="18" charset="0"/>
              </a:rPr>
              <a:t>ИС РК </a:t>
            </a:r>
            <a:r>
              <a:rPr lang="ru-RU" sz="2800" b="1" dirty="0">
                <a:latin typeface="Times New Roman" panose="02020603050405020304" pitchFamily="18" charset="0"/>
                <a:cs typeface="Times New Roman" panose="02020603050405020304" pitchFamily="18" charset="0"/>
              </a:rPr>
              <a:t>были внесены изменения? </a:t>
            </a:r>
            <a:r>
              <a:rPr lang="ru-RU" sz="2800" b="1" dirty="0" smtClean="0">
                <a:latin typeface="Times New Roman" panose="02020603050405020304" pitchFamily="18" charset="0"/>
                <a:cs typeface="Times New Roman" panose="02020603050405020304" pitchFamily="18" charset="0"/>
              </a:rPr>
              <a:t/>
            </a:r>
            <a:br>
              <a:rPr lang="ru-RU" sz="2800" b="1" dirty="0" smtClean="0">
                <a:latin typeface="Times New Roman" panose="02020603050405020304" pitchFamily="18"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457324"/>
            <a:ext cx="10515600" cy="4886325"/>
          </a:xfrm>
        </p:spPr>
        <p:txBody>
          <a:bodyPr>
            <a:normAutofit/>
          </a:bodyPr>
          <a:lstStyle/>
          <a:p>
            <a:pPr algn="just"/>
            <a:r>
              <a:rPr lang="ru-RU" sz="2000" dirty="0">
                <a:latin typeface="Times New Roman" panose="02020603050405020304" pitchFamily="18" charset="0"/>
                <a:cs typeface="Times New Roman" panose="02020603050405020304" pitchFamily="18" charset="0"/>
              </a:rPr>
              <a:t>Гражданский кодекс Республики Казахстан (Особенная часть) от 1 июля </a:t>
            </a:r>
            <a:r>
              <a:rPr lang="ru-RU" sz="2000" dirty="0" smtClean="0">
                <a:latin typeface="Times New Roman" panose="02020603050405020304" pitchFamily="18" charset="0"/>
                <a:cs typeface="Times New Roman" panose="02020603050405020304" pitchFamily="18" charset="0"/>
              </a:rPr>
              <a:t>1999 г.</a:t>
            </a:r>
          </a:p>
          <a:p>
            <a:pPr algn="just"/>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Кодекс Республики Казахстан об административных правонарушениях от 5 июля 2014 </a:t>
            </a:r>
            <a:r>
              <a:rPr lang="ru-RU" sz="2000" dirty="0" smtClean="0">
                <a:latin typeface="Times New Roman" panose="02020603050405020304" pitchFamily="18" charset="0"/>
                <a:cs typeface="Times New Roman" panose="02020603050405020304" pitchFamily="18" charset="0"/>
              </a:rPr>
              <a:t>г.</a:t>
            </a:r>
          </a:p>
          <a:p>
            <a:pPr algn="just"/>
            <a:r>
              <a:rPr lang="ru-RU" sz="2000" dirty="0">
                <a:latin typeface="Times New Roman" panose="02020603050405020304" pitchFamily="18" charset="0"/>
                <a:cs typeface="Times New Roman" panose="02020603050405020304" pitchFamily="18" charset="0"/>
              </a:rPr>
              <a:t>Предпринимательский кодекс Республики Казахстан от 29 октября 2015 </a:t>
            </a:r>
            <a:r>
              <a:rPr lang="ru-RU" sz="2000" dirty="0" smtClean="0">
                <a:latin typeface="Times New Roman" panose="02020603050405020304" pitchFamily="18" charset="0"/>
                <a:cs typeface="Times New Roman" panose="02020603050405020304" pitchFamily="18" charset="0"/>
              </a:rPr>
              <a:t>г.</a:t>
            </a:r>
          </a:p>
          <a:p>
            <a:pPr algn="just"/>
            <a:r>
              <a:rPr lang="ru-RU" sz="2000" dirty="0">
                <a:latin typeface="Times New Roman" panose="02020603050405020304" pitchFamily="18" charset="0"/>
                <a:cs typeface="Times New Roman" panose="02020603050405020304" pitchFamily="18" charset="0"/>
              </a:rPr>
              <a:t>Кодекс Республики Казахстан </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О налогах и других обязательных платежах в бюджет» от 25 декабря 2017 г. </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Налоговый кодекс</a:t>
            </a:r>
            <a:r>
              <a:rPr lang="ru-RU" sz="2000" dirty="0" smtClean="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Закон Республики Казахстан </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Об авторском праве и смежных правах</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от 10 июня 1996 </a:t>
            </a:r>
            <a:r>
              <a:rPr lang="ru-RU" sz="2000" dirty="0" smtClean="0">
                <a:latin typeface="Times New Roman" panose="02020603050405020304" pitchFamily="18" charset="0"/>
                <a:cs typeface="Times New Roman" panose="02020603050405020304" pitchFamily="18" charset="0"/>
              </a:rPr>
              <a:t>г.</a:t>
            </a:r>
          </a:p>
          <a:p>
            <a:pPr algn="just"/>
            <a:r>
              <a:rPr lang="ru-RU" sz="2000" dirty="0">
                <a:latin typeface="Times New Roman" panose="02020603050405020304" pitchFamily="18" charset="0"/>
                <a:cs typeface="Times New Roman" panose="02020603050405020304" pitchFamily="18" charset="0"/>
              </a:rPr>
              <a:t>Закон Республики Казахстан </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Об охране селекционных достижений</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от 13 июля 1999 </a:t>
            </a:r>
            <a:r>
              <a:rPr lang="ru-RU" sz="2000" dirty="0" smtClean="0">
                <a:latin typeface="Times New Roman" panose="02020603050405020304" pitchFamily="18" charset="0"/>
                <a:cs typeface="Times New Roman" panose="02020603050405020304" pitchFamily="18" charset="0"/>
              </a:rPr>
              <a:t>г.</a:t>
            </a:r>
          </a:p>
          <a:p>
            <a:pPr algn="just"/>
            <a:r>
              <a:rPr lang="ru-RU" sz="2000" dirty="0">
                <a:latin typeface="Times New Roman" panose="02020603050405020304" pitchFamily="18" charset="0"/>
                <a:cs typeface="Times New Roman" panose="02020603050405020304" pitchFamily="18" charset="0"/>
              </a:rPr>
              <a:t>Закон Республики Казахстан </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Патентный закон Республики Казахстан» от 16 июля 1999 </a:t>
            </a:r>
            <a:r>
              <a:rPr lang="ru-RU" sz="2000" dirty="0" smtClean="0">
                <a:latin typeface="Times New Roman" panose="02020603050405020304" pitchFamily="18" charset="0"/>
                <a:cs typeface="Times New Roman" panose="02020603050405020304" pitchFamily="18" charset="0"/>
              </a:rPr>
              <a:t>г.</a:t>
            </a:r>
          </a:p>
          <a:p>
            <a:pPr algn="just"/>
            <a:r>
              <a:rPr lang="ru-RU" sz="2000" dirty="0">
                <a:latin typeface="Times New Roman" panose="02020603050405020304" pitchFamily="18" charset="0"/>
                <a:cs typeface="Times New Roman" panose="02020603050405020304" pitchFamily="18" charset="0"/>
              </a:rPr>
              <a:t>В Закон Республики Казахстан </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О товарных знаках, знаках обслуживания и наименованиях мест происхождения товаров» от 26 июля 1999 </a:t>
            </a:r>
            <a:r>
              <a:rPr lang="ru-RU" sz="2000" dirty="0" smtClean="0">
                <a:latin typeface="Times New Roman" panose="02020603050405020304" pitchFamily="18" charset="0"/>
                <a:cs typeface="Times New Roman" panose="02020603050405020304" pitchFamily="18" charset="0"/>
              </a:rPr>
              <a:t>г.</a:t>
            </a:r>
          </a:p>
          <a:p>
            <a:pPr algn="just"/>
            <a:r>
              <a:rPr lang="ru-RU" sz="2000" dirty="0">
                <a:latin typeface="Times New Roman" panose="02020603050405020304" pitchFamily="18" charset="0"/>
                <a:cs typeface="Times New Roman" panose="02020603050405020304" pitchFamily="18" charset="0"/>
              </a:rPr>
              <a:t>Закон Республики Казахстан </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О правовой охране топологий интегральных микросхем</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от 29 июня 2001 </a:t>
            </a:r>
            <a:r>
              <a:rPr lang="ru-RU" sz="2000" dirty="0" smtClean="0">
                <a:latin typeface="Times New Roman" panose="02020603050405020304" pitchFamily="18" charset="0"/>
                <a:cs typeface="Times New Roman" panose="02020603050405020304" pitchFamily="18" charset="0"/>
              </a:rPr>
              <a:t>г.</a:t>
            </a:r>
          </a:p>
          <a:p>
            <a:pPr algn="just"/>
            <a:r>
              <a:rPr lang="ru-RU" sz="2000" dirty="0">
                <a:latin typeface="Times New Roman" panose="02020603050405020304" pitchFamily="18" charset="0"/>
                <a:cs typeface="Times New Roman" panose="02020603050405020304" pitchFamily="18" charset="0"/>
              </a:rPr>
              <a:t>В Закон Республики Казахстан </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Об органах юстиции» от 18 марта 2002 </a:t>
            </a:r>
            <a:r>
              <a:rPr lang="ru-RU" sz="2000" dirty="0" smtClean="0">
                <a:latin typeface="Times New Roman" panose="02020603050405020304" pitchFamily="18" charset="0"/>
                <a:cs typeface="Times New Roman" panose="02020603050405020304" pitchFamily="18" charset="0"/>
              </a:rPr>
              <a:t>г.</a:t>
            </a:r>
          </a:p>
          <a:p>
            <a:pPr algn="just"/>
            <a:endParaRPr lang="ru-RU" sz="20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2971" y="5852160"/>
            <a:ext cx="2111018" cy="631195"/>
          </a:xfrm>
          <a:prstGeom prst="rect">
            <a:avLst/>
          </a:prstGeom>
        </p:spPr>
      </p:pic>
    </p:spTree>
    <p:extLst>
      <p:ext uri="{BB962C8B-B14F-4D97-AF65-F5344CB8AC3E}">
        <p14:creationId xmlns:p14="http://schemas.microsoft.com/office/powerpoint/2010/main" val="1588936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393384"/>
            <a:ext cx="10515600" cy="835025"/>
          </a:xfrm>
        </p:spPr>
        <p:txBody>
          <a:bodyPr>
            <a:noAutofit/>
          </a:bodyPr>
          <a:lstStyle/>
          <a:p>
            <a:pPr lvl="0">
              <a:spcBef>
                <a:spcPts val="0"/>
              </a:spcBef>
            </a:pPr>
            <a:r>
              <a:rPr lang="ru-RU" sz="2400" b="1" dirty="0" smtClean="0">
                <a:latin typeface="Times New Roman" panose="02020603050405020304" pitchFamily="18" charset="0"/>
                <a:cs typeface="Times New Roman" panose="02020603050405020304" pitchFamily="18" charset="0"/>
              </a:rPr>
              <a:t/>
            </a:r>
            <a:br>
              <a:rPr lang="ru-RU" sz="2400" b="1" dirty="0" smtClean="0">
                <a:latin typeface="Times New Roman" panose="02020603050405020304" pitchFamily="18" charset="0"/>
                <a:cs typeface="Times New Roman" panose="02020603050405020304" pitchFamily="18" charset="0"/>
              </a:rPr>
            </a:br>
            <a:r>
              <a:rPr lang="ru-RU" sz="2800" b="1" dirty="0">
                <a:solidFill>
                  <a:prstClr val="black"/>
                </a:solidFill>
                <a:latin typeface="Times New Roman" panose="02020603050405020304" pitchFamily="18" charset="0"/>
                <a:ea typeface="+mn-ea"/>
                <a:cs typeface="Times New Roman" panose="02020603050405020304" pitchFamily="18" charset="0"/>
              </a:rPr>
              <a:t/>
            </a:r>
            <a:br>
              <a:rPr lang="ru-RU" sz="2800" b="1" dirty="0">
                <a:solidFill>
                  <a:prstClr val="black"/>
                </a:solidFill>
                <a:latin typeface="Times New Roman" panose="02020603050405020304" pitchFamily="18" charset="0"/>
                <a:ea typeface="+mn-ea"/>
                <a:cs typeface="Times New Roman" panose="02020603050405020304" pitchFamily="18" charset="0"/>
              </a:rPr>
            </a:br>
            <a:r>
              <a:rPr lang="ru-RU" sz="2800" b="1" dirty="0" smtClean="0">
                <a:solidFill>
                  <a:prstClr val="black"/>
                </a:solidFill>
                <a:latin typeface="Times New Roman" panose="02020603050405020304" pitchFamily="18" charset="0"/>
                <a:ea typeface="+mn-ea"/>
                <a:cs typeface="Times New Roman" panose="02020603050405020304" pitchFamily="18" charset="0"/>
              </a:rPr>
              <a:t>ОБЗОР </a:t>
            </a:r>
            <a:r>
              <a:rPr lang="ru-RU" sz="2800" b="1" dirty="0">
                <a:solidFill>
                  <a:prstClr val="black"/>
                </a:solidFill>
                <a:latin typeface="Times New Roman" panose="02020603050405020304" pitchFamily="18" charset="0"/>
                <a:ea typeface="+mn-ea"/>
                <a:cs typeface="Times New Roman" panose="02020603050405020304" pitchFamily="18" charset="0"/>
              </a:rPr>
              <a:t>НОВЕЛЛ В СФЕРЕ ИНТЕЛЛЕКТУАЛЬНОЙ СОБСТВЕННОСТИ РК</a:t>
            </a:r>
            <a:br>
              <a:rPr lang="ru-RU" sz="2800" b="1" dirty="0">
                <a:solidFill>
                  <a:prstClr val="black"/>
                </a:solidFill>
                <a:latin typeface="Times New Roman" panose="02020603050405020304" pitchFamily="18" charset="0"/>
                <a:ea typeface="+mn-ea"/>
                <a:cs typeface="Times New Roman" panose="02020603050405020304" pitchFamily="18" charset="0"/>
              </a:rPr>
            </a:br>
            <a:r>
              <a:rPr lang="ru-RU" sz="2800" b="1" dirty="0">
                <a:solidFill>
                  <a:prstClr val="black"/>
                </a:solidFill>
                <a:latin typeface="Times New Roman" panose="02020603050405020304" pitchFamily="18" charset="0"/>
                <a:ea typeface="+mn-ea"/>
                <a:cs typeface="Times New Roman" panose="02020603050405020304" pitchFamily="18" charset="0"/>
              </a:rPr>
              <a:t/>
            </a:r>
            <a:br>
              <a:rPr lang="ru-RU" sz="2800" b="1" dirty="0">
                <a:solidFill>
                  <a:prstClr val="black"/>
                </a:solidFill>
                <a:latin typeface="Times New Roman" panose="02020603050405020304" pitchFamily="18" charset="0"/>
                <a:ea typeface="+mn-ea"/>
                <a:cs typeface="Times New Roman" panose="02020603050405020304" pitchFamily="18" charset="0"/>
              </a:rPr>
            </a:br>
            <a:r>
              <a:rPr lang="ru-RU" sz="2000" dirty="0">
                <a:solidFill>
                  <a:prstClr val="black"/>
                </a:solidFill>
                <a:latin typeface="Times New Roman" panose="02020603050405020304" pitchFamily="18" charset="0"/>
                <a:ea typeface="+mn-ea"/>
                <a:cs typeface="Times New Roman" panose="02020603050405020304" pitchFamily="18" charset="0"/>
              </a:rPr>
              <a:t/>
            </a:r>
            <a:br>
              <a:rPr lang="ru-RU" sz="2000" dirty="0">
                <a:solidFill>
                  <a:prstClr val="black"/>
                </a:solidFill>
                <a:latin typeface="Times New Roman" panose="02020603050405020304" pitchFamily="18" charset="0"/>
                <a:ea typeface="+mn-ea"/>
                <a:cs typeface="Times New Roman" panose="02020603050405020304" pitchFamily="18" charset="0"/>
              </a:rPr>
            </a:br>
            <a:endParaRPr lang="ru-RU" sz="2800" b="1" dirty="0" smtClean="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algn="just"/>
            <a:endParaRPr lang="ru-RU" dirty="0" smtClean="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В целом Закон предусматривает изменения </a:t>
            </a:r>
            <a:r>
              <a:rPr lang="ru-RU" dirty="0" smtClean="0">
                <a:latin typeface="Times New Roman" panose="02020603050405020304" pitchFamily="18" charset="0"/>
                <a:cs typeface="Times New Roman" panose="02020603050405020304" pitchFamily="18" charset="0"/>
              </a:rPr>
              <a:t>в части введения </a:t>
            </a:r>
            <a:r>
              <a:rPr lang="ru-RU" dirty="0">
                <a:latin typeface="Times New Roman" panose="02020603050405020304" pitchFamily="18" charset="0"/>
                <a:cs typeface="Times New Roman" panose="02020603050405020304" pitchFamily="18" charset="0"/>
              </a:rPr>
              <a:t>вместо существующей двухуровневой системы патентования, которая включала РГП «Национальный институт интеллектуальной собственности» Министерства юстиции РК (далее «</a:t>
            </a:r>
            <a:r>
              <a:rPr lang="ru-RU" b="1" dirty="0">
                <a:latin typeface="Times New Roman" panose="02020603050405020304" pitchFamily="18" charset="0"/>
                <a:cs typeface="Times New Roman" panose="02020603050405020304" pitchFamily="18" charset="0"/>
              </a:rPr>
              <a:t>Ведомство</a:t>
            </a:r>
            <a:r>
              <a:rPr lang="ru-RU" dirty="0">
                <a:latin typeface="Times New Roman" panose="02020603050405020304" pitchFamily="18" charset="0"/>
                <a:cs typeface="Times New Roman" panose="02020603050405020304" pitchFamily="18" charset="0"/>
              </a:rPr>
              <a:t>») и Министерство юстиции РК (далее «</a:t>
            </a:r>
            <a:r>
              <a:rPr lang="ru-RU" b="1" dirty="0">
                <a:latin typeface="Times New Roman" panose="02020603050405020304" pitchFamily="18" charset="0"/>
                <a:cs typeface="Times New Roman" panose="02020603050405020304" pitchFamily="18" charset="0"/>
              </a:rPr>
              <a:t>МЮ РК</a:t>
            </a:r>
            <a:r>
              <a:rPr lang="ru-RU" dirty="0">
                <a:latin typeface="Times New Roman" panose="02020603050405020304" pitchFamily="18" charset="0"/>
                <a:cs typeface="Times New Roman" panose="02020603050405020304" pitchFamily="18" charset="0"/>
              </a:rPr>
              <a:t>»), одноуровневую с участием только Ведомства. За МЮ РК остаются только регулятивные функции, за исключением в отношении общеизвестных товарных знаков</a:t>
            </a:r>
            <a:r>
              <a:rPr lang="ru-RU" dirty="0" smtClean="0">
                <a:latin typeface="Times New Roman" panose="02020603050405020304" pitchFamily="18" charset="0"/>
                <a:cs typeface="Times New Roman" panose="02020603050405020304" pitchFamily="18" charset="0"/>
              </a:rPr>
              <a:t>.</a:t>
            </a:r>
          </a:p>
          <a:p>
            <a:pPr algn="just"/>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6910" y="5830644"/>
            <a:ext cx="2111018" cy="631195"/>
          </a:xfrm>
          <a:prstGeom prst="rect">
            <a:avLst/>
          </a:prstGeom>
        </p:spPr>
      </p:pic>
    </p:spTree>
    <p:extLst>
      <p:ext uri="{BB962C8B-B14F-4D97-AF65-F5344CB8AC3E}">
        <p14:creationId xmlns:p14="http://schemas.microsoft.com/office/powerpoint/2010/main" val="2061355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839788" y="365125"/>
            <a:ext cx="10515600" cy="962819"/>
          </a:xfrm>
        </p:spPr>
        <p:txBody>
          <a:bodyPr/>
          <a:lstStyle/>
          <a:p>
            <a:r>
              <a:rPr lang="ru-RU" sz="2800" b="1" dirty="0">
                <a:solidFill>
                  <a:prstClr val="black"/>
                </a:solidFill>
                <a:latin typeface="Times New Roman" panose="02020603050405020304" pitchFamily="18" charset="0"/>
                <a:cs typeface="Times New Roman" panose="02020603050405020304" pitchFamily="18" charset="0"/>
              </a:rPr>
              <a:t>ОБЗОР НОВЕЛЛ В СФЕРЕ ИНТЕЛЛЕКТУАЛЬНОЙ СОБСТВЕННОСТИ РК</a:t>
            </a:r>
            <a:endParaRPr lang="ru-RU" dirty="0"/>
          </a:p>
        </p:txBody>
      </p:sp>
      <p:sp>
        <p:nvSpPr>
          <p:cNvPr id="8" name="Текст 7"/>
          <p:cNvSpPr>
            <a:spLocks noGrp="1"/>
          </p:cNvSpPr>
          <p:nvPr>
            <p:ph type="body" idx="1"/>
          </p:nvPr>
        </p:nvSpPr>
        <p:spPr/>
        <p:txBody>
          <a:bodyPr>
            <a:normAutofit fontScale="92500" lnSpcReduction="20000"/>
          </a:bodyPr>
          <a:lstStyle/>
          <a:p>
            <a:pPr algn="ctr"/>
            <a:r>
              <a:rPr lang="ru-RU" dirty="0" smtClean="0">
                <a:latin typeface="Times New Roman" panose="02020603050405020304" pitchFamily="18" charset="0"/>
                <a:cs typeface="Times New Roman" panose="02020603050405020304" pitchFamily="18" charset="0"/>
              </a:rPr>
              <a:t>РАНЕЕ: 2-х уровневая система. Ведомство проводит экспертизу, МЮ РК утверждает/отменяет решения</a:t>
            </a:r>
            <a:endParaRPr lang="ru-RU" dirty="0">
              <a:latin typeface="Times New Roman" panose="02020603050405020304" pitchFamily="18" charset="0"/>
              <a:cs typeface="Times New Roman" panose="02020603050405020304" pitchFamily="18" charset="0"/>
            </a:endParaRPr>
          </a:p>
        </p:txBody>
      </p:sp>
      <p:sp>
        <p:nvSpPr>
          <p:cNvPr id="10" name="Текст 9"/>
          <p:cNvSpPr>
            <a:spLocks noGrp="1"/>
          </p:cNvSpPr>
          <p:nvPr>
            <p:ph type="body" sz="quarter" idx="3"/>
          </p:nvPr>
        </p:nvSpPr>
        <p:spPr>
          <a:xfrm>
            <a:off x="6172200" y="1419225"/>
            <a:ext cx="5183188" cy="1085850"/>
          </a:xfrm>
        </p:spPr>
        <p:txBody>
          <a:bodyPr>
            <a:noAutofit/>
          </a:bodyPr>
          <a:lstStyle/>
          <a:p>
            <a:pPr algn="ctr"/>
            <a:r>
              <a:rPr lang="ru-RU" sz="2000" dirty="0" smtClean="0">
                <a:latin typeface="Times New Roman" panose="02020603050405020304" pitchFamily="18" charset="0"/>
                <a:cs typeface="Times New Roman" panose="02020603050405020304" pitchFamily="18" charset="0"/>
              </a:rPr>
              <a:t>ТЕПЕРЬ: 1 уровневая система. У МЮ РК только функции организации и контроля за деятельностью Ведомства</a:t>
            </a:r>
            <a:endParaRPr lang="ru-RU" sz="2000" dirty="0">
              <a:latin typeface="Times New Roman" panose="02020603050405020304" pitchFamily="18" charset="0"/>
              <a:cs typeface="Times New Roman" panose="02020603050405020304" pitchFamily="18" charset="0"/>
            </a:endParaRPr>
          </a:p>
        </p:txBody>
      </p:sp>
      <p:sp>
        <p:nvSpPr>
          <p:cNvPr id="12" name="Овал 11"/>
          <p:cNvSpPr/>
          <p:nvPr/>
        </p:nvSpPr>
        <p:spPr>
          <a:xfrm>
            <a:off x="1724026" y="3821113"/>
            <a:ext cx="3585893" cy="962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ВЕДОМСТВО</a:t>
            </a:r>
            <a:endParaRPr lang="ru-RU" dirty="0"/>
          </a:p>
        </p:txBody>
      </p:sp>
      <p:sp>
        <p:nvSpPr>
          <p:cNvPr id="13" name="Овал 12"/>
          <p:cNvSpPr/>
          <p:nvPr/>
        </p:nvSpPr>
        <p:spPr>
          <a:xfrm>
            <a:off x="1757095" y="2543969"/>
            <a:ext cx="3552824" cy="923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МЮ РК</a:t>
            </a:r>
            <a:endParaRPr lang="ru-RU" dirty="0"/>
          </a:p>
        </p:txBody>
      </p:sp>
      <p:sp>
        <p:nvSpPr>
          <p:cNvPr id="14" name="Овал 13"/>
          <p:cNvSpPr/>
          <p:nvPr/>
        </p:nvSpPr>
        <p:spPr>
          <a:xfrm>
            <a:off x="562157" y="5543813"/>
            <a:ext cx="2562043" cy="733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Товарные знаки</a:t>
            </a:r>
            <a:endParaRPr lang="ru-RU" dirty="0"/>
          </a:p>
        </p:txBody>
      </p:sp>
      <p:sp>
        <p:nvSpPr>
          <p:cNvPr id="20" name="Двойная стрелка вверх/вниз 19"/>
          <p:cNvSpPr/>
          <p:nvPr/>
        </p:nvSpPr>
        <p:spPr>
          <a:xfrm>
            <a:off x="3376215" y="3398045"/>
            <a:ext cx="248444" cy="493712"/>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cxnSp>
        <p:nvCxnSpPr>
          <p:cNvPr id="63" name="Прямая со стрелкой 62"/>
          <p:cNvCxnSpPr>
            <a:endCxn id="14" idx="0"/>
          </p:cNvCxnSpPr>
          <p:nvPr/>
        </p:nvCxnSpPr>
        <p:spPr>
          <a:xfrm flipH="1">
            <a:off x="1843179" y="4783138"/>
            <a:ext cx="986853" cy="76067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Прямая со стрелкой 63"/>
          <p:cNvCxnSpPr>
            <a:endCxn id="73" idx="0"/>
          </p:cNvCxnSpPr>
          <p:nvPr/>
        </p:nvCxnSpPr>
        <p:spPr>
          <a:xfrm>
            <a:off x="3914775" y="4783138"/>
            <a:ext cx="733425" cy="76067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Овал 72"/>
          <p:cNvSpPr/>
          <p:nvPr/>
        </p:nvSpPr>
        <p:spPr>
          <a:xfrm>
            <a:off x="3363912" y="5543813"/>
            <a:ext cx="2568575" cy="738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dirty="0" smtClean="0"/>
              <a:t>Промышленные образцы, изобретения и полезные модели</a:t>
            </a:r>
            <a:endParaRPr lang="ru-RU" sz="1300" dirty="0"/>
          </a:p>
        </p:txBody>
      </p:sp>
      <p:pic>
        <p:nvPicPr>
          <p:cNvPr id="85" name="Объект 84"/>
          <p:cNvPicPr>
            <a:picLocks noGrp="1" noChangeAspect="1"/>
          </p:cNvPicPr>
          <p:nvPr>
            <p:ph sz="quarter" idx="4"/>
          </p:nvPr>
        </p:nvPicPr>
        <p:blipFill>
          <a:blip r:embed="rId2"/>
          <a:stretch>
            <a:fillRect/>
          </a:stretch>
        </p:blipFill>
        <p:spPr>
          <a:xfrm>
            <a:off x="7746201" y="2737551"/>
            <a:ext cx="2167942" cy="570706"/>
          </a:xfrm>
          <a:prstGeom prst="rect">
            <a:avLst/>
          </a:prstGeom>
        </p:spPr>
      </p:pic>
      <p:pic>
        <p:nvPicPr>
          <p:cNvPr id="87" name="Рисунок 86"/>
          <p:cNvPicPr>
            <a:picLocks noChangeAspect="1"/>
          </p:cNvPicPr>
          <p:nvPr/>
        </p:nvPicPr>
        <p:blipFill>
          <a:blip r:embed="rId3"/>
          <a:stretch>
            <a:fillRect/>
          </a:stretch>
        </p:blipFill>
        <p:spPr>
          <a:xfrm>
            <a:off x="7121526" y="3807383"/>
            <a:ext cx="3596952" cy="975445"/>
          </a:xfrm>
          <a:prstGeom prst="rect">
            <a:avLst/>
          </a:prstGeom>
        </p:spPr>
      </p:pic>
      <p:pic>
        <p:nvPicPr>
          <p:cNvPr id="88" name="Рисунок 87"/>
          <p:cNvPicPr>
            <a:picLocks noChangeAspect="1"/>
          </p:cNvPicPr>
          <p:nvPr/>
        </p:nvPicPr>
        <p:blipFill>
          <a:blip r:embed="rId4"/>
          <a:stretch>
            <a:fillRect/>
          </a:stretch>
        </p:blipFill>
        <p:spPr>
          <a:xfrm>
            <a:off x="6251340" y="5581341"/>
            <a:ext cx="2578832" cy="749873"/>
          </a:xfrm>
          <a:prstGeom prst="rect">
            <a:avLst/>
          </a:prstGeom>
        </p:spPr>
      </p:pic>
      <p:cxnSp>
        <p:nvCxnSpPr>
          <p:cNvPr id="91" name="Прямая со стрелкой 90"/>
          <p:cNvCxnSpPr>
            <a:endCxn id="88" idx="0"/>
          </p:cNvCxnSpPr>
          <p:nvPr/>
        </p:nvCxnSpPr>
        <p:spPr>
          <a:xfrm flipH="1">
            <a:off x="7540756" y="4807609"/>
            <a:ext cx="822194" cy="77373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Прямая со стрелкой 92"/>
          <p:cNvCxnSpPr/>
          <p:nvPr/>
        </p:nvCxnSpPr>
        <p:spPr>
          <a:xfrm>
            <a:off x="9149025" y="4798728"/>
            <a:ext cx="1161251" cy="76857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4" name="Рисунок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2670" y="882127"/>
            <a:ext cx="2111018" cy="631195"/>
          </a:xfrm>
          <a:prstGeom prst="rect">
            <a:avLst/>
          </a:prstGeom>
        </p:spPr>
      </p:pic>
      <p:pic>
        <p:nvPicPr>
          <p:cNvPr id="2" name="Рисунок 1"/>
          <p:cNvPicPr>
            <a:picLocks noChangeAspect="1"/>
          </p:cNvPicPr>
          <p:nvPr/>
        </p:nvPicPr>
        <p:blipFill>
          <a:blip r:embed="rId6"/>
          <a:stretch>
            <a:fillRect/>
          </a:stretch>
        </p:blipFill>
        <p:spPr>
          <a:xfrm>
            <a:off x="9143896" y="5581341"/>
            <a:ext cx="2578832" cy="774259"/>
          </a:xfrm>
          <a:prstGeom prst="rect">
            <a:avLst/>
          </a:prstGeom>
        </p:spPr>
      </p:pic>
    </p:spTree>
    <p:extLst>
      <p:ext uri="{BB962C8B-B14F-4D97-AF65-F5344CB8AC3E}">
        <p14:creationId xmlns:p14="http://schemas.microsoft.com/office/powerpoint/2010/main" val="159670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a:latin typeface="Times New Roman" panose="02020603050405020304" pitchFamily="18" charset="0"/>
                <a:cs typeface="Times New Roman" panose="02020603050405020304" pitchFamily="18" charset="0"/>
              </a:rPr>
              <a:t>Какие изменения коснулись правового регулирования товарных знаков РК? Сравнительный анализ правового регулирования товарных знаков в РК. </a:t>
            </a:r>
            <a:endParaRPr lang="ru-RU" sz="2800" dirty="0"/>
          </a:p>
        </p:txBody>
      </p:sp>
      <p:sp>
        <p:nvSpPr>
          <p:cNvPr id="5" name="Текст 4"/>
          <p:cNvSpPr>
            <a:spLocks noGrp="1"/>
          </p:cNvSpPr>
          <p:nvPr>
            <p:ph type="body" idx="1"/>
          </p:nvPr>
        </p:nvSpPr>
        <p:spPr/>
        <p:txBody>
          <a:bodyPr/>
          <a:lstStyle/>
          <a:p>
            <a:r>
              <a:rPr lang="ru-RU" sz="2800" dirty="0" smtClean="0">
                <a:latin typeface="Times New Roman" panose="02020603050405020304" pitchFamily="18" charset="0"/>
                <a:ea typeface="+mj-ea"/>
                <a:cs typeface="Times New Roman" panose="02020603050405020304" pitchFamily="18" charset="0"/>
              </a:rPr>
              <a:t>РАНЕЕ</a:t>
            </a:r>
            <a:endParaRPr lang="ru-RU" sz="2800" dirty="0">
              <a:latin typeface="Times New Roman" panose="02020603050405020304" pitchFamily="18" charset="0"/>
              <a:ea typeface="+mj-ea"/>
              <a:cs typeface="Times New Roman" panose="02020603050405020304" pitchFamily="18" charset="0"/>
            </a:endParaRPr>
          </a:p>
        </p:txBody>
      </p:sp>
      <p:sp>
        <p:nvSpPr>
          <p:cNvPr id="6" name="Объект 5"/>
          <p:cNvSpPr>
            <a:spLocks noGrp="1"/>
          </p:cNvSpPr>
          <p:nvPr>
            <p:ph sz="half" idx="2"/>
          </p:nvPr>
        </p:nvSpPr>
        <p:spPr/>
        <p:txBody>
          <a:bodyPr>
            <a:normAutofit fontScale="85000" lnSpcReduction="20000"/>
          </a:bodyPr>
          <a:lstStyle/>
          <a:p>
            <a:r>
              <a:rPr lang="kk-KZ" sz="3300" dirty="0" smtClean="0">
                <a:solidFill>
                  <a:prstClr val="black"/>
                </a:solidFill>
                <a:latin typeface="Times New Roman" panose="02020603050405020304" pitchFamily="18" charset="0"/>
                <a:cs typeface="Times New Roman" panose="02020603050405020304" pitchFamily="18" charset="0"/>
              </a:rPr>
              <a:t>Отсутствовал</a:t>
            </a:r>
          </a:p>
          <a:p>
            <a:endParaRPr lang="kk-KZ" sz="2400" dirty="0">
              <a:solidFill>
                <a:prstClr val="black"/>
              </a:solidFill>
              <a:latin typeface="Times New Roman" panose="02020603050405020304" pitchFamily="18" charset="0"/>
              <a:cs typeface="Times New Roman" panose="02020603050405020304" pitchFamily="18" charset="0"/>
            </a:endParaRPr>
          </a:p>
          <a:p>
            <a:endParaRPr lang="kk-KZ" sz="2400" dirty="0" smtClean="0">
              <a:solidFill>
                <a:prstClr val="black"/>
              </a:solidFill>
              <a:latin typeface="Times New Roman" panose="02020603050405020304" pitchFamily="18" charset="0"/>
              <a:cs typeface="Times New Roman" panose="02020603050405020304" pitchFamily="18" charset="0"/>
            </a:endParaRPr>
          </a:p>
          <a:p>
            <a:endParaRPr lang="kk-KZ" sz="2400" dirty="0" smtClean="0">
              <a:solidFill>
                <a:prstClr val="black"/>
              </a:solidFill>
              <a:latin typeface="Times New Roman" panose="02020603050405020304" pitchFamily="18" charset="0"/>
              <a:cs typeface="Times New Roman" panose="02020603050405020304" pitchFamily="18" charset="0"/>
            </a:endParaRPr>
          </a:p>
          <a:p>
            <a:endParaRPr lang="kk-KZ" sz="2400" dirty="0">
              <a:solidFill>
                <a:prstClr val="black"/>
              </a:solidFill>
              <a:latin typeface="Times New Roman" panose="02020603050405020304" pitchFamily="18" charset="0"/>
              <a:cs typeface="Times New Roman" panose="02020603050405020304" pitchFamily="18" charset="0"/>
            </a:endParaRPr>
          </a:p>
          <a:p>
            <a:endParaRPr lang="kk-KZ" sz="2400" dirty="0" smtClean="0">
              <a:solidFill>
                <a:prstClr val="black"/>
              </a:solidFill>
              <a:latin typeface="Times New Roman" panose="02020603050405020304" pitchFamily="18" charset="0"/>
              <a:cs typeface="Times New Roman" panose="02020603050405020304" pitchFamily="18" charset="0"/>
            </a:endParaRPr>
          </a:p>
          <a:p>
            <a:endParaRPr lang="kk-KZ" sz="2400" dirty="0" smtClean="0">
              <a:solidFill>
                <a:prstClr val="black"/>
              </a:solidFill>
              <a:latin typeface="Times New Roman" panose="02020603050405020304" pitchFamily="18" charset="0"/>
              <a:cs typeface="Times New Roman" panose="02020603050405020304" pitchFamily="18" charset="0"/>
            </a:endParaRPr>
          </a:p>
          <a:p>
            <a:pPr algn="just"/>
            <a:r>
              <a:rPr lang="ru-RU" dirty="0">
                <a:solidFill>
                  <a:prstClr val="black"/>
                </a:solidFill>
                <a:latin typeface="Times New Roman" panose="02020603050405020304" pitchFamily="18" charset="0"/>
                <a:cs typeface="Times New Roman" panose="02020603050405020304" pitchFamily="18" charset="0"/>
              </a:rPr>
              <a:t>Данный принцип был установлен в рамках наднационального законодательства в области товарных </a:t>
            </a:r>
            <a:r>
              <a:rPr lang="ru-RU" dirty="0" smtClean="0">
                <a:solidFill>
                  <a:prstClr val="black"/>
                </a:solidFill>
                <a:latin typeface="Times New Roman" panose="02020603050405020304" pitchFamily="18" charset="0"/>
                <a:cs typeface="Times New Roman" panose="02020603050405020304" pitchFamily="18" charset="0"/>
              </a:rPr>
              <a:t>знаков (в </a:t>
            </a:r>
            <a:r>
              <a:rPr lang="ru-RU" smtClean="0">
                <a:solidFill>
                  <a:prstClr val="black"/>
                </a:solidFill>
                <a:latin typeface="Times New Roman" panose="02020603050405020304" pitchFamily="18" charset="0"/>
                <a:cs typeface="Times New Roman" panose="02020603050405020304" pitchFamily="18" charset="0"/>
              </a:rPr>
              <a:t>рамках ЕАЭС</a:t>
            </a:r>
            <a:r>
              <a:rPr lang="ru-RU" dirty="0" smtClean="0">
                <a:solidFill>
                  <a:prstClr val="black"/>
                </a:solidFill>
                <a:latin typeface="Times New Roman" panose="02020603050405020304" pitchFamily="18" charset="0"/>
                <a:cs typeface="Times New Roman" panose="02020603050405020304" pitchFamily="18" charset="0"/>
              </a:rPr>
              <a:t>).</a:t>
            </a:r>
            <a:endParaRPr lang="ru-RU" dirty="0"/>
          </a:p>
        </p:txBody>
      </p:sp>
      <p:sp>
        <p:nvSpPr>
          <p:cNvPr id="7" name="Текст 6"/>
          <p:cNvSpPr>
            <a:spLocks noGrp="1"/>
          </p:cNvSpPr>
          <p:nvPr>
            <p:ph type="body" sz="quarter" idx="3"/>
          </p:nvPr>
        </p:nvSpPr>
        <p:spPr/>
        <p:txBody>
          <a:bodyPr/>
          <a:lstStyle/>
          <a:p>
            <a:r>
              <a:rPr lang="ru-RU" sz="2800" dirty="0">
                <a:latin typeface="Times New Roman" panose="02020603050405020304" pitchFamily="18" charset="0"/>
                <a:ea typeface="+mj-ea"/>
                <a:cs typeface="Times New Roman" panose="02020603050405020304" pitchFamily="18" charset="0"/>
              </a:rPr>
              <a:t>ТЕПЕРЬ</a:t>
            </a:r>
          </a:p>
        </p:txBody>
      </p:sp>
      <p:sp>
        <p:nvSpPr>
          <p:cNvPr id="8" name="Объект 7"/>
          <p:cNvSpPr>
            <a:spLocks noGrp="1"/>
          </p:cNvSpPr>
          <p:nvPr>
            <p:ph sz="quarter" idx="4"/>
          </p:nvPr>
        </p:nvSpPr>
        <p:spPr/>
        <p:txBody>
          <a:bodyPr>
            <a:normAutofit/>
          </a:bodyPr>
          <a:lstStyle/>
          <a:p>
            <a:pPr algn="just"/>
            <a:r>
              <a:rPr lang="ru-RU" sz="2400" dirty="0">
                <a:solidFill>
                  <a:prstClr val="black"/>
                </a:solidFill>
                <a:latin typeface="Times New Roman" panose="02020603050405020304" pitchFamily="18" charset="0"/>
                <a:cs typeface="Times New Roman" panose="02020603050405020304" pitchFamily="18" charset="0"/>
              </a:rPr>
              <a:t>Определен момент возникновения права на товарный знак. Согласно Закону, исключительное право на товарный знак возникает с даты регистрации товарного знака в Государственном реестре товарных знаков</a:t>
            </a:r>
            <a:r>
              <a:rPr lang="ru-RU" sz="2400" dirty="0" smtClean="0">
                <a:solidFill>
                  <a:prstClr val="black"/>
                </a:solidFill>
                <a:latin typeface="Times New Roman" panose="02020603050405020304" pitchFamily="18" charset="0"/>
                <a:cs typeface="Times New Roman" panose="02020603050405020304" pitchFamily="18" charset="0"/>
              </a:rPr>
              <a:t>.</a:t>
            </a:r>
          </a:p>
          <a:p>
            <a:pPr algn="just"/>
            <a:r>
              <a:rPr lang="ru-RU" sz="2400" dirty="0" smtClean="0">
                <a:solidFill>
                  <a:prstClr val="black"/>
                </a:solidFill>
                <a:latin typeface="Times New Roman" panose="02020603050405020304" pitchFamily="18" charset="0"/>
                <a:cs typeface="Times New Roman" panose="02020603050405020304" pitchFamily="18" charset="0"/>
              </a:rPr>
              <a:t>Региональный </a:t>
            </a:r>
            <a:r>
              <a:rPr lang="ru-RU" sz="2400" dirty="0">
                <a:solidFill>
                  <a:prstClr val="black"/>
                </a:solidFill>
                <a:latin typeface="Times New Roman" panose="02020603050405020304" pitchFamily="18" charset="0"/>
                <a:cs typeface="Times New Roman" panose="02020603050405020304" pitchFamily="18" charset="0"/>
              </a:rPr>
              <a:t>принцип исчерпания </a:t>
            </a:r>
            <a:r>
              <a:rPr lang="ru-RU" sz="2400" dirty="0" smtClean="0">
                <a:solidFill>
                  <a:prstClr val="black"/>
                </a:solidFill>
                <a:latin typeface="Times New Roman" panose="02020603050405020304" pitchFamily="18" charset="0"/>
                <a:cs typeface="Times New Roman" panose="02020603050405020304" pitchFamily="18" charset="0"/>
              </a:rPr>
              <a:t>прав теперь </a:t>
            </a:r>
            <a:r>
              <a:rPr lang="ru-RU" sz="2400" dirty="0">
                <a:solidFill>
                  <a:prstClr val="black"/>
                </a:solidFill>
                <a:latin typeface="Times New Roman" panose="02020603050405020304" pitchFamily="18" charset="0"/>
                <a:cs typeface="Times New Roman" panose="02020603050405020304" pitchFamily="18" charset="0"/>
              </a:rPr>
              <a:t>прямо закреплен в национальном законодательстве РК.</a:t>
            </a:r>
            <a:endParaRPr lang="ru-RU" sz="2400" dirty="0"/>
          </a:p>
          <a:p>
            <a:pPr algn="just"/>
            <a:endParaRPr lang="ru-RU" sz="2400" dirty="0">
              <a:solidFill>
                <a:prstClr val="black"/>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2670" y="6092527"/>
            <a:ext cx="2111018" cy="631195"/>
          </a:xfrm>
          <a:prstGeom prst="rect">
            <a:avLst/>
          </a:prstGeom>
        </p:spPr>
      </p:pic>
    </p:spTree>
    <p:extLst>
      <p:ext uri="{BB962C8B-B14F-4D97-AF65-F5344CB8AC3E}">
        <p14:creationId xmlns:p14="http://schemas.microsoft.com/office/powerpoint/2010/main" val="1227491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Фиолетовый">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874</TotalTime>
  <Words>2145</Words>
  <Application>Microsoft Office PowerPoint</Application>
  <PresentationFormat>Произвольный</PresentationFormat>
  <Paragraphs>235</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 «ОБЗОР ВАЖНЫХ ИЗМЕНЕНИЙ В ЗАКОНОДАТЕЛЬСТВО КАЗАХСТАНА В СФЕРЕ ИНТЕЛЛЕКТУАЛЬНОЙ СОБСТВЕННОСТИ В 2018 ГОДУ»  Алматы, 2018</vt:lpstr>
      <vt:lpstr>Программа</vt:lpstr>
      <vt:lpstr>Презентация PowerPoint</vt:lpstr>
      <vt:lpstr>Презентация PowerPoint</vt:lpstr>
      <vt:lpstr>В какие нормативные правовые акты в сфере ИС РК были внесены изменения? </vt:lpstr>
      <vt:lpstr>В какие нормативные правовые акты в сфере ИС РК были внесены изменения?  </vt:lpstr>
      <vt:lpstr>  ОБЗОР НОВЕЛЛ В СФЕРЕ ИНТЕЛЛЕКТУАЛЬНОЙ СОБСТВЕННОСТИ РК   </vt:lpstr>
      <vt:lpstr>ОБЗОР НОВЕЛЛ В СФЕРЕ ИНТЕЛЛЕКТУАЛЬНОЙ СОБСТВЕННОСТИ РК</vt:lpstr>
      <vt:lpstr>Какие изменения коснулись правового регулирования товарных знаков РК? Сравнительный анализ правового регулирования товарных знаков в РК. </vt:lpstr>
      <vt:lpstr>Какие изменения коснулись правового регулирования товарных знаков РК? Сравнительный анализ правового регулирования товарных знаков в РК. </vt:lpstr>
      <vt:lpstr>Какие изменения коснулись правового регулирования  товарных знаков РК? Сравнительный анализ правового регулирования товарных знаков в РК. </vt:lpstr>
      <vt:lpstr>ПРАВОУСТАВЛИВАЮЩИЙ ДОКУМЕНТ НА ТОВАРНЫЙ ЗНАК</vt:lpstr>
      <vt:lpstr>Какие изменения коснулись правового регулирования  товарных знаков РК? Сравнительный анализ правового регулирования товарных знаков в РК. </vt:lpstr>
      <vt:lpstr>Какие изменения коснулись правового регулирования  товарных знаков РК? Сравнительный анализ правового регулирования товарных знаков в РК. </vt:lpstr>
      <vt:lpstr>Какие изменения коснулись регулирования изобретений, полезных моделей и промышленных образцов в РК? Сравнительный анализ правового регулирования патентования в РК. </vt:lpstr>
      <vt:lpstr>Какие изменения коснулись регулирования изобретений, полезных моделей и промышленных образцов в РК? Сравнительный анализ правового регулирования патентования в РК. </vt:lpstr>
      <vt:lpstr>Какие изменения коснулись регулирования объектов авторских прав в РК? Сравнительный анализ правового регулирования объектов авторских прав в РК. </vt:lpstr>
      <vt:lpstr>  Какие вопросы возникают на практике после вступления в силу изменений в законодательство Казахстана в сфере ИС?  </vt:lpstr>
      <vt:lpstr>Презентация PowerPoint</vt:lpstr>
      <vt:lpstr>ВОПРОСЫ</vt:lpstr>
      <vt:lpstr>ВОПРОСЫ</vt:lpstr>
      <vt:lpstr>ВОПРОСЫ</vt:lpstr>
      <vt:lpstr>ВОПРОСЫ</vt:lpstr>
      <vt:lpstr>ВОПРОСЫ</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Legalmax</dc:creator>
  <cp:lastModifiedBy>Элина Черногрицкая</cp:lastModifiedBy>
  <cp:revision>111</cp:revision>
  <dcterms:created xsi:type="dcterms:W3CDTF">2018-04-04T13:39:07Z</dcterms:created>
  <dcterms:modified xsi:type="dcterms:W3CDTF">2018-08-25T02:45:22Z</dcterms:modified>
</cp:coreProperties>
</file>