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9" r:id="rId4"/>
    <p:sldId id="290" r:id="rId5"/>
    <p:sldId id="291" r:id="rId6"/>
    <p:sldId id="292" r:id="rId7"/>
    <p:sldId id="312" r:id="rId8"/>
    <p:sldId id="315" r:id="rId9"/>
    <p:sldId id="313" r:id="rId10"/>
    <p:sldId id="314" r:id="rId11"/>
    <p:sldId id="316" r:id="rId12"/>
    <p:sldId id="318" r:id="rId13"/>
    <p:sldId id="317" r:id="rId14"/>
    <p:sldId id="319" r:id="rId15"/>
    <p:sldId id="320" r:id="rId16"/>
    <p:sldId id="321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606060"/>
    <a:srgbClr val="32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7DF8-371D-462B-9C48-045C62A71580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helpme@advok.k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sz="4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</a:t>
            </a:r>
            <a:r>
              <a:rPr lang="ru-RU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Айтбаев</a:t>
            </a:r>
          </a:p>
          <a:p>
            <a:pPr algn="l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Адвокат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городской</a:t>
            </a:r>
          </a:p>
          <a:p>
            <a:pPr algn="l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коллегии адвокатов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0535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1"/>
            <a:ext cx="7772400" cy="936104"/>
          </a:xfrm>
        </p:spPr>
        <p:txBody>
          <a:bodyPr/>
          <a:lstStyle/>
          <a:p>
            <a:r>
              <a:rPr lang="ru-RU" u="sng" dirty="0" smtClean="0"/>
              <a:t>Как развить экспертность?</a:t>
            </a:r>
            <a:endParaRPr lang="ru-RU" u="sng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6844" y="2420888"/>
            <a:ext cx="77724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+mj-lt"/>
              <a:buAutoNum type="arabicPeriod"/>
            </a:pPr>
            <a:r>
              <a:rPr lang="ru-RU" sz="3200" dirty="0" smtClean="0"/>
              <a:t>Постоянно изучать судебную практику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 smtClean="0"/>
              <a:t>Писать </a:t>
            </a:r>
            <a:r>
              <a:rPr lang="ru-RU" sz="3200" dirty="0" smtClean="0"/>
              <a:t>статьи </a:t>
            </a:r>
            <a:r>
              <a:rPr lang="ru-RU" sz="3200" dirty="0" smtClean="0"/>
              <a:t>на сайт </a:t>
            </a:r>
            <a:r>
              <a:rPr lang="en-US" sz="3200" dirty="0" smtClean="0"/>
              <a:t>zakon.kz</a:t>
            </a:r>
            <a:r>
              <a:rPr lang="ru-RU" sz="3200" dirty="0" smtClean="0"/>
              <a:t>, Параграф или другой профильный сайт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 smtClean="0"/>
              <a:t>Проводить </a:t>
            </a:r>
            <a:r>
              <a:rPr lang="ru-RU" sz="3200" dirty="0" err="1" smtClean="0"/>
              <a:t>вебинары</a:t>
            </a:r>
            <a:endParaRPr lang="ru-RU" sz="32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 smtClean="0"/>
              <a:t>Писать уникальные авторские посты в </a:t>
            </a:r>
            <a:r>
              <a:rPr lang="ru-RU" sz="3200" dirty="0" err="1" smtClean="0"/>
              <a:t>соцсетях</a:t>
            </a:r>
            <a:endParaRPr lang="ru-RU" sz="32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 smtClean="0"/>
              <a:t>Участвовать в профильных мероприятиях (Народный Юрист, Форум корпоративных юристов, Красный Крест и </a:t>
            </a:r>
            <a:r>
              <a:rPr lang="ru-RU" sz="3200" dirty="0" err="1" smtClean="0"/>
              <a:t>тп</a:t>
            </a:r>
            <a:r>
              <a:rPr lang="ru-RU" sz="3200" dirty="0" smtClean="0"/>
              <a:t>)</a:t>
            </a:r>
          </a:p>
          <a:p>
            <a:pPr marL="514350" indent="-514350" algn="l">
              <a:buFont typeface="+mj-lt"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6551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0535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9900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u="sng" dirty="0" smtClean="0"/>
              <a:t>Профессиональные качества:</a:t>
            </a:r>
            <a:endParaRPr lang="ru-RU" b="1" u="sng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21445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Профайлинг</a:t>
            </a:r>
            <a:r>
              <a:rPr lang="ru-RU" dirty="0" smtClean="0">
                <a:solidFill>
                  <a:schemeClr val="tx1"/>
                </a:solidFill>
              </a:rPr>
              <a:t> (физиогномика)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Предварительная подготовка (альтернативная история событий)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Переговоры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Судебная борьба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Техника задавания вопросов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Манипуляции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Постоянное повышение квалификации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1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0535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340768"/>
            <a:ext cx="843528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Из словаря: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3600" b="1" dirty="0" err="1" smtClean="0">
                <a:solidFill>
                  <a:schemeClr val="tx1"/>
                </a:solidFill>
              </a:rPr>
              <a:t>Репута́ция</a:t>
            </a:r>
            <a:r>
              <a:rPr lang="ru-RU" sz="3600" dirty="0" smtClean="0">
                <a:solidFill>
                  <a:schemeClr val="tx1"/>
                </a:solidFill>
              </a:rPr>
              <a:t> (англ. </a:t>
            </a:r>
            <a:r>
              <a:rPr lang="ru-RU" sz="3600" dirty="0" err="1" smtClean="0">
                <a:solidFill>
                  <a:schemeClr val="tx1"/>
                </a:solidFill>
              </a:rPr>
              <a:t>reputation</a:t>
            </a:r>
            <a:r>
              <a:rPr lang="ru-RU" sz="3600" dirty="0" smtClean="0">
                <a:solidFill>
                  <a:schemeClr val="tx1"/>
                </a:solidFill>
              </a:rPr>
              <a:t>), реноме́ (фр. </a:t>
            </a:r>
            <a:r>
              <a:rPr lang="ru-RU" sz="3600" dirty="0" err="1" smtClean="0">
                <a:solidFill>
                  <a:schemeClr val="tx1"/>
                </a:solidFill>
              </a:rPr>
              <a:t>renommée</a:t>
            </a:r>
            <a:r>
              <a:rPr lang="ru-RU" sz="3600" dirty="0" smtClean="0">
                <a:solidFill>
                  <a:schemeClr val="tx1"/>
                </a:solidFill>
              </a:rPr>
              <a:t>) — закрепившееся определённое мнение о человеке или группе людей. </a:t>
            </a:r>
          </a:p>
          <a:p>
            <a:endParaRPr lang="ru-RU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74686"/>
            <a:ext cx="9144000" cy="568331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05354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484784"/>
            <a:ext cx="9144000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В данном контексте репутация это: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1. Кто я и чем отличаюсь от других юристов?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2. В чем моя ценность для клиента?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0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05354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26876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Охват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2132856"/>
            <a:ext cx="9036496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rgbClr val="C00000"/>
                </a:solidFill>
              </a:rPr>
              <a:t>Первый круг: </a:t>
            </a:r>
            <a:r>
              <a:rPr lang="ru-RU" dirty="0" smtClean="0">
                <a:solidFill>
                  <a:schemeClr val="tx1"/>
                </a:solidFill>
              </a:rPr>
              <a:t>Вас знают коллеги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Второй круг: </a:t>
            </a:r>
            <a:r>
              <a:rPr lang="ru-RU" dirty="0" smtClean="0">
                <a:solidFill>
                  <a:schemeClr val="tx1"/>
                </a:solidFill>
              </a:rPr>
              <a:t>Вас знают в Вашем регионе (городе)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Третий круг: </a:t>
            </a:r>
            <a:r>
              <a:rPr lang="ru-RU" dirty="0" smtClean="0">
                <a:solidFill>
                  <a:schemeClr val="tx1"/>
                </a:solidFill>
              </a:rPr>
              <a:t>Вас «боятся» в своей регионе (городе)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Четвертый круг: </a:t>
            </a:r>
            <a:r>
              <a:rPr lang="ru-RU" dirty="0" smtClean="0">
                <a:solidFill>
                  <a:schemeClr val="tx1"/>
                </a:solidFill>
              </a:rPr>
              <a:t>Вас знают и Вы вдохновляете людей в своей стране 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Пятый круг: </a:t>
            </a:r>
            <a:r>
              <a:rPr lang="ru-RU" dirty="0" smtClean="0">
                <a:solidFill>
                  <a:schemeClr val="tx1"/>
                </a:solidFill>
              </a:rPr>
              <a:t>Вы Вас знают и Вы вдохновляете людей в СНГ или мире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05354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404987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Как я узнаю, что я юрист №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2547987"/>
            <a:ext cx="5040560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3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05354"/>
            <a:ext cx="914400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Когда Вы станете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Личным </a:t>
            </a:r>
            <a:r>
              <a:rPr lang="ru-RU" sz="3600" b="1" dirty="0" smtClean="0">
                <a:solidFill>
                  <a:srgbClr val="C00000"/>
                </a:solidFill>
              </a:rPr>
              <a:t>Брендом!!!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924943"/>
            <a:ext cx="57606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2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  <a:noFill/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  <a:p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</a:t>
            </a:r>
            <a:r>
              <a:rPr lang="ru-RU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Айтбаев</a:t>
            </a:r>
          </a:p>
          <a:p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адвокат </a:t>
            </a:r>
            <a:r>
              <a:rPr lang="ru-RU" sz="2000" b="1" dirty="0" err="1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городской коллегии адвокатов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Тел.: +7 (707) 835 33 11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 </a:t>
            </a:r>
            <a:r>
              <a:rPr lang="ru-RU" sz="2000" u="sng" dirty="0">
                <a:hlinkClick r:id="rId2"/>
              </a:rPr>
              <a:t>helpme@advok.kz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6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Как стать юристом № 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410" r="11261"/>
          <a:stretch/>
        </p:blipFill>
        <p:spPr>
          <a:xfrm>
            <a:off x="1619672" y="2204864"/>
            <a:ext cx="4497573" cy="43850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562818"/>
            <a:ext cx="5633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Почему надо быть Юристом </a:t>
            </a:r>
            <a:r>
              <a:rPr lang="ru-RU" sz="2800" b="1" dirty="0" smtClean="0"/>
              <a:t>№ </a:t>
            </a:r>
            <a:r>
              <a:rPr lang="en-US" sz="2800" b="1" dirty="0" smtClean="0"/>
              <a:t>1</a:t>
            </a:r>
            <a:r>
              <a:rPr lang="ru-RU" sz="2800" b="1" dirty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2386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</a:t>
            </a:r>
            <a:r>
              <a:rPr lang="ru-RU" b="1" dirty="0" smtClean="0">
                <a:solidFill>
                  <a:schemeClr val="tx1"/>
                </a:solidFill>
              </a:rPr>
              <a:t>Народная поговорка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Как стать юристом № 1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5" y="2050584"/>
            <a:ext cx="5354110" cy="460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44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Отсутствует </a:t>
            </a:r>
            <a:r>
              <a:rPr lang="ru-RU" b="1" dirty="0" err="1" smtClean="0">
                <a:solidFill>
                  <a:schemeClr val="tx1"/>
                </a:solidFill>
              </a:rPr>
              <a:t>самомотивация</a:t>
            </a:r>
            <a:r>
              <a:rPr lang="ru-RU" b="1" dirty="0" smtClean="0">
                <a:solidFill>
                  <a:schemeClr val="tx1"/>
                </a:solidFill>
              </a:rPr>
              <a:t> быть юристом № 1…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Что делать?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стать юристом № 1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88316"/>
            <a:ext cx="4752527" cy="40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Как стать юристом № 1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369"/>
            <a:ext cx="9144000" cy="56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Закон Парето (принцип Парето, принцип 80/20)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Как стать юристом № 1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5220" r="1409" b="8688"/>
          <a:stretch/>
        </p:blipFill>
        <p:spPr>
          <a:xfrm>
            <a:off x="440672" y="2276872"/>
            <a:ext cx="788801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7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Понимание закона Парето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0535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5876"/>
          <a:stretch/>
        </p:blipFill>
        <p:spPr>
          <a:xfrm>
            <a:off x="1547664" y="2204864"/>
            <a:ext cx="494413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4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0535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420888"/>
            <a:ext cx="5055431" cy="404434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/>
          <a:lstStyle/>
          <a:p>
            <a:r>
              <a:rPr lang="ru-RU" b="1" dirty="0" smtClean="0"/>
              <a:t>Так как же стать </a:t>
            </a:r>
            <a:r>
              <a:rPr lang="ru-RU" b="1" dirty="0" smtClean="0"/>
              <a:t>Юристом №1?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697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05354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стать юристом № 1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6620272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Чтобы стать юристом </a:t>
            </a:r>
            <a:r>
              <a:rPr lang="ru-RU" b="1" dirty="0" smtClean="0"/>
              <a:t>№1</a:t>
            </a:r>
            <a:r>
              <a:rPr lang="en-US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нужно развивать:</a:t>
            </a:r>
            <a:endParaRPr lang="ru-RU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7544" y="3068960"/>
            <a:ext cx="763284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anose="020B0604020202020204" pitchFamily="34" charset="0"/>
              <a:buAutoNum type="arabicPeriod"/>
            </a:pPr>
            <a:r>
              <a:rPr lang="ru-RU" sz="3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Экспертность</a:t>
            </a:r>
            <a:endParaRPr lang="ru-RU" sz="3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742950" indent="-742950" algn="l">
              <a:buFont typeface="Arial" panose="020B0604020202020204" pitchFamily="34" charset="0"/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Профессиональные качества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   Репутацию (доверие)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   Увеличивать охват (кто вас знает)</a:t>
            </a:r>
            <a:endParaRPr lang="ru-RU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2264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321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 как же стать Юристом №1?</vt:lpstr>
      <vt:lpstr>Чтобы стать юристом №1  нужно развивать:</vt:lpstr>
      <vt:lpstr>Как развить экспертность?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Элина Черногрицкая</cp:lastModifiedBy>
  <cp:revision>116</cp:revision>
  <dcterms:created xsi:type="dcterms:W3CDTF">2018-01-30T04:51:50Z</dcterms:created>
  <dcterms:modified xsi:type="dcterms:W3CDTF">2019-01-30T03:54:58Z</dcterms:modified>
</cp:coreProperties>
</file>