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9" r:id="rId3"/>
    <p:sldId id="285" r:id="rId4"/>
    <p:sldId id="286" r:id="rId5"/>
    <p:sldId id="287" r:id="rId6"/>
    <p:sldId id="283" r:id="rId7"/>
    <p:sldId id="284" r:id="rId8"/>
    <p:sldId id="290" r:id="rId9"/>
    <p:sldId id="291" r:id="rId10"/>
    <p:sldId id="292" r:id="rId11"/>
    <p:sldId id="293" r:id="rId12"/>
    <p:sldId id="294" r:id="rId13"/>
    <p:sldId id="295" r:id="rId14"/>
    <p:sldId id="296" r:id="rId15"/>
    <p:sldId id="301" r:id="rId16"/>
    <p:sldId id="300" r:id="rId17"/>
    <p:sldId id="299" r:id="rId18"/>
    <p:sldId id="298" r:id="rId19"/>
    <p:sldId id="303" r:id="rId20"/>
    <p:sldId id="306" r:id="rId21"/>
    <p:sldId id="307" r:id="rId22"/>
    <p:sldId id="308" r:id="rId23"/>
    <p:sldId id="310" r:id="rId24"/>
    <p:sldId id="311" r:id="rId25"/>
    <p:sldId id="312" r:id="rId26"/>
    <p:sldId id="313" r:id="rId27"/>
    <p:sldId id="314" r:id="rId28"/>
    <p:sldId id="316" r:id="rId29"/>
    <p:sldId id="315" r:id="rId30"/>
    <p:sldId id="317" r:id="rId31"/>
    <p:sldId id="318" r:id="rId32"/>
    <p:sldId id="31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918"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t>28.08.2018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54997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t>28.08.2018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38601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t>28.08.2018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31971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t>28.08.2018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72062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947DF8-371D-462B-9C48-045C62A71580}" type="datetimeFigureOut">
              <a:rPr lang="ru-RU" smtClean="0"/>
              <a:t>28.08.2018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2938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1947DF8-371D-462B-9C48-045C62A71580}" type="datetimeFigureOut">
              <a:rPr lang="ru-RU" smtClean="0"/>
              <a:t>28.08.2018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30067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1947DF8-371D-462B-9C48-045C62A71580}" type="datetimeFigureOut">
              <a:rPr lang="ru-RU" smtClean="0"/>
              <a:t>28.08.2018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78351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947DF8-371D-462B-9C48-045C62A71580}" type="datetimeFigureOut">
              <a:rPr lang="ru-RU" smtClean="0"/>
              <a:t>28.08.2018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94072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947DF8-371D-462B-9C48-045C62A71580}" type="datetimeFigureOut">
              <a:rPr lang="ru-RU" smtClean="0"/>
              <a:t>28.08.2018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247379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947DF8-371D-462B-9C48-045C62A71580}" type="datetimeFigureOut">
              <a:rPr lang="ru-RU" smtClean="0"/>
              <a:t>28.08.2018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95941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947DF8-371D-462B-9C48-045C62A71580}" type="datetimeFigureOut">
              <a:rPr lang="ru-RU" smtClean="0"/>
              <a:t>28.08.2018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75807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47DF8-371D-462B-9C48-045C62A71580}" type="datetimeFigureOut">
              <a:rPr lang="ru-RU" smtClean="0"/>
              <a:t>28.08.2018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75DEC-D436-4A77-93B4-E6E2A8377312}" type="slidenum">
              <a:rPr lang="ru-RU" smtClean="0"/>
              <a:t>‹#›</a:t>
            </a:fld>
            <a:endParaRPr lang="ru-RU"/>
          </a:p>
        </p:txBody>
      </p:sp>
    </p:spTree>
    <p:extLst>
      <p:ext uri="{BB962C8B-B14F-4D97-AF65-F5344CB8AC3E}">
        <p14:creationId xmlns:p14="http://schemas.microsoft.com/office/powerpoint/2010/main" val="114891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adilet.zan.kz/rus/docs/K990000409_"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19492" y="2564904"/>
            <a:ext cx="8856984" cy="42805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just">
              <a:buFont typeface="Arial" panose="020B0604020202020204" pitchFamily="34" charset="0"/>
              <a:buAutoNum type="arabicPeriod"/>
            </a:pPr>
            <a:endParaRPr lang="ru-RU" sz="2400" dirty="0">
              <a:solidFill>
                <a:schemeClr val="tx1"/>
              </a:solidFill>
              <a:latin typeface="Times New Roman" pitchFamily="18" charset="0"/>
              <a:cs typeface="Times New Roman" pitchFamily="18" charset="0"/>
            </a:endParaRPr>
          </a:p>
        </p:txBody>
      </p:sp>
      <p:sp>
        <p:nvSpPr>
          <p:cNvPr id="6" name="Заголовок 5"/>
          <p:cNvSpPr>
            <a:spLocks noGrp="1"/>
          </p:cNvSpPr>
          <p:nvPr>
            <p:ph type="ctrTitle"/>
          </p:nvPr>
        </p:nvSpPr>
        <p:spPr>
          <a:xfrm>
            <a:off x="683568" y="2130425"/>
            <a:ext cx="7774632" cy="3508375"/>
          </a:xfrm>
        </p:spPr>
        <p:txBody>
          <a:bodyPr>
            <a:normAutofit/>
          </a:bodyPr>
          <a:lstStyle/>
          <a:p>
            <a:pPr algn="just"/>
            <a:r>
              <a:rPr lang="ru-RU" sz="2400" b="1" u="sng" dirty="0">
                <a:latin typeface="Times New Roman" panose="02020603050405020304" pitchFamily="18" charset="0"/>
                <a:cs typeface="Times New Roman" panose="02020603050405020304" pitchFamily="18" charset="0"/>
              </a:rPr>
              <a:t>Наследственное право </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един</a:t>
            </a:r>
            <a:r>
              <a:rPr lang="en-US" sz="2400" dirty="0" smtClean="0">
                <a:latin typeface="Times New Roman" panose="02020603050405020304" pitchFamily="18" charset="0"/>
                <a:cs typeface="Times New Roman" panose="02020603050405020304" pitchFamily="18" charset="0"/>
              </a:rPr>
              <a:t>c</a:t>
            </a:r>
            <a:r>
              <a:rPr lang="ru-RU" sz="2400" smtClean="0">
                <a:latin typeface="Times New Roman" panose="02020603050405020304" pitchFamily="18" charset="0"/>
                <a:cs typeface="Times New Roman" panose="02020603050405020304" pitchFamily="18" charset="0"/>
              </a:rPr>
              <a:t>твенная </a:t>
            </a:r>
            <a:r>
              <a:rPr lang="ru-RU" sz="2400" dirty="0">
                <a:latin typeface="Times New Roman" panose="02020603050405020304" pitchFamily="18" charset="0"/>
                <a:cs typeface="Times New Roman" panose="02020603050405020304" pitchFamily="18" charset="0"/>
              </a:rPr>
              <a:t>отрасль права, регулирующая отношения, в которых человек участвует после смерти. </a:t>
            </a:r>
            <a:r>
              <a:rPr lang="ru-RU" sz="2400" dirty="0" smtClean="0">
                <a:latin typeface="Times New Roman" panose="02020603050405020304" pitchFamily="18" charset="0"/>
                <a:cs typeface="Times New Roman" panose="02020603050405020304" pitchFamily="18" charset="0"/>
              </a:rPr>
              <a:t>После  прекращение </a:t>
            </a:r>
            <a:r>
              <a:rPr lang="ru-RU" sz="2400" dirty="0">
                <a:latin typeface="Times New Roman" panose="02020603050405020304" pitchFamily="18" charset="0"/>
                <a:cs typeface="Times New Roman" panose="02020603050405020304" pitchFamily="18" charset="0"/>
              </a:rPr>
              <a:t>существование человека как в физическом смысле, так и как субъекта всех правоотношений. В связи с этим возникает необходимость урегулировать судьбу тех его прав и обязанностей, </a:t>
            </a:r>
            <a:r>
              <a:rPr lang="ru-RU" sz="2400" dirty="0" smtClean="0">
                <a:latin typeface="Times New Roman" panose="02020603050405020304" pitchFamily="18" charset="0"/>
                <a:cs typeface="Times New Roman" panose="02020603050405020304" pitchFamily="18" charset="0"/>
              </a:rPr>
              <a:t>которые переходят </a:t>
            </a:r>
            <a:r>
              <a:rPr lang="ru-RU" sz="2400" dirty="0">
                <a:latin typeface="Times New Roman" panose="02020603050405020304" pitchFamily="18" charset="0"/>
                <a:cs typeface="Times New Roman" panose="02020603050405020304" pitchFamily="18" charset="0"/>
              </a:rPr>
              <a:t>к другим </a:t>
            </a:r>
            <a:r>
              <a:rPr lang="ru-RU" sz="2400" dirty="0" smtClean="0">
                <a:latin typeface="Times New Roman" panose="02020603050405020304" pitchFamily="18" charset="0"/>
                <a:cs typeface="Times New Roman" panose="02020603050405020304" pitchFamily="18" charset="0"/>
              </a:rPr>
              <a:t>лицам.</a:t>
            </a:r>
            <a:endParaRPr lang="ru-RU" sz="2400" dirty="0">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a:xfrm>
            <a:off x="683568" y="2276872"/>
            <a:ext cx="7774632" cy="3361928"/>
          </a:xfrm>
        </p:spPr>
        <p:txBody>
          <a:bodyPr>
            <a:normAutofit/>
          </a:bodyPr>
          <a:lstStyle/>
          <a:p>
            <a:pPr algn="l"/>
            <a:endParaRPr lang="ru-RU" dirty="0">
              <a:solidFill>
                <a:srgbClr val="C00000"/>
              </a:solidFill>
            </a:endParaRPr>
          </a:p>
          <a:p>
            <a:endParaRPr lang="ru-RU" dirty="0"/>
          </a:p>
        </p:txBody>
      </p:sp>
      <p:sp>
        <p:nvSpPr>
          <p:cNvPr id="7"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957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just"/>
            <a:r>
              <a:rPr lang="ru-RU" sz="2200" b="1" dirty="0">
                <a:latin typeface="Times New Roman" panose="02020603050405020304" pitchFamily="18" charset="0"/>
                <a:cs typeface="Times New Roman" panose="02020603050405020304" pitchFamily="18" charset="0"/>
              </a:rPr>
              <a:t>Седьмая очередь наследников</a:t>
            </a:r>
          </a:p>
          <a:p>
            <a:pPr marL="0" indent="0" algn="just">
              <a:buNone/>
            </a:pPr>
            <a:r>
              <a:rPr lang="ru-RU" sz="2200" dirty="0">
                <a:latin typeface="Times New Roman" panose="02020603050405020304" pitchFamily="18" charset="0"/>
                <a:cs typeface="Times New Roman" panose="02020603050405020304" pitchFamily="18" charset="0"/>
              </a:rPr>
              <a:t>Если нет наследников предшествующих очередей, к наследованию в качестве наследников седьмой очереди призываются сводные братья и сестры, пасынки, падчерицы, отчим и мачеха наследодателя, если они совместно проживали с наследодателем одной семьей не менее десяти лет.</a:t>
            </a:r>
          </a:p>
          <a:p>
            <a:pPr algn="just"/>
            <a:r>
              <a:rPr lang="ru-RU" sz="2200" b="1" dirty="0">
                <a:latin typeface="Times New Roman" panose="02020603050405020304" pitchFamily="18" charset="0"/>
                <a:cs typeface="Times New Roman" panose="02020603050405020304" pitchFamily="18" charset="0"/>
              </a:rPr>
              <a:t>Наследование по праву представления</a:t>
            </a:r>
          </a:p>
          <a:p>
            <a:pPr marL="0" indent="0" algn="just">
              <a:buNone/>
            </a:pPr>
            <a:r>
              <a:rPr lang="ru-RU" sz="2200" dirty="0">
                <a:latin typeface="Times New Roman" panose="02020603050405020304" pitchFamily="18" charset="0"/>
                <a:cs typeface="Times New Roman" panose="02020603050405020304" pitchFamily="18" charset="0"/>
              </a:rPr>
              <a:t>Доля наследника по закону, умершего до открытия наследства или одновременно с наследодателем, переходит по праву представления к его соответствующим потомкам (то есть дети замещают своих умерших родителей) и делится между ними поровну.</a:t>
            </a:r>
          </a:p>
          <a:p>
            <a:pPr algn="just"/>
            <a:endParaRPr lang="ru-RU" sz="2200" dirty="0">
              <a:latin typeface="Times New Roman" panose="02020603050405020304" pitchFamily="18" charset="0"/>
              <a:cs typeface="Times New Roman" panose="02020603050405020304" pitchFamily="18" charset="0"/>
            </a:endParaRP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023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395536" y="1572624"/>
            <a:ext cx="849694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buNone/>
            </a:pPr>
            <a:r>
              <a:rPr lang="ru-RU" sz="2000" b="1" dirty="0">
                <a:latin typeface="Times New Roman" panose="02020603050405020304" pitchFamily="18" charset="0"/>
                <a:cs typeface="Times New Roman" panose="02020603050405020304" pitchFamily="18" charset="0"/>
              </a:rPr>
              <a:t>Наследование по </a:t>
            </a:r>
            <a:r>
              <a:rPr lang="ru-RU" sz="2000" b="1" dirty="0" smtClean="0">
                <a:latin typeface="Times New Roman" panose="02020603050405020304" pitchFamily="18" charset="0"/>
                <a:cs typeface="Times New Roman" panose="02020603050405020304" pitchFamily="18" charset="0"/>
              </a:rPr>
              <a:t>завещанию</a:t>
            </a:r>
            <a:endParaRPr lang="ru-RU" sz="2000" b="1"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effectLst/>
                <a:latin typeface="Times New Roman" panose="02020603050405020304" pitchFamily="18" charset="0"/>
                <a:cs typeface="Times New Roman" panose="02020603050405020304" pitchFamily="18" charset="0"/>
              </a:rPr>
              <a:t>Завещание представляет одну из форм перехода имущества. Под наследованием по завещанию понимается переход прав и обязанностей умершего к лицам, указанным им самим при жизни, на случай смерти. Правовое регулирование отношений, связанных с завещанием, играет ведущую роль. Так как назначение завещания состоит в том, чтобы определить порядок перехода всего наследственного имущества или его части к определенным лицам.</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effectLst/>
                <a:latin typeface="Times New Roman" panose="02020603050405020304" pitchFamily="18" charset="0"/>
                <a:cs typeface="Times New Roman" panose="02020603050405020304" pitchFamily="18" charset="0"/>
              </a:rPr>
              <a:t>Согласно п. 1 ст. 1046 ГК РК под наследованием по завещанию понимается переход прав и обязанностей умершего к лицам, указанным им самим в совершенном при жизни распоряжении о судьбе его имущества на случай смерти.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effectLst/>
                <a:latin typeface="Times New Roman" panose="02020603050405020304" pitchFamily="18" charset="0"/>
                <a:cs typeface="Times New Roman" panose="02020603050405020304" pitchFamily="18" charset="0"/>
              </a:rPr>
              <a:t/>
            </a:r>
            <a:br>
              <a:rPr kumimoji="0" lang="ru-RU" altLang="ru-RU" sz="2000" b="0" i="0" u="none" strike="noStrike" cap="none" normalizeH="0" baseline="0" dirty="0" smtClean="0">
                <a:ln>
                  <a:noFill/>
                </a:ln>
                <a:effectLst/>
                <a:latin typeface="Times New Roman" panose="02020603050405020304" pitchFamily="18" charset="0"/>
                <a:cs typeface="Times New Roman" panose="02020603050405020304" pitchFamily="18" charset="0"/>
              </a:rPr>
            </a:br>
            <a:endParaRPr kumimoji="0" lang="ru-RU" altLang="ru-RU" sz="2000" b="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3"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40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600200"/>
            <a:ext cx="8712968" cy="4709120"/>
          </a:xfrm>
        </p:spPr>
        <p:txBody>
          <a:bodyPr>
            <a:normAutofit/>
          </a:bodyPr>
          <a:lstStyle/>
          <a:p>
            <a:pPr algn="just"/>
            <a:r>
              <a:rPr lang="ru-RU" sz="2000" dirty="0">
                <a:latin typeface="Times New Roman" panose="02020603050405020304" pitchFamily="18" charset="0"/>
                <a:cs typeface="Times New Roman" panose="02020603050405020304" pitchFamily="18" charset="0"/>
              </a:rPr>
              <a:t>Наиболее характерным признаком для завещания является то, что завещание представляет собой </a:t>
            </a:r>
            <a:r>
              <a:rPr lang="ru-RU" sz="2000" b="1" dirty="0">
                <a:latin typeface="Times New Roman" panose="02020603050405020304" pitchFamily="18" charset="0"/>
                <a:cs typeface="Times New Roman" panose="02020603050405020304" pitchFamily="18" charset="0"/>
              </a:rPr>
              <a:t>распоряжение на случай смерти</a:t>
            </a:r>
            <a:r>
              <a:rPr lang="ru-RU" sz="2000" dirty="0">
                <a:latin typeface="Times New Roman" panose="02020603050405020304" pitchFamily="18" charset="0"/>
                <a:cs typeface="Times New Roman" panose="02020603050405020304" pitchFamily="18" charset="0"/>
              </a:rPr>
              <a:t>, что и отличает эту сделку от других и придает ей специфические особенности. </a:t>
            </a:r>
            <a:endParaRPr lang="ru-RU" sz="2000" dirty="0" smtClean="0">
              <a:latin typeface="Times New Roman" panose="02020603050405020304" pitchFamily="18" charset="0"/>
              <a:cs typeface="Times New Roman" panose="02020603050405020304" pitchFamily="18" charset="0"/>
            </a:endParaRPr>
          </a:p>
          <a:p>
            <a:pPr algn="just"/>
            <a:r>
              <a:rPr lang="ru-RU" sz="1800" dirty="0">
                <a:latin typeface="Times New Roman" panose="02020603050405020304" pitchFamily="18" charset="0"/>
                <a:cs typeface="Times New Roman" panose="02020603050405020304" pitchFamily="18" charset="0"/>
              </a:rPr>
              <a:t>Еще одной немаловажной особенностью завещания является </a:t>
            </a:r>
            <a:r>
              <a:rPr lang="ru-RU" sz="1800" b="1" dirty="0">
                <a:latin typeface="Times New Roman" panose="02020603050405020304" pitchFamily="18" charset="0"/>
                <a:cs typeface="Times New Roman" panose="02020603050405020304" pitchFamily="18" charset="0"/>
              </a:rPr>
              <a:t>тайность</a:t>
            </a:r>
            <a:r>
              <a:rPr lang="ru-RU" sz="1800" dirty="0">
                <a:latin typeface="Times New Roman" panose="02020603050405020304" pitchFamily="18" charset="0"/>
                <a:cs typeface="Times New Roman" panose="02020603050405020304" pitchFamily="18" charset="0"/>
              </a:rPr>
              <a:t> его совершения. Это связано, прежде всего, с тем, что завещание – это распоряжение на случай смерти. Только от воли наследодателя зависит, поставить ли в известность заинтересованных лиц или нет. Нотариус, другое лицо, удостоверяющее завещание, свидетели, а также гражданин, подписывающий завещание вместо завещателя, не вправе до открытия наследства разглашать сведения, касающиеся содержания, его составления, отмены или изменения (ст. 1054 ГК РК</a:t>
            </a:r>
            <a:r>
              <a:rPr lang="ru-RU" sz="1800" dirty="0" smtClean="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Поскольку завещание – это односторонняя сделка, носящая строго лично-формальный характер, оно должно быть </a:t>
            </a:r>
            <a:r>
              <a:rPr lang="ru-RU" sz="2000" b="1" dirty="0">
                <a:latin typeface="Times New Roman" panose="02020603050405020304" pitchFamily="18" charset="0"/>
                <a:cs typeface="Times New Roman" panose="02020603050405020304" pitchFamily="18" charset="0"/>
              </a:rPr>
              <a:t>собственноручно подписано </a:t>
            </a:r>
            <a:r>
              <a:rPr lang="ru-RU" sz="2000" dirty="0">
                <a:latin typeface="Times New Roman" panose="02020603050405020304" pitchFamily="18" charset="0"/>
                <a:cs typeface="Times New Roman" panose="02020603050405020304" pitchFamily="18" charset="0"/>
              </a:rPr>
              <a:t>завещателем.</a:t>
            </a:r>
          </a:p>
          <a:p>
            <a:pPr algn="just"/>
            <a:endParaRPr lang="ru-RU" sz="18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422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12776"/>
            <a:ext cx="8496944" cy="5256584"/>
          </a:xfrm>
        </p:spPr>
        <p:txBody>
          <a:bodyPr>
            <a:normAutofit/>
          </a:bodyPr>
          <a:lstStyle/>
          <a:p>
            <a:pPr algn="just"/>
            <a:r>
              <a:rPr lang="ru-RU" sz="1800" dirty="0">
                <a:latin typeface="Times New Roman" panose="02020603050405020304" pitchFamily="18" charset="0"/>
                <a:cs typeface="Times New Roman" panose="02020603050405020304" pitchFamily="18" charset="0"/>
              </a:rPr>
              <a:t>Пунктом 4 ст. 1051 ГК РК введено ранее неизвестное нашему законодательству понятие секретного завещания, содержание которого остается неведомым ни нотариусу, удостоверяющему такое завещание, ни свидетелям, в присутствии которых завещание заклеивается в конверт. Завещание может быть отменено путем подачи нотариусу заявления об отмене ранее сделанного им завещания и составления нового завещания. Отмена ранее составленного завещания путем составления нового является окончательной и бесповоротной.</a:t>
            </a:r>
          </a:p>
          <a:p>
            <a:pPr algn="just"/>
            <a:r>
              <a:rPr lang="ru-RU" sz="1800" b="1" dirty="0">
                <a:latin typeface="Times New Roman" panose="02020603050405020304" pitchFamily="18" charset="0"/>
                <a:cs typeface="Times New Roman" panose="02020603050405020304" pitchFamily="18" charset="0"/>
              </a:rPr>
              <a:t>Завещательный отказ </a:t>
            </a:r>
            <a:r>
              <a:rPr lang="ru-RU" sz="1800" dirty="0">
                <a:latin typeface="Times New Roman" panose="02020603050405020304" pitchFamily="18" charset="0"/>
                <a:cs typeface="Times New Roman" panose="02020603050405020304" pitchFamily="18" charset="0"/>
              </a:rPr>
              <a:t>– это возложение на наследника  по  завещанию  исполнения какого-либо обязательства в пользу третьих лиц (</a:t>
            </a:r>
            <a:r>
              <a:rPr lang="ru-RU" sz="1800" dirty="0" err="1">
                <a:latin typeface="Times New Roman" panose="02020603050405020304" pitchFamily="18" charset="0"/>
                <a:cs typeface="Times New Roman" panose="02020603050405020304" pitchFamily="18" charset="0"/>
              </a:rPr>
              <a:t>отказополучателей</a:t>
            </a:r>
            <a:r>
              <a:rPr lang="ru-RU" sz="1800" dirty="0" smtClean="0">
                <a:latin typeface="Times New Roman" panose="02020603050405020304" pitchFamily="18" charset="0"/>
                <a:cs typeface="Times New Roman" panose="02020603050405020304" pitchFamily="18" charset="0"/>
              </a:rPr>
              <a:t>).</a:t>
            </a:r>
          </a:p>
          <a:p>
            <a:pPr marL="0" indent="0" algn="just">
              <a:buNone/>
            </a:pP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Отказополучателями</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a:t>
            </a:r>
            <a:r>
              <a:rPr lang="ru-RU" sz="1800" dirty="0" err="1">
                <a:latin typeface="Times New Roman" panose="02020603050405020304" pitchFamily="18" charset="0"/>
                <a:cs typeface="Times New Roman" panose="02020603050405020304" pitchFamily="18" charset="0"/>
              </a:rPr>
              <a:t>легатариями</a:t>
            </a:r>
            <a:r>
              <a:rPr lang="ru-RU" sz="1800" dirty="0">
                <a:latin typeface="Times New Roman" panose="02020603050405020304" pitchFamily="18" charset="0"/>
                <a:cs typeface="Times New Roman" panose="02020603050405020304" pitchFamily="18" charset="0"/>
              </a:rPr>
              <a:t>) могут быть лица как входящие, так и </a:t>
            </a:r>
            <a:r>
              <a:rPr lang="ru-RU" sz="1800" dirty="0" err="1">
                <a:latin typeface="Times New Roman" panose="02020603050405020304" pitchFamily="18" charset="0"/>
                <a:cs typeface="Times New Roman" panose="02020603050405020304" pitchFamily="18" charset="0"/>
              </a:rPr>
              <a:t>невходящие</a:t>
            </a:r>
            <a:r>
              <a:rPr lang="ru-RU" sz="1800" dirty="0">
                <a:latin typeface="Times New Roman" panose="02020603050405020304" pitchFamily="18" charset="0"/>
                <a:cs typeface="Times New Roman" panose="02020603050405020304" pitchFamily="18" charset="0"/>
              </a:rPr>
              <a:t> в число наследников по закону. Из  этого следует, что к  числу  </a:t>
            </a:r>
            <a:r>
              <a:rPr lang="ru-RU" sz="1800" dirty="0" err="1">
                <a:latin typeface="Times New Roman" panose="02020603050405020304" pitchFamily="18" charset="0"/>
                <a:cs typeface="Times New Roman" panose="02020603050405020304" pitchFamily="18" charset="0"/>
              </a:rPr>
              <a:t>отказополучателей</a:t>
            </a:r>
            <a:r>
              <a:rPr lang="ru-RU" sz="1800" dirty="0">
                <a:latin typeface="Times New Roman" panose="02020603050405020304" pitchFamily="18" charset="0"/>
                <a:cs typeface="Times New Roman" panose="02020603050405020304" pitchFamily="18" charset="0"/>
              </a:rPr>
              <a:t>  относятся не только граждане, но и юридические лица, а также государство. Нет сомнений, что завещатель может обязать выполнение завещательного отказа на государство, в лице отдельно взятой организации, или юридическое лицо, если они назначены наследниками по завещанию.</a:t>
            </a:r>
          </a:p>
          <a:p>
            <a:pPr algn="just"/>
            <a:endParaRPr lang="ru-RU" sz="1800" dirty="0">
              <a:latin typeface="Times New Roman" panose="02020603050405020304" pitchFamily="18" charset="0"/>
              <a:cs typeface="Times New Roman" panose="02020603050405020304" pitchFamily="18" charset="0"/>
            </a:endParaRPr>
          </a:p>
          <a:p>
            <a:pPr algn="just"/>
            <a:endParaRPr lang="ru-RU" sz="1800" dirty="0">
              <a:latin typeface="Times New Roman" panose="02020603050405020304" pitchFamily="18" charset="0"/>
              <a:cs typeface="Times New Roman" panose="02020603050405020304" pitchFamily="18" charset="0"/>
            </a:endParaRP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2381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55000" lnSpcReduction="20000"/>
          </a:bodyPr>
          <a:lstStyle/>
          <a:p>
            <a:pPr marL="0" indent="0">
              <a:buNone/>
            </a:pPr>
            <a:r>
              <a:rPr lang="ru-RU" sz="3600" b="1" dirty="0">
                <a:latin typeface="Times New Roman" panose="02020603050405020304" pitchFamily="18" charset="0"/>
                <a:cs typeface="Times New Roman" panose="02020603050405020304" pitchFamily="18" charset="0"/>
              </a:rPr>
              <a:t>Принятие </a:t>
            </a:r>
            <a:r>
              <a:rPr lang="ru-RU" sz="3600" b="1" dirty="0" smtClean="0">
                <a:latin typeface="Times New Roman" panose="02020603050405020304" pitchFamily="18" charset="0"/>
                <a:cs typeface="Times New Roman" panose="02020603050405020304" pitchFamily="18" charset="0"/>
              </a:rPr>
              <a:t>наследства</a:t>
            </a:r>
            <a:endParaRPr lang="ru-RU" sz="3600" b="1" dirty="0">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Принятие наследства </a:t>
            </a:r>
            <a:r>
              <a:rPr lang="ru-RU" dirty="0">
                <a:latin typeface="Times New Roman" panose="02020603050405020304" pitchFamily="18" charset="0"/>
                <a:cs typeface="Times New Roman" panose="02020603050405020304" pitchFamily="18" charset="0"/>
              </a:rPr>
              <a:t>– это решение о вступлении в наследство, которое, однако, не должно сопровождаться какими-либо условиями и оговорками. Наследник, принявший наследство, приобретает право не только на имущество, оказавшееся в наличии в момент принятия наследства, но и на все то имущество, которое было в наличии в момент открытия наследства.</a:t>
            </a:r>
          </a:p>
          <a:p>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Существует </a:t>
            </a:r>
            <a:r>
              <a:rPr lang="ru-RU" b="1" dirty="0">
                <a:latin typeface="Times New Roman" panose="02020603050405020304" pitchFamily="18" charset="0"/>
                <a:cs typeface="Times New Roman" panose="02020603050405020304" pitchFamily="18" charset="0"/>
              </a:rPr>
              <a:t>два способа </a:t>
            </a:r>
            <a:r>
              <a:rPr lang="ru-RU" dirty="0">
                <a:latin typeface="Times New Roman" panose="02020603050405020304" pitchFamily="18" charset="0"/>
                <a:cs typeface="Times New Roman" panose="02020603050405020304" pitchFamily="18" charset="0"/>
              </a:rPr>
              <a:t>принятия наследства:</a:t>
            </a:r>
          </a:p>
          <a:p>
            <a:pPr marL="354013"/>
            <a:r>
              <a:rPr lang="ru-RU" sz="3600" b="1" dirty="0">
                <a:latin typeface="Times New Roman" panose="02020603050405020304" pitchFamily="18" charset="0"/>
                <a:cs typeface="Times New Roman" panose="02020603050405020304" pitchFamily="18" charset="0"/>
              </a:rPr>
              <a:t>1.</a:t>
            </a:r>
            <a:r>
              <a:rPr lang="ru-RU"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подача заявления </a:t>
            </a:r>
            <a:r>
              <a:rPr lang="ru-RU" dirty="0">
                <a:latin typeface="Times New Roman" panose="02020603050405020304" pitchFamily="18" charset="0"/>
                <a:cs typeface="Times New Roman" panose="02020603050405020304" pitchFamily="18" charset="0"/>
              </a:rPr>
              <a:t>в </a:t>
            </a:r>
            <a:r>
              <a:rPr lang="ru-RU" dirty="0" smtClean="0">
                <a:latin typeface="Times New Roman" panose="02020603050405020304" pitchFamily="18" charset="0"/>
                <a:cs typeface="Times New Roman" panose="02020603050405020304" pitchFamily="18" charset="0"/>
              </a:rPr>
              <a:t>нотариус о </a:t>
            </a:r>
            <a:r>
              <a:rPr lang="ru-RU" dirty="0">
                <a:latin typeface="Times New Roman" panose="02020603050405020304" pitchFamily="18" charset="0"/>
                <a:cs typeface="Times New Roman" panose="02020603050405020304" pitchFamily="18" charset="0"/>
              </a:rPr>
              <a:t>принятии наследства и выдаче свидетельства о праве на наследство,</a:t>
            </a:r>
          </a:p>
          <a:p>
            <a:pPr marL="354013"/>
            <a:r>
              <a:rPr lang="ru-RU" sz="3600" b="1" dirty="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фактическое вступление </a:t>
            </a:r>
            <a:r>
              <a:rPr lang="ru-RU" dirty="0">
                <a:latin typeface="Times New Roman" panose="02020603050405020304" pitchFamily="18" charset="0"/>
                <a:cs typeface="Times New Roman" panose="02020603050405020304" pitchFamily="18" charset="0"/>
              </a:rPr>
              <a:t>во владение наследственным имуществом, т. е. совершение действия по управлению имуществом: уплата налогов, иных платежей, ремонт наследуемой квартиры, фактическое вселение в квартиру и т. п. Другими словами, эти действия должны свидетельствовать о том, что наследник относится к этому имуществу, как к своему. </a:t>
            </a:r>
          </a:p>
          <a:p>
            <a:pPr marL="0" indent="0">
              <a:buNone/>
            </a:pPr>
            <a:endParaRPr lang="ru-RU" dirty="0">
              <a:latin typeface="Times New Roman" panose="02020603050405020304" pitchFamily="18" charset="0"/>
              <a:cs typeface="Times New Roman" panose="02020603050405020304" pitchFamily="18" charset="0"/>
            </a:endParaRP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5370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0"/>
            <a:ext cx="8507288" cy="4853136"/>
          </a:xfrm>
        </p:spPr>
        <p:txBody>
          <a:bodyPr>
            <a:noAutofit/>
          </a:bodyPr>
          <a:lstStyle/>
          <a:p>
            <a:pPr algn="just"/>
            <a:endParaRPr lang="ru-RU" sz="2400" dirty="0">
              <a:latin typeface="Times New Roman" panose="02020603050405020304" pitchFamily="18" charset="0"/>
              <a:cs typeface="Times New Roman" panose="02020603050405020304" pitchFamily="18" charset="0"/>
            </a:endParaRPr>
          </a:p>
          <a:p>
            <a:pPr marL="0" indent="0" algn="just">
              <a:buNone/>
            </a:pPr>
            <a:r>
              <a:rPr lang="ru-RU"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Отказ от наследства</a:t>
            </a:r>
            <a:r>
              <a:rPr lang="ru-RU" sz="2400"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может совершаться только путем подачи </a:t>
            </a:r>
            <a:r>
              <a:rPr lang="ru-RU" sz="2400" dirty="0" smtClean="0">
                <a:latin typeface="Times New Roman" panose="02020603050405020304" pitchFamily="18" charset="0"/>
                <a:cs typeface="Times New Roman" panose="02020603050405020304" pitchFamily="18" charset="0"/>
              </a:rPr>
              <a:t>нотариусу  </a:t>
            </a:r>
            <a:r>
              <a:rPr lang="ru-RU" sz="2400" dirty="0" smtClean="0">
                <a:latin typeface="Times New Roman" panose="02020603050405020304" pitchFamily="18" charset="0"/>
                <a:cs typeface="Times New Roman" panose="02020603050405020304" pitchFamily="18" charset="0"/>
              </a:rPr>
              <a:t>заявления </a:t>
            </a:r>
            <a:r>
              <a:rPr lang="ru-RU" sz="2400" dirty="0">
                <a:latin typeface="Times New Roman" panose="02020603050405020304" pitchFamily="18" charset="0"/>
                <a:cs typeface="Times New Roman" panose="02020603050405020304" pitchFamily="18" charset="0"/>
              </a:rPr>
              <a:t>об отказе от наследства. Отказ всегда должен совершаться в пользу других лиц либо государства. Не допускается отказ в пользу лица, которое согласно закону не может наследовать, </a:t>
            </a:r>
            <a:r>
              <a:rPr lang="ru-RU" sz="2400" dirty="0" smtClean="0">
                <a:latin typeface="Times New Roman" panose="02020603050405020304" pitchFamily="18" charset="0"/>
                <a:cs typeface="Times New Roman" panose="02020603050405020304" pitchFamily="18" charset="0"/>
              </a:rPr>
              <a:t>так как </a:t>
            </a:r>
            <a:r>
              <a:rPr lang="ru-RU" sz="2400" dirty="0">
                <a:latin typeface="Times New Roman" panose="02020603050405020304" pitchFamily="18" charset="0"/>
                <a:cs typeface="Times New Roman" panose="02020603050405020304" pitchFamily="18" charset="0"/>
              </a:rPr>
              <a:t>совершило противоправные действия против наследодателя и т. п., а также в пользу лица, лишенного права наследования путем указания на это в завещании наследодателя. Наследник, отказавшийся от наследства, не вправе впоследствии претендовать на наследство.</a:t>
            </a:r>
          </a:p>
          <a:p>
            <a:pPr algn="just"/>
            <a:endParaRPr lang="ru-RU" sz="2400" dirty="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48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0"/>
            <a:ext cx="8291264" cy="4525963"/>
          </a:xfrm>
        </p:spPr>
        <p:txBody>
          <a:bodyPr>
            <a:normAutofit fontScale="55000" lnSpcReduction="20000"/>
          </a:bodyPr>
          <a:lstStyle/>
          <a:p>
            <a:pPr algn="just"/>
            <a:r>
              <a:rPr lang="ru-RU" b="1" dirty="0">
                <a:latin typeface="Times New Roman" panose="02020603050405020304" pitchFamily="18" charset="0"/>
                <a:cs typeface="Times New Roman" panose="02020603050405020304" pitchFamily="18" charset="0"/>
              </a:rPr>
              <a:t>Международное наследственное право </a:t>
            </a:r>
            <a:r>
              <a:rPr lang="ru-RU" dirty="0">
                <a:latin typeface="Times New Roman" panose="02020603050405020304" pitchFamily="18" charset="0"/>
                <a:cs typeface="Times New Roman" panose="02020603050405020304" pitchFamily="18" charset="0"/>
              </a:rPr>
              <a:t>- это совокупность норм, регулирующих наследственные отношения, связанные с правопорядком двух и более государств. Такие отношения входят в сферу действия МЧП. Отношения по наследованию - наиболее "консервативная" сфера гражданского оборота. Они тесно связаны со сложившимися в обществе нравственными представлениями, семейными устоями и национальными традициями. Принципиальные различия национальных материально-правовых норм наследственного права порождают трудноразрешимые коллизионные проблемы:</a:t>
            </a:r>
          </a:p>
          <a:p>
            <a:pPr algn="just"/>
            <a:r>
              <a:rPr lang="ru-RU" dirty="0">
                <a:latin typeface="Times New Roman" panose="02020603050405020304" pitchFamily="18" charset="0"/>
                <a:cs typeface="Times New Roman" panose="02020603050405020304" pitchFamily="18" charset="0"/>
              </a:rPr>
              <a:t>1) определение круга наследников по закону и по завещанию;</a:t>
            </a:r>
          </a:p>
          <a:p>
            <a:pPr algn="just"/>
            <a:r>
              <a:rPr lang="ru-RU" dirty="0">
                <a:latin typeface="Times New Roman" panose="02020603050405020304" pitchFamily="18" charset="0"/>
                <a:cs typeface="Times New Roman" panose="02020603050405020304" pitchFamily="18" charset="0"/>
              </a:rPr>
              <a:t>2) определение круга недостойных наследников;</a:t>
            </a:r>
          </a:p>
          <a:p>
            <a:pPr algn="just"/>
            <a:r>
              <a:rPr lang="ru-RU" dirty="0">
                <a:latin typeface="Times New Roman" panose="02020603050405020304" pitchFamily="18" charset="0"/>
                <a:cs typeface="Times New Roman" panose="02020603050405020304" pitchFamily="18" charset="0"/>
              </a:rPr>
              <a:t>3) определение обязательной доли;</a:t>
            </a:r>
          </a:p>
          <a:p>
            <a:pPr algn="just"/>
            <a:r>
              <a:rPr lang="ru-RU" dirty="0">
                <a:latin typeface="Times New Roman" panose="02020603050405020304" pitchFamily="18" charset="0"/>
                <a:cs typeface="Times New Roman" panose="02020603050405020304" pitchFamily="18" charset="0"/>
              </a:rPr>
              <a:t>4) состав наследственного имущества;</a:t>
            </a:r>
          </a:p>
          <a:p>
            <a:pPr algn="just"/>
            <a:r>
              <a:rPr lang="ru-RU" dirty="0">
                <a:latin typeface="Times New Roman" panose="02020603050405020304" pitchFamily="18" charset="0"/>
                <a:cs typeface="Times New Roman" panose="02020603050405020304" pitchFamily="18" charset="0"/>
              </a:rPr>
              <a:t>5) требования к форме завещания;</a:t>
            </a:r>
          </a:p>
          <a:p>
            <a:pPr algn="just"/>
            <a:r>
              <a:rPr lang="ru-RU" dirty="0">
                <a:latin typeface="Times New Roman" panose="02020603050405020304" pitchFamily="18" charset="0"/>
                <a:cs typeface="Times New Roman" panose="02020603050405020304" pitchFamily="18" charset="0"/>
              </a:rPr>
              <a:t>6) наследование движимого и недвижимого имущества;</a:t>
            </a:r>
          </a:p>
          <a:p>
            <a:pPr algn="just"/>
            <a:r>
              <a:rPr lang="ru-RU" dirty="0">
                <a:latin typeface="Times New Roman" panose="02020603050405020304" pitchFamily="18" charset="0"/>
                <a:cs typeface="Times New Roman" panose="02020603050405020304" pitchFamily="18" charset="0"/>
              </a:rPr>
              <a:t>7) применение принципа единства наследственной массы;</a:t>
            </a:r>
          </a:p>
          <a:p>
            <a:pPr algn="just"/>
            <a:r>
              <a:rPr lang="ru-RU" dirty="0">
                <a:latin typeface="Times New Roman" panose="02020603050405020304" pitchFamily="18" charset="0"/>
                <a:cs typeface="Times New Roman" panose="02020603050405020304" pitchFamily="18" charset="0"/>
              </a:rPr>
              <a:t>8) вопросы действительности завещания.</a:t>
            </a:r>
          </a:p>
          <a:p>
            <a:pPr algn="just"/>
            <a:endParaRPr lang="ru-RU" dirty="0">
              <a:latin typeface="Times New Roman" panose="02020603050405020304" pitchFamily="18" charset="0"/>
              <a:cs typeface="Times New Roman" panose="02020603050405020304" pitchFamily="18" charset="0"/>
            </a:endParaRP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129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484784"/>
            <a:ext cx="8280920" cy="5112568"/>
          </a:xfrm>
        </p:spPr>
        <p:txBody>
          <a:bodyPr>
            <a:noAutofit/>
          </a:bodyPr>
          <a:lstStyle/>
          <a:p>
            <a:pPr algn="just"/>
            <a:r>
              <a:rPr lang="ru-RU" sz="1800" dirty="0">
                <a:latin typeface="Times New Roman" panose="02020603050405020304" pitchFamily="18" charset="0"/>
                <a:cs typeface="Times New Roman" panose="02020603050405020304" pitchFamily="18" charset="0"/>
              </a:rPr>
              <a:t>Минская конвенция 1993 г. подходит к регулированию наследственных отношений комплексно, решая не только </a:t>
            </a:r>
            <a:r>
              <a:rPr lang="ru-RU" sz="1800" dirty="0" err="1">
                <a:latin typeface="Times New Roman" panose="02020603050405020304" pitchFamily="18" charset="0"/>
                <a:cs typeface="Times New Roman" panose="02020603050405020304" pitchFamily="18" charset="0"/>
              </a:rPr>
              <a:t>коллизионно</a:t>
            </a:r>
            <a:r>
              <a:rPr lang="ru-RU" sz="1800" dirty="0">
                <a:latin typeface="Times New Roman" panose="02020603050405020304" pitchFamily="18" charset="0"/>
                <a:cs typeface="Times New Roman" panose="02020603050405020304" pitchFamily="18" charset="0"/>
              </a:rPr>
              <a:t>-правовые вопросы, но и некоторые материально-правовые и процессуальные. Конвенция устанавливает важнейший </a:t>
            </a:r>
            <a:r>
              <a:rPr lang="ru-RU" sz="1800" b="1" dirty="0">
                <a:latin typeface="Times New Roman" panose="02020603050405020304" pitchFamily="18" charset="0"/>
                <a:cs typeface="Times New Roman" panose="02020603050405020304" pitchFamily="18" charset="0"/>
              </a:rPr>
              <a:t>принцип равенства</a:t>
            </a:r>
            <a:r>
              <a:rPr lang="ru-RU" sz="1800" dirty="0">
                <a:latin typeface="Times New Roman" panose="02020603050405020304" pitchFamily="18" charset="0"/>
                <a:cs typeface="Times New Roman" panose="02020603050405020304" pitchFamily="18" charset="0"/>
              </a:rPr>
              <a:t>, на котором строятся все наследственные отношения с участием граждан государств СНГ. Согласно ст. 44 граждане каждой из договаривающихся сторон могут наследовать на территории других договаривающихся сторон имущество или права по закону или по завещанию на равных условиях и в таком же объеме, как и </a:t>
            </a:r>
            <a:r>
              <a:rPr lang="ru-RU" sz="1800" dirty="0" smtClean="0">
                <a:latin typeface="Times New Roman" panose="02020603050405020304" pitchFamily="18" charset="0"/>
                <a:cs typeface="Times New Roman" panose="02020603050405020304" pitchFamily="18" charset="0"/>
              </a:rPr>
              <a:t>собственные </a:t>
            </a:r>
            <a:r>
              <a:rPr lang="ru-RU" sz="1800" dirty="0">
                <a:latin typeface="Times New Roman" panose="02020603050405020304" pitchFamily="18" charset="0"/>
                <a:cs typeface="Times New Roman" panose="02020603050405020304" pitchFamily="18" charset="0"/>
              </a:rPr>
              <a:t>граждане</a:t>
            </a:r>
            <a:r>
              <a:rPr lang="ru-RU" sz="1800" dirty="0" smtClean="0">
                <a:latin typeface="Times New Roman" panose="02020603050405020304" pitchFamily="18" charset="0"/>
                <a:cs typeface="Times New Roman" panose="02020603050405020304" pitchFamily="18" charset="0"/>
              </a:rPr>
              <a:t>.</a:t>
            </a:r>
          </a:p>
          <a:p>
            <a:pPr algn="just"/>
            <a:r>
              <a:rPr lang="ru-RU" sz="1800" dirty="0">
                <a:latin typeface="Times New Roman" panose="02020603050405020304" pitchFamily="18" charset="0"/>
                <a:cs typeface="Times New Roman" panose="02020603050405020304" pitchFamily="18" charset="0"/>
              </a:rPr>
              <a:t>Конвенция относительно международного управления имуществом умерших лиц (Гаага, 2 октября 1973 г.) предусматривает введение унифицированного документа – </a:t>
            </a:r>
            <a:r>
              <a:rPr lang="ru-RU" sz="1800" b="1" dirty="0">
                <a:latin typeface="Times New Roman" panose="02020603050405020304" pitchFamily="18" charset="0"/>
                <a:cs typeface="Times New Roman" panose="02020603050405020304" pitchFamily="18" charset="0"/>
              </a:rPr>
              <a:t>сертификата</a:t>
            </a:r>
            <a:r>
              <a:rPr lang="ru-RU" sz="1800" dirty="0">
                <a:latin typeface="Times New Roman" panose="02020603050405020304" pitchFamily="18" charset="0"/>
                <a:cs typeface="Times New Roman" panose="02020603050405020304" pitchFamily="18" charset="0"/>
              </a:rPr>
              <a:t>, предъявление которого на территории любого договаривающегося государства дает владельцу право принимать любые защитные меры в отношении наследуемого имущества. Однако эта Конвенция </a:t>
            </a:r>
            <a:r>
              <a:rPr lang="ru-RU" sz="1800" b="1" dirty="0">
                <a:latin typeface="Times New Roman" panose="02020603050405020304" pitchFamily="18" charset="0"/>
                <a:cs typeface="Times New Roman" panose="02020603050405020304" pitchFamily="18" charset="0"/>
              </a:rPr>
              <a:t>не вступила в силу</a:t>
            </a:r>
            <a:r>
              <a:rPr lang="ru-RU" sz="1800" dirty="0">
                <a:latin typeface="Times New Roman" panose="02020603050405020304" pitchFamily="18" charset="0"/>
                <a:cs typeface="Times New Roman" panose="02020603050405020304" pitchFamily="18" charset="0"/>
              </a:rPr>
              <a:t>. Была принята, но не вступила в силу Вашингтонская конвенция о единообразном законе относительно формы международного завещания от 26 октября 1973 г.</a:t>
            </a:r>
          </a:p>
          <a:p>
            <a:pPr algn="just"/>
            <a:endParaRPr lang="ru-RU" sz="1800" dirty="0">
              <a:latin typeface="Times New Roman" panose="02020603050405020304" pitchFamily="18" charset="0"/>
              <a:cs typeface="Times New Roman" panose="02020603050405020304" pitchFamily="18" charset="0"/>
            </a:endParaRP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6590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568952" cy="5256584"/>
          </a:xfrm>
        </p:spPr>
        <p:txBody>
          <a:bodyPr>
            <a:noAutofit/>
          </a:bodyPr>
          <a:lstStyle/>
          <a:p>
            <a:pPr marL="0" indent="0" algn="just">
              <a:buNone/>
            </a:pPr>
            <a:r>
              <a:rPr lang="ru-RU" sz="2400" dirty="0">
                <a:latin typeface="Times New Roman" panose="02020603050405020304" pitchFamily="18" charset="0"/>
                <a:cs typeface="Times New Roman" panose="02020603050405020304" pitchFamily="18" charset="0"/>
              </a:rPr>
              <a:t>Для </a:t>
            </a:r>
            <a:r>
              <a:rPr lang="ru-RU" sz="2400" dirty="0" smtClean="0">
                <a:latin typeface="Times New Roman" panose="02020603050405020304" pitchFamily="18" charset="0"/>
                <a:cs typeface="Times New Roman" panose="02020603050405020304" pitchFamily="18" charset="0"/>
              </a:rPr>
              <a:t>казахстанской практики </a:t>
            </a:r>
            <a:r>
              <a:rPr lang="ru-RU" sz="2400" dirty="0">
                <a:latin typeface="Times New Roman" panose="02020603050405020304" pitchFamily="18" charset="0"/>
                <a:cs typeface="Times New Roman" panose="02020603050405020304" pitchFamily="18" charset="0"/>
              </a:rPr>
              <a:t>более характерно международное сотрудничество на региональном уровне (в рамках СНГ) и на двустороннем уровне. В рамках СНГ главным документом является Минская конвенция 1993 г., часть V которой посвящена наследованию. Он содержит комплекс норм, состоящий из унифицированных коллизионных норм (о праве, применимом к наследованию движимого и недвижимого имущества, к форме завещательных распоряжений, к способности составлять завещание и др.), унифицированных материальных норм (сроки на принятие наследства, </a:t>
            </a:r>
            <a:r>
              <a:rPr lang="ru-RU" sz="2400" dirty="0" smtClean="0">
                <a:latin typeface="Times New Roman" panose="02020603050405020304" pitchFamily="18" charset="0"/>
                <a:cs typeface="Times New Roman" panose="02020603050405020304" pitchFamily="18" charset="0"/>
              </a:rPr>
              <a:t>и </a:t>
            </a:r>
            <a:r>
              <a:rPr lang="ru-RU" sz="2400" dirty="0">
                <a:latin typeface="Times New Roman" panose="02020603050405020304" pitchFamily="18" charset="0"/>
                <a:cs typeface="Times New Roman" panose="02020603050405020304" pitchFamily="18" charset="0"/>
              </a:rPr>
              <a:t>др.), а также процессуальных норм по наследственным делам (о юрисдикции наследственных дел, о мерах по охране наследственного имущества).</a:t>
            </a:r>
          </a:p>
          <a:p>
            <a:pPr algn="just"/>
            <a:endParaRPr lang="ru-RU" sz="2400" dirty="0">
              <a:latin typeface="Times New Roman" panose="02020603050405020304" pitchFamily="18" charset="0"/>
              <a:cs typeface="Times New Roman" panose="02020603050405020304" pitchFamily="18" charset="0"/>
            </a:endParaRP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5393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340768"/>
            <a:ext cx="8229600" cy="5184575"/>
          </a:xfrm>
        </p:spPr>
        <p:txBody>
          <a:bodyPr>
            <a:noAutofit/>
          </a:bodyPr>
          <a:lstStyle/>
          <a:p>
            <a:pPr marL="0" indent="0" algn="ctr">
              <a:buNone/>
            </a:pPr>
            <a:r>
              <a:rPr lang="ru-RU" sz="1400" b="1" dirty="0">
                <a:latin typeface="Times New Roman" panose="02020603050405020304" pitchFamily="18" charset="0"/>
                <a:cs typeface="Times New Roman" panose="02020603050405020304" pitchFamily="18" charset="0"/>
              </a:rPr>
              <a:t>Образцы судебных актов</a:t>
            </a:r>
            <a:endParaRPr lang="ru-RU" sz="1400" dirty="0">
              <a:latin typeface="Times New Roman" panose="02020603050405020304" pitchFamily="18" charset="0"/>
              <a:cs typeface="Times New Roman" panose="02020603050405020304" pitchFamily="18" charset="0"/>
            </a:endParaRPr>
          </a:p>
          <a:p>
            <a:pPr marL="0" indent="0" algn="ctr">
              <a:buNone/>
            </a:pPr>
            <a:r>
              <a:rPr lang="ru-RU" sz="1400" b="1" dirty="0">
                <a:latin typeface="Times New Roman" panose="02020603050405020304" pitchFamily="18" charset="0"/>
                <a:cs typeface="Times New Roman" panose="02020603050405020304" pitchFamily="18" charset="0"/>
              </a:rPr>
              <a:t>о разделе наследственного </a:t>
            </a:r>
            <a:r>
              <a:rPr lang="ru-RU" sz="1400" b="1" dirty="0" smtClean="0">
                <a:latin typeface="Times New Roman" panose="02020603050405020304" pitchFamily="18" charset="0"/>
                <a:cs typeface="Times New Roman" panose="02020603050405020304" pitchFamily="18" charset="0"/>
              </a:rPr>
              <a:t>имущества</a:t>
            </a:r>
            <a:r>
              <a:rPr lang="ru-RU" sz="1400" dirty="0">
                <a:latin typeface="Times New Roman" panose="02020603050405020304" pitchFamily="18" charset="0"/>
                <a:cs typeface="Times New Roman" panose="02020603050405020304" pitchFamily="18" charset="0"/>
              </a:rPr>
              <a:t> </a:t>
            </a:r>
          </a:p>
          <a:p>
            <a:pPr marL="0" indent="0" algn="ctr">
              <a:buNone/>
            </a:pPr>
            <a:r>
              <a:rPr lang="ru-RU" sz="1400" dirty="0">
                <a:latin typeface="Times New Roman" panose="02020603050405020304" pitchFamily="18" charset="0"/>
                <a:cs typeface="Times New Roman" panose="02020603050405020304" pitchFamily="18" charset="0"/>
              </a:rPr>
              <a:t>РЕШЕНИЕ</a:t>
            </a:r>
          </a:p>
          <a:p>
            <a:pPr marL="0" indent="0" algn="ctr">
              <a:buNone/>
            </a:pPr>
            <a:r>
              <a:rPr lang="ru-RU" sz="1400" dirty="0">
                <a:latin typeface="Times New Roman" panose="02020603050405020304" pitchFamily="18" charset="0"/>
                <a:cs typeface="Times New Roman" panose="02020603050405020304" pitchFamily="18" charset="0"/>
              </a:rPr>
              <a:t>ИМЕНЕМ РЕСПУБЛИКИ КАЗАХСТАН</a:t>
            </a:r>
          </a:p>
          <a:p>
            <a:pPr marL="0" indent="0" algn="ctr">
              <a:buNone/>
            </a:pPr>
            <a:r>
              <a:rPr lang="ru-RU" sz="1400" dirty="0">
                <a:latin typeface="Times New Roman" panose="02020603050405020304" pitchFamily="18" charset="0"/>
                <a:cs typeface="Times New Roman" panose="02020603050405020304" pitchFamily="18" charset="0"/>
              </a:rPr>
              <a:t> </a:t>
            </a:r>
          </a:p>
          <a:p>
            <a:pPr marL="0" indent="0" algn="ctr">
              <a:buNone/>
            </a:pPr>
            <a:r>
              <a:rPr lang="ru-RU" sz="1400" dirty="0" smtClean="0">
                <a:latin typeface="Times New Roman" panose="02020603050405020304" pitchFamily="18" charset="0"/>
                <a:cs typeface="Times New Roman" panose="02020603050405020304" pitchFamily="18" charset="0"/>
              </a:rPr>
              <a:t>13.02.2018г</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г.Алматы</a:t>
            </a:r>
            <a:endParaRPr lang="ru-RU" sz="1400" dirty="0">
              <a:latin typeface="Times New Roman" panose="02020603050405020304" pitchFamily="18" charset="0"/>
              <a:cs typeface="Times New Roman" panose="02020603050405020304" pitchFamily="18" charset="0"/>
            </a:endParaRPr>
          </a:p>
          <a:p>
            <a:pPr marL="0" indent="0" algn="just">
              <a:buNone/>
            </a:pPr>
            <a:r>
              <a:rPr lang="ru-RU" sz="1400" dirty="0">
                <a:latin typeface="Times New Roman" panose="02020603050405020304" pitchFamily="18" charset="0"/>
                <a:cs typeface="Times New Roman" panose="02020603050405020304" pitchFamily="18" charset="0"/>
              </a:rPr>
              <a:t> </a:t>
            </a:r>
          </a:p>
          <a:p>
            <a:pPr marL="0" indent="0" algn="just">
              <a:buNone/>
            </a:pPr>
            <a:r>
              <a:rPr lang="ru-RU" sz="1400" dirty="0">
                <a:latin typeface="Times New Roman" panose="02020603050405020304" pitchFamily="18" charset="0"/>
                <a:cs typeface="Times New Roman" panose="02020603050405020304" pitchFamily="18" charset="0"/>
              </a:rPr>
              <a:t>Суд </a:t>
            </a:r>
            <a:r>
              <a:rPr lang="ru-RU" sz="1400" dirty="0" err="1" smtClean="0">
                <a:latin typeface="Times New Roman" panose="02020603050405020304" pitchFamily="18" charset="0"/>
                <a:cs typeface="Times New Roman" panose="02020603050405020304" pitchFamily="18" charset="0"/>
              </a:rPr>
              <a:t>Ауэзовского</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района </a:t>
            </a:r>
            <a:r>
              <a:rPr lang="ru-RU" sz="1400" dirty="0" err="1" smtClean="0">
                <a:latin typeface="Times New Roman" panose="02020603050405020304" pitchFamily="18" charset="0"/>
                <a:cs typeface="Times New Roman" panose="02020603050405020304" pitchFamily="18" charset="0"/>
              </a:rPr>
              <a:t>г.Алматы</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составе председательствующего судьи </a:t>
            </a:r>
            <a:r>
              <a:rPr lang="ru-RU" sz="1400" dirty="0" smtClean="0">
                <a:latin typeface="Times New Roman" panose="02020603050405020304" pitchFamily="18" charset="0"/>
                <a:cs typeface="Times New Roman" panose="02020603050405020304" pitchFamily="18" charset="0"/>
              </a:rPr>
              <a:t>Д..Н,</a:t>
            </a:r>
            <a:endParaRPr lang="ru-RU" sz="1400" dirty="0">
              <a:latin typeface="Times New Roman" panose="02020603050405020304" pitchFamily="18" charset="0"/>
              <a:cs typeface="Times New Roman" panose="02020603050405020304" pitchFamily="18" charset="0"/>
            </a:endParaRPr>
          </a:p>
          <a:p>
            <a:pPr marL="0" indent="0" algn="just">
              <a:buNone/>
            </a:pPr>
            <a:r>
              <a:rPr lang="ru-RU" sz="1400" dirty="0">
                <a:latin typeface="Times New Roman" panose="02020603050405020304" pitchFamily="18" charset="0"/>
                <a:cs typeface="Times New Roman" panose="02020603050405020304" pitchFamily="18" charset="0"/>
              </a:rPr>
              <a:t>При секретаре А.С., с участием представителя  истца И.Б., действующего по доверенности от </a:t>
            </a:r>
            <a:r>
              <a:rPr lang="ru-RU" sz="1400" dirty="0" smtClean="0">
                <a:latin typeface="Times New Roman" panose="02020603050405020304" pitchFamily="18" charset="0"/>
                <a:cs typeface="Times New Roman" panose="02020603050405020304" pitchFamily="18" charset="0"/>
              </a:rPr>
              <a:t>01.02.2018г</a:t>
            </a:r>
            <a:r>
              <a:rPr lang="ru-RU" sz="1400" dirty="0">
                <a:latin typeface="Times New Roman" panose="02020603050405020304" pitchFamily="18" charset="0"/>
                <a:cs typeface="Times New Roman" panose="02020603050405020304" pitchFamily="18" charset="0"/>
              </a:rPr>
              <a:t>., ответчика Д.Б.  в открытом  судебном заседании в </a:t>
            </a:r>
            <a:r>
              <a:rPr lang="ru-RU" sz="1400" dirty="0" err="1" smtClean="0">
                <a:latin typeface="Times New Roman" panose="02020603050405020304" pitchFamily="18" charset="0"/>
                <a:cs typeface="Times New Roman" panose="02020603050405020304" pitchFamily="18" charset="0"/>
              </a:rPr>
              <a:t>г.Алматы</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гражданское дело по иску В.Г. к Д.Б. о разделе наследственного </a:t>
            </a:r>
            <a:r>
              <a:rPr lang="ru-RU" sz="1400" dirty="0" smtClean="0">
                <a:latin typeface="Times New Roman" panose="02020603050405020304" pitchFamily="18" charset="0"/>
                <a:cs typeface="Times New Roman" panose="02020603050405020304" pitchFamily="18" charset="0"/>
              </a:rPr>
              <a:t>имущества, установил</a:t>
            </a:r>
            <a:r>
              <a:rPr lang="ru-RU" sz="1400" dirty="0">
                <a:latin typeface="Times New Roman" panose="02020603050405020304" pitchFamily="18" charset="0"/>
                <a:cs typeface="Times New Roman" panose="02020603050405020304" pitchFamily="18" charset="0"/>
              </a:rPr>
              <a:t>:</a:t>
            </a:r>
          </a:p>
          <a:p>
            <a:pPr marL="0" indent="0" algn="just">
              <a:buNone/>
            </a:pPr>
            <a:r>
              <a:rPr lang="ru-RU" sz="1400" dirty="0">
                <a:latin typeface="Times New Roman" panose="02020603050405020304" pitchFamily="18" charset="0"/>
                <a:cs typeface="Times New Roman" panose="02020603050405020304" pitchFamily="18" charset="0"/>
              </a:rPr>
              <a:t>В.Г. обратился в суд с иском к Д.Б. о разделе наследственного имущества, состоящего из квартиры в </a:t>
            </a:r>
            <a:r>
              <a:rPr lang="ru-RU" sz="1400" dirty="0" err="1" smtClean="0">
                <a:latin typeface="Times New Roman" panose="02020603050405020304" pitchFamily="18" charset="0"/>
                <a:cs typeface="Times New Roman" panose="02020603050405020304" pitchFamily="18" charset="0"/>
              </a:rPr>
              <a:t>г.Алматы</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МРК </a:t>
            </a:r>
            <a:r>
              <a:rPr lang="ru-RU" sz="1400" dirty="0" smtClean="0">
                <a:latin typeface="Times New Roman" panose="02020603050405020304" pitchFamily="18" charset="0"/>
                <a:cs typeface="Times New Roman" panose="02020603050405020304" pitchFamily="18" charset="0"/>
              </a:rPr>
              <a:t>«Мега </a:t>
            </a:r>
            <a:r>
              <a:rPr lang="ru-RU" sz="1400" dirty="0">
                <a:latin typeface="Times New Roman" panose="02020603050405020304" pitchFamily="18" charset="0"/>
                <a:cs typeface="Times New Roman" panose="02020603050405020304" pitchFamily="18" charset="0"/>
              </a:rPr>
              <a:t>А</a:t>
            </a:r>
            <a:r>
              <a:rPr lang="ru-RU" sz="1400" dirty="0" smtClean="0">
                <a:latin typeface="Times New Roman" panose="02020603050405020304" pitchFamily="18" charset="0"/>
                <a:cs typeface="Times New Roman" panose="02020603050405020304" pitchFamily="18" charset="0"/>
              </a:rPr>
              <a:t>лматы», </a:t>
            </a:r>
            <a:r>
              <a:rPr lang="ru-RU" sz="1400" dirty="0">
                <a:latin typeface="Times New Roman" panose="02020603050405020304" pitchFamily="18" charset="0"/>
                <a:cs typeface="Times New Roman" panose="02020603050405020304" pitchFamily="18" charset="0"/>
              </a:rPr>
              <a:t>мотивируя  требования тем, что на основании свидетельства о праве на наследство от </a:t>
            </a:r>
            <a:r>
              <a:rPr lang="ru-RU" sz="1400" dirty="0" smtClean="0">
                <a:latin typeface="Times New Roman" panose="02020603050405020304" pitchFamily="18" charset="0"/>
                <a:cs typeface="Times New Roman" panose="02020603050405020304" pitchFamily="18" charset="0"/>
              </a:rPr>
              <a:t>28.02.2017г</a:t>
            </a:r>
            <a:r>
              <a:rPr lang="ru-RU" sz="1400" dirty="0">
                <a:latin typeface="Times New Roman" panose="02020603050405020304" pitchFamily="18" charset="0"/>
                <a:cs typeface="Times New Roman" panose="02020603050405020304" pitchFamily="18" charset="0"/>
              </a:rPr>
              <a:t>. является собственником 1/6 доли  недвижимого наследственного имущества.</a:t>
            </a:r>
          </a:p>
          <a:p>
            <a:pPr marL="0" indent="0" algn="just">
              <a:buNone/>
            </a:pPr>
            <a:r>
              <a:rPr lang="ru-RU" sz="1400" dirty="0">
                <a:latin typeface="Times New Roman" panose="02020603050405020304" pitchFamily="18" charset="0"/>
                <a:cs typeface="Times New Roman" panose="02020603050405020304" pitchFamily="18" charset="0"/>
              </a:rPr>
              <a:t>В настоящее время наследственная квартира находится в полном владении и пользовании Д.Б., который сдает ее </a:t>
            </a:r>
            <a:r>
              <a:rPr lang="ru-RU" sz="1400" dirty="0" err="1">
                <a:latin typeface="Times New Roman" panose="02020603050405020304" pitchFamily="18" charset="0"/>
                <a:cs typeface="Times New Roman" panose="02020603050405020304" pitchFamily="18" charset="0"/>
              </a:rPr>
              <a:t>внайм</a:t>
            </a:r>
            <a:r>
              <a:rPr lang="ru-RU" sz="1400" dirty="0">
                <a:latin typeface="Times New Roman" panose="02020603050405020304" pitchFamily="18" charset="0"/>
                <a:cs typeface="Times New Roman" panose="02020603050405020304" pitchFamily="18" charset="0"/>
              </a:rPr>
              <a:t> квартирантам. В связи с тем, что он не может в полном объеме реализовать свое праве на долю в наследстве, просит суд произвести раздел наследственной квартиры, взыскав с ответчика в его пользу стоимость доли в размере 1 402 379 тенге, учитывая, что общая стоимость квартиры составляет  8 414 274 тенге. Кроме того, просит возложить на ответчика произведенные  им  судебные издержки в виде оплаты услуг оценщика в сумме 7 000 тенге, услуг представителя 140 000 тенге.</a:t>
            </a:r>
          </a:p>
          <a:p>
            <a:pPr marL="0" indent="0" algn="just">
              <a:buNone/>
            </a:pPr>
            <a:endParaRPr lang="ru-RU" sz="1400" dirty="0">
              <a:latin typeface="Times New Roman" panose="02020603050405020304" pitchFamily="18" charset="0"/>
              <a:cs typeface="Times New Roman" panose="02020603050405020304" pitchFamily="18" charset="0"/>
            </a:endParaRP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smtClean="0">
                <a:solidFill>
                  <a:schemeClr val="bg1"/>
                </a:solidFill>
                <a:latin typeface="Times New Roman" panose="02020603050405020304" pitchFamily="18" charset="0"/>
                <a:cs typeface="Times New Roman" panose="02020603050405020304" pitchFamily="18" charset="0"/>
              </a:rPr>
              <a:t>Судебная практика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9799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19492" y="2564904"/>
            <a:ext cx="8856984" cy="42805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just">
              <a:buFont typeface="Arial" panose="020B0604020202020204" pitchFamily="34" charset="0"/>
              <a:buAutoNum type="arabicPeriod"/>
            </a:pPr>
            <a:endParaRPr lang="ru-RU" sz="2400" dirty="0">
              <a:solidFill>
                <a:schemeClr val="tx1"/>
              </a:solidFill>
              <a:latin typeface="Times New Roman" pitchFamily="18" charset="0"/>
              <a:cs typeface="Times New Roman" pitchFamily="18" charset="0"/>
            </a:endParaRPr>
          </a:p>
        </p:txBody>
      </p:sp>
      <p:sp>
        <p:nvSpPr>
          <p:cNvPr id="5" name="Подзаголовок 4"/>
          <p:cNvSpPr>
            <a:spLocks noGrp="1"/>
          </p:cNvSpPr>
          <p:nvPr>
            <p:ph type="subTitle" idx="1"/>
          </p:nvPr>
        </p:nvSpPr>
        <p:spPr/>
        <p:txBody>
          <a:bodyPr>
            <a:normAutofit/>
          </a:bodyPr>
          <a:lstStyle/>
          <a:p>
            <a:pPr algn="l"/>
            <a:endParaRPr lang="ru-RU" dirty="0">
              <a:solidFill>
                <a:srgbClr val="C00000"/>
              </a:solidFill>
            </a:endParaRPr>
          </a:p>
          <a:p>
            <a:endParaRPr lang="ru-RU" dirty="0"/>
          </a:p>
        </p:txBody>
      </p:sp>
      <p:sp>
        <p:nvSpPr>
          <p:cNvPr id="2" name="Заголовок 1"/>
          <p:cNvSpPr>
            <a:spLocks noGrp="1"/>
          </p:cNvSpPr>
          <p:nvPr>
            <p:ph type="ctrTitle"/>
          </p:nvPr>
        </p:nvSpPr>
        <p:spPr>
          <a:xfrm>
            <a:off x="467544" y="1556793"/>
            <a:ext cx="8280920" cy="4392487"/>
          </a:xfrm>
        </p:spPr>
        <p:txBody>
          <a:bodyPr>
            <a:normAutofit/>
          </a:bodyPr>
          <a:lstStyle/>
          <a:p>
            <a:pPr algn="just"/>
            <a:r>
              <a:rPr lang="ru-RU" sz="2000" dirty="0">
                <a:latin typeface="Times New Roman" panose="02020603050405020304" pitchFamily="18" charset="0"/>
                <a:cs typeface="Times New Roman" panose="02020603050405020304" pitchFamily="18" charset="0"/>
              </a:rPr>
              <a:t>Право наследования в Республике Казахстан регулируются следующими законами и нормативно-правовыми актами: Конституцией Республики Казахстан, гражданским, семейным, налоговым, жилищным законодательством, законодательством о нотариате, законодательством об ипотеке, Инструкцией по совершению нотариальных действий, нормативным постановлением Верховного Суда Республики Казахстан.</a:t>
            </a:r>
            <a:r>
              <a:rPr lang="ru-RU" dirty="0"/>
              <a:t/>
            </a:r>
            <a:br>
              <a:rPr lang="ru-RU" dirty="0"/>
            </a:br>
            <a:endParaRPr lang="ru-RU" dirty="0"/>
          </a:p>
        </p:txBody>
      </p:sp>
      <p:sp>
        <p:nvSpPr>
          <p:cNvPr id="6"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377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79512" y="1556792"/>
            <a:ext cx="8766720"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судебном заседании представитель истца исковые требования  поддержал в полном объеме.</a:t>
            </a:r>
            <a:endParaRPr kumimoji="0" lang="ru-RU" altLang="ru-RU"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Ответчик Д.Б. в судебном заседании исковые требования полностью признал, о чем подал суду письменное заявление. Ответчик  суду пояснил, что В.Г. действительно является собственником 1/6  квартиры, однако, согласно оценке, произведенной по его инициативе, рыночная стоимость квартиры на конец января - начало февраля 2018 года составляет 8 293 000 тенге и при вынесении решения просил суд учесть данное обстоятельство.</a:t>
            </a:r>
            <a:endParaRPr kumimoji="0" lang="ru-RU" altLang="ru-RU"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Выслушав пояснения представителя истца, позицию ответчика по заявленному требованию, исследовав материалы дела, суд приходит к следующему.</a:t>
            </a:r>
            <a:endParaRPr kumimoji="0" lang="ru-RU" altLang="ru-RU"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соответствии с договором  приватизации от 05.12.1994г. № 19, собственниками кв. в </a:t>
            </a:r>
            <a:r>
              <a:rPr kumimoji="0" lang="ru-RU" altLang="ru-RU" sz="15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г.Алматы</a:t>
            </a:r>
            <a:r>
              <a:rPr kumimoji="0" lang="ru-RU" altLang="ru-RU" sz="15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МРК «Мега Алматы», являлись  В.П., Д.Б.,  А.П.</a:t>
            </a:r>
            <a:endParaRPr kumimoji="0" lang="ru-RU" altLang="ru-RU"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Согласно свидетельству о праве на наследство  по закону от 28.02.2017 г., наследниками А.П., умершего 14.10.2006 г., являются в равных долях его супруга В.П. и внук В.Г. </a:t>
            </a:r>
            <a:endParaRPr kumimoji="0" lang="ru-RU" altLang="ru-RU"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Наследственное имущество А.П. состоит из 1/3 доли  квартиры в </a:t>
            </a:r>
            <a:r>
              <a:rPr kumimoji="0" lang="ru-RU" altLang="ru-RU" sz="15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г.Алматы</a:t>
            </a:r>
            <a:r>
              <a:rPr kumimoji="0" lang="ru-RU" altLang="ru-RU" sz="15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МРК «</a:t>
            </a:r>
            <a:r>
              <a:rPr lang="ru-RU" altLang="ru-RU" sz="15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Мега Алматы</a:t>
            </a:r>
            <a:r>
              <a:rPr kumimoji="0" lang="ru-RU" altLang="ru-RU" sz="15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Учитывая, что доли наследников равные, то доля каждого из них состоит из 1/6 доли квартиры.</a:t>
            </a:r>
            <a:endParaRPr kumimoji="0" lang="ru-RU" altLang="ru-RU"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Согласно справке департамента юстиции </a:t>
            </a:r>
            <a:r>
              <a:rPr kumimoji="0" lang="ru-RU" altLang="ru-RU" sz="15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г.Алматы</a:t>
            </a:r>
            <a:r>
              <a:rPr kumimoji="0" lang="ru-RU" altLang="ru-RU" sz="15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наследники  надлежащим образом зарегистрировали  права собственности на свои доли.</a:t>
            </a:r>
            <a:endParaRPr kumimoji="0" lang="ru-RU" altLang="ru-RU"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соответствии со свидетельством о праве на наследство по завещанию от 22.12.2017г., долю В.П., умершей 21.05.2017 г., в квартире унаследовал Д.Б.</a:t>
            </a:r>
            <a:endParaRPr kumimoji="0" lang="ru-RU" altLang="ru-RU"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5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 таких обстоятельствах судом достоверно установлено, что Д.Н. является собственником 5/6 доли в наследственной квартире (1/3 - собственная доля по договору приватизации + (1/3 и 1\6=3/6) – доля В.П. по завещанию. Д.Б. принадлежит 1/6 согласно свидетельству о праве на наследство по закону.</a:t>
            </a:r>
            <a:endParaRPr kumimoji="0" lang="ru-RU" altLang="ru-RU"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smtClean="0">
                <a:solidFill>
                  <a:schemeClr val="bg1"/>
                </a:solidFill>
                <a:latin typeface="Times New Roman" panose="02020603050405020304" pitchFamily="18" charset="0"/>
                <a:cs typeface="Times New Roman" panose="02020603050405020304" pitchFamily="18" charset="0"/>
              </a:rPr>
              <a:t>Судебная практика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135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268760"/>
            <a:ext cx="8363272" cy="5328592"/>
          </a:xfrm>
        </p:spPr>
        <p:txBody>
          <a:bodyPr>
            <a:noAutofit/>
          </a:bodyPr>
          <a:lstStyle/>
          <a:p>
            <a:pPr marL="0" indent="0" algn="just">
              <a:buNone/>
            </a:pPr>
            <a:r>
              <a:rPr lang="ru-RU" sz="1400" dirty="0">
                <a:latin typeface="Times New Roman" panose="02020603050405020304" pitchFamily="18" charset="0"/>
                <a:cs typeface="Times New Roman" panose="02020603050405020304" pitchFamily="18" charset="0"/>
              </a:rPr>
              <a:t>В соответствии со ст. 188 ГК, право собственности есть признаваемое и охраняемое законодательством право субъекта по своему усмотрению владеть, пользоваться и распоряжаться принадлежащим ему имуществом. </a:t>
            </a:r>
          </a:p>
          <a:p>
            <a:pPr marL="0" indent="0" algn="just">
              <a:buNone/>
            </a:pPr>
            <a:r>
              <a:rPr lang="ru-RU" sz="1400" dirty="0">
                <a:latin typeface="Times New Roman" panose="02020603050405020304" pitchFamily="18" charset="0"/>
                <a:cs typeface="Times New Roman" panose="02020603050405020304" pitchFamily="18" charset="0"/>
              </a:rPr>
              <a:t>Право владения представляет собой юридически обеспеченную возможность осуществлять фактическое обладание имуществом. Право пользования представляет собой юридически обеспеченную возможность извлекать из имущества его полезные естественные свойства, а также получать от него выгоду. Право распоряжения представляет собой юридически обеспеченную возможность определять юридическую судьбу имущества.</a:t>
            </a:r>
          </a:p>
          <a:p>
            <a:pPr marL="0" indent="0" algn="just">
              <a:buNone/>
            </a:pPr>
            <a:r>
              <a:rPr lang="ru-RU" sz="1400" dirty="0">
                <a:latin typeface="Times New Roman" panose="02020603050405020304" pitchFamily="18" charset="0"/>
                <a:cs typeface="Times New Roman" panose="02020603050405020304" pitchFamily="18" charset="0"/>
              </a:rPr>
              <a:t>Между тем, В.Г., являясь собственником 1/6 доли квартиры, в полной мере не может реализовать свое право, поскольку Д.Б. единолично владеет и пользуется квартирой.</a:t>
            </a:r>
          </a:p>
          <a:p>
            <a:pPr marL="0" indent="0" algn="just">
              <a:buNone/>
            </a:pPr>
            <a:r>
              <a:rPr lang="ru-RU" sz="1400" dirty="0">
                <a:latin typeface="Times New Roman" panose="02020603050405020304" pitchFamily="18" charset="0"/>
                <a:cs typeface="Times New Roman" panose="02020603050405020304" pitchFamily="18" charset="0"/>
              </a:rPr>
              <a:t>Истец просит суд произвести раздел наследственного имущества, выделив его долю путем взыскания с ответчика компенсации в денежном выражении.</a:t>
            </a:r>
          </a:p>
          <a:p>
            <a:pPr marL="0" indent="0" algn="just">
              <a:buNone/>
            </a:pPr>
            <a:r>
              <a:rPr lang="ru-RU" sz="1400" dirty="0">
                <a:latin typeface="Times New Roman" panose="02020603050405020304" pitchFamily="18" charset="0"/>
                <a:cs typeface="Times New Roman" panose="02020603050405020304" pitchFamily="18" charset="0"/>
              </a:rPr>
              <a:t>В соответствии со ст.1076 ГК, любой из наследников, принявших наследство, вправе потребовать раздела наследства. Раздел наследства  производится по соглашению наследников в соответствии с причитающимися им долями, а при </a:t>
            </a:r>
            <a:r>
              <a:rPr lang="ru-RU" sz="1400" dirty="0" err="1">
                <a:latin typeface="Times New Roman" panose="02020603050405020304" pitchFamily="18" charset="0"/>
                <a:cs typeface="Times New Roman" panose="02020603050405020304" pitchFamily="18" charset="0"/>
              </a:rPr>
              <a:t>недостижении</a:t>
            </a:r>
            <a:r>
              <a:rPr lang="ru-RU" sz="1400" dirty="0">
                <a:latin typeface="Times New Roman" panose="02020603050405020304" pitchFamily="18" charset="0"/>
                <a:cs typeface="Times New Roman" panose="02020603050405020304" pitchFamily="18" charset="0"/>
              </a:rPr>
              <a:t> соглашения – в судебном порядке.</a:t>
            </a:r>
          </a:p>
          <a:p>
            <a:pPr marL="0" indent="0" algn="just">
              <a:buNone/>
            </a:pPr>
            <a:r>
              <a:rPr lang="ru-RU" sz="1400" dirty="0">
                <a:latin typeface="Times New Roman" panose="02020603050405020304" pitchFamily="18" charset="0"/>
                <a:cs typeface="Times New Roman" panose="02020603050405020304" pitchFamily="18" charset="0"/>
              </a:rPr>
              <a:t>По данному делу ответчик не возражает против выдела доли истца, однако стороны не достигли соглашения по стоимости выделяемой доли.</a:t>
            </a:r>
          </a:p>
          <a:p>
            <a:pPr marL="0" indent="0" algn="just">
              <a:buNone/>
            </a:pPr>
            <a:r>
              <a:rPr lang="ru-RU" sz="1400" dirty="0">
                <a:latin typeface="Times New Roman" panose="02020603050405020304" pitchFamily="18" charset="0"/>
                <a:cs typeface="Times New Roman" panose="02020603050405020304" pitchFamily="18" charset="0"/>
              </a:rPr>
              <a:t>Пунктом 4 ст. 218 ГК РК предусмотрена выплата участнику долевой собственности остальными сособственниками компенсации вместо выдела доли в натуре с его согласия.</a:t>
            </a:r>
          </a:p>
          <a:p>
            <a:pPr marL="0" indent="0" algn="just">
              <a:buNone/>
            </a:pPr>
            <a:r>
              <a:rPr lang="ru-RU" sz="1400" dirty="0">
                <a:latin typeface="Times New Roman" panose="02020603050405020304" pitchFamily="18" charset="0"/>
                <a:cs typeface="Times New Roman" panose="02020603050405020304" pitchFamily="18" charset="0"/>
              </a:rPr>
              <a:t>При таких обстоятельствах, принимая во внимание установленные по делу обстоятельства, а также учитывая признание ответчиком иска и согласие истца на выплату компенсации, в соответствии со ст.193 ГПК РК, суд считает требование истца о разделе наследства правомерными и подлежащими удовлетворению.</a:t>
            </a:r>
          </a:p>
          <a:p>
            <a:pPr marL="0" indent="0" algn="just">
              <a:buNone/>
            </a:pPr>
            <a:endParaRPr lang="ru-RU" sz="1400" dirty="0">
              <a:latin typeface="Times New Roman" panose="02020603050405020304" pitchFamily="18" charset="0"/>
              <a:cs typeface="Times New Roman" panose="02020603050405020304" pitchFamily="18" charset="0"/>
            </a:endParaRP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smtClean="0">
                <a:solidFill>
                  <a:schemeClr val="bg1"/>
                </a:solidFill>
                <a:latin typeface="Times New Roman" panose="02020603050405020304" pitchFamily="18" charset="0"/>
                <a:cs typeface="Times New Roman" panose="02020603050405020304" pitchFamily="18" charset="0"/>
              </a:rPr>
              <a:t>Судебная практика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220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340768"/>
            <a:ext cx="8291264" cy="5328592"/>
          </a:xfrm>
        </p:spPr>
        <p:txBody>
          <a:bodyPr>
            <a:noAutofit/>
          </a:bodyPr>
          <a:lstStyle/>
          <a:p>
            <a:pPr marL="0" indent="0" algn="just">
              <a:buNone/>
            </a:pPr>
            <a:r>
              <a:rPr lang="ru-RU" sz="1400" dirty="0">
                <a:latin typeface="Times New Roman" panose="02020603050405020304" pitchFamily="18" charset="0"/>
                <a:cs typeface="Times New Roman" panose="02020603050405020304" pitchFamily="18" charset="0"/>
              </a:rPr>
              <a:t>Согласно представленному истцом отчету, составленному ТОО «Прогресс Консалтинг», общая стоимость квартиры на июль месяц 2008 года составляет 8 414 274 тенге.</a:t>
            </a:r>
          </a:p>
          <a:p>
            <a:pPr marL="0" indent="0" algn="just">
              <a:buNone/>
            </a:pPr>
            <a:r>
              <a:rPr lang="ru-RU" sz="1400" dirty="0">
                <a:latin typeface="Times New Roman" panose="02020603050405020304" pitchFamily="18" charset="0"/>
                <a:cs typeface="Times New Roman" panose="02020603050405020304" pitchFamily="18" charset="0"/>
              </a:rPr>
              <a:t>Вместе с тем, суд при определении размера компенсации доли истца в денежном выражении считает необходимым принять во внимание за основу отчет по оценке, составленный ТОО «Фирма Торговая палата», поскольку ценовое заключение данным ТОО составлено по состоянию конец января начало февраля 2009 года.</a:t>
            </a:r>
          </a:p>
          <a:p>
            <a:pPr marL="0" indent="0" algn="just">
              <a:buNone/>
            </a:pPr>
            <a:r>
              <a:rPr lang="ru-RU" sz="1400" dirty="0">
                <a:latin typeface="Times New Roman" panose="02020603050405020304" pitchFamily="18" charset="0"/>
                <a:cs typeface="Times New Roman" panose="02020603050405020304" pitchFamily="18" charset="0"/>
              </a:rPr>
              <a:t>Следовательно, определенный этим оценщиком размер стоимости квартиры наиболее соответствует рыночной стоимости квартиры. Согласно данному отчету, общая стоимость квартиры составляет 8 293 000 тенге.</a:t>
            </a:r>
          </a:p>
          <a:p>
            <a:pPr marL="0" indent="0" algn="just">
              <a:buNone/>
            </a:pPr>
            <a:r>
              <a:rPr lang="ru-RU" sz="1400" dirty="0">
                <a:latin typeface="Times New Roman" panose="02020603050405020304" pitchFamily="18" charset="0"/>
                <a:cs typeface="Times New Roman" panose="02020603050405020304" pitchFamily="18" charset="0"/>
              </a:rPr>
              <a:t>Учитывая общий размер стоимости квартиры, стоимость 1/6 доли, принадлежащей истцу, составляет 1 382 166 тенге.</a:t>
            </a:r>
          </a:p>
          <a:p>
            <a:pPr marL="0" indent="0" algn="just">
              <a:buNone/>
            </a:pPr>
            <a:r>
              <a:rPr lang="ru-RU" sz="1400" dirty="0">
                <a:latin typeface="Times New Roman" panose="02020603050405020304" pitchFamily="18" charset="0"/>
                <a:cs typeface="Times New Roman" panose="02020603050405020304" pitchFamily="18" charset="0"/>
              </a:rPr>
              <a:t>Следовательно, со Д.Б. в пользу В.Г. подлежит взысканию денежная компенсация за 1/6 долю в имуществе в размере 1 382 166 тенге.</a:t>
            </a:r>
          </a:p>
          <a:p>
            <a:pPr marL="0" indent="0" algn="just">
              <a:buNone/>
            </a:pPr>
            <a:r>
              <a:rPr lang="ru-RU" sz="1400" dirty="0">
                <a:latin typeface="Times New Roman" panose="02020603050405020304" pitchFamily="18" charset="0"/>
                <a:cs typeface="Times New Roman" panose="02020603050405020304" pitchFamily="18" charset="0"/>
              </a:rPr>
              <a:t>Попов В.Г., на основании требований п.5 ст.218 ГК РК, с получением компенсации утрачивает право на 1/6 долю в квартире в МКР </a:t>
            </a:r>
            <a:r>
              <a:rPr lang="ru-RU" sz="1400" dirty="0" smtClean="0">
                <a:latin typeface="Times New Roman" panose="02020603050405020304" pitchFamily="18" charset="0"/>
                <a:cs typeface="Times New Roman" panose="02020603050405020304" pitchFamily="18" charset="0"/>
              </a:rPr>
              <a:t>«Мега Алматы» </a:t>
            </a:r>
            <a:r>
              <a:rPr lang="ru-RU" sz="1400" dirty="0">
                <a:latin typeface="Times New Roman" panose="02020603050405020304" pitchFamily="18" charset="0"/>
                <a:cs typeface="Times New Roman" panose="02020603050405020304" pitchFamily="18" charset="0"/>
              </a:rPr>
              <a:t>в </a:t>
            </a:r>
            <a:r>
              <a:rPr lang="ru-RU" sz="1400" dirty="0" err="1" smtClean="0">
                <a:latin typeface="Times New Roman" panose="02020603050405020304" pitchFamily="18" charset="0"/>
                <a:cs typeface="Times New Roman" panose="02020603050405020304" pitchFamily="18" charset="0"/>
              </a:rPr>
              <a:t>г.Алматы</a:t>
            </a:r>
            <a:endParaRPr lang="ru-RU" sz="1400" dirty="0">
              <a:latin typeface="Times New Roman" panose="02020603050405020304" pitchFamily="18" charset="0"/>
              <a:cs typeface="Times New Roman" panose="02020603050405020304" pitchFamily="18" charset="0"/>
            </a:endParaRPr>
          </a:p>
          <a:p>
            <a:pPr marL="0" indent="0" algn="just">
              <a:buNone/>
            </a:pPr>
            <a:r>
              <a:rPr lang="ru-RU" sz="1400" dirty="0">
                <a:latin typeface="Times New Roman" panose="02020603050405020304" pitchFamily="18" charset="0"/>
                <a:cs typeface="Times New Roman" panose="02020603050405020304" pitchFamily="18" charset="0"/>
              </a:rPr>
              <a:t>В соответствии со ст.110 ГПК РК, стороне, в пользу которой состоялось решение, суд присуждает с другой стороны все понесенные судебные расходы, хотя бы эта сторона и была освобождена от ее уплаты.</a:t>
            </a:r>
          </a:p>
          <a:p>
            <a:pPr marL="0" indent="0" algn="just">
              <a:buNone/>
            </a:pPr>
            <a:r>
              <a:rPr lang="ru-RU" sz="1400" dirty="0">
                <a:latin typeface="Times New Roman" panose="02020603050405020304" pitchFamily="18" charset="0"/>
                <a:cs typeface="Times New Roman" panose="02020603050405020304" pitchFamily="18" charset="0"/>
              </a:rPr>
              <a:t>На основании изложенного, учитывая, что иск удовлетворяется, суд считает необходимым взыскать с ответчика в пользу истца расходы по оплате государственной пошлины в сумме 13 822 тенге. Кроме того, суд признает необходимым и возможным возложить на ответчика расходы истца по оплате услуг по оценке спорного имущества в размере 7000 тенге, подтвержденные квитанцией №96 от </a:t>
            </a:r>
            <a:r>
              <a:rPr lang="ru-RU" sz="1400" dirty="0" smtClean="0">
                <a:latin typeface="Times New Roman" panose="02020603050405020304" pitchFamily="18" charset="0"/>
                <a:cs typeface="Times New Roman" panose="02020603050405020304" pitchFamily="18" charset="0"/>
              </a:rPr>
              <a:t>30.07.2018г</a:t>
            </a:r>
            <a:r>
              <a:rPr lang="ru-RU" sz="1400" dirty="0">
                <a:latin typeface="Times New Roman" panose="02020603050405020304" pitchFamily="18" charset="0"/>
                <a:cs typeface="Times New Roman" panose="02020603050405020304" pitchFamily="18" charset="0"/>
              </a:rPr>
              <a:t>.</a:t>
            </a:r>
          </a:p>
          <a:p>
            <a:pPr marL="0" indent="0" algn="just">
              <a:buNone/>
            </a:pPr>
            <a:endParaRPr lang="ru-RU" sz="1400" dirty="0">
              <a:latin typeface="Times New Roman" panose="02020603050405020304" pitchFamily="18" charset="0"/>
              <a:cs typeface="Times New Roman" panose="02020603050405020304" pitchFamily="18" charset="0"/>
            </a:endParaRP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smtClean="0">
                <a:solidFill>
                  <a:schemeClr val="bg1"/>
                </a:solidFill>
                <a:latin typeface="Times New Roman" panose="02020603050405020304" pitchFamily="18" charset="0"/>
                <a:cs typeface="Times New Roman" panose="02020603050405020304" pitchFamily="18" charset="0"/>
              </a:rPr>
              <a:t>Судебная практика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86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340768"/>
            <a:ext cx="8291264" cy="5184576"/>
          </a:xfrm>
        </p:spPr>
        <p:txBody>
          <a:bodyPr>
            <a:noAutofit/>
          </a:bodyPr>
          <a:lstStyle/>
          <a:p>
            <a:pPr marL="0" indent="0">
              <a:buNone/>
            </a:pPr>
            <a:r>
              <a:rPr lang="ru-RU" sz="1400" dirty="0">
                <a:latin typeface="Times New Roman" panose="02020603050405020304" pitchFamily="18" charset="0"/>
                <a:cs typeface="Times New Roman" panose="02020603050405020304" pitchFamily="18" charset="0"/>
              </a:rPr>
              <a:t>Согласно ст.111 ГПК, с ответчика в пользу истца подлежат взысканию расходы по оплате услуг представителя в сумме 130 000 тенге, подтвержденные соглашением от 09.02.2009г. и квитанцией к приходному ордеру.</a:t>
            </a:r>
          </a:p>
          <a:p>
            <a:pPr marL="0" indent="0">
              <a:buNone/>
            </a:pPr>
            <a:r>
              <a:rPr lang="ru-RU" sz="1400" dirty="0">
                <a:latin typeface="Times New Roman" panose="02020603050405020304" pitchFamily="18" charset="0"/>
                <a:cs typeface="Times New Roman" panose="02020603050405020304" pitchFamily="18" charset="0"/>
              </a:rPr>
              <a:t>На основании изложенного, руководствуясь ст.ст.218,  1076 ГК РК, 193, 217-221 ГПК РК, суд</a:t>
            </a:r>
          </a:p>
          <a:p>
            <a:pPr marL="0" indent="0" algn="ctr">
              <a:buNone/>
            </a:pPr>
            <a:r>
              <a:rPr lang="ru-RU" sz="1400" b="1" dirty="0">
                <a:latin typeface="Times New Roman" panose="02020603050405020304" pitchFamily="18" charset="0"/>
                <a:cs typeface="Times New Roman" panose="02020603050405020304" pitchFamily="18" charset="0"/>
              </a:rPr>
              <a:t>РЕШИЛ:</a:t>
            </a:r>
          </a:p>
          <a:p>
            <a:pPr marL="0" indent="0">
              <a:buNone/>
            </a:pPr>
            <a:r>
              <a:rPr lang="ru-RU" sz="1400" dirty="0">
                <a:latin typeface="Times New Roman" panose="02020603050405020304" pitchFamily="18" charset="0"/>
                <a:cs typeface="Times New Roman" panose="02020603050405020304" pitchFamily="18" charset="0"/>
              </a:rPr>
              <a:t>Исковые  требования В.Г. к Д.Б. о разделе наследства удовлетворить.</a:t>
            </a:r>
          </a:p>
          <a:p>
            <a:pPr marL="0" indent="0">
              <a:buNone/>
            </a:pPr>
            <a:r>
              <a:rPr lang="ru-RU" sz="1400" dirty="0">
                <a:latin typeface="Times New Roman" panose="02020603050405020304" pitchFamily="18" charset="0"/>
                <a:cs typeface="Times New Roman" panose="02020603050405020304" pitchFamily="18" charset="0"/>
              </a:rPr>
              <a:t>Произвести раздел имущества в виде квартиры  в МКР </a:t>
            </a:r>
            <a:r>
              <a:rPr lang="ru-RU" sz="1400" dirty="0" smtClean="0">
                <a:latin typeface="Times New Roman" panose="02020603050405020304" pitchFamily="18" charset="0"/>
                <a:cs typeface="Times New Roman" panose="02020603050405020304" pitchFamily="18" charset="0"/>
              </a:rPr>
              <a:t>«Мега Алматы» </a:t>
            </a:r>
            <a:r>
              <a:rPr lang="ru-RU" sz="1400" dirty="0" err="1" smtClean="0">
                <a:latin typeface="Times New Roman" panose="02020603050405020304" pitchFamily="18" charset="0"/>
                <a:cs typeface="Times New Roman" panose="02020603050405020304" pitchFamily="18" charset="0"/>
              </a:rPr>
              <a:t>г.Алматы</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Выделить В.Г. 1/6 долю квартиры в МКР </a:t>
            </a:r>
            <a:r>
              <a:rPr lang="ru-RU" sz="1400" dirty="0" smtClean="0">
                <a:latin typeface="Times New Roman" panose="02020603050405020304" pitchFamily="18" charset="0"/>
                <a:cs typeface="Times New Roman" panose="02020603050405020304" pitchFamily="18" charset="0"/>
              </a:rPr>
              <a:t>«Мега Алматы» </a:t>
            </a:r>
            <a:r>
              <a:rPr lang="ru-RU" sz="1400" dirty="0" err="1" smtClean="0">
                <a:latin typeface="Times New Roman" panose="02020603050405020304" pitchFamily="18" charset="0"/>
                <a:cs typeface="Times New Roman" panose="02020603050405020304" pitchFamily="18" charset="0"/>
              </a:rPr>
              <a:t>г.Алматы</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денежном выражении.</a:t>
            </a:r>
          </a:p>
          <a:p>
            <a:pPr marL="0" indent="0">
              <a:buNone/>
            </a:pPr>
            <a:r>
              <a:rPr lang="ru-RU" sz="1400" dirty="0">
                <a:latin typeface="Times New Roman" panose="02020603050405020304" pitchFamily="18" charset="0"/>
                <a:cs typeface="Times New Roman" panose="02020603050405020304" pitchFamily="18" charset="0"/>
              </a:rPr>
              <a:t>Взыскать со Д.Б. в пользу В.Г. денежную компенсацию за 1/6 долю в квартире в сумме 1 382 166 (один миллион триста восемьдесят две тысячи сто шестьдесят шесть) тенге, расходы по оплате государственной пошлины в размере 13 822 (тринадцать тысяч восемьсот двадцать два) тенге, расходы по оплате услуг оценщика -7000 (семь тысяч) тенге, расходы по оплате представителя -130000 (сто тридцать тысяч) тенге, всего взыскать 1 531 988 (один миллион пятьсот тридцать одна тысяча девятьсот восемьдесят восемь) тенге.</a:t>
            </a:r>
          </a:p>
          <a:p>
            <a:pPr marL="0" indent="0">
              <a:buNone/>
            </a:pPr>
            <a:r>
              <a:rPr lang="ru-RU" sz="1400" dirty="0">
                <a:latin typeface="Times New Roman" panose="02020603050405020304" pitchFamily="18" charset="0"/>
                <a:cs typeface="Times New Roman" panose="02020603050405020304" pitchFamily="18" charset="0"/>
              </a:rPr>
              <a:t>Попов Владимир Григорьевич после получения денежной компенсации утрачивает право собственности на 1/6 долю в квартире в МКР </a:t>
            </a:r>
            <a:r>
              <a:rPr lang="ru-RU" sz="1400" dirty="0" smtClean="0">
                <a:latin typeface="Times New Roman" panose="02020603050405020304" pitchFamily="18" charset="0"/>
                <a:cs typeface="Times New Roman" panose="02020603050405020304" pitchFamily="18" charset="0"/>
              </a:rPr>
              <a:t>«Мега Алматы» </a:t>
            </a:r>
            <a:r>
              <a:rPr lang="ru-RU" sz="1400" dirty="0" err="1" smtClean="0">
                <a:latin typeface="Times New Roman" panose="02020603050405020304" pitchFamily="18" charset="0"/>
                <a:cs typeface="Times New Roman" panose="02020603050405020304" pitchFamily="18" charset="0"/>
              </a:rPr>
              <a:t>г.Алматы</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Решение может быть обжаловано и опротестовано в суд </a:t>
            </a:r>
            <a:r>
              <a:rPr lang="ru-RU" sz="1400" dirty="0" err="1" smtClean="0">
                <a:latin typeface="Times New Roman" panose="02020603050405020304" pitchFamily="18" charset="0"/>
                <a:cs typeface="Times New Roman" panose="02020603050405020304" pitchFamily="18" charset="0"/>
              </a:rPr>
              <a:t>г.Алматы</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через </a:t>
            </a:r>
            <a:r>
              <a:rPr lang="ru-RU" sz="1400" dirty="0" err="1" smtClean="0">
                <a:latin typeface="Times New Roman" panose="02020603050405020304" pitchFamily="18" charset="0"/>
                <a:cs typeface="Times New Roman" panose="02020603050405020304" pitchFamily="18" charset="0"/>
              </a:rPr>
              <a:t>Ауэзовский</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районный суд </a:t>
            </a:r>
            <a:r>
              <a:rPr lang="ru-RU" sz="1400" dirty="0" err="1" smtClean="0">
                <a:latin typeface="Times New Roman" panose="02020603050405020304" pitchFamily="18" charset="0"/>
                <a:cs typeface="Times New Roman" panose="02020603050405020304" pitchFamily="18" charset="0"/>
              </a:rPr>
              <a:t>г.Алматы</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течение </a:t>
            </a:r>
            <a:r>
              <a:rPr lang="ru-RU" sz="1400" dirty="0" smtClean="0">
                <a:latin typeface="Times New Roman" panose="02020603050405020304" pitchFamily="18" charset="0"/>
                <a:cs typeface="Times New Roman" panose="02020603050405020304" pitchFamily="18" charset="0"/>
              </a:rPr>
              <a:t>десяти </a:t>
            </a:r>
            <a:r>
              <a:rPr lang="ru-RU" sz="1400" dirty="0">
                <a:latin typeface="Times New Roman" panose="02020603050405020304" pitchFamily="18" charset="0"/>
                <a:cs typeface="Times New Roman" panose="02020603050405020304" pitchFamily="18" charset="0"/>
              </a:rPr>
              <a:t>дней со дня получения копии решения суда.</a:t>
            </a:r>
          </a:p>
          <a:p>
            <a:pPr marL="0" indent="0">
              <a:buNone/>
            </a:pPr>
            <a:r>
              <a:rPr lang="ru-RU" sz="1400" dirty="0">
                <a:latin typeface="Times New Roman" panose="02020603050405020304" pitchFamily="18" charset="0"/>
                <a:cs typeface="Times New Roman" panose="02020603050405020304" pitchFamily="18" charset="0"/>
              </a:rPr>
              <a:t> </a:t>
            </a:r>
          </a:p>
          <a:p>
            <a:pPr marL="0" indent="0">
              <a:buNone/>
            </a:pPr>
            <a:r>
              <a:rPr lang="ru-RU" sz="1400" dirty="0">
                <a:latin typeface="Times New Roman" panose="02020603050405020304" pitchFamily="18" charset="0"/>
                <a:cs typeface="Times New Roman" panose="02020603050405020304" pitchFamily="18" charset="0"/>
              </a:rPr>
              <a:t> </a:t>
            </a:r>
          </a:p>
          <a:p>
            <a:pPr marL="0" indent="0" algn="ctr">
              <a:buNone/>
            </a:pPr>
            <a:r>
              <a:rPr lang="ru-RU" sz="1400" b="1" dirty="0">
                <a:latin typeface="Times New Roman" panose="02020603050405020304" pitchFamily="18" charset="0"/>
                <a:cs typeface="Times New Roman" panose="02020603050405020304" pitchFamily="18" charset="0"/>
              </a:rPr>
              <a:t>Судья                      подпись                                    </a:t>
            </a:r>
            <a:r>
              <a:rPr lang="ru-RU" sz="1400" b="1" dirty="0" smtClean="0">
                <a:latin typeface="Times New Roman" panose="02020603050405020304" pitchFamily="18" charset="0"/>
                <a:cs typeface="Times New Roman" panose="02020603050405020304" pitchFamily="18" charset="0"/>
              </a:rPr>
              <a:t>Д.Н.</a:t>
            </a:r>
            <a:endParaRPr lang="ru-RU" sz="1400" b="1"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 </a:t>
            </a:r>
          </a:p>
          <a:p>
            <a:pPr marL="0" indent="0">
              <a:buNone/>
            </a:pPr>
            <a:endParaRPr lang="ru-RU" sz="1400" dirty="0">
              <a:latin typeface="Times New Roman" panose="02020603050405020304" pitchFamily="18" charset="0"/>
              <a:cs typeface="Times New Roman" panose="02020603050405020304" pitchFamily="18" charset="0"/>
            </a:endParaRP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smtClean="0">
                <a:solidFill>
                  <a:schemeClr val="bg1"/>
                </a:solidFill>
                <a:latin typeface="Times New Roman" panose="02020603050405020304" pitchFamily="18" charset="0"/>
                <a:cs typeface="Times New Roman" panose="02020603050405020304" pitchFamily="18" charset="0"/>
              </a:rPr>
              <a:t>Судебная практика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782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47500" lnSpcReduction="20000"/>
          </a:bodyPr>
          <a:lstStyle/>
          <a:p>
            <a:pPr marL="0" indent="0" algn="ctr">
              <a:buNone/>
            </a:pPr>
            <a:r>
              <a:rPr lang="ru-RU" b="1" dirty="0">
                <a:latin typeface="Times New Roman" panose="02020603050405020304" pitchFamily="18" charset="0"/>
                <a:cs typeface="Times New Roman" panose="02020603050405020304" pitchFamily="18" charset="0"/>
              </a:rPr>
              <a:t>Восстановление срока для принятия наследства</a:t>
            </a:r>
            <a:endParaRPr lang="ru-RU" dirty="0">
              <a:latin typeface="Times New Roman" panose="02020603050405020304" pitchFamily="18" charset="0"/>
              <a:cs typeface="Times New Roman" panose="02020603050405020304" pitchFamily="18" charset="0"/>
            </a:endParaRPr>
          </a:p>
          <a:p>
            <a:pPr marL="0" indent="0" algn="ctr">
              <a:buNone/>
            </a:pPr>
            <a:r>
              <a:rPr lang="ru-RU" dirty="0">
                <a:latin typeface="Times New Roman" panose="02020603050405020304" pitchFamily="18" charset="0"/>
                <a:cs typeface="Times New Roman" panose="02020603050405020304" pitchFamily="18" charset="0"/>
              </a:rPr>
              <a:t> </a:t>
            </a:r>
          </a:p>
          <a:p>
            <a:pPr marL="0" indent="0" algn="ctr">
              <a:buNone/>
            </a:pPr>
            <a:r>
              <a:rPr lang="ru-RU" dirty="0">
                <a:latin typeface="Times New Roman" panose="02020603050405020304" pitchFamily="18" charset="0"/>
                <a:cs typeface="Times New Roman" panose="02020603050405020304" pitchFamily="18" charset="0"/>
              </a:rPr>
              <a:t>РЕШЕНИЕ</a:t>
            </a:r>
          </a:p>
          <a:p>
            <a:pPr marL="0" indent="0" algn="ctr">
              <a:buNone/>
            </a:pPr>
            <a:r>
              <a:rPr lang="ru-RU" dirty="0">
                <a:latin typeface="Times New Roman" panose="02020603050405020304" pitchFamily="18" charset="0"/>
                <a:cs typeface="Times New Roman" panose="02020603050405020304" pitchFamily="18" charset="0"/>
              </a:rPr>
              <a:t>ИМЕНЕМ РЕСПУБЛИКИ КАЗАХСТАН</a:t>
            </a:r>
          </a:p>
          <a:p>
            <a:pPr marL="0" indent="0" algn="ctr">
              <a:buNone/>
            </a:pPr>
            <a:r>
              <a:rPr lang="ru-RU" dirty="0">
                <a:latin typeface="Times New Roman" panose="02020603050405020304" pitchFamily="18" charset="0"/>
                <a:cs typeface="Times New Roman" panose="02020603050405020304" pitchFamily="18" charset="0"/>
              </a:rPr>
              <a:t>   </a:t>
            </a:r>
          </a:p>
          <a:p>
            <a:pPr marL="0" indent="0" algn="ctr">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17.08.2017 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г.Астана</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   </a:t>
            </a:r>
          </a:p>
          <a:p>
            <a:pPr marL="0" indent="0" algn="just">
              <a:buNone/>
            </a:pPr>
            <a:r>
              <a:rPr lang="ru-RU" dirty="0" err="1">
                <a:latin typeface="Times New Roman" panose="02020603050405020304" pitchFamily="18" charset="0"/>
                <a:cs typeface="Times New Roman" panose="02020603050405020304" pitchFamily="18" charset="0"/>
              </a:rPr>
              <a:t>Сарыаркинский</a:t>
            </a:r>
            <a:r>
              <a:rPr lang="ru-RU" dirty="0">
                <a:latin typeface="Times New Roman" panose="02020603050405020304" pitchFamily="18" charset="0"/>
                <a:cs typeface="Times New Roman" panose="02020603050405020304" pitchFamily="18" charset="0"/>
              </a:rPr>
              <a:t> районный суд </a:t>
            </a:r>
            <a:r>
              <a:rPr lang="ru-RU" dirty="0" err="1">
                <a:latin typeface="Times New Roman" panose="02020603050405020304" pitchFamily="18" charset="0"/>
                <a:cs typeface="Times New Roman" panose="02020603050405020304" pitchFamily="18" charset="0"/>
              </a:rPr>
              <a:t>г.Астаны</a:t>
            </a:r>
            <a:r>
              <a:rPr lang="ru-RU" dirty="0">
                <a:latin typeface="Times New Roman" panose="02020603050405020304" pitchFamily="18" charset="0"/>
                <a:cs typeface="Times New Roman" panose="02020603050405020304" pitchFamily="18" charset="0"/>
              </a:rPr>
              <a:t> в составе председательствующего судьи Ж.М., при секретаре судебного заседания А.Р., с участием истицы А.М., представителя ГУ «Аппарат Акима </a:t>
            </a:r>
            <a:r>
              <a:rPr lang="ru-RU" dirty="0" err="1">
                <a:latin typeface="Times New Roman" panose="02020603050405020304" pitchFamily="18" charset="0"/>
                <a:cs typeface="Times New Roman" panose="02020603050405020304" pitchFamily="18" charset="0"/>
              </a:rPr>
              <a:t>г.Астаны</a:t>
            </a:r>
            <a:r>
              <a:rPr lang="ru-RU" dirty="0">
                <a:latin typeface="Times New Roman" panose="02020603050405020304" pitchFamily="18" charset="0"/>
                <a:cs typeface="Times New Roman" panose="02020603050405020304" pitchFamily="18" charset="0"/>
              </a:rPr>
              <a:t>» А. Р., рассмотрев в открытом  судебном заседании в помещении суда гражданское дело по иску А.М. к ГУ «Аппарат Акима </a:t>
            </a:r>
            <a:r>
              <a:rPr lang="ru-RU" dirty="0" err="1">
                <a:latin typeface="Times New Roman" panose="02020603050405020304" pitchFamily="18" charset="0"/>
                <a:cs typeface="Times New Roman" panose="02020603050405020304" pitchFamily="18" charset="0"/>
              </a:rPr>
              <a:t>г.Астаны</a:t>
            </a:r>
            <a:r>
              <a:rPr lang="ru-RU" dirty="0">
                <a:latin typeface="Times New Roman" panose="02020603050405020304" pitchFamily="18" charset="0"/>
                <a:cs typeface="Times New Roman" panose="02020603050405020304" pitchFamily="18" charset="0"/>
              </a:rPr>
              <a:t>» о восстановлении срока для принятия наследства, признании ее принявшей наследство и признании ее права собственности на наследственное имущество, </a:t>
            </a:r>
          </a:p>
          <a:p>
            <a:pPr marL="0" indent="0" algn="just">
              <a:buNone/>
            </a:pPr>
            <a:r>
              <a:rPr lang="ru-RU" dirty="0">
                <a:latin typeface="Times New Roman" panose="02020603050405020304" pitchFamily="18" charset="0"/>
                <a:cs typeface="Times New Roman" panose="02020603050405020304" pitchFamily="18" charset="0"/>
              </a:rPr>
              <a:t>УСТАНОВИЛ:</a:t>
            </a:r>
          </a:p>
          <a:p>
            <a:pPr marL="0" indent="0" algn="just">
              <a:buNone/>
            </a:pPr>
            <a:r>
              <a:rPr lang="ru-RU" dirty="0">
                <a:latin typeface="Times New Roman" panose="02020603050405020304" pitchFamily="18" charset="0"/>
                <a:cs typeface="Times New Roman" panose="02020603050405020304" pitchFamily="18" charset="0"/>
              </a:rPr>
              <a:t>А.М. обратилась в суд с иском к ГУ «Аппарат Акима </a:t>
            </a:r>
            <a:r>
              <a:rPr lang="ru-RU" dirty="0" err="1">
                <a:latin typeface="Times New Roman" panose="02020603050405020304" pitchFamily="18" charset="0"/>
                <a:cs typeface="Times New Roman" panose="02020603050405020304" pitchFamily="18" charset="0"/>
              </a:rPr>
              <a:t>г.Астаны</a:t>
            </a:r>
            <a:r>
              <a:rPr lang="ru-RU" dirty="0">
                <a:latin typeface="Times New Roman" panose="02020603050405020304" pitchFamily="18" charset="0"/>
                <a:cs typeface="Times New Roman" panose="02020603050405020304" pitchFamily="18" charset="0"/>
              </a:rPr>
              <a:t>» о восстановлении срока для принятия наследства, признании ее принявшей наследство и признании ее права собственности на наследственное имущество, мотивируя требования тем, что, согласно нотариально удостоверенного завещания Ф.У. от </a:t>
            </a:r>
            <a:r>
              <a:rPr lang="ru-RU" dirty="0" smtClean="0">
                <a:latin typeface="Times New Roman" panose="02020603050405020304" pitchFamily="18" charset="0"/>
                <a:cs typeface="Times New Roman" panose="02020603050405020304" pitchFamily="18" charset="0"/>
              </a:rPr>
              <a:t>21.06.2017г</a:t>
            </a:r>
            <a:r>
              <a:rPr lang="ru-RU" dirty="0">
                <a:latin typeface="Times New Roman" panose="02020603050405020304" pitchFamily="18" charset="0"/>
                <a:cs typeface="Times New Roman" panose="02020603050405020304" pitchFamily="18" charset="0"/>
              </a:rPr>
              <a:t>., она  является наследницей на квартиру, находящуюся в </a:t>
            </a:r>
            <a:r>
              <a:rPr lang="ru-RU" dirty="0" err="1">
                <a:latin typeface="Times New Roman" panose="02020603050405020304" pitchFamily="18" charset="0"/>
                <a:cs typeface="Times New Roman" panose="02020603050405020304" pitchFamily="18" charset="0"/>
              </a:rPr>
              <a:t>г.Астана</a:t>
            </a:r>
            <a:r>
              <a:rPr lang="ru-RU" dirty="0">
                <a:latin typeface="Times New Roman" panose="02020603050405020304" pitchFamily="18" charset="0"/>
                <a:cs typeface="Times New Roman" panose="02020603050405020304" pitchFamily="18" charset="0"/>
              </a:rPr>
              <a:t>, ул. </a:t>
            </a:r>
            <a:r>
              <a:rPr lang="ru-RU" dirty="0" err="1">
                <a:latin typeface="Times New Roman" panose="02020603050405020304" pitchFamily="18" charset="0"/>
                <a:cs typeface="Times New Roman" panose="02020603050405020304" pitchFamily="18" charset="0"/>
              </a:rPr>
              <a:t>Карталинская</a:t>
            </a:r>
            <a:r>
              <a:rPr lang="ru-RU" dirty="0">
                <a:latin typeface="Times New Roman" panose="02020603050405020304" pitchFamily="18" charset="0"/>
                <a:cs typeface="Times New Roman" panose="02020603050405020304" pitchFamily="18" charset="0"/>
              </a:rPr>
              <a:t>, а также всего остального имущества, которое окажется принадлежащим наследодателю ко дню открытия наследства, где бы оно не находилось и в чем бы не заключалось.</a:t>
            </a:r>
          </a:p>
          <a:p>
            <a:pPr marL="0" indent="0" algn="just">
              <a:buNone/>
            </a:pPr>
            <a:endParaRPr lang="ru-RU" dirty="0">
              <a:latin typeface="Times New Roman" panose="02020603050405020304" pitchFamily="18" charset="0"/>
              <a:cs typeface="Times New Roman" panose="02020603050405020304" pitchFamily="18" charset="0"/>
            </a:endParaRP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smtClean="0">
                <a:solidFill>
                  <a:schemeClr val="bg1"/>
                </a:solidFill>
                <a:latin typeface="Times New Roman" panose="02020603050405020304" pitchFamily="18" charset="0"/>
                <a:cs typeface="Times New Roman" panose="02020603050405020304" pitchFamily="18" charset="0"/>
              </a:rPr>
              <a:t>Судебная практика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93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340768"/>
            <a:ext cx="8856984" cy="5328592"/>
          </a:xfrm>
        </p:spPr>
        <p:txBody>
          <a:bodyPr>
            <a:noAutofit/>
          </a:bodyPr>
          <a:lstStyle/>
          <a:p>
            <a:pPr marL="0" indent="0" algn="just">
              <a:buNone/>
            </a:pPr>
            <a:r>
              <a:rPr lang="ru-RU" sz="1300" dirty="0">
                <a:latin typeface="Times New Roman" panose="02020603050405020304" pitchFamily="18" charset="0"/>
                <a:cs typeface="Times New Roman" panose="02020603050405020304" pitchFamily="18" charset="0"/>
              </a:rPr>
              <a:t>12.11.2008г. Ф.У. умерла, что подтверждается свидетельством о смерти от </a:t>
            </a:r>
            <a:r>
              <a:rPr lang="ru-RU" sz="1300" dirty="0" smtClean="0">
                <a:latin typeface="Times New Roman" panose="02020603050405020304" pitchFamily="18" charset="0"/>
                <a:cs typeface="Times New Roman" panose="02020603050405020304" pitchFamily="18" charset="0"/>
              </a:rPr>
              <a:t>12.02.2017г</a:t>
            </a:r>
            <a:r>
              <a:rPr lang="ru-RU" sz="1300" dirty="0">
                <a:latin typeface="Times New Roman" panose="02020603050405020304" pitchFamily="18" charset="0"/>
                <a:cs typeface="Times New Roman" panose="02020603050405020304" pitchFamily="18" charset="0"/>
              </a:rPr>
              <a:t>.</a:t>
            </a:r>
          </a:p>
          <a:p>
            <a:pPr marL="0" indent="0" algn="just">
              <a:buNone/>
            </a:pPr>
            <a:r>
              <a:rPr lang="ru-RU" sz="1300" dirty="0">
                <a:latin typeface="Times New Roman" panose="02020603050405020304" pitchFamily="18" charset="0"/>
                <a:cs typeface="Times New Roman" panose="02020603050405020304" pitchFamily="18" charset="0"/>
              </a:rPr>
              <a:t>В установленный законом шестимесячный срок для принятия наследства она не обратилась с заявлением о принятии наследства к нотариусу по месту открытия наследства, поскольку обучается в очной аспирантуре Московской консерватории им. П.И. Чайковского, в Астану смогла приехать только </a:t>
            </a:r>
            <a:r>
              <a:rPr lang="ru-RU" sz="1300" dirty="0" smtClean="0">
                <a:latin typeface="Times New Roman" panose="02020603050405020304" pitchFamily="18" charset="0"/>
                <a:cs typeface="Times New Roman" panose="02020603050405020304" pitchFamily="18" charset="0"/>
              </a:rPr>
              <a:t>17.06.2017 г</a:t>
            </a:r>
            <a:r>
              <a:rPr lang="ru-RU" sz="1300" dirty="0">
                <a:latin typeface="Times New Roman" panose="02020603050405020304" pitchFamily="18" charset="0"/>
                <a:cs typeface="Times New Roman" panose="02020603050405020304" pitchFamily="18" charset="0"/>
              </a:rPr>
              <a:t>., что подтверждается проездным документом РМ2010398079844.</a:t>
            </a:r>
          </a:p>
          <a:p>
            <a:pPr marL="0" indent="0" algn="just">
              <a:buNone/>
            </a:pPr>
            <a:r>
              <a:rPr lang="ru-RU" sz="1300" dirty="0">
                <a:latin typeface="Times New Roman" panose="02020603050405020304" pitchFamily="18" charset="0"/>
                <a:cs typeface="Times New Roman" panose="02020603050405020304" pitchFamily="18" charset="0"/>
              </a:rPr>
              <a:t>В судебном заседании А. М., поддержав исковые требования, просила их удовлетворить.</a:t>
            </a:r>
          </a:p>
          <a:p>
            <a:pPr marL="0" indent="0" algn="just">
              <a:buNone/>
            </a:pPr>
            <a:r>
              <a:rPr lang="ru-RU" sz="1300" dirty="0">
                <a:latin typeface="Times New Roman" panose="02020603050405020304" pitchFamily="18" charset="0"/>
                <a:cs typeface="Times New Roman" panose="02020603050405020304" pitchFamily="18" charset="0"/>
              </a:rPr>
              <a:t>Представитель ГУ «Аппарата Акима </a:t>
            </a:r>
            <a:r>
              <a:rPr lang="ru-RU" sz="1300" dirty="0" err="1">
                <a:latin typeface="Times New Roman" panose="02020603050405020304" pitchFamily="18" charset="0"/>
                <a:cs typeface="Times New Roman" panose="02020603050405020304" pitchFamily="18" charset="0"/>
              </a:rPr>
              <a:t>г.Астаны</a:t>
            </a:r>
            <a:r>
              <a:rPr lang="ru-RU" sz="1300" dirty="0">
                <a:latin typeface="Times New Roman" panose="02020603050405020304" pitchFamily="18" charset="0"/>
                <a:cs typeface="Times New Roman" panose="02020603050405020304" pitchFamily="18" charset="0"/>
              </a:rPr>
              <a:t>» не возражала против удовлетворения иска.</a:t>
            </a:r>
          </a:p>
          <a:p>
            <a:pPr marL="0" indent="0" algn="just">
              <a:buNone/>
            </a:pPr>
            <a:r>
              <a:rPr lang="ru-RU" sz="1300" dirty="0">
                <a:latin typeface="Times New Roman" panose="02020603050405020304" pitchFamily="18" charset="0"/>
                <a:cs typeface="Times New Roman" panose="02020603050405020304" pitchFamily="18" charset="0"/>
              </a:rPr>
              <a:t>Выслушав стороны, исследовав материалы дела, суд приходит к выводу о том, что иск подлежит удовлетворению.</a:t>
            </a:r>
          </a:p>
          <a:p>
            <a:pPr marL="0" indent="0" algn="just">
              <a:buNone/>
            </a:pPr>
            <a:r>
              <a:rPr lang="ru-RU" sz="1300" dirty="0">
                <a:latin typeface="Times New Roman" panose="02020603050405020304" pitchFamily="18" charset="0"/>
                <a:cs typeface="Times New Roman" panose="02020603050405020304" pitchFamily="18" charset="0"/>
              </a:rPr>
              <a:t>В соответствии с п.1 ст. 1072-2 ГК РК, наследство может быть принято в течение шести месяцев со дня открытия наследства.</a:t>
            </a:r>
          </a:p>
          <a:p>
            <a:pPr marL="0" indent="0" algn="just">
              <a:buNone/>
            </a:pPr>
            <a:r>
              <a:rPr lang="ru-RU" sz="1300" dirty="0">
                <a:latin typeface="Times New Roman" panose="02020603050405020304" pitchFamily="18" charset="0"/>
                <a:cs typeface="Times New Roman" panose="02020603050405020304" pitchFamily="18" charset="0"/>
              </a:rPr>
              <a:t>Согласно п.1 ст.1072-3 ГК РК, по заявлению наследника, пропустившего срок, установленный для принятия наследства (ст.1072-2 ГК), суд может восстановить этот срок и признать наследника принявшим наследство, если наследник пропустил этот срок по уважительным причинам и при условии, что наследник, пропустивший срок, установленный для принятия наследства, обратился в суд в течение шести месяцев после того, как причины пропуска этого срока отпали.</a:t>
            </a:r>
          </a:p>
          <a:p>
            <a:pPr marL="0" indent="0" algn="just">
              <a:buNone/>
            </a:pPr>
            <a:r>
              <a:rPr lang="ru-RU" sz="1300" dirty="0">
                <a:latin typeface="Times New Roman" panose="02020603050405020304" pitchFamily="18" charset="0"/>
                <a:cs typeface="Times New Roman" panose="02020603050405020304" pitchFamily="18" charset="0"/>
              </a:rPr>
              <a:t> Из нотариально удостоверенного завещания Ф.У. от </a:t>
            </a:r>
            <a:r>
              <a:rPr lang="ru-RU" sz="1300" dirty="0" smtClean="0">
                <a:latin typeface="Times New Roman" panose="02020603050405020304" pitchFamily="18" charset="0"/>
                <a:cs typeface="Times New Roman" panose="02020603050405020304" pitchFamily="18" charset="0"/>
              </a:rPr>
              <a:t>21.08.2017г</a:t>
            </a:r>
            <a:r>
              <a:rPr lang="ru-RU" sz="1300" dirty="0">
                <a:latin typeface="Times New Roman" panose="02020603050405020304" pitchFamily="18" charset="0"/>
                <a:cs typeface="Times New Roman" panose="02020603050405020304" pitchFamily="18" charset="0"/>
              </a:rPr>
              <a:t>. она является наследницей на квартиру, находящуюся в </a:t>
            </a:r>
            <a:r>
              <a:rPr lang="ru-RU" sz="1300" dirty="0" err="1">
                <a:latin typeface="Times New Roman" panose="02020603050405020304" pitchFamily="18" charset="0"/>
                <a:cs typeface="Times New Roman" panose="02020603050405020304" pitchFamily="18" charset="0"/>
              </a:rPr>
              <a:t>г.Астана</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ул.Карталинская</a:t>
            </a:r>
            <a:r>
              <a:rPr lang="ru-RU" sz="1300" dirty="0">
                <a:latin typeface="Times New Roman" panose="02020603050405020304" pitchFamily="18" charset="0"/>
                <a:cs typeface="Times New Roman" panose="02020603050405020304" pitchFamily="18" charset="0"/>
              </a:rPr>
              <a:t>, а также  всего остального имущества, которое окажется принадлежащим наследодателю ко дню открытия наследства, где бы оно не находилось и в чем бы не заключалось.</a:t>
            </a:r>
          </a:p>
          <a:p>
            <a:pPr marL="0" indent="0" algn="just">
              <a:buNone/>
            </a:pPr>
            <a:r>
              <a:rPr lang="ru-RU" sz="1300" dirty="0">
                <a:latin typeface="Times New Roman" panose="02020603050405020304" pitchFamily="18" charset="0"/>
                <a:cs typeface="Times New Roman" panose="02020603050405020304" pitchFamily="18" charset="0"/>
              </a:rPr>
              <a:t>Согласно свидетельства о смерти от 12.11.2008г., Ф.У. умерла </a:t>
            </a:r>
            <a:r>
              <a:rPr lang="ru-RU" sz="1300" dirty="0" smtClean="0">
                <a:latin typeface="Times New Roman" panose="02020603050405020304" pitchFamily="18" charset="0"/>
                <a:cs typeface="Times New Roman" panose="02020603050405020304" pitchFamily="18" charset="0"/>
              </a:rPr>
              <a:t>12.02.2017. </a:t>
            </a:r>
            <a:r>
              <a:rPr lang="ru-RU" sz="1300" dirty="0">
                <a:latin typeface="Times New Roman" panose="02020603050405020304" pitchFamily="18" charset="0"/>
                <a:cs typeface="Times New Roman" panose="02020603050405020304" pitchFamily="18" charset="0"/>
              </a:rPr>
              <a:t>и с этого дня открылось наследство.</a:t>
            </a:r>
          </a:p>
          <a:p>
            <a:pPr marL="0" indent="0" algn="just">
              <a:buNone/>
            </a:pPr>
            <a:r>
              <a:rPr lang="ru-RU" sz="1300" dirty="0">
                <a:latin typeface="Times New Roman" panose="02020603050405020304" pitchFamily="18" charset="0"/>
                <a:cs typeface="Times New Roman" panose="02020603050405020304" pitchFamily="18" charset="0"/>
              </a:rPr>
              <a:t>Срок, установленный ст.1072-2 ГК для принятия наследства, истек  </a:t>
            </a:r>
            <a:r>
              <a:rPr lang="ru-RU" sz="1300" dirty="0" smtClean="0">
                <a:latin typeface="Times New Roman" panose="02020603050405020304" pitchFamily="18" charset="0"/>
                <a:cs typeface="Times New Roman" panose="02020603050405020304" pitchFamily="18" charset="0"/>
              </a:rPr>
              <a:t>13.05.2017 </a:t>
            </a:r>
            <a:r>
              <a:rPr lang="ru-RU" sz="1300" dirty="0">
                <a:latin typeface="Times New Roman" panose="02020603050405020304" pitchFamily="18" charset="0"/>
                <a:cs typeface="Times New Roman" panose="02020603050405020304" pitchFamily="18" charset="0"/>
              </a:rPr>
              <a:t>г. Как видно из справки ФГОУ ВПО (университета) «Московская консерватория им. П.И. Чайковского, удостоверения № 057-07-271 от </a:t>
            </a:r>
            <a:r>
              <a:rPr lang="ru-RU" sz="1300" dirty="0" smtClean="0">
                <a:latin typeface="Times New Roman" panose="02020603050405020304" pitchFamily="18" charset="0"/>
                <a:cs typeface="Times New Roman" panose="02020603050405020304" pitchFamily="18" charset="0"/>
              </a:rPr>
              <a:t>01.09.2016 г</a:t>
            </a:r>
            <a:r>
              <a:rPr lang="ru-RU" sz="1300" dirty="0">
                <a:latin typeface="Times New Roman" panose="02020603050405020304" pitchFamily="18" charset="0"/>
                <a:cs typeface="Times New Roman" panose="02020603050405020304" pitchFamily="18" charset="0"/>
              </a:rPr>
              <a:t>., А.М. обучается </a:t>
            </a:r>
            <a:r>
              <a:rPr lang="ru-RU" sz="1300" dirty="0" smtClean="0">
                <a:latin typeface="Times New Roman" panose="02020603050405020304" pitchFamily="18" charset="0"/>
                <a:cs typeface="Times New Roman" panose="02020603050405020304" pitchFamily="18" charset="0"/>
              </a:rPr>
              <a:t> в докторантуре.</a:t>
            </a:r>
            <a:endParaRPr lang="ru-RU" sz="1300" dirty="0">
              <a:latin typeface="Times New Roman" panose="02020603050405020304" pitchFamily="18" charset="0"/>
              <a:cs typeface="Times New Roman" panose="02020603050405020304" pitchFamily="18" charset="0"/>
            </a:endParaRP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smtClean="0">
                <a:solidFill>
                  <a:schemeClr val="bg1"/>
                </a:solidFill>
                <a:latin typeface="Times New Roman" panose="02020603050405020304" pitchFamily="18" charset="0"/>
                <a:cs typeface="Times New Roman" panose="02020603050405020304" pitchFamily="18" charset="0"/>
              </a:rPr>
              <a:t>Судебная практика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210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289385"/>
            <a:ext cx="8964488" cy="5544616"/>
          </a:xfrm>
        </p:spPr>
        <p:txBody>
          <a:bodyPr>
            <a:noAutofit/>
          </a:bodyPr>
          <a:lstStyle/>
          <a:p>
            <a:pPr marL="0" indent="0" algn="just">
              <a:buNone/>
            </a:pPr>
            <a:r>
              <a:rPr lang="ru-RU" sz="1300" dirty="0">
                <a:latin typeface="Times New Roman" panose="02020603050405020304" pitchFamily="18" charset="0"/>
                <a:cs typeface="Times New Roman" panose="02020603050405020304" pitchFamily="18" charset="0"/>
              </a:rPr>
              <a:t>Согласно проездного билета № РМ2010398079844, истица приехала в Астану </a:t>
            </a:r>
            <a:r>
              <a:rPr lang="ru-RU" sz="1300" dirty="0" smtClean="0">
                <a:latin typeface="Times New Roman" panose="02020603050405020304" pitchFamily="18" charset="0"/>
                <a:cs typeface="Times New Roman" panose="02020603050405020304" pitchFamily="18" charset="0"/>
              </a:rPr>
              <a:t>17.06.2017г</a:t>
            </a:r>
            <a:r>
              <a:rPr lang="ru-RU" sz="1300" dirty="0">
                <a:latin typeface="Times New Roman" panose="02020603050405020304" pitchFamily="18" charset="0"/>
                <a:cs typeface="Times New Roman" panose="02020603050405020304" pitchFamily="18" charset="0"/>
              </a:rPr>
              <a:t>. и с этого дня отпали причины пропуска срока  для принятия наследства. С иском о восстановлении срока А.М. обратилась в суд </a:t>
            </a:r>
            <a:r>
              <a:rPr lang="ru-RU" sz="1300" dirty="0" smtClean="0">
                <a:latin typeface="Times New Roman" panose="02020603050405020304" pitchFamily="18" charset="0"/>
                <a:cs typeface="Times New Roman" panose="02020603050405020304" pitchFamily="18" charset="0"/>
              </a:rPr>
              <a:t>17.07.2017 г</a:t>
            </a:r>
            <a:r>
              <a:rPr lang="ru-RU" sz="1300" dirty="0">
                <a:latin typeface="Times New Roman" panose="02020603050405020304" pitchFamily="18" charset="0"/>
                <a:cs typeface="Times New Roman" panose="02020603050405020304" pitchFamily="18" charset="0"/>
              </a:rPr>
              <a:t>., т.е. в установленный ст.1072-3 ГК шестимесячный срок.</a:t>
            </a:r>
          </a:p>
          <a:p>
            <a:pPr marL="0" indent="0" algn="just">
              <a:buNone/>
            </a:pPr>
            <a:r>
              <a:rPr lang="ru-RU" sz="1300" dirty="0">
                <a:latin typeface="Times New Roman" panose="02020603050405020304" pitchFamily="18" charset="0"/>
                <a:cs typeface="Times New Roman" panose="02020603050405020304" pitchFamily="18" charset="0"/>
              </a:rPr>
              <a:t>Очное обучение в Московской аспирантуре и невозможность в связи с этим прибыть на место открытия наследства для подачи нотариусу заявления о принятии наследства суд считает уважительной причиной.</a:t>
            </a:r>
          </a:p>
          <a:p>
            <a:pPr marL="0" indent="0" algn="just">
              <a:buNone/>
            </a:pPr>
            <a:r>
              <a:rPr lang="ru-RU" sz="1300" dirty="0">
                <a:latin typeface="Times New Roman" panose="02020603050405020304" pitchFamily="18" charset="0"/>
                <a:cs typeface="Times New Roman" panose="02020603050405020304" pitchFamily="18" charset="0"/>
              </a:rPr>
              <a:t>Других наследников, в том числе имеющих право на обязательную долю, не имеется. Наследственное имущество не признано выморочным и не перешло в собственность иных лиц. Представитель местного исполнительного органа, уполномоченного управлять коммунальной собственностью, не возражает против удовлетворения иска.</a:t>
            </a:r>
          </a:p>
          <a:p>
            <a:pPr marL="0" indent="0" algn="just">
              <a:buNone/>
            </a:pPr>
            <a:r>
              <a:rPr lang="ru-RU" sz="1300" dirty="0">
                <a:latin typeface="Times New Roman" panose="02020603050405020304" pitchFamily="18" charset="0"/>
                <a:cs typeface="Times New Roman" panose="02020603050405020304" pitchFamily="18" charset="0"/>
              </a:rPr>
              <a:t>При таких обстоятельствах суд считает возможным восстановить срок истице для принятия наследства.</a:t>
            </a:r>
          </a:p>
          <a:p>
            <a:pPr marL="0" indent="0" algn="just">
              <a:buNone/>
            </a:pPr>
            <a:r>
              <a:rPr lang="ru-RU" sz="1300" dirty="0">
                <a:latin typeface="Times New Roman" panose="02020603050405020304" pitchFamily="18" charset="0"/>
                <a:cs typeface="Times New Roman" panose="02020603050405020304" pitchFamily="18" charset="0"/>
              </a:rPr>
              <a:t>На основании изложенного, руководствуясь ст.ст.1072-2, 1072-3 ГК, 217-221 ГПК, суд</a:t>
            </a:r>
          </a:p>
          <a:p>
            <a:pPr marL="0" indent="0" algn="ctr">
              <a:buNone/>
            </a:pPr>
            <a:r>
              <a:rPr lang="ru-RU" sz="1300" b="1" dirty="0">
                <a:latin typeface="Times New Roman" panose="02020603050405020304" pitchFamily="18" charset="0"/>
                <a:cs typeface="Times New Roman" panose="02020603050405020304" pitchFamily="18" charset="0"/>
              </a:rPr>
              <a:t>РЕШИЛ:</a:t>
            </a:r>
          </a:p>
          <a:p>
            <a:pPr marL="0" indent="0" algn="just">
              <a:buNone/>
            </a:pPr>
            <a:r>
              <a:rPr lang="ru-RU" sz="1300" dirty="0">
                <a:latin typeface="Times New Roman" panose="02020603050405020304" pitchFamily="18" charset="0"/>
                <a:cs typeface="Times New Roman" panose="02020603050405020304" pitchFamily="18" charset="0"/>
              </a:rPr>
              <a:t>Иск А.М. к ГУ «Аппарат Акима </a:t>
            </a:r>
            <a:r>
              <a:rPr lang="ru-RU" sz="1300" dirty="0" err="1">
                <a:latin typeface="Times New Roman" panose="02020603050405020304" pitchFamily="18" charset="0"/>
                <a:cs typeface="Times New Roman" panose="02020603050405020304" pitchFamily="18" charset="0"/>
              </a:rPr>
              <a:t>г.Астаны</a:t>
            </a:r>
            <a:r>
              <a:rPr lang="ru-RU" sz="1300" dirty="0">
                <a:latin typeface="Times New Roman" panose="02020603050405020304" pitchFamily="18" charset="0"/>
                <a:cs typeface="Times New Roman" panose="02020603050405020304" pitchFamily="18" charset="0"/>
              </a:rPr>
              <a:t>» удовлетворить.</a:t>
            </a:r>
          </a:p>
          <a:p>
            <a:pPr marL="0" indent="0" algn="just">
              <a:buNone/>
            </a:pPr>
            <a:r>
              <a:rPr lang="ru-RU" sz="1300" dirty="0">
                <a:latin typeface="Times New Roman" panose="02020603050405020304" pitchFamily="18" charset="0"/>
                <a:cs typeface="Times New Roman" panose="02020603050405020304" pitchFamily="18" charset="0"/>
              </a:rPr>
              <a:t>Восстановить А.М. срок для принятия наследства, открывшегося </a:t>
            </a:r>
            <a:r>
              <a:rPr lang="ru-RU" sz="1300" dirty="0" smtClean="0">
                <a:latin typeface="Times New Roman" panose="02020603050405020304" pitchFamily="18" charset="0"/>
                <a:cs typeface="Times New Roman" panose="02020603050405020304" pitchFamily="18" charset="0"/>
              </a:rPr>
              <a:t>12.08.2017г</a:t>
            </a:r>
            <a:r>
              <a:rPr lang="ru-RU" sz="1300" dirty="0">
                <a:latin typeface="Times New Roman" panose="02020603050405020304" pitchFamily="18" charset="0"/>
                <a:cs typeface="Times New Roman" panose="02020603050405020304" pitchFamily="18" charset="0"/>
              </a:rPr>
              <a:t>. в </a:t>
            </a:r>
            <a:r>
              <a:rPr lang="ru-RU" sz="1300" dirty="0" err="1">
                <a:latin typeface="Times New Roman" panose="02020603050405020304" pitchFamily="18" charset="0"/>
                <a:cs typeface="Times New Roman" panose="02020603050405020304" pitchFamily="18" charset="0"/>
              </a:rPr>
              <a:t>г.Астане</a:t>
            </a:r>
            <a:r>
              <a:rPr lang="ru-RU" sz="1300" dirty="0">
                <a:latin typeface="Times New Roman" panose="02020603050405020304" pitchFamily="18" charset="0"/>
                <a:cs typeface="Times New Roman" panose="02020603050405020304" pitchFamily="18" charset="0"/>
              </a:rPr>
              <a:t> после смерти Ф.У., 8.03.1935 года рождения, согласно завещания от </a:t>
            </a:r>
            <a:r>
              <a:rPr lang="ru-RU" sz="1300" dirty="0" smtClean="0">
                <a:latin typeface="Times New Roman" panose="02020603050405020304" pitchFamily="18" charset="0"/>
                <a:cs typeface="Times New Roman" panose="02020603050405020304" pitchFamily="18" charset="0"/>
              </a:rPr>
              <a:t>21.08.2077 </a:t>
            </a:r>
            <a:r>
              <a:rPr lang="ru-RU" sz="1300" dirty="0">
                <a:latin typeface="Times New Roman" panose="02020603050405020304" pitchFamily="18" charset="0"/>
                <a:cs typeface="Times New Roman" panose="02020603050405020304" pitchFamily="18" charset="0"/>
              </a:rPr>
              <a:t>года в виде квартиры, находящейся в </a:t>
            </a:r>
            <a:r>
              <a:rPr lang="ru-RU" sz="1300" dirty="0" err="1">
                <a:latin typeface="Times New Roman" panose="02020603050405020304" pitchFamily="18" charset="0"/>
                <a:cs typeface="Times New Roman" panose="02020603050405020304" pitchFamily="18" charset="0"/>
              </a:rPr>
              <a:t>г.Астана</a:t>
            </a:r>
            <a:r>
              <a:rPr lang="ru-RU" sz="1300" dirty="0">
                <a:latin typeface="Times New Roman" panose="02020603050405020304" pitchFamily="18" charset="0"/>
                <a:cs typeface="Times New Roman" panose="02020603050405020304" pitchFamily="18" charset="0"/>
              </a:rPr>
              <a:t>, ул. </a:t>
            </a:r>
            <a:r>
              <a:rPr lang="ru-RU" sz="1300" dirty="0" err="1">
                <a:latin typeface="Times New Roman" panose="02020603050405020304" pitchFamily="18" charset="0"/>
                <a:cs typeface="Times New Roman" panose="02020603050405020304" pitchFamily="18" charset="0"/>
              </a:rPr>
              <a:t>Карталинская</a:t>
            </a:r>
            <a:r>
              <a:rPr lang="ru-RU" sz="1300" dirty="0">
                <a:latin typeface="Times New Roman" panose="02020603050405020304" pitchFamily="18" charset="0"/>
                <a:cs typeface="Times New Roman" panose="02020603050405020304" pitchFamily="18" charset="0"/>
              </a:rPr>
              <a:t>, а также всего остального имущества, которое окажется принадлежащим наследодателю ко дню открытия наследства, где бы оно  не находилось и в чем бы не заключалось.</a:t>
            </a:r>
          </a:p>
          <a:p>
            <a:pPr marL="0" indent="0" algn="just">
              <a:buNone/>
            </a:pPr>
            <a:r>
              <a:rPr lang="ru-RU" sz="1300" dirty="0">
                <a:latin typeface="Times New Roman" panose="02020603050405020304" pitchFamily="18" charset="0"/>
                <a:cs typeface="Times New Roman" panose="02020603050405020304" pitchFamily="18" charset="0"/>
              </a:rPr>
              <a:t>Признать А.М. принявшей наследство, открывшееся </a:t>
            </a:r>
            <a:r>
              <a:rPr lang="ru-RU" sz="1300" dirty="0" smtClean="0">
                <a:latin typeface="Times New Roman" panose="02020603050405020304" pitchFamily="18" charset="0"/>
                <a:cs typeface="Times New Roman" panose="02020603050405020304" pitchFamily="18" charset="0"/>
              </a:rPr>
              <a:t>12.11.2017 </a:t>
            </a:r>
            <a:r>
              <a:rPr lang="ru-RU" sz="1300" dirty="0">
                <a:latin typeface="Times New Roman" panose="02020603050405020304" pitchFamily="18" charset="0"/>
                <a:cs typeface="Times New Roman" panose="02020603050405020304" pitchFamily="18" charset="0"/>
              </a:rPr>
              <a:t>года в </a:t>
            </a:r>
            <a:r>
              <a:rPr lang="ru-RU" sz="1300" dirty="0" err="1">
                <a:latin typeface="Times New Roman" panose="02020603050405020304" pitchFamily="18" charset="0"/>
                <a:cs typeface="Times New Roman" panose="02020603050405020304" pitchFamily="18" charset="0"/>
              </a:rPr>
              <a:t>г.Астане</a:t>
            </a:r>
            <a:r>
              <a:rPr lang="ru-RU" sz="1300" dirty="0">
                <a:latin typeface="Times New Roman" panose="02020603050405020304" pitchFamily="18" charset="0"/>
                <a:cs typeface="Times New Roman" panose="02020603050405020304" pitchFamily="18" charset="0"/>
              </a:rPr>
              <a:t> после смерти Ф.У., 8.03.1935 года рождения, согласно завещания от </a:t>
            </a:r>
            <a:r>
              <a:rPr lang="ru-RU" sz="1300" dirty="0" smtClean="0">
                <a:latin typeface="Times New Roman" panose="02020603050405020304" pitchFamily="18" charset="0"/>
                <a:cs typeface="Times New Roman" panose="02020603050405020304" pitchFamily="18" charset="0"/>
              </a:rPr>
              <a:t>21.08.2017 г</a:t>
            </a:r>
            <a:r>
              <a:rPr lang="ru-RU" sz="1300" dirty="0">
                <a:latin typeface="Times New Roman" panose="02020603050405020304" pitchFamily="18" charset="0"/>
                <a:cs typeface="Times New Roman" panose="02020603050405020304" pitchFamily="18" charset="0"/>
              </a:rPr>
              <a:t>. в виде квартиры, находящейся в </a:t>
            </a:r>
            <a:r>
              <a:rPr lang="ru-RU" sz="1300" dirty="0" err="1">
                <a:latin typeface="Times New Roman" panose="02020603050405020304" pitchFamily="18" charset="0"/>
                <a:cs typeface="Times New Roman" panose="02020603050405020304" pitchFamily="18" charset="0"/>
              </a:rPr>
              <a:t>г.Астана</a:t>
            </a:r>
            <a:r>
              <a:rPr lang="ru-RU" sz="1300" dirty="0">
                <a:latin typeface="Times New Roman" panose="02020603050405020304" pitchFamily="18" charset="0"/>
                <a:cs typeface="Times New Roman" panose="02020603050405020304" pitchFamily="18" charset="0"/>
              </a:rPr>
              <a:t>, ул. </a:t>
            </a:r>
            <a:r>
              <a:rPr lang="ru-RU" sz="1300" dirty="0" err="1">
                <a:latin typeface="Times New Roman" panose="02020603050405020304" pitchFamily="18" charset="0"/>
                <a:cs typeface="Times New Roman" panose="02020603050405020304" pitchFamily="18" charset="0"/>
              </a:rPr>
              <a:t>Карталинская</a:t>
            </a:r>
            <a:r>
              <a:rPr lang="ru-RU" sz="1300" dirty="0">
                <a:latin typeface="Times New Roman" panose="02020603050405020304" pitchFamily="18" charset="0"/>
                <a:cs typeface="Times New Roman" panose="02020603050405020304" pitchFamily="18" charset="0"/>
              </a:rPr>
              <a:t>, а также всего остального имущества, которое окажется принадлежащим наследодателю ко дню открытия наследства, где бы оно не находилось и в чем бы не заключалось.</a:t>
            </a:r>
          </a:p>
          <a:p>
            <a:pPr marL="0" indent="0" algn="just">
              <a:buNone/>
            </a:pPr>
            <a:r>
              <a:rPr lang="ru-RU" sz="1300" dirty="0">
                <a:latin typeface="Times New Roman" panose="02020603050405020304" pitchFamily="18" charset="0"/>
                <a:cs typeface="Times New Roman" panose="02020603050405020304" pitchFamily="18" charset="0"/>
              </a:rPr>
              <a:t>Признать право собственности А.М. на квартиру, находящуюся </a:t>
            </a:r>
            <a:r>
              <a:rPr lang="ru-RU" sz="1300" dirty="0" err="1">
                <a:latin typeface="Times New Roman" panose="02020603050405020304" pitchFamily="18" charset="0"/>
                <a:cs typeface="Times New Roman" panose="02020603050405020304" pitchFamily="18" charset="0"/>
              </a:rPr>
              <a:t>г.Астана</a:t>
            </a:r>
            <a:r>
              <a:rPr lang="ru-RU" sz="1300" dirty="0">
                <a:latin typeface="Times New Roman" panose="02020603050405020304" pitchFamily="18" charset="0"/>
                <a:cs typeface="Times New Roman" panose="02020603050405020304" pitchFamily="18" charset="0"/>
              </a:rPr>
              <a:t>, ул. </a:t>
            </a:r>
            <a:r>
              <a:rPr lang="ru-RU" sz="1300" dirty="0" err="1">
                <a:latin typeface="Times New Roman" panose="02020603050405020304" pitchFamily="18" charset="0"/>
                <a:cs typeface="Times New Roman" panose="02020603050405020304" pitchFamily="18" charset="0"/>
              </a:rPr>
              <a:t>Карталинская</a:t>
            </a:r>
            <a:r>
              <a:rPr lang="ru-RU" sz="1300" dirty="0">
                <a:latin typeface="Times New Roman" panose="02020603050405020304" pitchFamily="18" charset="0"/>
                <a:cs typeface="Times New Roman" panose="02020603050405020304" pitchFamily="18" charset="0"/>
              </a:rPr>
              <a:t>.</a:t>
            </a:r>
          </a:p>
          <a:p>
            <a:pPr marL="0" indent="0" algn="just">
              <a:buNone/>
            </a:pPr>
            <a:r>
              <a:rPr lang="ru-RU" sz="1300" dirty="0">
                <a:latin typeface="Times New Roman" panose="02020603050405020304" pitchFamily="18" charset="0"/>
                <a:cs typeface="Times New Roman" panose="02020603050405020304" pitchFamily="18" charset="0"/>
              </a:rPr>
              <a:t>Решение может быть обжаловано, опротестовано в течение пятнадцати дней со дня  его вручения в суд </a:t>
            </a:r>
            <a:r>
              <a:rPr lang="ru-RU" sz="1300" dirty="0" err="1">
                <a:latin typeface="Times New Roman" panose="02020603050405020304" pitchFamily="18" charset="0"/>
                <a:cs typeface="Times New Roman" panose="02020603050405020304" pitchFamily="18" charset="0"/>
              </a:rPr>
              <a:t>г.Астаны</a:t>
            </a:r>
            <a:r>
              <a:rPr lang="ru-RU" sz="1300" dirty="0">
                <a:latin typeface="Times New Roman" panose="02020603050405020304" pitchFamily="18" charset="0"/>
                <a:cs typeface="Times New Roman" panose="02020603050405020304" pitchFamily="18" charset="0"/>
              </a:rPr>
              <a:t> через </a:t>
            </a:r>
            <a:r>
              <a:rPr lang="ru-RU" sz="1300" dirty="0" err="1">
                <a:latin typeface="Times New Roman" panose="02020603050405020304" pitchFamily="18" charset="0"/>
                <a:cs typeface="Times New Roman" panose="02020603050405020304" pitchFamily="18" charset="0"/>
              </a:rPr>
              <a:t>Сарыаркинский</a:t>
            </a:r>
            <a:r>
              <a:rPr lang="ru-RU" sz="1300" dirty="0">
                <a:latin typeface="Times New Roman" panose="02020603050405020304" pitchFamily="18" charset="0"/>
                <a:cs typeface="Times New Roman" panose="02020603050405020304" pitchFamily="18" charset="0"/>
              </a:rPr>
              <a:t> районный суд.</a:t>
            </a:r>
          </a:p>
          <a:p>
            <a:pPr marL="0" indent="0" algn="just">
              <a:buNone/>
            </a:pPr>
            <a:r>
              <a:rPr lang="ru-RU" sz="1300" dirty="0">
                <a:latin typeface="Times New Roman" panose="02020603050405020304" pitchFamily="18" charset="0"/>
                <a:cs typeface="Times New Roman" panose="02020603050405020304" pitchFamily="18" charset="0"/>
              </a:rPr>
              <a:t> </a:t>
            </a:r>
            <a:r>
              <a:rPr lang="ru-RU" sz="1300" b="1" dirty="0" smtClean="0">
                <a:latin typeface="Times New Roman" panose="02020603050405020304" pitchFamily="18" charset="0"/>
                <a:cs typeface="Times New Roman" panose="02020603050405020304" pitchFamily="18" charset="0"/>
              </a:rPr>
              <a:t>Судья                                                    </a:t>
            </a:r>
            <a:r>
              <a:rPr lang="ru-RU" sz="1300" b="1" dirty="0" smtClean="0">
                <a:latin typeface="Times New Roman" panose="02020603050405020304" pitchFamily="18" charset="0"/>
                <a:cs typeface="Times New Roman" panose="02020603050405020304" pitchFamily="18" charset="0"/>
              </a:rPr>
              <a:t>Ж.М</a:t>
            </a:r>
            <a:r>
              <a:rPr lang="ru-RU" sz="1300" b="1" dirty="0">
                <a:latin typeface="Times New Roman" panose="02020603050405020304" pitchFamily="18" charset="0"/>
                <a:cs typeface="Times New Roman" panose="02020603050405020304" pitchFamily="18" charset="0"/>
              </a:rPr>
              <a:t>. </a:t>
            </a: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smtClean="0">
                <a:solidFill>
                  <a:schemeClr val="bg1"/>
                </a:solidFill>
                <a:latin typeface="Times New Roman" panose="02020603050405020304" pitchFamily="18" charset="0"/>
                <a:cs typeface="Times New Roman" panose="02020603050405020304" pitchFamily="18" charset="0"/>
              </a:rPr>
              <a:t>Судебная практика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699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b="1" dirty="0"/>
              <a:t>Дина</a:t>
            </a:r>
            <a:endParaRPr lang="ru-RU" dirty="0"/>
          </a:p>
          <a:p>
            <a:pPr marL="0" indent="0">
              <a:buNone/>
            </a:pPr>
            <a:r>
              <a:rPr lang="ru-RU" dirty="0"/>
              <a:t>Добрый день! Ответьте, пожалуйста, на следующий вопрос: Кому и куда отправить начисленную заработную плату, компенсацию при увольнении умершему сотруднику?</a:t>
            </a:r>
          </a:p>
          <a:p>
            <a:endParaRPr lang="ru-RU" dirty="0"/>
          </a:p>
        </p:txBody>
      </p:sp>
      <p:sp>
        <p:nvSpPr>
          <p:cNvPr id="4" name="Заголовок 5"/>
          <p:cNvSpPr txBox="1">
            <a:spLocks/>
          </p:cNvSpPr>
          <p:nvPr/>
        </p:nvSpPr>
        <p:spPr>
          <a:xfrm>
            <a:off x="3203848" y="658804"/>
            <a:ext cx="2016224"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imes New Roman" panose="02020603050405020304" pitchFamily="18" charset="0"/>
                <a:cs typeface="Times New Roman" panose="02020603050405020304" pitchFamily="18" charset="0"/>
              </a:rPr>
              <a:t>Вопросы</a:t>
            </a:r>
            <a:endParaRPr lang="ru-RU"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7793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r>
              <a:rPr lang="ru-RU" b="1" dirty="0" err="1"/>
              <a:t>Ербол</a:t>
            </a:r>
            <a:endParaRPr lang="ru-RU" dirty="0"/>
          </a:p>
          <a:p>
            <a:pPr marL="0" indent="0">
              <a:buNone/>
            </a:pPr>
            <a:r>
              <a:rPr lang="ru-RU" dirty="0"/>
              <a:t>Моя мама умерла 2012 году. После папа женился на другой. Нас четверо братьев в семье. Скажите, пожалуйста, если не дай бог, умрет папа (он уже возрасте), то как будет делиться наследство. Мы все сейчас не живем с папой. У всех есть свои семьи, кроме младшего. Не получится ли так, что все нажитое имущество родителей (дом, квартира) унаследует вторая жена. Что об этом говорит закон о наследстве? Что унаследуют дети по закону?</a:t>
            </a:r>
          </a:p>
          <a:p>
            <a:endParaRPr lang="ru-RU" dirty="0"/>
          </a:p>
        </p:txBody>
      </p:sp>
      <p:sp>
        <p:nvSpPr>
          <p:cNvPr id="4" name="Заголовок 5"/>
          <p:cNvSpPr txBox="1">
            <a:spLocks/>
          </p:cNvSpPr>
          <p:nvPr/>
        </p:nvSpPr>
        <p:spPr>
          <a:xfrm>
            <a:off x="3203848" y="658804"/>
            <a:ext cx="2016224"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imes New Roman" panose="02020603050405020304" pitchFamily="18" charset="0"/>
                <a:cs typeface="Times New Roman" panose="02020603050405020304" pitchFamily="18" charset="0"/>
              </a:rPr>
              <a:t>Вопросы</a:t>
            </a:r>
            <a:endParaRPr lang="ru-RU"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724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 </a:t>
            </a:r>
            <a:r>
              <a:rPr lang="ru-RU" b="1" dirty="0"/>
              <a:t>Вера</a:t>
            </a:r>
            <a:endParaRPr lang="ru-RU" dirty="0"/>
          </a:p>
          <a:p>
            <a:pPr marL="0" indent="0">
              <a:buNone/>
            </a:pPr>
            <a:r>
              <a:rPr lang="ru-RU" dirty="0"/>
              <a:t>Имеет ли право на наследство ребенок, родившийся вне брака (в свидетельстве о рождении отец указан)? Завещания нет, есть законная супруга и взрослые дети. Какова процедура оформления?</a:t>
            </a:r>
          </a:p>
          <a:p>
            <a:endParaRPr lang="ru-RU" dirty="0"/>
          </a:p>
        </p:txBody>
      </p:sp>
      <p:sp>
        <p:nvSpPr>
          <p:cNvPr id="4" name="Заголовок 5"/>
          <p:cNvSpPr txBox="1">
            <a:spLocks/>
          </p:cNvSpPr>
          <p:nvPr/>
        </p:nvSpPr>
        <p:spPr>
          <a:xfrm>
            <a:off x="3203848" y="658804"/>
            <a:ext cx="2016224"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imes New Roman" panose="02020603050405020304" pitchFamily="18" charset="0"/>
                <a:cs typeface="Times New Roman" panose="02020603050405020304" pitchFamily="18" charset="0"/>
              </a:rPr>
              <a:t>Вопросы</a:t>
            </a:r>
            <a:endParaRPr lang="ru-RU"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14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19492" y="2564904"/>
            <a:ext cx="8856984" cy="42805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just">
              <a:buFont typeface="Arial" panose="020B0604020202020204" pitchFamily="34" charset="0"/>
              <a:buAutoNum type="arabicPeriod"/>
            </a:pPr>
            <a:endParaRPr lang="ru-RU" sz="2400" dirty="0">
              <a:solidFill>
                <a:schemeClr val="tx1"/>
              </a:solidFill>
              <a:latin typeface="Times New Roman" pitchFamily="18" charset="0"/>
              <a:cs typeface="Times New Roman" pitchFamily="18" charset="0"/>
            </a:endParaRPr>
          </a:p>
        </p:txBody>
      </p:sp>
      <p:sp>
        <p:nvSpPr>
          <p:cNvPr id="5" name="Подзаголовок 4"/>
          <p:cNvSpPr>
            <a:spLocks noGrp="1"/>
          </p:cNvSpPr>
          <p:nvPr>
            <p:ph type="subTitle" idx="1"/>
          </p:nvPr>
        </p:nvSpPr>
        <p:spPr/>
        <p:txBody>
          <a:bodyPr>
            <a:normAutofit/>
          </a:bodyPr>
          <a:lstStyle/>
          <a:p>
            <a:pPr algn="l"/>
            <a:endParaRPr lang="ru-RU" dirty="0">
              <a:solidFill>
                <a:srgbClr val="C00000"/>
              </a:solidFill>
            </a:endParaRPr>
          </a:p>
          <a:p>
            <a:endParaRPr lang="ru-RU" dirty="0"/>
          </a:p>
        </p:txBody>
      </p:sp>
      <p:sp>
        <p:nvSpPr>
          <p:cNvPr id="2" name="Rectangle 1"/>
          <p:cNvSpPr>
            <a:spLocks noGrp="1" noChangeArrowheads="1"/>
          </p:cNvSpPr>
          <p:nvPr>
            <p:ph type="ctrTitle"/>
          </p:nvPr>
        </p:nvSpPr>
        <p:spPr bwMode="auto">
          <a:xfrm>
            <a:off x="19492" y="1327375"/>
            <a:ext cx="901700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269875" algn="l" defTabSz="914400" rtl="0" eaLnBrk="0" fontAlgn="base" latinLnBrk="0" hangingPunct="0">
              <a:lnSpc>
                <a:spcPct val="100000"/>
              </a:lnSpc>
              <a:spcBef>
                <a:spcPct val="0"/>
              </a:spcBef>
              <a:spcAft>
                <a:spcPct val="0"/>
              </a:spcAft>
              <a:buClrTx/>
              <a:buSzTx/>
              <a:buFontTx/>
              <a:buNone/>
              <a:tabLst>
                <a:tab pos="457200" algn="l"/>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Вопросы наследования регламентируются не только нормами казахстанского законодательства, но в отдельных случаях и многосторонними международными соглашениями (например, Кишиневской конвенцией о правовой помощи по гражданским, семейным и уголовным делам от 07.10.2002 года, ратифицированной Законом Республики Казахстан от 10.03.2004 года). </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tab pos="457200" algn="l"/>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Перечень нормативных правовых актов, регулирующих наследственные отношения:</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tab pos="457200" algn="l"/>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Конституция Республики Казахстан от 30.08.1998 года;</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tab pos="457200" algn="l"/>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Гражданский кодекс Республики Казахстан от 27.12.1994 года;</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tab pos="457200" algn="l"/>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Закон Республики Казахстан от 16.04.1997 года «О жилищных отношениях»;</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tab pos="457200" algn="l"/>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Закон Республики Казахстан от 17.12.1998 года «О браке и семье»;</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tab pos="457200" algn="l"/>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Закон Республики Казахстан от 14.07.1997 года «О нотариате»;</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tab pos="457200" algn="l"/>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Земельный кодекс Республики Казахстан от 20.06.2003 года;</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tab pos="457200" algn="l"/>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Указ Президента Республики Казахстан «Об ипотеке недвижимого имущества» от 23.12.1995 года, после внесения изменений и дополнений в 2007 году получивший статус Закона;</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tab pos="457200" algn="l"/>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Указ Президента Республики Казахстан от 25.12.1995 года №2727 «О государственной регистрации прав на недвижимое имущество и сделок с ним»,  впоследствии Закон Республики Казахстан «О государственной регистрации прав на недвижимое имущество и сделок с ним» от 26.07.2007 года;</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tab pos="457200" algn="l"/>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нормативное постановление Верховного Суда Республики Казахстан №5 от 29.06.2009 года «О некоторых вопросах применения судами законодательства о наследовании»;</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tab pos="457200" algn="l"/>
              </a:tabLst>
            </a:pPr>
            <a:r>
              <a:rPr kumimoji="0" lang="ru-RU" altLang="ru-RU"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Инструкция о порядке совершения нотариальных действий в Республике Казахстан, утвержденная приказом Министра юстиции Республики Казахстан от 28.07.1998 года №539.</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671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ru-RU" dirty="0"/>
              <a:t> </a:t>
            </a:r>
            <a:r>
              <a:rPr lang="ru-RU" b="1" dirty="0"/>
              <a:t>Лилия</a:t>
            </a:r>
            <a:endParaRPr lang="ru-RU" dirty="0"/>
          </a:p>
          <a:p>
            <a:pPr marL="0" indent="0">
              <a:buNone/>
            </a:pPr>
            <a:r>
              <a:rPr lang="ru-RU" dirty="0"/>
              <a:t>Мать составила завещание на дочь, гражданку России, у которой имеется вид на жительство в Республике Казахстан. После вступления в наследство, наступает ли обязанность в течение года продать это жилье, так как наследник является гражданином России с видом на жительство в Республике Казахстан?</a:t>
            </a:r>
          </a:p>
          <a:p>
            <a:endParaRPr lang="ru-RU" dirty="0"/>
          </a:p>
        </p:txBody>
      </p:sp>
      <p:sp>
        <p:nvSpPr>
          <p:cNvPr id="4" name="Заголовок 5"/>
          <p:cNvSpPr txBox="1">
            <a:spLocks/>
          </p:cNvSpPr>
          <p:nvPr/>
        </p:nvSpPr>
        <p:spPr>
          <a:xfrm>
            <a:off x="3203848" y="658804"/>
            <a:ext cx="2016224"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imes New Roman" panose="02020603050405020304" pitchFamily="18" charset="0"/>
                <a:cs typeface="Times New Roman" panose="02020603050405020304" pitchFamily="18" charset="0"/>
              </a:rPr>
              <a:t>Вопросы</a:t>
            </a:r>
            <a:endParaRPr lang="ru-RU"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439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0000" lnSpcReduction="20000"/>
          </a:bodyPr>
          <a:lstStyle/>
          <a:p>
            <a:r>
              <a:rPr lang="ru-RU" b="1" dirty="0" err="1"/>
              <a:t>Турарбек</a:t>
            </a:r>
            <a:endParaRPr lang="ru-RU" dirty="0"/>
          </a:p>
          <a:p>
            <a:pPr marL="0" indent="0">
              <a:buNone/>
            </a:pPr>
            <a:r>
              <a:rPr lang="ru-RU" dirty="0"/>
              <a:t>Здравствуйте. У меня такой вопрос: от моего отца осталось нам наследство - участок 3 гектара. Участок как таковой является крестьянским хозяйством, частной собственностью. Не знаю как мои два брата умудрились продать долю участка без моего согласия. Оформляли они право на наследство тоже без меня. Я не понимаю, как такое возможно? Могу ли я оспорить этот вопрос? Могу ли я тоже как полноправный Наследник рассчитывать на долю своего наследства и имею ли право отменить ту сделку, которую совершили мои братья с другим человеком, то есть с тем человеком, которому отдали участок земли. Пожалуйста, подскажите, как мне добиться права на наследство участка земли, который оставил нам отец Спасибо заранее.</a:t>
            </a:r>
          </a:p>
          <a:p>
            <a:endParaRPr lang="ru-RU" dirty="0"/>
          </a:p>
        </p:txBody>
      </p:sp>
      <p:sp>
        <p:nvSpPr>
          <p:cNvPr id="4" name="Заголовок 5"/>
          <p:cNvSpPr txBox="1">
            <a:spLocks/>
          </p:cNvSpPr>
          <p:nvPr/>
        </p:nvSpPr>
        <p:spPr>
          <a:xfrm>
            <a:off x="3203848" y="658804"/>
            <a:ext cx="2016224"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imes New Roman" panose="02020603050405020304" pitchFamily="18" charset="0"/>
                <a:cs typeface="Times New Roman" panose="02020603050405020304" pitchFamily="18" charset="0"/>
              </a:rPr>
              <a:t>Вопросы</a:t>
            </a:r>
            <a:endParaRPr lang="ru-RU"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082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3140968"/>
            <a:ext cx="6768752" cy="936105"/>
          </a:xfrm>
        </p:spPr>
        <p:txBody>
          <a:bodyPr>
            <a:normAutofit/>
          </a:bodyPr>
          <a:lstStyle/>
          <a:p>
            <a:pPr marL="0" indent="0" algn="ctr">
              <a:buNone/>
            </a:pPr>
            <a:r>
              <a:rPr lang="ru-RU" dirty="0" smtClean="0">
                <a:solidFill>
                  <a:srgbClr val="C00000"/>
                </a:solidFill>
                <a:latin typeface="Arial Black" panose="020B0A04020102020204" pitchFamily="34" charset="0"/>
              </a:rPr>
              <a:t>Спасибо за внимание!</a:t>
            </a:r>
            <a:endParaRPr lang="ru-RU" dirty="0">
              <a:solidFill>
                <a:srgbClr val="C00000"/>
              </a:solidFill>
              <a:latin typeface="Arial Black" panose="020B0A04020102020204" pitchFamily="34" charset="0"/>
            </a:endParaRP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881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323528" y="2276872"/>
            <a:ext cx="8552948" cy="45685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just">
              <a:buFont typeface="Arial" panose="020B0604020202020204" pitchFamily="34" charset="0"/>
              <a:buAutoNum type="arabicPeriod"/>
            </a:pPr>
            <a:endParaRPr lang="ru-RU" sz="2400" dirty="0">
              <a:solidFill>
                <a:schemeClr val="tx1"/>
              </a:solidFill>
              <a:latin typeface="Times New Roman" pitchFamily="18" charset="0"/>
              <a:cs typeface="Times New Roman" pitchFamily="18" charset="0"/>
            </a:endParaRPr>
          </a:p>
        </p:txBody>
      </p:sp>
      <p:sp>
        <p:nvSpPr>
          <p:cNvPr id="6" name="Заголовок 5"/>
          <p:cNvSpPr>
            <a:spLocks noGrp="1"/>
          </p:cNvSpPr>
          <p:nvPr>
            <p:ph type="ctrTitle"/>
          </p:nvPr>
        </p:nvSpPr>
        <p:spPr>
          <a:xfrm>
            <a:off x="971600" y="1070228"/>
            <a:ext cx="7486599" cy="630581"/>
          </a:xfrm>
        </p:spPr>
        <p:txBody>
          <a:bodyPr>
            <a:noAutofit/>
          </a:bodyPr>
          <a:lstStyle/>
          <a:p>
            <a:r>
              <a:rPr lang="ru-RU" sz="24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u="sng" dirty="0" smtClean="0">
                <a:latin typeface="Times New Roman" panose="02020603050405020304" pitchFamily="18" charset="0"/>
                <a:cs typeface="Times New Roman" panose="02020603050405020304" pitchFamily="18" charset="0"/>
              </a:rPr>
              <a:t>Наследственное </a:t>
            </a:r>
            <a:r>
              <a:rPr lang="ru-RU" sz="2400" b="1" u="sng" dirty="0">
                <a:latin typeface="Times New Roman" panose="02020603050405020304" pitchFamily="18" charset="0"/>
                <a:cs typeface="Times New Roman" panose="02020603050405020304" pitchFamily="18" charset="0"/>
              </a:rPr>
              <a:t>правопреемство имеет следующие особенности:</a:t>
            </a:r>
            <a:br>
              <a:rPr lang="ru-RU" sz="2400" b="1" u="sng" dirty="0">
                <a:latin typeface="Times New Roman" panose="02020603050405020304" pitchFamily="18" charset="0"/>
                <a:cs typeface="Times New Roman" panose="02020603050405020304" pitchFamily="18" charset="0"/>
              </a:rPr>
            </a:br>
            <a:endParaRPr lang="ru-RU" sz="2400" b="1" u="sng" dirty="0">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a:xfrm>
            <a:off x="251520" y="2276872"/>
            <a:ext cx="8624956" cy="3888432"/>
          </a:xfrm>
        </p:spPr>
        <p:txBody>
          <a:bodyPr>
            <a:normAutofit fontScale="55000" lnSpcReduction="20000"/>
          </a:bodyPr>
          <a:lstStyle/>
          <a:p>
            <a:pPr algn="l"/>
            <a:endParaRPr lang="ru-RU" dirty="0">
              <a:solidFill>
                <a:srgbClr val="C00000"/>
              </a:solidFill>
            </a:endParaRPr>
          </a:p>
          <a:p>
            <a:pPr algn="l"/>
            <a:r>
              <a:rPr lang="ru-RU" dirty="0" smtClean="0">
                <a:solidFill>
                  <a:schemeClr val="tx1"/>
                </a:solidFill>
                <a:latin typeface="Times New Roman" panose="02020603050405020304" pitchFamily="18" charset="0"/>
                <a:cs typeface="Times New Roman" panose="02020603050405020304" pitchFamily="18" charset="0"/>
              </a:rPr>
              <a:t>Оно </a:t>
            </a:r>
            <a:r>
              <a:rPr lang="ru-RU" dirty="0">
                <a:solidFill>
                  <a:schemeClr val="tx1"/>
                </a:solidFill>
                <a:latin typeface="Times New Roman" panose="02020603050405020304" pitchFamily="18" charset="0"/>
                <a:cs typeface="Times New Roman" panose="02020603050405020304" pitchFamily="18" charset="0"/>
              </a:rPr>
              <a:t>имеет значение </a:t>
            </a:r>
            <a:r>
              <a:rPr lang="ru-RU" i="1" dirty="0">
                <a:solidFill>
                  <a:schemeClr val="tx1"/>
                </a:solidFill>
                <a:latin typeface="Times New Roman" panose="02020603050405020304" pitchFamily="18" charset="0"/>
                <a:cs typeface="Times New Roman" panose="02020603050405020304" pitchFamily="18" charset="0"/>
              </a:rPr>
              <a:t>только для имущества, принадлежащего гражданам. </a:t>
            </a:r>
            <a:r>
              <a:rPr lang="ru-RU" dirty="0">
                <a:solidFill>
                  <a:schemeClr val="tx1"/>
                </a:solidFill>
                <a:latin typeface="Times New Roman" panose="02020603050405020304" pitchFamily="18" charset="0"/>
                <a:cs typeface="Times New Roman" panose="02020603050405020304" pitchFamily="18" charset="0"/>
              </a:rPr>
              <a:t>Отношения, вызванные прекращением юридического лица, регулируются другими нормами гражданского права</a:t>
            </a:r>
            <a:r>
              <a:rPr lang="ru-RU" dirty="0" smtClean="0">
                <a:solidFill>
                  <a:schemeClr val="tx1"/>
                </a:solidFill>
                <a:latin typeface="Times New Roman" panose="02020603050405020304" pitchFamily="18" charset="0"/>
                <a:cs typeface="Times New Roman" panose="02020603050405020304" pitchFamily="18" charset="0"/>
              </a:rPr>
              <a:t>.</a:t>
            </a:r>
            <a:r>
              <a:rPr lang="ru-RU" b="1" dirty="0" smtClean="0">
                <a:solidFill>
                  <a:schemeClr val="tx1"/>
                </a:solidFill>
                <a:latin typeface="Times New Roman" panose="02020603050405020304" pitchFamily="18" charset="0"/>
                <a:cs typeface="Times New Roman" panose="02020603050405020304" pitchFamily="18" charset="0"/>
              </a:rPr>
              <a:t> </a:t>
            </a:r>
            <a:endParaRPr lang="ru-RU" b="1" dirty="0">
              <a:solidFill>
                <a:schemeClr val="tx1"/>
              </a:solidFill>
              <a:latin typeface="Times New Roman" panose="02020603050405020304" pitchFamily="18" charset="0"/>
              <a:cs typeface="Times New Roman" panose="02020603050405020304" pitchFamily="18" charset="0"/>
            </a:endParaRPr>
          </a:p>
          <a:p>
            <a:pPr algn="l"/>
            <a:endParaRPr lang="ru-RU" b="1" dirty="0" smtClean="0">
              <a:solidFill>
                <a:schemeClr val="tx1"/>
              </a:solidFill>
              <a:latin typeface="Times New Roman" panose="02020603050405020304" pitchFamily="18" charset="0"/>
              <a:cs typeface="Times New Roman" panose="02020603050405020304" pitchFamily="18" charset="0"/>
            </a:endParaRPr>
          </a:p>
          <a:p>
            <a:pPr algn="l"/>
            <a:r>
              <a:rPr lang="ru-RU" dirty="0" smtClean="0">
                <a:solidFill>
                  <a:schemeClr val="tx1"/>
                </a:solidFill>
                <a:latin typeface="Times New Roman" panose="02020603050405020304" pitchFamily="18" charset="0"/>
                <a:cs typeface="Times New Roman" panose="02020603050405020304" pitchFamily="18" charset="0"/>
              </a:rPr>
              <a:t>Это</a:t>
            </a:r>
            <a:r>
              <a:rPr lang="ru-RU" dirty="0">
                <a:solidFill>
                  <a:schemeClr val="tx1"/>
                </a:solidFill>
                <a:latin typeface="Times New Roman" panose="02020603050405020304" pitchFamily="18" charset="0"/>
                <a:cs typeface="Times New Roman" panose="02020603050405020304" pitchFamily="18" charset="0"/>
              </a:rPr>
              <a:t> </a:t>
            </a:r>
            <a:r>
              <a:rPr lang="ru-RU" i="1" dirty="0">
                <a:solidFill>
                  <a:schemeClr val="tx1"/>
                </a:solidFill>
                <a:latin typeface="Times New Roman" panose="02020603050405020304" pitchFamily="18" charset="0"/>
                <a:cs typeface="Times New Roman" panose="02020603050405020304" pitchFamily="18" charset="0"/>
              </a:rPr>
              <a:t>универсальное </a:t>
            </a:r>
            <a:r>
              <a:rPr lang="ru-RU" dirty="0">
                <a:solidFill>
                  <a:schemeClr val="tx1"/>
                </a:solidFill>
                <a:latin typeface="Times New Roman" panose="02020603050405020304" pitchFamily="18" charset="0"/>
                <a:cs typeface="Times New Roman" panose="02020603050405020304" pitchFamily="18" charset="0"/>
              </a:rPr>
              <a:t>(общее) правопреемство. К наследнику переходит весь комплекс имущественных прав и обязанностей, он не может принять одни права и обязанности, а от других отказаться</a:t>
            </a:r>
            <a:r>
              <a:rPr lang="ru-RU" dirty="0" smtClean="0">
                <a:solidFill>
                  <a:schemeClr val="tx1"/>
                </a:solidFill>
                <a:latin typeface="Times New Roman" panose="02020603050405020304" pitchFamily="18" charset="0"/>
                <a:cs typeface="Times New Roman" panose="02020603050405020304" pitchFamily="18" charset="0"/>
              </a:rPr>
              <a:t>.</a:t>
            </a:r>
          </a:p>
          <a:p>
            <a:pPr algn="l"/>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Наследственное </a:t>
            </a:r>
            <a:r>
              <a:rPr lang="ru-RU" dirty="0">
                <a:solidFill>
                  <a:schemeClr val="tx1"/>
                </a:solidFill>
                <a:latin typeface="Times New Roman" panose="02020603050405020304" pitchFamily="18" charset="0"/>
                <a:cs typeface="Times New Roman" panose="02020603050405020304" pitchFamily="18" charset="0"/>
              </a:rPr>
              <a:t>правопреемство всегда </a:t>
            </a:r>
            <a:r>
              <a:rPr lang="ru-RU" i="1" dirty="0">
                <a:solidFill>
                  <a:schemeClr val="tx1"/>
                </a:solidFill>
                <a:latin typeface="Times New Roman" panose="02020603050405020304" pitchFamily="18" charset="0"/>
                <a:cs typeface="Times New Roman" panose="02020603050405020304" pitchFamily="18" charset="0"/>
              </a:rPr>
              <a:t>непосредственно: </a:t>
            </a:r>
            <a:r>
              <a:rPr lang="ru-RU" dirty="0">
                <a:solidFill>
                  <a:schemeClr val="tx1"/>
                </a:solidFill>
                <a:latin typeface="Times New Roman" panose="02020603050405020304" pitchFamily="18" charset="0"/>
                <a:cs typeface="Times New Roman" panose="02020603050405020304" pitchFamily="18" charset="0"/>
              </a:rPr>
              <a:t>наследник получает права и обязанности прямо от наследодателя, без участия третьих лиц. Если же наследодатель обязывает наследника передать часть имущества какому-либо лицу, то это лицо уже будет не наследником, а сингулярным правопреемником (</a:t>
            </a:r>
            <a:r>
              <a:rPr lang="ru-RU" dirty="0" err="1">
                <a:solidFill>
                  <a:schemeClr val="tx1"/>
                </a:solidFill>
                <a:latin typeface="Times New Roman" panose="02020603050405020304" pitchFamily="18" charset="0"/>
                <a:cs typeface="Times New Roman" panose="02020603050405020304" pitchFamily="18" charset="0"/>
              </a:rPr>
              <a:t>отказополучателем</a:t>
            </a:r>
            <a:r>
              <a:rPr lang="ru-RU" dirty="0">
                <a:solidFill>
                  <a:schemeClr val="tx1"/>
                </a:solidFill>
                <a:latin typeface="Times New Roman" panose="02020603050405020304" pitchFamily="18" charset="0"/>
                <a:cs typeface="Times New Roman" panose="02020603050405020304" pitchFamily="18" charset="0"/>
              </a:rPr>
              <a:t>).</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endParaRPr lang="ru-RU" dirty="0">
              <a:solidFill>
                <a:schemeClr val="tx1"/>
              </a:solidFill>
            </a:endParaRPr>
          </a:p>
        </p:txBody>
      </p:sp>
      <p:sp>
        <p:nvSpPr>
          <p:cNvPr id="7"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25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19492" y="2564904"/>
            <a:ext cx="8856984" cy="42805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just">
              <a:buFont typeface="Arial" panose="020B0604020202020204" pitchFamily="34" charset="0"/>
              <a:buAutoNum type="arabicPeriod"/>
            </a:pPr>
            <a:endParaRPr lang="ru-RU" sz="2400" dirty="0">
              <a:solidFill>
                <a:schemeClr val="tx1"/>
              </a:solidFill>
              <a:latin typeface="Times New Roman" pitchFamily="18" charset="0"/>
              <a:cs typeface="Times New Roman" pitchFamily="18" charset="0"/>
            </a:endParaRPr>
          </a:p>
        </p:txBody>
      </p:sp>
      <p:sp>
        <p:nvSpPr>
          <p:cNvPr id="6" name="Заголовок 5"/>
          <p:cNvSpPr>
            <a:spLocks noGrp="1"/>
          </p:cNvSpPr>
          <p:nvPr>
            <p:ph type="ctrTitle"/>
          </p:nvPr>
        </p:nvSpPr>
        <p:spPr>
          <a:xfrm>
            <a:off x="611560" y="1484785"/>
            <a:ext cx="8264916" cy="5184576"/>
          </a:xfrm>
        </p:spPr>
        <p:txBody>
          <a:bodyPr>
            <a:noAutofit/>
          </a:bodyPr>
          <a:lstStyle/>
          <a:p>
            <a:pPr algn="l"/>
            <a:r>
              <a:rPr lang="ru-RU" sz="1500" b="1" dirty="0">
                <a:latin typeface="Times New Roman" panose="02020603050405020304" pitchFamily="18" charset="0"/>
                <a:cs typeface="Times New Roman" panose="02020603050405020304" pitchFamily="18" charset="0"/>
              </a:rPr>
              <a:t>Наследодатель </a:t>
            </a:r>
            <a:r>
              <a:rPr lang="ru-RU" sz="1500" i="1" dirty="0">
                <a:latin typeface="Times New Roman" panose="02020603050405020304" pitchFamily="18" charset="0"/>
                <a:cs typeface="Times New Roman" panose="02020603050405020304" pitchFamily="18" charset="0"/>
              </a:rPr>
              <a:t>– </a:t>
            </a:r>
            <a:r>
              <a:rPr lang="ru-RU" sz="1500" dirty="0">
                <a:latin typeface="Times New Roman" panose="02020603050405020304" pitchFamily="18" charset="0"/>
                <a:cs typeface="Times New Roman" panose="02020603050405020304" pitchFamily="18" charset="0"/>
              </a:rPr>
              <a:t>умершее лицо, права и обязанности которого переходят к его наследникам по завещанию </a:t>
            </a:r>
            <a:r>
              <a:rPr lang="ru-RU" sz="1500" dirty="0" smtClean="0">
                <a:latin typeface="Times New Roman" panose="02020603050405020304" pitchFamily="18" charset="0"/>
                <a:cs typeface="Times New Roman" panose="02020603050405020304" pitchFamily="18" charset="0"/>
              </a:rPr>
              <a:t>или </a:t>
            </a:r>
            <a:r>
              <a:rPr lang="ru-RU" sz="1500" dirty="0">
                <a:latin typeface="Times New Roman" panose="02020603050405020304" pitchFamily="18" charset="0"/>
                <a:cs typeface="Times New Roman" panose="02020603050405020304" pitchFamily="18" charset="0"/>
              </a:rPr>
              <a:t>по закону.</a:t>
            </a:r>
            <a:r>
              <a:rPr lang="ru-RU" sz="1500" dirty="0" smtClean="0">
                <a:latin typeface="Times New Roman" panose="02020603050405020304" pitchFamily="18" charset="0"/>
                <a:cs typeface="Times New Roman" panose="02020603050405020304" pitchFamily="18" charset="0"/>
              </a:rPr>
              <a:t>. </a:t>
            </a:r>
            <a:r>
              <a:rPr lang="ru-RU" sz="1500" dirty="0">
                <a:latin typeface="Times New Roman" panose="02020603050405020304" pitchFamily="18" charset="0"/>
                <a:cs typeface="Times New Roman" panose="02020603050405020304" pitchFamily="18" charset="0"/>
              </a:rPr>
              <a:t/>
            </a:r>
            <a:br>
              <a:rPr lang="ru-RU" sz="1500" dirty="0">
                <a:latin typeface="Times New Roman" panose="02020603050405020304" pitchFamily="18" charset="0"/>
                <a:cs typeface="Times New Roman" panose="02020603050405020304" pitchFamily="18" charset="0"/>
              </a:rPr>
            </a:br>
            <a:r>
              <a:rPr lang="ru-RU" sz="1500" b="1" dirty="0" smtClean="0">
                <a:latin typeface="Times New Roman" panose="02020603050405020304" pitchFamily="18" charset="0"/>
                <a:cs typeface="Times New Roman" panose="02020603050405020304" pitchFamily="18" charset="0"/>
              </a:rPr>
              <a:t>Наследник</a:t>
            </a:r>
            <a:r>
              <a:rPr lang="ru-RU" sz="15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500" i="1" dirty="0" smtClean="0">
                <a:latin typeface="Times New Roman" panose="02020603050405020304" pitchFamily="18" charset="0"/>
                <a:cs typeface="Times New Roman" panose="02020603050405020304" pitchFamily="18" charset="0"/>
              </a:rPr>
              <a:t>–</a:t>
            </a:r>
            <a:r>
              <a:rPr lang="ru-RU" sz="1500" i="1" dirty="0">
                <a:latin typeface="Times New Roman" panose="02020603050405020304" pitchFamily="18" charset="0"/>
                <a:cs typeface="Times New Roman" panose="02020603050405020304" pitchFamily="18" charset="0"/>
              </a:rPr>
              <a:t> </a:t>
            </a:r>
            <a:r>
              <a:rPr lang="ru-RU" sz="1500" dirty="0">
                <a:latin typeface="Times New Roman" panose="02020603050405020304" pitchFamily="18" charset="0"/>
                <a:cs typeface="Times New Roman" panose="02020603050405020304" pitchFamily="18" charset="0"/>
              </a:rPr>
              <a:t>лицо, к которому переходит имущество наследодателя в порядке наследственного правопреемства. </a:t>
            </a:r>
            <a:br>
              <a:rPr lang="ru-RU" sz="1500" dirty="0">
                <a:latin typeface="Times New Roman" panose="02020603050405020304" pitchFamily="18" charset="0"/>
                <a:cs typeface="Times New Roman" panose="02020603050405020304" pitchFamily="18" charset="0"/>
              </a:rPr>
            </a:br>
            <a:r>
              <a:rPr lang="ru-RU" sz="1500" i="1" dirty="0">
                <a:latin typeface="Times New Roman" panose="02020603050405020304" pitchFamily="18" charset="0"/>
                <a:cs typeface="Times New Roman" panose="02020603050405020304" pitchFamily="18" charset="0"/>
              </a:rPr>
              <a:t>Им может быть гражданин, юридическое лицо, </a:t>
            </a:r>
            <a:r>
              <a:rPr lang="ru-RU" sz="1500" i="1" dirty="0" smtClean="0">
                <a:latin typeface="Times New Roman" panose="02020603050405020304" pitchFamily="18" charset="0"/>
                <a:cs typeface="Times New Roman" panose="02020603050405020304" pitchFamily="18" charset="0"/>
              </a:rPr>
              <a:t>государственное. </a:t>
            </a:r>
            <a:r>
              <a:rPr lang="ru-RU" sz="1500" i="1" dirty="0">
                <a:latin typeface="Times New Roman" panose="02020603050405020304" pitchFamily="18" charset="0"/>
                <a:cs typeface="Times New Roman" panose="02020603050405020304" pitchFamily="18" charset="0"/>
              </a:rPr>
              <a:t>Наследником может быть также лицо, зачатое при жизни наследодателя и родившееся после его смерти. Не могут быть наследниками граждане, которые своими противозаконными действиями против наследодателя, других наследников способствовали призванию наследства на себя, если эти обстоятельства подтверждены судом. Не могут наследовать по закону родители после детей, в отношении которых они лишены родительских прав, а также дети и родители, злостно уклонявшиеся от обязанностей по содержанию наследодателя.</a:t>
            </a:r>
            <a:br>
              <a:rPr lang="ru-RU" sz="1500" i="1" dirty="0">
                <a:latin typeface="Times New Roman" panose="02020603050405020304" pitchFamily="18" charset="0"/>
                <a:cs typeface="Times New Roman" panose="02020603050405020304" pitchFamily="18" charset="0"/>
              </a:rPr>
            </a:br>
            <a:r>
              <a:rPr lang="ru-RU" sz="1500" b="1" dirty="0">
                <a:latin typeface="Times New Roman" panose="02020603050405020304" pitchFamily="18" charset="0"/>
                <a:cs typeface="Times New Roman" panose="02020603050405020304" pitchFamily="18" charset="0"/>
              </a:rPr>
              <a:t>Наследственная масса </a:t>
            </a:r>
            <a:r>
              <a:rPr lang="ru-RU" sz="1500" i="1" dirty="0">
                <a:latin typeface="Times New Roman" panose="02020603050405020304" pitchFamily="18" charset="0"/>
                <a:cs typeface="Times New Roman" panose="02020603050405020304" pitchFamily="18" charset="0"/>
              </a:rPr>
              <a:t>– </a:t>
            </a:r>
            <a:r>
              <a:rPr lang="ru-RU" sz="1500" dirty="0">
                <a:latin typeface="Times New Roman" panose="02020603050405020304" pitchFamily="18" charset="0"/>
                <a:cs typeface="Times New Roman" panose="02020603050405020304" pitchFamily="18" charset="0"/>
              </a:rPr>
              <a:t>Вся совокупность имущественных прав и обязанностей наследодателя, переходящих к наследникам в установленном законом порядке, представляет собой </a:t>
            </a:r>
            <a:r>
              <a:rPr lang="ru-RU" sz="1500" b="1" dirty="0">
                <a:latin typeface="Times New Roman" panose="02020603050405020304" pitchFamily="18" charset="0"/>
                <a:cs typeface="Times New Roman" panose="02020603050405020304" pitchFamily="18" charset="0"/>
              </a:rPr>
              <a:t>наследственную массу</a:t>
            </a:r>
            <a:r>
              <a:rPr lang="ru-RU" sz="1500" dirty="0">
                <a:latin typeface="Times New Roman" panose="02020603050405020304" pitchFamily="18" charset="0"/>
                <a:cs typeface="Times New Roman" panose="02020603050405020304" pitchFamily="18" charset="0"/>
              </a:rPr>
              <a:t> (</a:t>
            </a:r>
            <a:r>
              <a:rPr lang="ru-RU" sz="1500" dirty="0" smtClean="0">
                <a:latin typeface="Times New Roman" panose="02020603050405020304" pitchFamily="18" charset="0"/>
                <a:cs typeface="Times New Roman" panose="02020603050405020304" pitchFamily="18" charset="0"/>
              </a:rPr>
              <a:t>наследство).</a:t>
            </a:r>
            <a:r>
              <a:rPr lang="ru-RU" sz="1500" i="1" dirty="0">
                <a:latin typeface="Times New Roman" panose="02020603050405020304" pitchFamily="18" charset="0"/>
                <a:cs typeface="Times New Roman" panose="02020603050405020304" pitchFamily="18" charset="0"/>
              </a:rPr>
              <a:t/>
            </a:r>
            <a:br>
              <a:rPr lang="ru-RU" sz="1500" i="1" dirty="0">
                <a:latin typeface="Times New Roman" panose="02020603050405020304" pitchFamily="18" charset="0"/>
                <a:cs typeface="Times New Roman" panose="02020603050405020304" pitchFamily="18" charset="0"/>
              </a:rPr>
            </a:br>
            <a:r>
              <a:rPr lang="ru-RU" sz="1500" b="1" dirty="0">
                <a:latin typeface="Times New Roman" panose="02020603050405020304" pitchFamily="18" charset="0"/>
                <a:cs typeface="Times New Roman" panose="02020603050405020304" pitchFamily="18" charset="0"/>
              </a:rPr>
              <a:t>Открытие наследства</a:t>
            </a:r>
            <a:r>
              <a:rPr lang="ru-RU" sz="1500" b="1" i="1" dirty="0">
                <a:latin typeface="Times New Roman" panose="02020603050405020304" pitchFamily="18" charset="0"/>
                <a:cs typeface="Times New Roman" panose="02020603050405020304" pitchFamily="18" charset="0"/>
              </a:rPr>
              <a:t> </a:t>
            </a:r>
            <a:r>
              <a:rPr lang="ru-RU" sz="1500" i="1" dirty="0">
                <a:latin typeface="Times New Roman" panose="02020603050405020304" pitchFamily="18" charset="0"/>
                <a:cs typeface="Times New Roman" panose="02020603050405020304" pitchFamily="18" charset="0"/>
              </a:rPr>
              <a:t>– </a:t>
            </a:r>
            <a:r>
              <a:rPr lang="ru-RU" sz="1500" dirty="0">
                <a:latin typeface="Times New Roman" panose="02020603050405020304" pitchFamily="18" charset="0"/>
                <a:cs typeface="Times New Roman" panose="02020603050405020304" pitchFamily="18" charset="0"/>
              </a:rPr>
              <a:t>это возникновение наследственных правоотношений. Временем открытия наследства считаются тот день и час, когда лицо умерло, что подтверждено медицинской справкой, или момент вступления в силу решения суда об объявлении гражданина умершим. До этого времени независимо от состояния здоровья наследодателя никаких наследственных правоотношений возникнуть не может. По времени открытия наследства определяются состав наследуемого имущества, сроки принятия или отказа от наследства и т. д.</a:t>
            </a:r>
            <a:br>
              <a:rPr lang="ru-RU" sz="1500" dirty="0">
                <a:latin typeface="Times New Roman" panose="02020603050405020304" pitchFamily="18" charset="0"/>
                <a:cs typeface="Times New Roman" panose="02020603050405020304" pitchFamily="18" charset="0"/>
              </a:rPr>
            </a:br>
            <a:endParaRPr lang="ru-RU" sz="1500" dirty="0">
              <a:latin typeface="Times New Roman" panose="02020603050405020304" pitchFamily="18" charset="0"/>
              <a:cs typeface="Times New Roman" panose="02020603050405020304" pitchFamily="18" charset="0"/>
            </a:endParaRPr>
          </a:p>
        </p:txBody>
      </p:sp>
      <p:sp>
        <p:nvSpPr>
          <p:cNvPr id="5"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29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19492" y="2564904"/>
            <a:ext cx="8856984" cy="42805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just">
              <a:buFont typeface="Arial" panose="020B0604020202020204" pitchFamily="34" charset="0"/>
              <a:buAutoNum type="arabicPeriod"/>
            </a:pPr>
            <a:endParaRPr lang="ru-RU" sz="2400" dirty="0">
              <a:solidFill>
                <a:schemeClr val="tx1"/>
              </a:solidFill>
              <a:latin typeface="Times New Roman" pitchFamily="18" charset="0"/>
              <a:cs typeface="Times New Roman" pitchFamily="18" charset="0"/>
            </a:endParaRPr>
          </a:p>
        </p:txBody>
      </p:sp>
      <p:sp>
        <p:nvSpPr>
          <p:cNvPr id="6" name="Заголовок 5"/>
          <p:cNvSpPr>
            <a:spLocks noGrp="1"/>
          </p:cNvSpPr>
          <p:nvPr>
            <p:ph type="ctrTitle"/>
          </p:nvPr>
        </p:nvSpPr>
        <p:spPr>
          <a:xfrm>
            <a:off x="323528" y="1556792"/>
            <a:ext cx="8552948" cy="4752528"/>
          </a:xfrm>
        </p:spPr>
        <p:txBody>
          <a:bodyPr>
            <a:normAutofit/>
          </a:bodyPr>
          <a:lstStyle/>
          <a:p>
            <a:pPr algn="l"/>
            <a:r>
              <a:rPr lang="ru-RU" sz="2000" b="1" dirty="0">
                <a:latin typeface="Times New Roman" panose="02020603050405020304" pitchFamily="18" charset="0"/>
                <a:cs typeface="Times New Roman" panose="02020603050405020304" pitchFamily="18" charset="0"/>
              </a:rPr>
              <a:t>Виды </a:t>
            </a:r>
            <a:r>
              <a:rPr lang="ru-RU" sz="2000" b="1" dirty="0" smtClean="0">
                <a:latin typeface="Times New Roman" panose="02020603050405020304" pitchFamily="18" charset="0"/>
                <a:cs typeface="Times New Roman" panose="02020603050405020304" pitchFamily="18" charset="0"/>
              </a:rPr>
              <a:t>наследования</a:t>
            </a:r>
            <a:r>
              <a:rPr lang="ru-RU" sz="2000" b="1" dirty="0">
                <a:latin typeface="Times New Roman" panose="02020603050405020304" pitchFamily="18" charset="0"/>
                <a:cs typeface="Times New Roman" panose="02020603050405020304" pitchFamily="18" charset="0"/>
              </a:rPr>
              <a:t> </a:t>
            </a:r>
            <a:br>
              <a:rPr lang="ru-RU" sz="2000" b="1"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Гражданское право признает за гражданином как за собственником своего имущества право распоряжаться своим имуществом, в том числе и на случай смерти, что выражается в составлении завещания. Если же завещание отсутствует, то законодательство старается восполнить волю наследодателя, ориентируясь на среднестатистического человека, а потому призывает к наследству супруга, детей, родителей и т. д.</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Поэтому выделяются </a:t>
            </a:r>
            <a:r>
              <a:rPr lang="ru-RU" sz="2000" i="1" dirty="0">
                <a:latin typeface="Times New Roman" panose="02020603050405020304" pitchFamily="18" charset="0"/>
                <a:cs typeface="Times New Roman" panose="02020603050405020304" pitchFamily="18" charset="0"/>
              </a:rPr>
              <a:t>два вида </a:t>
            </a:r>
            <a:r>
              <a:rPr lang="ru-RU" sz="2000" dirty="0">
                <a:latin typeface="Times New Roman" panose="02020603050405020304" pitchFamily="18" charset="0"/>
                <a:cs typeface="Times New Roman" panose="02020603050405020304" pitchFamily="18" charset="0"/>
              </a:rPr>
              <a:t>наследования:</a:t>
            </a:r>
            <a:br>
              <a:rPr lang="ru-RU" sz="2000"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1. </a:t>
            </a:r>
            <a:r>
              <a:rPr lang="ru-RU" sz="2000" dirty="0">
                <a:latin typeface="Times New Roman" panose="02020603050405020304" pitchFamily="18" charset="0"/>
                <a:cs typeface="Times New Roman" panose="02020603050405020304" pitchFamily="18" charset="0"/>
              </a:rPr>
              <a:t>наследование по завещанию;</a:t>
            </a:r>
            <a:br>
              <a:rPr lang="ru-RU" sz="2000"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2. </a:t>
            </a:r>
            <a:r>
              <a:rPr lang="ru-RU" sz="2000" dirty="0">
                <a:latin typeface="Times New Roman" panose="02020603050405020304" pitchFamily="18" charset="0"/>
                <a:cs typeface="Times New Roman" panose="02020603050405020304" pitchFamily="18" charset="0"/>
              </a:rPr>
              <a:t>наследование по закону. Этот порядок применяется лишь при отсутствии завещания </a:t>
            </a:r>
            <a:r>
              <a:rPr lang="ru-RU" sz="2000" dirty="0" smtClean="0">
                <a:latin typeface="Times New Roman" panose="02020603050405020304" pitchFamily="18" charset="0"/>
                <a:cs typeface="Times New Roman" panose="02020603050405020304" pitchFamily="18" charset="0"/>
              </a:rPr>
              <a:t>наследодателя.</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5"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704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19492" y="2564904"/>
            <a:ext cx="8856984" cy="42805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just">
              <a:buFont typeface="Arial" panose="020B0604020202020204" pitchFamily="34" charset="0"/>
              <a:buAutoNum type="arabicPeriod"/>
            </a:pPr>
            <a:endParaRPr lang="ru-RU" sz="2400" dirty="0">
              <a:solidFill>
                <a:schemeClr val="tx1"/>
              </a:solidFill>
              <a:latin typeface="Times New Roman" pitchFamily="18" charset="0"/>
              <a:cs typeface="Times New Roman" pitchFamily="18" charset="0"/>
            </a:endParaRPr>
          </a:p>
        </p:txBody>
      </p:sp>
      <p:sp>
        <p:nvSpPr>
          <p:cNvPr id="6" name="Заголовок 5"/>
          <p:cNvSpPr>
            <a:spLocks noGrp="1"/>
          </p:cNvSpPr>
          <p:nvPr>
            <p:ph type="ctrTitle"/>
          </p:nvPr>
        </p:nvSpPr>
        <p:spPr>
          <a:xfrm>
            <a:off x="611560" y="1268760"/>
            <a:ext cx="8136904" cy="5184575"/>
          </a:xfrm>
        </p:spPr>
        <p:txBody>
          <a:bodyPr>
            <a:noAutofit/>
          </a:bodyPr>
          <a:lstStyle/>
          <a:p>
            <a:pPr algn="l"/>
            <a:r>
              <a:rPr lang="ru-RU" sz="2000" b="1" dirty="0" smtClean="0">
                <a:latin typeface="Times New Roman" panose="02020603050405020304" pitchFamily="18" charset="0"/>
                <a:cs typeface="Times New Roman" panose="02020603050405020304" pitchFamily="18" charset="0"/>
              </a:rPr>
              <a:t>Наследование </a:t>
            </a:r>
            <a:r>
              <a:rPr lang="ru-RU" sz="2000" b="1" dirty="0" smtClean="0">
                <a:latin typeface="Times New Roman" panose="02020603050405020304" pitchFamily="18" charset="0"/>
                <a:cs typeface="Times New Roman" panose="02020603050405020304" pitchFamily="18" charset="0"/>
              </a:rPr>
              <a:t>по </a:t>
            </a:r>
            <a:r>
              <a:rPr lang="ru-RU" sz="2000" b="1" dirty="0" smtClean="0">
                <a:latin typeface="Times New Roman" panose="02020603050405020304" pitchFamily="18" charset="0"/>
                <a:cs typeface="Times New Roman" panose="02020603050405020304" pitchFamily="18" charset="0"/>
              </a:rPr>
              <a:t>закону</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Наследники </a:t>
            </a:r>
            <a:r>
              <a:rPr lang="ru-RU" sz="2000" dirty="0">
                <a:latin typeface="Times New Roman" panose="02020603050405020304" pitchFamily="18" charset="0"/>
                <a:cs typeface="Times New Roman" panose="02020603050405020304" pitchFamily="18" charset="0"/>
              </a:rPr>
              <a:t>призываются к наследованию в соответствии с установленной законом процедурой. При этом право </a:t>
            </a:r>
            <a:r>
              <a:rPr lang="ru-RU" sz="2000" dirty="0" smtClean="0">
                <a:latin typeface="Times New Roman" panose="02020603050405020304" pitchFamily="18" charset="0"/>
                <a:cs typeface="Times New Roman" panose="02020603050405020304" pitchFamily="18" charset="0"/>
              </a:rPr>
              <a:t>на </a:t>
            </a:r>
            <a:r>
              <a:rPr lang="ru-RU" sz="2000" b="1" dirty="0" smtClean="0">
                <a:latin typeface="Times New Roman" panose="02020603050405020304" pitchFamily="18" charset="0"/>
                <a:cs typeface="Times New Roman" panose="02020603050405020304" pitchFamily="18" charset="0"/>
              </a:rPr>
              <a:t>наследство</a:t>
            </a:r>
            <a:r>
              <a:rPr lang="ru-RU" sz="2000" dirty="0">
                <a:latin typeface="Times New Roman" panose="02020603050405020304" pitchFamily="18" charset="0"/>
                <a:cs typeface="Times New Roman" panose="02020603050405020304" pitchFamily="18" charset="0"/>
              </a:rPr>
              <a:t> не зависит от гражданства наследника</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Они наследуют часть имущества по </a:t>
            </a:r>
            <a:r>
              <a:rPr lang="ru-RU" sz="2000" b="1" dirty="0">
                <a:latin typeface="Times New Roman" panose="02020603050405020304" pitchFamily="18" charset="0"/>
                <a:cs typeface="Times New Roman" panose="02020603050405020304" pitchFamily="18" charset="0"/>
              </a:rPr>
              <a:t>закону</a:t>
            </a:r>
            <a:r>
              <a:rPr lang="ru-RU" sz="2000" dirty="0">
                <a:latin typeface="Times New Roman" panose="02020603050405020304" pitchFamily="18" charset="0"/>
                <a:cs typeface="Times New Roman" panose="02020603050405020304" pitchFamily="18" charset="0"/>
              </a:rPr>
              <a:t>, независимо от </a:t>
            </a:r>
            <a:r>
              <a:rPr lang="ru-RU" sz="2000" dirty="0" smtClean="0">
                <a:latin typeface="Times New Roman" panose="02020603050405020304" pitchFamily="18" charset="0"/>
                <a:cs typeface="Times New Roman" panose="02020603050405020304" pitchFamily="18" charset="0"/>
              </a:rPr>
              <a:t>того, </a:t>
            </a:r>
            <a:r>
              <a:rPr lang="ru-RU" sz="2000" dirty="0">
                <a:latin typeface="Times New Roman" panose="02020603050405020304" pitchFamily="18" charset="0"/>
                <a:cs typeface="Times New Roman" panose="02020603050405020304" pitchFamily="18" charset="0"/>
              </a:rPr>
              <a:t>есть завещание или нет (статья 1069 </a:t>
            </a:r>
            <a:r>
              <a:rPr lang="ru-RU" sz="2000" dirty="0" smtClean="0">
                <a:latin typeface="Times New Roman" panose="02020603050405020304" pitchFamily="18" charset="0"/>
                <a:cs typeface="Times New Roman" panose="02020603050405020304" pitchFamily="18" charset="0"/>
              </a:rPr>
              <a:t>ГК РК</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Порядок </a:t>
            </a:r>
            <a:r>
              <a:rPr lang="ru-RU" sz="2000" b="1" dirty="0">
                <a:latin typeface="Times New Roman" panose="02020603050405020304" pitchFamily="18" charset="0"/>
                <a:cs typeface="Times New Roman" panose="02020603050405020304" pitchFamily="18" charset="0"/>
              </a:rPr>
              <a:t>наследования по закону применяется:</a:t>
            </a:r>
            <a:br>
              <a:rPr lang="ru-RU" sz="2000" b="1" dirty="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1. </a:t>
            </a:r>
            <a:r>
              <a:rPr lang="ru-RU" sz="2000" dirty="0">
                <a:latin typeface="Times New Roman" panose="02020603050405020304" pitchFamily="18" charset="0"/>
                <a:cs typeface="Times New Roman" panose="02020603050405020304" pitchFamily="18" charset="0"/>
              </a:rPr>
              <a:t>если наследодатель не оставил завещания или его завещание признано недействительным;</a:t>
            </a:r>
            <a:br>
              <a:rPr lang="ru-RU" sz="2000"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2.  </a:t>
            </a:r>
            <a:r>
              <a:rPr lang="ru-RU" sz="2000" dirty="0">
                <a:latin typeface="Times New Roman" panose="02020603050405020304" pitchFamily="18" charset="0"/>
                <a:cs typeface="Times New Roman" panose="02020603050405020304" pitchFamily="18" charset="0"/>
              </a:rPr>
              <a:t>если </a:t>
            </a:r>
            <a:r>
              <a:rPr lang="ru-RU" sz="2000" i="1" dirty="0">
                <a:latin typeface="Times New Roman" panose="02020603050405020304" pitchFamily="18" charset="0"/>
                <a:cs typeface="Times New Roman" panose="02020603050405020304" pitchFamily="18" charset="0"/>
              </a:rPr>
              <a:t>завещание касается только части имущества или завещание частично признано недействительным. </a:t>
            </a:r>
            <a:r>
              <a:rPr lang="ru-RU" sz="2000" dirty="0">
                <a:latin typeface="Times New Roman" panose="02020603050405020304" pitchFamily="18" charset="0"/>
                <a:cs typeface="Times New Roman" panose="02020603050405020304" pitchFamily="18" charset="0"/>
              </a:rPr>
              <a:t>Часть наследственной массы, не распределенная согласно завещанию, наследуется по закону;</a:t>
            </a:r>
            <a:br>
              <a:rPr lang="ru-RU" sz="2000"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3.  </a:t>
            </a:r>
            <a:r>
              <a:rPr lang="ru-RU" sz="2000" dirty="0">
                <a:latin typeface="Times New Roman" panose="02020603050405020304" pitchFamily="18" charset="0"/>
                <a:cs typeface="Times New Roman" panose="02020603050405020304" pitchFamily="18" charset="0"/>
              </a:rPr>
              <a:t>если наследник по завещанию умер ранее открытия наследства или отказался от принятия наследства.</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5"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46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96752"/>
            <a:ext cx="8712968" cy="5472608"/>
          </a:xfrm>
        </p:spPr>
        <p:txBody>
          <a:bodyPr>
            <a:noAutofit/>
          </a:bodyPr>
          <a:lstStyle/>
          <a:p>
            <a:pPr algn="just"/>
            <a:r>
              <a:rPr lang="ru-RU" sz="1600" dirty="0">
                <a:latin typeface="Times New Roman" panose="02020603050405020304" pitchFamily="18" charset="0"/>
                <a:cs typeface="Times New Roman" panose="02020603050405020304" pitchFamily="18" charset="0"/>
              </a:rPr>
              <a:t>Наследники по закону призываются к наследованию в порядке очередности, предусмотренной статьями 1061-1064 </a:t>
            </a:r>
            <a:r>
              <a:rPr lang="ru-RU" sz="1600" dirty="0">
                <a:latin typeface="Times New Roman" panose="02020603050405020304" pitchFamily="18" charset="0"/>
                <a:cs typeface="Times New Roman" panose="02020603050405020304" pitchFamily="18" charset="0"/>
                <a:hlinkClick r:id="rId2" tooltip="Гражданский кодекс Республики Казахстан (Особенная часть)"/>
              </a:rPr>
              <a:t>Гражданского кодекса Республики Казахстан (Особенная часть)</a:t>
            </a:r>
            <a:r>
              <a:rPr lang="ru-RU" sz="1600" dirty="0">
                <a:latin typeface="Times New Roman" panose="02020603050405020304" pitchFamily="18" charset="0"/>
                <a:cs typeface="Times New Roman" panose="02020603050405020304" pitchFamily="18" charset="0"/>
              </a:rPr>
              <a:t>.</a:t>
            </a:r>
          </a:p>
          <a:p>
            <a:pPr algn="just"/>
            <a:r>
              <a:rPr lang="ru-RU" sz="1600" b="1" dirty="0">
                <a:latin typeface="Times New Roman" panose="02020603050405020304" pitchFamily="18" charset="0"/>
                <a:cs typeface="Times New Roman" panose="02020603050405020304" pitchFamily="18" charset="0"/>
              </a:rPr>
              <a:t>Первая очередь наследников</a:t>
            </a:r>
          </a:p>
          <a:p>
            <a:pPr marL="0" indent="0" algn="just">
              <a:buNone/>
            </a:pPr>
            <a:r>
              <a:rPr lang="ru-RU" sz="1600" dirty="0">
                <a:latin typeface="Times New Roman" panose="02020603050405020304" pitchFamily="18" charset="0"/>
                <a:cs typeface="Times New Roman" panose="02020603050405020304" pitchFamily="18" charset="0"/>
              </a:rPr>
              <a:t>В первую очередь право на наследование по закону получают в равных долях дети наследодателя, в том числе родившиеся живыми после его смерти, а также супруг (супруга) и родители наследодателя. Внуки наследодателя и их потомки наследуют по праву представления, то есть замещают своих умерших родителей.</a:t>
            </a:r>
          </a:p>
          <a:p>
            <a:pPr algn="just"/>
            <a:r>
              <a:rPr lang="ru-RU" sz="1600" b="1" dirty="0">
                <a:latin typeface="Times New Roman" panose="02020603050405020304" pitchFamily="18" charset="0"/>
                <a:cs typeface="Times New Roman" panose="02020603050405020304" pitchFamily="18" charset="0"/>
              </a:rPr>
              <a:t>Вторая очередь наследников</a:t>
            </a:r>
          </a:p>
          <a:p>
            <a:pPr marL="0" indent="0" algn="just">
              <a:buNone/>
            </a:pPr>
            <a:r>
              <a:rPr lang="ru-RU" sz="1600" dirty="0">
                <a:latin typeface="Times New Roman" panose="02020603050405020304" pitchFamily="18" charset="0"/>
                <a:cs typeface="Times New Roman" panose="02020603050405020304" pitchFamily="18" charset="0"/>
              </a:rPr>
              <a:t>Если нет наследников первой очереди, право на наследование по закону во вторую очередь получают в равных долях полнородные (то есть имеющие двух общих родителей) и </a:t>
            </a:r>
            <a:r>
              <a:rPr lang="ru-RU" sz="1600" dirty="0" err="1">
                <a:latin typeface="Times New Roman" panose="02020603050405020304" pitchFamily="18" charset="0"/>
                <a:cs typeface="Times New Roman" panose="02020603050405020304" pitchFamily="18" charset="0"/>
              </a:rPr>
              <a:t>неполнородные</a:t>
            </a:r>
            <a:r>
              <a:rPr lang="ru-RU" sz="1600" dirty="0">
                <a:latin typeface="Times New Roman" panose="02020603050405020304" pitchFamily="18" charset="0"/>
                <a:cs typeface="Times New Roman" panose="02020603050405020304" pitchFamily="18" charset="0"/>
              </a:rPr>
              <a:t> (то есть имеющие одного общего родителя) братья и сестры наследодателя, а также его дедушка и бабушка, как со стороны отца, так и со стороны матери. Дети полнородных и </a:t>
            </a:r>
            <a:r>
              <a:rPr lang="ru-RU" sz="1600" dirty="0" err="1">
                <a:latin typeface="Times New Roman" panose="02020603050405020304" pitchFamily="18" charset="0"/>
                <a:cs typeface="Times New Roman" panose="02020603050405020304" pitchFamily="18" charset="0"/>
              </a:rPr>
              <a:t>неполнородных</a:t>
            </a:r>
            <a:r>
              <a:rPr lang="ru-RU" sz="1600" dirty="0">
                <a:latin typeface="Times New Roman" panose="02020603050405020304" pitchFamily="18" charset="0"/>
                <a:cs typeface="Times New Roman" panose="02020603050405020304" pitchFamily="18" charset="0"/>
              </a:rPr>
              <a:t> братьев и сестер наследодателя (племянники и племянницы наследодателя) наследуют по праву представления, то есть замещают своих умерших родителей.</a:t>
            </a:r>
          </a:p>
          <a:p>
            <a:pPr algn="just"/>
            <a:r>
              <a:rPr lang="ru-RU" sz="1600" b="1" dirty="0">
                <a:latin typeface="Times New Roman" panose="02020603050405020304" pitchFamily="18" charset="0"/>
                <a:cs typeface="Times New Roman" panose="02020603050405020304" pitchFamily="18" charset="0"/>
              </a:rPr>
              <a:t>Третья очередь наследников</a:t>
            </a:r>
          </a:p>
          <a:p>
            <a:pPr marL="0" indent="0" algn="just">
              <a:buNone/>
            </a:pPr>
            <a:r>
              <a:rPr lang="ru-RU" sz="1600" dirty="0">
                <a:latin typeface="Times New Roman" panose="02020603050405020304" pitchFamily="18" charset="0"/>
                <a:cs typeface="Times New Roman" panose="02020603050405020304" pitchFamily="18" charset="0"/>
              </a:rPr>
              <a:t>Если нет наследников первой и второй очереди, право на наследование по закону в третью очередь получают в равных долях родные дяди и тети наследодателя. Двоюродные братья и сестры наследодателя наследуют по праву представления, то есть замещают своих умерших родителей</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11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484784"/>
            <a:ext cx="8712968" cy="4968552"/>
          </a:xfrm>
        </p:spPr>
        <p:txBody>
          <a:bodyPr>
            <a:noAutofit/>
          </a:bodyPr>
          <a:lstStyle/>
          <a:p>
            <a:pPr algn="just"/>
            <a:r>
              <a:rPr lang="ru-RU" sz="1800" b="1" dirty="0">
                <a:latin typeface="Times New Roman" panose="02020603050405020304" pitchFamily="18" charset="0"/>
                <a:cs typeface="Times New Roman" panose="02020603050405020304" pitchFamily="18" charset="0"/>
              </a:rPr>
              <a:t>Четвертая, пятая и шестая очереди наследников</a:t>
            </a:r>
          </a:p>
          <a:p>
            <a:pPr marL="0" indent="0" algn="just">
              <a:buNone/>
            </a:pPr>
            <a:r>
              <a:rPr lang="ru-RU" sz="1800" dirty="0">
                <a:latin typeface="Times New Roman" panose="02020603050405020304" pitchFamily="18" charset="0"/>
                <a:cs typeface="Times New Roman" panose="02020603050405020304" pitchFamily="18" charset="0"/>
              </a:rPr>
              <a:t>Если нет наследников первой, второй и третьей очереди, право наследовать по закону получают родственники наследодателя третьей, четвертой и пятой степени родства, не относящиеся к наследникам предшествующих очередей. Степень родства определяется числом рождений, отделяющих родственников одного от другого. Рождение самого наследодателя в это число не входит.</a:t>
            </a:r>
          </a:p>
          <a:p>
            <a:pPr marL="0" indent="0" algn="just">
              <a:buNone/>
            </a:pPr>
            <a:r>
              <a:rPr lang="ru-RU" sz="1800" dirty="0">
                <a:latin typeface="Times New Roman" panose="02020603050405020304" pitchFamily="18" charset="0"/>
                <a:cs typeface="Times New Roman" panose="02020603050405020304" pitchFamily="18" charset="0"/>
              </a:rPr>
              <a:t>В соответствии с указанным правилом призываются к наследованию:</a:t>
            </a:r>
          </a:p>
          <a:p>
            <a:pPr marL="0" indent="0" algn="just">
              <a:buNone/>
            </a:pPr>
            <a:r>
              <a:rPr lang="ru-RU" sz="1800" dirty="0">
                <a:latin typeface="Times New Roman" panose="02020603050405020304" pitchFamily="18" charset="0"/>
                <a:cs typeface="Times New Roman" panose="02020603050405020304" pitchFamily="18" charset="0"/>
              </a:rPr>
              <a:t>в качестве наследников четвертой очереди родственники третьей степени родства - прадедушки и прабабушки наследодателя;</a:t>
            </a:r>
          </a:p>
          <a:p>
            <a:pPr marL="0" indent="0" algn="just">
              <a:buNone/>
            </a:pP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качестве наследников пятой очереди родственники четвертой степени родства - дети родных племянников и племянниц наследодателя (двоюродные внуки и внучки) и родные братья и сестры его дедушек и бабушек (двоюродные дедушки и бабушки);</a:t>
            </a:r>
          </a:p>
          <a:p>
            <a:pPr marL="0" indent="0" algn="just">
              <a:buNone/>
            </a:pPr>
            <a:r>
              <a:rPr lang="ru-RU" sz="1800" dirty="0">
                <a:latin typeface="Times New Roman" panose="02020603050405020304" pitchFamily="18" charset="0"/>
                <a:cs typeface="Times New Roman" panose="02020603050405020304" pitchFamily="18" charset="0"/>
              </a:rPr>
              <a:t>в качестве наследников шестой очереди родственники пятой степени родства - дети двоюродных внуков и внучек наследодателя (двоюродные правнуки и правнучки), дети его двоюродных братьев и сестер (двоюродные племянники и племянницы) и дети его двоюродных дедушек и бабушек (двоюродные дяди и тети</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sp>
        <p:nvSpPr>
          <p:cNvPr id="4" name="Заголовок 5"/>
          <p:cNvSpPr txBox="1">
            <a:spLocks/>
          </p:cNvSpPr>
          <p:nvPr/>
        </p:nvSpPr>
        <p:spPr>
          <a:xfrm>
            <a:off x="179512" y="658804"/>
            <a:ext cx="8964488" cy="63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err="1" smtClean="0">
                <a:solidFill>
                  <a:schemeClr val="bg1"/>
                </a:solidFill>
                <a:latin typeface="Times New Roman" panose="02020603050405020304" pitchFamily="18" charset="0"/>
                <a:cs typeface="Times New Roman" panose="02020603050405020304" pitchFamily="18" charset="0"/>
              </a:rPr>
              <a:t>Вебинар</a:t>
            </a:r>
            <a:r>
              <a:rPr lang="ru-RU" sz="1800" b="1" dirty="0" smtClean="0">
                <a:solidFill>
                  <a:schemeClr val="bg1"/>
                </a:solidFill>
                <a:latin typeface="Times New Roman" panose="02020603050405020304" pitchFamily="18" charset="0"/>
                <a:cs typeface="Times New Roman" panose="02020603050405020304" pitchFamily="18" charset="0"/>
              </a:rPr>
              <a:t> «Актуальные вопросы теории и практики наследственного права»</a:t>
            </a:r>
            <a:endParaRPr lang="ru-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024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2858</Words>
  <Application>Microsoft Office PowerPoint</Application>
  <PresentationFormat>Экран (4:3)</PresentationFormat>
  <Paragraphs>196</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Наследственное право – единcтвенная отрасль права, регулирующая отношения, в которых человек участвует после смерти. После  прекращение существование человека как в физическом смысле, так и как субъекта всех правоотношений. В связи с этим возникает необходимость урегулировать судьбу тех его прав и обязанностей, которые переходят к другим лицам.</vt:lpstr>
      <vt:lpstr>Право наследования в Республике Казахстан регулируются следующими законами и нормативно-правовыми актами: Конституцией Республики Казахстан, гражданским, семейным, налоговым, жилищным законодательством, законодательством о нотариате, законодательством об ипотеке, Инструкцией по совершению нотариальных действий, нормативным постановлением Верховного Суда Республики Казахстан. </vt:lpstr>
      <vt:lpstr>Вопросы наследования регламентируются не только нормами казахстанского законодательства, но в отдельных случаях и многосторонними международными соглашениями (например, Кишиневской конвенцией о правовой помощи по гражданским, семейным и уголовным делам от 07.10.2002 года, ратифицированной Законом Республики Казахстан от 10.03.2004 года).  Перечень нормативных правовых актов, регулирующих наследственные отношения: - Конституция Республики Казахстан от 30.08.1998 года; - Гражданский кодекс Республики Казахстан от 27.12.1994 года; - Закон Республики Казахстан от 16.04.1997 года «О жилищных отношениях»; - Закон Республики Казахстан от 17.12.1998 года «О браке и семье»; - Закон Республики Казахстан от 14.07.1997 года «О нотариате»; - Земельный кодекс Республики Казахстан от 20.06.2003 года; - Указ Президента Республики Казахстан «Об ипотеке недвижимого имущества» от 23.12.1995 года, после внесения изменений и дополнений в 2007 году получивший статус Закона; - Указ Президента Республики Казахстан от 25.12.1995 года №2727 «О государственной регистрации прав на недвижимое имущество и сделок с ним»,  впоследствии Закон Республики Казахстан «О государственной регистрации прав на недвижимое имущество и сделок с ним» от 26.07.2007 года; - нормативное постановление Верховного Суда Республики Казахстан №5 от 29.06.2009 года «О некоторых вопросах применения судами законодательства о наследовании»; - Инструкция о порядке совершения нотариальных действий в Республике Казахстан, утвержденная приказом Министра юстиции Республики Казахстан от 28.07.1998 года №539.</vt:lpstr>
      <vt:lpstr>    Наследственное правопреемство имеет следующие особенности: </vt:lpstr>
      <vt:lpstr>Наследодатель – умершее лицо, права и обязанности которого переходят к его наследникам по завещанию или по закону..  Наследник – лицо, к которому переходит имущество наследодателя в порядке наследственного правопреемства.  Им может быть гражданин, юридическое лицо, государственное. Наследником может быть также лицо, зачатое при жизни наследодателя и родившееся после его смерти. Не могут быть наследниками граждане, которые своими противозаконными действиями против наследодателя, других наследников способствовали призванию наследства на себя, если эти обстоятельства подтверждены судом. Не могут наследовать по закону родители после детей, в отношении которых они лишены родительских прав, а также дети и родители, злостно уклонявшиеся от обязанностей по содержанию наследодателя. Наследственная масса – Вся совокупность имущественных прав и обязанностей наследодателя, переходящих к наследникам в установленном законом порядке, представляет собой наследственную массу (наследство). Открытие наследства – это возникновение наследственных правоотношений. Временем открытия наследства считаются тот день и час, когда лицо умерло, что подтверждено медицинской справкой, или момент вступления в силу решения суда об объявлении гражданина умершим. До этого времени независимо от состояния здоровья наследодателя никаких наследственных правоотношений возникнуть не может. По времени открытия наследства определяются состав наследуемого имущества, сроки принятия или отказа от наследства и т. д. </vt:lpstr>
      <vt:lpstr>Виды наследования   Гражданское право признает за гражданином как за собственником своего имущества право распоряжаться своим имуществом, в том числе и на случай смерти, что выражается в составлении завещания. Если же завещание отсутствует, то законодательство старается восполнить волю наследодателя, ориентируясь на среднестатистического человека, а потому призывает к наследству супруга, детей, родителей и т. д.  Поэтому выделяются два вида наследования: 1. наследование по завещанию; 2. наследование по закону. Этот порядок применяется лишь при отсутствии завещания наследодателя. </vt:lpstr>
      <vt:lpstr>Наследование по закону Наследники призываются к наследованию в соответствии с установленной законом процедурой. При этом право на наследство не зависит от гражданства наследника. Они наследуют часть имущества по закону, независимо от того, есть завещание или нет (статья 1069 ГК РК).   Порядок наследования по закону применяется: 1. если наследодатель не оставил завещания или его завещание признано недействительным; 2.  если завещание касается только части имущества или завещание частично признано недействительным. Часть наследственной массы, не распределенная согласно завещанию, наследуется по закону; 3.  если наследник по завещанию умер ранее открытия наследства или отказался от принятия наследства.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Элина Черногрицкая</dc:creator>
  <cp:lastModifiedBy>Элина Черногрицкая</cp:lastModifiedBy>
  <cp:revision>77</cp:revision>
  <dcterms:created xsi:type="dcterms:W3CDTF">2018-01-30T04:51:50Z</dcterms:created>
  <dcterms:modified xsi:type="dcterms:W3CDTF">2018-08-28T02:25:29Z</dcterms:modified>
</cp:coreProperties>
</file>