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86" r:id="rId4"/>
    <p:sldId id="315" r:id="rId5"/>
    <p:sldId id="316" r:id="rId6"/>
    <p:sldId id="318" r:id="rId7"/>
    <p:sldId id="317" r:id="rId8"/>
    <p:sldId id="311" r:id="rId9"/>
    <p:sldId id="280" r:id="rId10"/>
    <p:sldId id="281" r:id="rId11"/>
    <p:sldId id="312" r:id="rId12"/>
    <p:sldId id="313" r:id="rId13"/>
    <p:sldId id="314" r:id="rId14"/>
    <p:sldId id="289" r:id="rId15"/>
    <p:sldId id="297" r:id="rId16"/>
    <p:sldId id="319" r:id="rId17"/>
    <p:sldId id="32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E1F5A-A0B1-42FE-8906-C19A5056EC00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FFD762-64E0-4024-AC7C-EA0429853C53}">
      <dgm:prSet phldrT="[Текст]"/>
      <dgm:spPr>
        <a:solidFill>
          <a:schemeClr val="bg2"/>
        </a:solidFill>
      </dgm:spPr>
      <dgm:t>
        <a:bodyPr/>
        <a:lstStyle/>
        <a:p>
          <a:endParaRPr lang="ru-RU" b="1" dirty="0">
            <a:solidFill>
              <a:srgbClr val="FF0000"/>
            </a:solidFill>
          </a:endParaRPr>
        </a:p>
      </dgm:t>
    </dgm:pt>
    <dgm:pt modelId="{260C00C0-9585-4B5F-ABD6-B52D001E6BCB}" type="parTrans" cxnId="{CCCC6C30-E0A7-4B93-A10D-C4D6F8F6BCF9}">
      <dgm:prSet/>
      <dgm:spPr/>
      <dgm:t>
        <a:bodyPr/>
        <a:lstStyle/>
        <a:p>
          <a:endParaRPr lang="ru-RU"/>
        </a:p>
      </dgm:t>
    </dgm:pt>
    <dgm:pt modelId="{64FE0712-41CA-41F7-AFA6-6D7E75CFDDC5}" type="sibTrans" cxnId="{CCCC6C30-E0A7-4B93-A10D-C4D6F8F6BCF9}">
      <dgm:prSet/>
      <dgm:spPr/>
      <dgm:t>
        <a:bodyPr/>
        <a:lstStyle/>
        <a:p>
          <a:endParaRPr lang="ru-RU"/>
        </a:p>
      </dgm:t>
    </dgm:pt>
    <dgm:pt modelId="{C214D79C-9E12-46BE-A3EB-02DE5C0E933C}">
      <dgm:prSet phldrT="[Текст]"/>
      <dgm:spPr/>
      <dgm:t>
        <a:bodyPr/>
        <a:lstStyle/>
        <a:p>
          <a:endParaRPr lang="ru-RU" dirty="0"/>
        </a:p>
      </dgm:t>
    </dgm:pt>
    <dgm:pt modelId="{84E6D199-7B65-46D0-8A00-71F6564B1775}" type="parTrans" cxnId="{793B40D9-AF55-4E3B-AB29-D5C0609F7557}">
      <dgm:prSet/>
      <dgm:spPr/>
      <dgm:t>
        <a:bodyPr/>
        <a:lstStyle/>
        <a:p>
          <a:endParaRPr lang="ru-RU"/>
        </a:p>
      </dgm:t>
    </dgm:pt>
    <dgm:pt modelId="{7C638EE0-645C-4541-908C-64C117AEBD69}" type="sibTrans" cxnId="{793B40D9-AF55-4E3B-AB29-D5C0609F7557}">
      <dgm:prSet/>
      <dgm:spPr/>
      <dgm:t>
        <a:bodyPr/>
        <a:lstStyle/>
        <a:p>
          <a:endParaRPr lang="ru-RU"/>
        </a:p>
      </dgm:t>
    </dgm:pt>
    <dgm:pt modelId="{93A5BA92-05A3-4505-A93E-34E5746B3E9C}">
      <dgm:prSet phldrT="[Текст]"/>
      <dgm:spPr>
        <a:solidFill>
          <a:schemeClr val="bg2"/>
        </a:solidFill>
      </dgm:spPr>
      <dgm:t>
        <a:bodyPr/>
        <a:lstStyle/>
        <a:p>
          <a:endParaRPr lang="ru-RU" b="1" dirty="0">
            <a:solidFill>
              <a:srgbClr val="FF0000"/>
            </a:solidFill>
          </a:endParaRPr>
        </a:p>
      </dgm:t>
    </dgm:pt>
    <dgm:pt modelId="{66893BF5-A0D4-4647-937A-2842C43E74EF}" type="parTrans" cxnId="{DAB14FF9-7CDC-4656-A84C-D7087659BDE9}">
      <dgm:prSet/>
      <dgm:spPr/>
      <dgm:t>
        <a:bodyPr/>
        <a:lstStyle/>
        <a:p>
          <a:endParaRPr lang="ru-RU"/>
        </a:p>
      </dgm:t>
    </dgm:pt>
    <dgm:pt modelId="{389E5EA0-BC67-45E1-9833-6BF783E32BA0}" type="sibTrans" cxnId="{DAB14FF9-7CDC-4656-A84C-D7087659BDE9}">
      <dgm:prSet/>
      <dgm:spPr/>
      <dgm:t>
        <a:bodyPr/>
        <a:lstStyle/>
        <a:p>
          <a:endParaRPr lang="ru-RU"/>
        </a:p>
      </dgm:t>
    </dgm:pt>
    <dgm:pt modelId="{D3C0C666-6D0C-4DCC-BBD6-3A251C944F85}">
      <dgm:prSet phldrT="[Текст]"/>
      <dgm:spPr/>
      <dgm:t>
        <a:bodyPr/>
        <a:lstStyle/>
        <a:p>
          <a:endParaRPr lang="ru-RU" dirty="0"/>
        </a:p>
      </dgm:t>
    </dgm:pt>
    <dgm:pt modelId="{00246BAF-80B6-42A6-90C5-61A0057D68F2}" type="parTrans" cxnId="{45E042E6-CEE2-4701-B217-5819366AF3DA}">
      <dgm:prSet/>
      <dgm:spPr/>
      <dgm:t>
        <a:bodyPr/>
        <a:lstStyle/>
        <a:p>
          <a:endParaRPr lang="ru-RU"/>
        </a:p>
      </dgm:t>
    </dgm:pt>
    <dgm:pt modelId="{8EB5E19A-6617-4AEB-AA24-EA74A5D05A45}" type="sibTrans" cxnId="{45E042E6-CEE2-4701-B217-5819366AF3DA}">
      <dgm:prSet/>
      <dgm:spPr/>
      <dgm:t>
        <a:bodyPr/>
        <a:lstStyle/>
        <a:p>
          <a:endParaRPr lang="ru-RU"/>
        </a:p>
      </dgm:t>
    </dgm:pt>
    <dgm:pt modelId="{DFC75689-EAA9-45F6-ABF9-B601531F6C60}">
      <dgm:prSet phldrT="[Текст]"/>
      <dgm:spPr>
        <a:solidFill>
          <a:schemeClr val="bg2"/>
        </a:solidFill>
      </dgm:spPr>
      <dgm:t>
        <a:bodyPr/>
        <a:lstStyle/>
        <a:p>
          <a:endParaRPr lang="ru-RU" b="1" dirty="0">
            <a:solidFill>
              <a:srgbClr val="FF0000"/>
            </a:solidFill>
          </a:endParaRPr>
        </a:p>
      </dgm:t>
    </dgm:pt>
    <dgm:pt modelId="{92F1AC7D-139A-444E-B797-C0EC318D0490}" type="parTrans" cxnId="{69DA3CC3-4557-4AA3-B14E-8ADC13664FC1}">
      <dgm:prSet/>
      <dgm:spPr/>
      <dgm:t>
        <a:bodyPr/>
        <a:lstStyle/>
        <a:p>
          <a:endParaRPr lang="ru-RU"/>
        </a:p>
      </dgm:t>
    </dgm:pt>
    <dgm:pt modelId="{DB6DFAA4-80B8-4345-8A84-C3465F6F498F}" type="sibTrans" cxnId="{69DA3CC3-4557-4AA3-B14E-8ADC13664FC1}">
      <dgm:prSet/>
      <dgm:spPr/>
      <dgm:t>
        <a:bodyPr/>
        <a:lstStyle/>
        <a:p>
          <a:endParaRPr lang="ru-RU"/>
        </a:p>
      </dgm:t>
    </dgm:pt>
    <dgm:pt modelId="{B8C49084-6792-466C-BB64-35B6976E9F25}">
      <dgm:prSet phldrT="[Текст]"/>
      <dgm:spPr/>
      <dgm:t>
        <a:bodyPr/>
        <a:lstStyle/>
        <a:p>
          <a:endParaRPr lang="ru-RU" dirty="0"/>
        </a:p>
      </dgm:t>
    </dgm:pt>
    <dgm:pt modelId="{0762159E-79B3-4351-A62C-BCD87D3C9F63}" type="parTrans" cxnId="{57CA98D8-FC02-4D12-874D-926198FF17DF}">
      <dgm:prSet/>
      <dgm:spPr/>
      <dgm:t>
        <a:bodyPr/>
        <a:lstStyle/>
        <a:p>
          <a:endParaRPr lang="ru-RU"/>
        </a:p>
      </dgm:t>
    </dgm:pt>
    <dgm:pt modelId="{10ECEFE0-61C5-4ACB-90A7-DA4EF7C7881A}" type="sibTrans" cxnId="{57CA98D8-FC02-4D12-874D-926198FF17DF}">
      <dgm:prSet/>
      <dgm:spPr/>
      <dgm:t>
        <a:bodyPr/>
        <a:lstStyle/>
        <a:p>
          <a:endParaRPr lang="ru-RU"/>
        </a:p>
      </dgm:t>
    </dgm:pt>
    <dgm:pt modelId="{2805D01A-7074-4150-9017-B173FD06F055}" type="pres">
      <dgm:prSet presAssocID="{99FE1F5A-A0B1-42FE-8906-C19A5056EC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B5165C-DFDE-4CD1-8C38-1AE3C7AA06E6}" type="pres">
      <dgm:prSet presAssocID="{4CFFD762-64E0-4024-AC7C-EA0429853C53}" presName="compositeNode" presStyleCnt="0">
        <dgm:presLayoutVars>
          <dgm:bulletEnabled val="1"/>
        </dgm:presLayoutVars>
      </dgm:prSet>
      <dgm:spPr/>
    </dgm:pt>
    <dgm:pt modelId="{A197786D-315F-4FB8-9D1E-61B9852B0706}" type="pres">
      <dgm:prSet presAssocID="{4CFFD762-64E0-4024-AC7C-EA0429853C53}" presName="bgRect" presStyleLbl="node1" presStyleIdx="0" presStyleCnt="3" custScaleX="108318" custScaleY="167947" custLinFactNeighborX="4494" custLinFactNeighborY="1256"/>
      <dgm:spPr/>
      <dgm:t>
        <a:bodyPr/>
        <a:lstStyle/>
        <a:p>
          <a:endParaRPr lang="ru-RU"/>
        </a:p>
      </dgm:t>
    </dgm:pt>
    <dgm:pt modelId="{82CAACE3-6F6F-4E8E-B1BC-5FF2AB50DB19}" type="pres">
      <dgm:prSet presAssocID="{4CFFD762-64E0-4024-AC7C-EA0429853C5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4F66D-6F0C-4B84-8B5F-232DC99C5074}" type="pres">
      <dgm:prSet presAssocID="{4CFFD762-64E0-4024-AC7C-EA0429853C5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3F0D4-2D8B-40B3-9CAE-D69CFBD6F75C}" type="pres">
      <dgm:prSet presAssocID="{64FE0712-41CA-41F7-AFA6-6D7E75CFDDC5}" presName="hSp" presStyleCnt="0"/>
      <dgm:spPr/>
    </dgm:pt>
    <dgm:pt modelId="{1FA3AB41-C4E8-4E39-BDDF-ECF24EC27166}" type="pres">
      <dgm:prSet presAssocID="{64FE0712-41CA-41F7-AFA6-6D7E75CFDDC5}" presName="vProcSp" presStyleCnt="0"/>
      <dgm:spPr/>
    </dgm:pt>
    <dgm:pt modelId="{61049178-5172-4CE6-8349-2EE28579CF81}" type="pres">
      <dgm:prSet presAssocID="{64FE0712-41CA-41F7-AFA6-6D7E75CFDDC5}" presName="vSp1" presStyleCnt="0"/>
      <dgm:spPr/>
    </dgm:pt>
    <dgm:pt modelId="{A43EF3EC-E17B-4D9B-8278-09B8CCCE08C9}" type="pres">
      <dgm:prSet presAssocID="{64FE0712-41CA-41F7-AFA6-6D7E75CFDDC5}" presName="simulatedConn" presStyleLbl="solidFgAcc1" presStyleIdx="0" presStyleCnt="2"/>
      <dgm:spPr>
        <a:solidFill>
          <a:srgbClr val="FF0000"/>
        </a:solidFill>
      </dgm:spPr>
    </dgm:pt>
    <dgm:pt modelId="{F47EADE4-C18E-408B-897B-40C8963766A3}" type="pres">
      <dgm:prSet presAssocID="{64FE0712-41CA-41F7-AFA6-6D7E75CFDDC5}" presName="vSp2" presStyleCnt="0"/>
      <dgm:spPr/>
    </dgm:pt>
    <dgm:pt modelId="{9C12D27D-62B4-40E2-AD42-4181A5FBE5AB}" type="pres">
      <dgm:prSet presAssocID="{64FE0712-41CA-41F7-AFA6-6D7E75CFDDC5}" presName="sibTrans" presStyleCnt="0"/>
      <dgm:spPr/>
    </dgm:pt>
    <dgm:pt modelId="{3AC207BD-9B51-40D0-9130-DA14E93CDB9E}" type="pres">
      <dgm:prSet presAssocID="{93A5BA92-05A3-4505-A93E-34E5746B3E9C}" presName="compositeNode" presStyleCnt="0">
        <dgm:presLayoutVars>
          <dgm:bulletEnabled val="1"/>
        </dgm:presLayoutVars>
      </dgm:prSet>
      <dgm:spPr/>
    </dgm:pt>
    <dgm:pt modelId="{F6258C70-68BD-4A34-92C1-FC9C298B7D6B}" type="pres">
      <dgm:prSet presAssocID="{93A5BA92-05A3-4505-A93E-34E5746B3E9C}" presName="bgRect" presStyleLbl="node1" presStyleIdx="1" presStyleCnt="3" custScaleX="105101" custScaleY="171739" custLinFactNeighborX="3736" custLinFactNeighborY="806"/>
      <dgm:spPr/>
      <dgm:t>
        <a:bodyPr/>
        <a:lstStyle/>
        <a:p>
          <a:endParaRPr lang="ru-RU"/>
        </a:p>
      </dgm:t>
    </dgm:pt>
    <dgm:pt modelId="{7E0D4781-C282-4447-B0C8-4E6A8C0237BC}" type="pres">
      <dgm:prSet presAssocID="{93A5BA92-05A3-4505-A93E-34E5746B3E9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94C95-38C2-4D43-A87D-4A16663BE85C}" type="pres">
      <dgm:prSet presAssocID="{93A5BA92-05A3-4505-A93E-34E5746B3E9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86446-36E7-4C2E-A97E-AD18C4DD29A7}" type="pres">
      <dgm:prSet presAssocID="{389E5EA0-BC67-45E1-9833-6BF783E32BA0}" presName="hSp" presStyleCnt="0"/>
      <dgm:spPr/>
    </dgm:pt>
    <dgm:pt modelId="{70CDDB1B-9BC8-4163-8151-8CB632F97A2F}" type="pres">
      <dgm:prSet presAssocID="{389E5EA0-BC67-45E1-9833-6BF783E32BA0}" presName="vProcSp" presStyleCnt="0"/>
      <dgm:spPr/>
    </dgm:pt>
    <dgm:pt modelId="{2B89FDF0-0F79-4BD6-A533-6EECEB312509}" type="pres">
      <dgm:prSet presAssocID="{389E5EA0-BC67-45E1-9833-6BF783E32BA0}" presName="vSp1" presStyleCnt="0"/>
      <dgm:spPr/>
    </dgm:pt>
    <dgm:pt modelId="{8038181D-B38D-4299-AF1C-8334AE531C9F}" type="pres">
      <dgm:prSet presAssocID="{389E5EA0-BC67-45E1-9833-6BF783E32BA0}" presName="simulatedConn" presStyleLbl="solidFgAcc1" presStyleIdx="1" presStyleCnt="2" custLinFactNeighborX="-56807" custLinFactNeighborY="3137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BA0E190D-B82D-4BD3-9CCC-30FF053700EC}" type="pres">
      <dgm:prSet presAssocID="{389E5EA0-BC67-45E1-9833-6BF783E32BA0}" presName="vSp2" presStyleCnt="0"/>
      <dgm:spPr/>
    </dgm:pt>
    <dgm:pt modelId="{BB8F082C-1FD1-4735-AEE3-8E480F5ACB8B}" type="pres">
      <dgm:prSet presAssocID="{389E5EA0-BC67-45E1-9833-6BF783E32BA0}" presName="sibTrans" presStyleCnt="0"/>
      <dgm:spPr/>
    </dgm:pt>
    <dgm:pt modelId="{27BAF758-8AD1-42B6-B689-57DC04691AE6}" type="pres">
      <dgm:prSet presAssocID="{DFC75689-EAA9-45F6-ABF9-B601531F6C60}" presName="compositeNode" presStyleCnt="0">
        <dgm:presLayoutVars>
          <dgm:bulletEnabled val="1"/>
        </dgm:presLayoutVars>
      </dgm:prSet>
      <dgm:spPr/>
    </dgm:pt>
    <dgm:pt modelId="{ED535AD9-42F9-4B57-890C-D7C0F83A112A}" type="pres">
      <dgm:prSet presAssocID="{DFC75689-EAA9-45F6-ABF9-B601531F6C60}" presName="bgRect" presStyleLbl="node1" presStyleIdx="2" presStyleCnt="3" custScaleX="102476" custScaleY="169013" custLinFactNeighborX="2940" custLinFactNeighborY="2540"/>
      <dgm:spPr/>
      <dgm:t>
        <a:bodyPr/>
        <a:lstStyle/>
        <a:p>
          <a:endParaRPr lang="ru-RU"/>
        </a:p>
      </dgm:t>
    </dgm:pt>
    <dgm:pt modelId="{85E35D5C-9CB3-4594-8F0A-2824B99DEAC7}" type="pres">
      <dgm:prSet presAssocID="{DFC75689-EAA9-45F6-ABF9-B601531F6C6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16E8D-F9DD-4A27-8B08-DC19F8D1A65E}" type="pres">
      <dgm:prSet presAssocID="{DFC75689-EAA9-45F6-ABF9-B601531F6C6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8C8420-12FA-4BDC-9C64-571A7A5B1224}" type="presOf" srcId="{DFC75689-EAA9-45F6-ABF9-B601531F6C60}" destId="{ED535AD9-42F9-4B57-890C-D7C0F83A112A}" srcOrd="0" destOrd="0" presId="urn:microsoft.com/office/officeart/2005/8/layout/hProcess7#1"/>
    <dgm:cxn modelId="{DAB14FF9-7CDC-4656-A84C-D7087659BDE9}" srcId="{99FE1F5A-A0B1-42FE-8906-C19A5056EC00}" destId="{93A5BA92-05A3-4505-A93E-34E5746B3E9C}" srcOrd="1" destOrd="0" parTransId="{66893BF5-A0D4-4647-937A-2842C43E74EF}" sibTransId="{389E5EA0-BC67-45E1-9833-6BF783E32BA0}"/>
    <dgm:cxn modelId="{A380AAE7-FEFD-466D-8098-4633D3B4FFDB}" type="presOf" srcId="{99FE1F5A-A0B1-42FE-8906-C19A5056EC00}" destId="{2805D01A-7074-4150-9017-B173FD06F055}" srcOrd="0" destOrd="0" presId="urn:microsoft.com/office/officeart/2005/8/layout/hProcess7#1"/>
    <dgm:cxn modelId="{793B40D9-AF55-4E3B-AB29-D5C0609F7557}" srcId="{4CFFD762-64E0-4024-AC7C-EA0429853C53}" destId="{C214D79C-9E12-46BE-A3EB-02DE5C0E933C}" srcOrd="0" destOrd="0" parTransId="{84E6D199-7B65-46D0-8A00-71F6564B1775}" sibTransId="{7C638EE0-645C-4541-908C-64C117AEBD69}"/>
    <dgm:cxn modelId="{81A5E5E7-F535-4011-A820-BABD3FF101FC}" type="presOf" srcId="{D3C0C666-6D0C-4DCC-BBD6-3A251C944F85}" destId="{44B94C95-38C2-4D43-A87D-4A16663BE85C}" srcOrd="0" destOrd="0" presId="urn:microsoft.com/office/officeart/2005/8/layout/hProcess7#1"/>
    <dgm:cxn modelId="{CCCC6C30-E0A7-4B93-A10D-C4D6F8F6BCF9}" srcId="{99FE1F5A-A0B1-42FE-8906-C19A5056EC00}" destId="{4CFFD762-64E0-4024-AC7C-EA0429853C53}" srcOrd="0" destOrd="0" parTransId="{260C00C0-9585-4B5F-ABD6-B52D001E6BCB}" sibTransId="{64FE0712-41CA-41F7-AFA6-6D7E75CFDDC5}"/>
    <dgm:cxn modelId="{6FF25BC5-10A6-4FE0-997C-DBF9836C0D8B}" type="presOf" srcId="{93A5BA92-05A3-4505-A93E-34E5746B3E9C}" destId="{7E0D4781-C282-4447-B0C8-4E6A8C0237BC}" srcOrd="1" destOrd="0" presId="urn:microsoft.com/office/officeart/2005/8/layout/hProcess7#1"/>
    <dgm:cxn modelId="{45E042E6-CEE2-4701-B217-5819366AF3DA}" srcId="{93A5BA92-05A3-4505-A93E-34E5746B3E9C}" destId="{D3C0C666-6D0C-4DCC-BBD6-3A251C944F85}" srcOrd="0" destOrd="0" parTransId="{00246BAF-80B6-42A6-90C5-61A0057D68F2}" sibTransId="{8EB5E19A-6617-4AEB-AA24-EA74A5D05A45}"/>
    <dgm:cxn modelId="{1EC8433C-06BF-44E8-B6A7-580890568AF5}" type="presOf" srcId="{B8C49084-6792-466C-BB64-35B6976E9F25}" destId="{85216E8D-F9DD-4A27-8B08-DC19F8D1A65E}" srcOrd="0" destOrd="0" presId="urn:microsoft.com/office/officeart/2005/8/layout/hProcess7#1"/>
    <dgm:cxn modelId="{69DA3CC3-4557-4AA3-B14E-8ADC13664FC1}" srcId="{99FE1F5A-A0B1-42FE-8906-C19A5056EC00}" destId="{DFC75689-EAA9-45F6-ABF9-B601531F6C60}" srcOrd="2" destOrd="0" parTransId="{92F1AC7D-139A-444E-B797-C0EC318D0490}" sibTransId="{DB6DFAA4-80B8-4345-8A84-C3465F6F498F}"/>
    <dgm:cxn modelId="{11286547-1E73-418C-B55B-1597F7E05611}" type="presOf" srcId="{C214D79C-9E12-46BE-A3EB-02DE5C0E933C}" destId="{2784F66D-6F0C-4B84-8B5F-232DC99C5074}" srcOrd="0" destOrd="0" presId="urn:microsoft.com/office/officeart/2005/8/layout/hProcess7#1"/>
    <dgm:cxn modelId="{61E52C0F-4DBF-4371-A866-2C447FDBE4D6}" type="presOf" srcId="{DFC75689-EAA9-45F6-ABF9-B601531F6C60}" destId="{85E35D5C-9CB3-4594-8F0A-2824B99DEAC7}" srcOrd="1" destOrd="0" presId="urn:microsoft.com/office/officeart/2005/8/layout/hProcess7#1"/>
    <dgm:cxn modelId="{57CA98D8-FC02-4D12-874D-926198FF17DF}" srcId="{DFC75689-EAA9-45F6-ABF9-B601531F6C60}" destId="{B8C49084-6792-466C-BB64-35B6976E9F25}" srcOrd="0" destOrd="0" parTransId="{0762159E-79B3-4351-A62C-BCD87D3C9F63}" sibTransId="{10ECEFE0-61C5-4ACB-90A7-DA4EF7C7881A}"/>
    <dgm:cxn modelId="{B5A85446-8404-4228-B76C-30602AA8BFEC}" type="presOf" srcId="{4CFFD762-64E0-4024-AC7C-EA0429853C53}" destId="{A197786D-315F-4FB8-9D1E-61B9852B0706}" srcOrd="0" destOrd="0" presId="urn:microsoft.com/office/officeart/2005/8/layout/hProcess7#1"/>
    <dgm:cxn modelId="{DB5B8284-172F-4C67-BB7B-81178FF28369}" type="presOf" srcId="{93A5BA92-05A3-4505-A93E-34E5746B3E9C}" destId="{F6258C70-68BD-4A34-92C1-FC9C298B7D6B}" srcOrd="0" destOrd="0" presId="urn:microsoft.com/office/officeart/2005/8/layout/hProcess7#1"/>
    <dgm:cxn modelId="{66E7690B-9EF3-4688-9DCA-8C6C6568F08E}" type="presOf" srcId="{4CFFD762-64E0-4024-AC7C-EA0429853C53}" destId="{82CAACE3-6F6F-4E8E-B1BC-5FF2AB50DB19}" srcOrd="1" destOrd="0" presId="urn:microsoft.com/office/officeart/2005/8/layout/hProcess7#1"/>
    <dgm:cxn modelId="{00194BCA-FE49-4134-BDA0-E7B79D9C4A9D}" type="presParOf" srcId="{2805D01A-7074-4150-9017-B173FD06F055}" destId="{E6B5165C-DFDE-4CD1-8C38-1AE3C7AA06E6}" srcOrd="0" destOrd="0" presId="urn:microsoft.com/office/officeart/2005/8/layout/hProcess7#1"/>
    <dgm:cxn modelId="{83ADB9E6-10FE-43BC-8DBD-1EA2A0C5FF84}" type="presParOf" srcId="{E6B5165C-DFDE-4CD1-8C38-1AE3C7AA06E6}" destId="{A197786D-315F-4FB8-9D1E-61B9852B0706}" srcOrd="0" destOrd="0" presId="urn:microsoft.com/office/officeart/2005/8/layout/hProcess7#1"/>
    <dgm:cxn modelId="{B616F884-45F5-4B1D-BB5C-54373BF179BC}" type="presParOf" srcId="{E6B5165C-DFDE-4CD1-8C38-1AE3C7AA06E6}" destId="{82CAACE3-6F6F-4E8E-B1BC-5FF2AB50DB19}" srcOrd="1" destOrd="0" presId="urn:microsoft.com/office/officeart/2005/8/layout/hProcess7#1"/>
    <dgm:cxn modelId="{4FFB471E-09BD-4FBC-A3E9-09D7F8836A82}" type="presParOf" srcId="{E6B5165C-DFDE-4CD1-8C38-1AE3C7AA06E6}" destId="{2784F66D-6F0C-4B84-8B5F-232DC99C5074}" srcOrd="2" destOrd="0" presId="urn:microsoft.com/office/officeart/2005/8/layout/hProcess7#1"/>
    <dgm:cxn modelId="{9A28A3F3-416B-4C3D-81B6-6BE2676D9AC3}" type="presParOf" srcId="{2805D01A-7074-4150-9017-B173FD06F055}" destId="{2103F0D4-2D8B-40B3-9CAE-D69CFBD6F75C}" srcOrd="1" destOrd="0" presId="urn:microsoft.com/office/officeart/2005/8/layout/hProcess7#1"/>
    <dgm:cxn modelId="{44DACFCE-3C73-4E1E-B39B-CDE45EF2C70C}" type="presParOf" srcId="{2805D01A-7074-4150-9017-B173FD06F055}" destId="{1FA3AB41-C4E8-4E39-BDDF-ECF24EC27166}" srcOrd="2" destOrd="0" presId="urn:microsoft.com/office/officeart/2005/8/layout/hProcess7#1"/>
    <dgm:cxn modelId="{077E4062-8BC4-4FC6-810F-5D4A73B29B9F}" type="presParOf" srcId="{1FA3AB41-C4E8-4E39-BDDF-ECF24EC27166}" destId="{61049178-5172-4CE6-8349-2EE28579CF81}" srcOrd="0" destOrd="0" presId="urn:microsoft.com/office/officeart/2005/8/layout/hProcess7#1"/>
    <dgm:cxn modelId="{88C6955A-8111-4C92-AFB3-431FF7E03AD3}" type="presParOf" srcId="{1FA3AB41-C4E8-4E39-BDDF-ECF24EC27166}" destId="{A43EF3EC-E17B-4D9B-8278-09B8CCCE08C9}" srcOrd="1" destOrd="0" presId="urn:microsoft.com/office/officeart/2005/8/layout/hProcess7#1"/>
    <dgm:cxn modelId="{8E48A785-227A-4C27-8EC7-0ECFB1ACFEC9}" type="presParOf" srcId="{1FA3AB41-C4E8-4E39-BDDF-ECF24EC27166}" destId="{F47EADE4-C18E-408B-897B-40C8963766A3}" srcOrd="2" destOrd="0" presId="urn:microsoft.com/office/officeart/2005/8/layout/hProcess7#1"/>
    <dgm:cxn modelId="{899BCB66-DDE0-4674-B5B7-F15FF61E6757}" type="presParOf" srcId="{2805D01A-7074-4150-9017-B173FD06F055}" destId="{9C12D27D-62B4-40E2-AD42-4181A5FBE5AB}" srcOrd="3" destOrd="0" presId="urn:microsoft.com/office/officeart/2005/8/layout/hProcess7#1"/>
    <dgm:cxn modelId="{F993A516-AF95-4F84-A1BB-AC720E318307}" type="presParOf" srcId="{2805D01A-7074-4150-9017-B173FD06F055}" destId="{3AC207BD-9B51-40D0-9130-DA14E93CDB9E}" srcOrd="4" destOrd="0" presId="urn:microsoft.com/office/officeart/2005/8/layout/hProcess7#1"/>
    <dgm:cxn modelId="{9B03816B-EA75-40A2-94EA-6551DB5A5929}" type="presParOf" srcId="{3AC207BD-9B51-40D0-9130-DA14E93CDB9E}" destId="{F6258C70-68BD-4A34-92C1-FC9C298B7D6B}" srcOrd="0" destOrd="0" presId="urn:microsoft.com/office/officeart/2005/8/layout/hProcess7#1"/>
    <dgm:cxn modelId="{B3646A8B-91F4-408C-8035-FCBB1C2309AF}" type="presParOf" srcId="{3AC207BD-9B51-40D0-9130-DA14E93CDB9E}" destId="{7E0D4781-C282-4447-B0C8-4E6A8C0237BC}" srcOrd="1" destOrd="0" presId="urn:microsoft.com/office/officeart/2005/8/layout/hProcess7#1"/>
    <dgm:cxn modelId="{2BA1F9A3-CFA2-482A-AC5A-32B0C4B07D7A}" type="presParOf" srcId="{3AC207BD-9B51-40D0-9130-DA14E93CDB9E}" destId="{44B94C95-38C2-4D43-A87D-4A16663BE85C}" srcOrd="2" destOrd="0" presId="urn:microsoft.com/office/officeart/2005/8/layout/hProcess7#1"/>
    <dgm:cxn modelId="{FE13A262-C8CB-4805-A14E-E288609D18F3}" type="presParOf" srcId="{2805D01A-7074-4150-9017-B173FD06F055}" destId="{FC286446-36E7-4C2E-A97E-AD18C4DD29A7}" srcOrd="5" destOrd="0" presId="urn:microsoft.com/office/officeart/2005/8/layout/hProcess7#1"/>
    <dgm:cxn modelId="{9812A073-86A3-4B1F-BEA2-759EDA4134B9}" type="presParOf" srcId="{2805D01A-7074-4150-9017-B173FD06F055}" destId="{70CDDB1B-9BC8-4163-8151-8CB632F97A2F}" srcOrd="6" destOrd="0" presId="urn:microsoft.com/office/officeart/2005/8/layout/hProcess7#1"/>
    <dgm:cxn modelId="{04AB274A-C852-4C24-8CF2-4C6614405F46}" type="presParOf" srcId="{70CDDB1B-9BC8-4163-8151-8CB632F97A2F}" destId="{2B89FDF0-0F79-4BD6-A533-6EECEB312509}" srcOrd="0" destOrd="0" presId="urn:microsoft.com/office/officeart/2005/8/layout/hProcess7#1"/>
    <dgm:cxn modelId="{79497E41-F108-41B2-AD73-661A8AF7A521}" type="presParOf" srcId="{70CDDB1B-9BC8-4163-8151-8CB632F97A2F}" destId="{8038181D-B38D-4299-AF1C-8334AE531C9F}" srcOrd="1" destOrd="0" presId="urn:microsoft.com/office/officeart/2005/8/layout/hProcess7#1"/>
    <dgm:cxn modelId="{42E275D1-1F0B-4BCB-8466-9D675DE14333}" type="presParOf" srcId="{70CDDB1B-9BC8-4163-8151-8CB632F97A2F}" destId="{BA0E190D-B82D-4BD3-9CCC-30FF053700EC}" srcOrd="2" destOrd="0" presId="urn:microsoft.com/office/officeart/2005/8/layout/hProcess7#1"/>
    <dgm:cxn modelId="{B550E4C6-ED54-4F09-9939-2C129A07BD29}" type="presParOf" srcId="{2805D01A-7074-4150-9017-B173FD06F055}" destId="{BB8F082C-1FD1-4735-AEE3-8E480F5ACB8B}" srcOrd="7" destOrd="0" presId="urn:microsoft.com/office/officeart/2005/8/layout/hProcess7#1"/>
    <dgm:cxn modelId="{CA22A4D6-F567-4EF5-ABA9-6E42ADC9BDF0}" type="presParOf" srcId="{2805D01A-7074-4150-9017-B173FD06F055}" destId="{27BAF758-8AD1-42B6-B689-57DC04691AE6}" srcOrd="8" destOrd="0" presId="urn:microsoft.com/office/officeart/2005/8/layout/hProcess7#1"/>
    <dgm:cxn modelId="{E0DF1AD2-4330-45DF-AE0E-6D6CC9F0F615}" type="presParOf" srcId="{27BAF758-8AD1-42B6-B689-57DC04691AE6}" destId="{ED535AD9-42F9-4B57-890C-D7C0F83A112A}" srcOrd="0" destOrd="0" presId="urn:microsoft.com/office/officeart/2005/8/layout/hProcess7#1"/>
    <dgm:cxn modelId="{A6DE6C76-5538-4446-806A-335A334898A0}" type="presParOf" srcId="{27BAF758-8AD1-42B6-B689-57DC04691AE6}" destId="{85E35D5C-9CB3-4594-8F0A-2824B99DEAC7}" srcOrd="1" destOrd="0" presId="urn:microsoft.com/office/officeart/2005/8/layout/hProcess7#1"/>
    <dgm:cxn modelId="{6291B1B1-7F32-46D4-9D90-5724651DB56C}" type="presParOf" srcId="{27BAF758-8AD1-42B6-B689-57DC04691AE6}" destId="{85216E8D-F9DD-4A27-8B08-DC19F8D1A65E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7786D-315F-4FB8-9D1E-61B9852B0706}">
      <dsp:nvSpPr>
        <dsp:cNvPr id="0" name=""/>
        <dsp:cNvSpPr/>
      </dsp:nvSpPr>
      <dsp:spPr>
        <a:xfrm>
          <a:off x="124271" y="25968"/>
          <a:ext cx="2951482" cy="5491526"/>
        </a:xfrm>
        <a:prstGeom prst="roundRect">
          <a:avLst>
            <a:gd name="adj" fmla="val 5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b="1" kern="1200" dirty="0">
            <a:solidFill>
              <a:srgbClr val="FF0000"/>
            </a:solidFill>
          </a:endParaRPr>
        </a:p>
      </dsp:txBody>
      <dsp:txXfrm rot="16200000">
        <a:off x="-1832106" y="1982346"/>
        <a:ext cx="4503051" cy="590296"/>
      </dsp:txXfrm>
    </dsp:sp>
    <dsp:sp modelId="{2784F66D-6F0C-4B84-8B5F-232DC99C5074}">
      <dsp:nvSpPr>
        <dsp:cNvPr id="0" name=""/>
        <dsp:cNvSpPr/>
      </dsp:nvSpPr>
      <dsp:spPr>
        <a:xfrm>
          <a:off x="698135" y="25968"/>
          <a:ext cx="2198854" cy="54915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98135" y="25968"/>
        <a:ext cx="2198854" cy="5491526"/>
      </dsp:txXfrm>
    </dsp:sp>
    <dsp:sp modelId="{F6258C70-68BD-4A34-92C1-FC9C298B7D6B}">
      <dsp:nvSpPr>
        <dsp:cNvPr id="0" name=""/>
        <dsp:cNvSpPr/>
      </dsp:nvSpPr>
      <dsp:spPr>
        <a:xfrm>
          <a:off x="3150468" y="-15100"/>
          <a:ext cx="2863824" cy="5615517"/>
        </a:xfrm>
        <a:prstGeom prst="roundRect">
          <a:avLst>
            <a:gd name="adj" fmla="val 5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rgbClr val="FF0000"/>
            </a:solidFill>
          </a:endParaRPr>
        </a:p>
      </dsp:txBody>
      <dsp:txXfrm rot="16200000">
        <a:off x="1134489" y="2000879"/>
        <a:ext cx="4604724" cy="572764"/>
      </dsp:txXfrm>
    </dsp:sp>
    <dsp:sp modelId="{A43EF3EC-E17B-4D9B-8278-09B8CCCE08C9}">
      <dsp:nvSpPr>
        <dsp:cNvPr id="0" name=""/>
        <dsp:cNvSpPr/>
      </dsp:nvSpPr>
      <dsp:spPr>
        <a:xfrm rot="5400000">
          <a:off x="2822073" y="2583095"/>
          <a:ext cx="480438" cy="408724"/>
        </a:xfrm>
        <a:prstGeom prst="flowChartExtract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94C95-38C2-4D43-A87D-4A16663BE85C}">
      <dsp:nvSpPr>
        <dsp:cNvPr id="0" name=""/>
        <dsp:cNvSpPr/>
      </dsp:nvSpPr>
      <dsp:spPr>
        <a:xfrm>
          <a:off x="3713156" y="-15100"/>
          <a:ext cx="2133549" cy="56155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713156" y="-15100"/>
        <a:ext cx="2133549" cy="5615517"/>
      </dsp:txXfrm>
    </dsp:sp>
    <dsp:sp modelId="{ED535AD9-42F9-4B57-890C-D7C0F83A112A}">
      <dsp:nvSpPr>
        <dsp:cNvPr id="0" name=""/>
        <dsp:cNvSpPr/>
      </dsp:nvSpPr>
      <dsp:spPr>
        <a:xfrm>
          <a:off x="6009680" y="58934"/>
          <a:ext cx="2792297" cy="5526382"/>
        </a:xfrm>
        <a:prstGeom prst="roundRect">
          <a:avLst>
            <a:gd name="adj" fmla="val 5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rgbClr val="FF0000"/>
            </a:solidFill>
          </a:endParaRPr>
        </a:p>
      </dsp:txBody>
      <dsp:txXfrm rot="16200000">
        <a:off x="4023093" y="2045521"/>
        <a:ext cx="4531633" cy="558459"/>
      </dsp:txXfrm>
    </dsp:sp>
    <dsp:sp modelId="{8038181D-B38D-4299-AF1C-8334AE531C9F}">
      <dsp:nvSpPr>
        <dsp:cNvPr id="0" name=""/>
        <dsp:cNvSpPr/>
      </dsp:nvSpPr>
      <dsp:spPr>
        <a:xfrm rot="5400000">
          <a:off x="5549083" y="2653431"/>
          <a:ext cx="480438" cy="408724"/>
        </a:xfrm>
        <a:prstGeom prst="flowChartExtract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16E8D-F9DD-4A27-8B08-DC19F8D1A65E}">
      <dsp:nvSpPr>
        <dsp:cNvPr id="0" name=""/>
        <dsp:cNvSpPr/>
      </dsp:nvSpPr>
      <dsp:spPr>
        <a:xfrm>
          <a:off x="6563248" y="58934"/>
          <a:ext cx="2080261" cy="55263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563248" y="58934"/>
        <a:ext cx="2080261" cy="5526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653A7-D32A-4704-9366-6431988D9E8A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DF82F-E390-4268-814A-5E8A73F4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3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6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0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0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efacto.kz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ilet.zan.kz/rus/docs/Z1500000434#z59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лжас\Правмедиа\Следственный суд\1489676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88" y="3381182"/>
            <a:ext cx="1901192" cy="18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412776"/>
            <a:ext cx="882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50000"/>
                  </a:schemeClr>
                </a:solidFill>
              </a:rPr>
              <a:t>«Досудебное и судебное регулирование споров, 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возникающих 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</a:rPr>
              <a:t>в сфере государственных 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закупок»</a:t>
            </a:r>
            <a:endParaRPr lang="ru-RU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6070" y="5229200"/>
            <a:ext cx="308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Спикер: Алимов О.Т.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1625" y="61653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Алматы 2018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03" b="92361" l="2500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25" y="4229717"/>
            <a:ext cx="1593282" cy="9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764704"/>
            <a:ext cx="9144000" cy="50405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</a:rPr>
              <a:t>Обязательные условия </a:t>
            </a:r>
            <a:r>
              <a:rPr lang="ru-RU" sz="3200" dirty="0" smtClean="0">
                <a:solidFill>
                  <a:schemeClr val="bg1"/>
                </a:solidFill>
              </a:rPr>
              <a:t>договора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-30749" y="1268760"/>
            <a:ext cx="9174750" cy="5589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Дата и номер договора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Преамбула договора 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Понятия и определения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Предмет договора 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Стоимость Договора и условия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оплаты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Обязательства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Сторон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Порядок сдачи и приемки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работ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Гарантии.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Качество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Ответственность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Сторон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Срок действия и условия расторжения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Договора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Реквизиты сторон 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764704"/>
            <a:ext cx="9144000" cy="50405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bg1"/>
                </a:solidFill>
              </a:rPr>
              <a:t>Внесение изменения в договор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-30750" y="1268760"/>
            <a:ext cx="9174749" cy="5589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В части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уменьшения цены на работы 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соответственно суммы договора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части увеличения суммы договора, если в проектно-сметную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документацию, прошедшую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государственную экспертизу, внесены изменения и принято решение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о дополнительном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выделении денег на сумму такого изменения, принятое в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порядке, определенном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законодательством Республики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Казахстан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 части уменьшения или увеличения суммы договора на выполнение работ со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сроком завершения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 следующем (последующих) году (годах), вызванных изменением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налогового, таможенного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и иного законодательства Республики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Казахстан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 части изменения сроков исполнения договора о выполнении работ в случае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изменения финансирования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по годам за счет государственного бюджета, при условии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неизменности суммы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заключенного договора или уменьшения сметной стоимости работ 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внесения соответствующих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изменений в проектно-сметную документацию, в последующем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прошедшую государственную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экспертизу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 части изменения срока исполнения договора по работам, в случае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возбуждения уголовного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дела, связанного с исполнением договора, в отношении должностного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лица заказчика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и (или) Подрядчика.</a:t>
            </a: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692696"/>
            <a:ext cx="9144000" cy="576064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bg1"/>
                </a:solidFill>
              </a:rPr>
              <a:t>Расторжение договора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-30750" y="1268760"/>
            <a:ext cx="9174749" cy="5589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Причины расторжения в случае выявлений существенных нарушений в условий Договора: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1)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Подрядчик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неоднократно срывает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сроки выполнения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графика работ;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2)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Не санкционированная остановка работ Подрядчиком;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3) Подрядчик не устраняет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Дефекты;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4)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Заказчик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, либо Подрядчик терпит банкротство или ликвидируется по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каким-либо причинам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, за исключением его реорганизации или объединения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5)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Подрядчик пренебрегает правилами производства Работ, инструкциями 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положениями, указанными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 проектной документации и (или) договорной документации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6) Расторжение договора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по соглашению сторон, в случае нецелесообразности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его дальнейшего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исполнения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7)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Выявления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нарушения ограничений, предусмотренных статьей 6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Закона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8)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Уклонения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от заключения договора о государственных закупках путем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невнесения обеспечения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исполнения договора</a:t>
            </a: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692696"/>
            <a:ext cx="9144000" cy="64807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Ответственность </a:t>
            </a:r>
            <a:r>
              <a:rPr lang="ru-RU" b="1" dirty="0">
                <a:solidFill>
                  <a:schemeClr val="bg1"/>
                </a:solidFill>
              </a:rPr>
              <a:t>в сфере государственных закупок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31433" y="1988840"/>
            <a:ext cx="3882669" cy="42484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644007" y="1988840"/>
            <a:ext cx="4032449" cy="42484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988840"/>
            <a:ext cx="3960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Ответственность Для Заказчика </a:t>
            </a:r>
          </a:p>
          <a:p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Административная ответственность ст.207 КоАП РК - 13 видов </a:t>
            </a:r>
            <a:r>
              <a:rPr lang="ru-RU" dirty="0" err="1" smtClean="0"/>
              <a:t>адм</a:t>
            </a:r>
            <a:r>
              <a:rPr lang="ru-RU" dirty="0" smtClean="0"/>
              <a:t> штрафа </a:t>
            </a:r>
          </a:p>
          <a:p>
            <a:pPr marL="342900" indent="-342900">
              <a:buAutoNum type="arabicPeriod"/>
            </a:pPr>
            <a:r>
              <a:rPr lang="ru-RU" dirty="0" smtClean="0"/>
              <a:t>2. Уголовная ответственность согласно </a:t>
            </a:r>
            <a:r>
              <a:rPr lang="ru-RU" dirty="0"/>
              <a:t>ЗРК </a:t>
            </a:r>
            <a:r>
              <a:rPr lang="ru-RU" dirty="0" smtClean="0"/>
              <a:t>«о противодействии коррупции»</a:t>
            </a:r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/>
              <a:t> </a:t>
            </a:r>
            <a:r>
              <a:rPr lang="ru-RU" dirty="0" smtClean="0"/>
              <a:t>Договорная неустойка по задержанным платежам</a:t>
            </a:r>
          </a:p>
          <a:p>
            <a:r>
              <a:rPr lang="ru-RU" sz="1200" dirty="0" smtClean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1988840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Ответственность для Поставщика</a:t>
            </a:r>
          </a:p>
          <a:p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Договорная неустойка</a:t>
            </a:r>
          </a:p>
          <a:p>
            <a:endParaRPr lang="ru-RU" dirty="0" smtClean="0"/>
          </a:p>
          <a:p>
            <a:r>
              <a:rPr lang="ru-RU" dirty="0" smtClean="0"/>
              <a:t>2. Удержание </a:t>
            </a:r>
            <a:r>
              <a:rPr lang="ru-RU" dirty="0"/>
              <a:t>суммы обеспечения заявки в размере 1% и/или обеспечение исполнения </a:t>
            </a:r>
            <a:r>
              <a:rPr lang="ru-RU" dirty="0" smtClean="0"/>
              <a:t>договора в размере 3%</a:t>
            </a:r>
          </a:p>
          <a:p>
            <a:endParaRPr lang="ru-RU" dirty="0" smtClean="0"/>
          </a:p>
          <a:p>
            <a:r>
              <a:rPr lang="ru-RU" dirty="0" smtClean="0"/>
              <a:t>3. Включение в реестр недобросовестных поставщиков на срок 24 месяца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 txBox="1">
            <a:spLocks/>
          </p:cNvSpPr>
          <p:nvPr/>
        </p:nvSpPr>
        <p:spPr>
          <a:xfrm>
            <a:off x="0" y="692696"/>
            <a:ext cx="9144000" cy="576064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Нарушения </a:t>
            </a:r>
            <a:r>
              <a:rPr lang="ru-RU" dirty="0" smtClean="0">
                <a:solidFill>
                  <a:schemeClr val="bg1"/>
                </a:solidFill>
              </a:rPr>
              <a:t>в сфере ГЗ со </a:t>
            </a:r>
            <a:r>
              <a:rPr lang="ru-RU" dirty="0">
                <a:solidFill>
                  <a:schemeClr val="bg1"/>
                </a:solidFill>
              </a:rPr>
              <a:t>стороны </a:t>
            </a:r>
            <a:r>
              <a:rPr lang="ru-RU" dirty="0" smtClean="0">
                <a:solidFill>
                  <a:schemeClr val="bg1"/>
                </a:solidFill>
              </a:rPr>
              <a:t>заказчика*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69169" y="1809947"/>
            <a:ext cx="8927550" cy="5147444"/>
            <a:chOff x="0" y="227897"/>
            <a:chExt cx="8229598" cy="11897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27897"/>
              <a:ext cx="8229598" cy="112313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66299" y="227897"/>
              <a:ext cx="8119944" cy="1189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/>
                <a:t>Несоблюдение сроков для размещения информации о государственных закупках</a:t>
              </a:r>
            </a:p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/>
                <a:t>Неразмещение заказчиком проекта </a:t>
              </a:r>
              <a:r>
                <a:rPr lang="ru-RU" sz="1400" dirty="0" smtClean="0"/>
                <a:t>договора</a:t>
              </a:r>
            </a:p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 smtClean="0"/>
                <a:t>Несоответствие </a:t>
              </a:r>
              <a:r>
                <a:rPr lang="ru-RU" sz="1400" dirty="0"/>
                <a:t>данных указанных в тексте объявления и в тексте проекта договора</a:t>
              </a:r>
            </a:p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/>
                <a:t>Несоответствие текста договора, представленного на подписание, ранее размещенному проекту договора</a:t>
              </a:r>
            </a:p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/>
                <a:t>Несвоевременное предоставление либо непредоставление заказчиком подписанного договора поставщику</a:t>
              </a:r>
            </a:p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/>
                <a:t>Препятствия победившему участнику в заключении и исполнении договора</a:t>
              </a:r>
            </a:p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/>
                <a:t>Установление в договоре о государственных закупках неприемлемых сроков исполнения</a:t>
              </a:r>
            </a:p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/>
                <a:t>Несвоевременное и ненадлежащее исполнение заказчиком своих обязательств по договору</a:t>
              </a:r>
            </a:p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/>
                <a:t>Указание заказчиком на товарные знаки, знаки обслуживания, фирменные наименования, патенты, полезные модели, промышленные образцы, наименование места происхождения товара и наименование производителя</a:t>
              </a:r>
            </a:p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/>
                <a:t>Предъявление к поставляемому товару требований, которые не были оговорены в информации о </a:t>
              </a:r>
              <a:r>
                <a:rPr lang="ru-RU" sz="1400" dirty="0" smtClean="0"/>
                <a:t>закупках</a:t>
              </a:r>
            </a:p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______________________________________________</a:t>
              </a:r>
            </a:p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 smtClean="0"/>
                <a:t>*Информация взята с сайта </a:t>
              </a:r>
              <a:endParaRPr lang="ru-RU" sz="1500" kern="1200" dirty="0"/>
            </a:p>
          </p:txBody>
        </p:sp>
      </p:grpSp>
      <p:sp>
        <p:nvSpPr>
          <p:cNvPr id="15" name="Скругленный прямоугольник 4"/>
          <p:cNvSpPr/>
          <p:nvPr/>
        </p:nvSpPr>
        <p:spPr>
          <a:xfrm>
            <a:off x="301192" y="5572059"/>
            <a:ext cx="8546235" cy="10134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/>
              <a:t>.</a:t>
            </a:r>
            <a:endParaRPr lang="ru-RU" sz="1500" kern="12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3923928" y="1281411"/>
            <a:ext cx="11521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8495" y="6087849"/>
            <a:ext cx="213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http://defacto.kz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3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6950"/>
          </a:xfr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Основания для включения Поставщика в реестр недобросовестных участников государственных закупок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</a:t>
            </a:r>
            <a:r>
              <a:rPr lang="ru-RU" sz="1600" b="1" dirty="0" smtClean="0"/>
              <a:t>Основания для внесения в реестр недобросовестных поставщиков согласно п.4 ст.12 ЗРК о ГЗ: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Поставщиков</a:t>
            </a:r>
            <a:r>
              <a:rPr lang="ru-RU" sz="1600" dirty="0"/>
              <a:t>, с которыми заказчики в одностороннем порядке расторгли договоры о государственных закупках, в ходе исполнения которых установлено, что поставщик не соответствует квалификационным требованиям и требованиям конкурсной документации (аукционной документации) или предоставил недостоверную информацию о своем соответствии таким требованиям, что позволило ему стать победителем конкурса (аукциона), по результатам которой заключен такой договор;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Потенциальных </a:t>
            </a:r>
            <a:r>
              <a:rPr lang="ru-RU" sz="1600" dirty="0"/>
              <a:t>поставщиков, определенных победителями (потенциальных поставщиков, занявших второе место), уклонившихся от заключения договора о государственных закупках;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Поставщиков</a:t>
            </a:r>
            <a:r>
              <a:rPr lang="ru-RU" sz="1600" dirty="0"/>
              <a:t>, не исполнивших либо ненадлежащим образом исполнивших свои обязательства по заключенным с ними договорам о государственных закупках.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В </a:t>
            </a:r>
            <a:r>
              <a:rPr lang="ru-RU" sz="1600" dirty="0"/>
              <a:t>случаях, указанных в </a:t>
            </a:r>
            <a:r>
              <a:rPr lang="ru-RU" sz="1600" dirty="0" err="1" smtClean="0"/>
              <a:t>пп</a:t>
            </a:r>
            <a:r>
              <a:rPr lang="ru-RU" sz="1600" dirty="0" smtClean="0"/>
              <a:t>. 1 </a:t>
            </a:r>
            <a:r>
              <a:rPr lang="ru-RU" sz="1600" dirty="0"/>
              <a:t>и </a:t>
            </a:r>
            <a:r>
              <a:rPr lang="ru-RU" sz="1600" dirty="0" smtClean="0"/>
              <a:t>3 ст.12, </a:t>
            </a:r>
            <a:r>
              <a:rPr lang="ru-RU" sz="1600" dirty="0"/>
              <a:t>заказчик обязан не позднее </a:t>
            </a:r>
            <a:r>
              <a:rPr lang="ru-RU" sz="1600" b="1" dirty="0"/>
              <a:t>тридцати календарных дней</a:t>
            </a:r>
            <a:r>
              <a:rPr lang="ru-RU" sz="1600" dirty="0"/>
              <a:t> со дня, когда ему стало известно о факте нарушения поставщиком законодательства Республики Казахстан о государственных закупках, обратиться с иском в суд о признании такого потенциального поставщика или поставщика недобросовестным участником государственных закупок.</a:t>
            </a:r>
          </a:p>
          <a:p>
            <a:pPr marL="0" indent="0">
              <a:buNone/>
            </a:pPr>
            <a:r>
              <a:rPr lang="ru-RU" sz="1600" dirty="0" smtClean="0"/>
              <a:t>         Реестр </a:t>
            </a:r>
            <a:r>
              <a:rPr lang="ru-RU" sz="1600" dirty="0"/>
              <a:t>недобросовестных участников государственных закупок, предусмотренных пп.2 ст.12, формируется на основании </a:t>
            </a:r>
            <a:r>
              <a:rPr lang="ru-RU" sz="1600" dirty="0" smtClean="0"/>
              <a:t>решения Уполномоченного органа по ГЗ - Комитетом </a:t>
            </a:r>
            <a:r>
              <a:rPr lang="ru-RU" sz="1600" dirty="0"/>
              <a:t>по государственным </a:t>
            </a:r>
            <a:r>
              <a:rPr lang="ru-RU" sz="1600" dirty="0" smtClean="0"/>
              <a:t>закупкам МФ РК. </a:t>
            </a:r>
          </a:p>
          <a:p>
            <a:pPr marL="0" indent="0">
              <a:buNone/>
            </a:pPr>
            <a:r>
              <a:rPr lang="ru-RU" sz="1600" dirty="0" smtClean="0"/>
              <a:t>         Потенциальные </a:t>
            </a:r>
            <a:r>
              <a:rPr lang="ru-RU" sz="1600" dirty="0"/>
              <a:t>поставщики, включенные в реестр </a:t>
            </a:r>
            <a:r>
              <a:rPr lang="ru-RU" sz="1600" dirty="0" smtClean="0"/>
              <a:t>не допускаются в ГЗ в течение 24 месяцев со дня принятия решения УО, либо вступления в законную силу решения суда. 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94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6950"/>
          </a:xfr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Аналитика и обобщение судебной практики по спорам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сфере государственных закупок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Подсудность дел по ГЗ – Специализированные межрайонные экономические суды РК</a:t>
            </a:r>
          </a:p>
          <a:p>
            <a:r>
              <a:rPr lang="ru-RU" sz="1600" dirty="0" smtClean="0"/>
              <a:t>Иски вытекающие </a:t>
            </a:r>
            <a:r>
              <a:rPr lang="ru-RU" sz="1600" dirty="0"/>
              <a:t>из </a:t>
            </a:r>
            <a:r>
              <a:rPr lang="ru-RU" sz="1600" dirty="0" smtClean="0"/>
              <a:t>ДГЗ предъявляются по </a:t>
            </a:r>
            <a:r>
              <a:rPr lang="ru-RU" sz="1600" dirty="0"/>
              <a:t>месту исполнения договора </a:t>
            </a:r>
            <a:r>
              <a:rPr lang="ru-RU" sz="1600" dirty="0" err="1" smtClean="0"/>
              <a:t>согл</a:t>
            </a:r>
            <a:r>
              <a:rPr lang="ru-RU" sz="1600" dirty="0" smtClean="0"/>
              <a:t> п.6 ст.30 </a:t>
            </a:r>
            <a:r>
              <a:rPr lang="ru-RU" sz="1600" dirty="0"/>
              <a:t>ГПК </a:t>
            </a:r>
            <a:r>
              <a:rPr lang="ru-RU" sz="1600" dirty="0" smtClean="0"/>
              <a:t>РК</a:t>
            </a:r>
          </a:p>
          <a:p>
            <a:r>
              <a:rPr lang="ru-RU" sz="1600" dirty="0" smtClean="0"/>
              <a:t>Участие </a:t>
            </a:r>
            <a:r>
              <a:rPr lang="ru-RU" sz="1600" dirty="0"/>
              <a:t>прокурора в рассмотрении дел </a:t>
            </a:r>
            <a:r>
              <a:rPr lang="ru-RU" sz="1600" dirty="0" smtClean="0"/>
              <a:t>указанной категории </a:t>
            </a:r>
            <a:r>
              <a:rPr lang="ru-RU" sz="1600" dirty="0"/>
              <a:t>регулируется нормами ГПК.</a:t>
            </a:r>
            <a:endParaRPr lang="ru-RU" sz="1600" dirty="0" smtClean="0"/>
          </a:p>
          <a:p>
            <a:r>
              <a:rPr lang="ru-RU" sz="1600" dirty="0" smtClean="0"/>
              <a:t>В соответствии со ст.174 </a:t>
            </a:r>
            <a:r>
              <a:rPr lang="ru-RU" sz="1600" dirty="0"/>
              <a:t>п.3 ГПК </a:t>
            </a:r>
            <a:r>
              <a:rPr lang="ru-RU" sz="1600" dirty="0" smtClean="0"/>
              <a:t>РК, суд </a:t>
            </a:r>
            <a:r>
              <a:rPr lang="ru-RU" sz="1600" dirty="0"/>
              <a:t>не вправе принимать отказ от иска и </a:t>
            </a:r>
            <a:r>
              <a:rPr lang="ru-RU" sz="1600" dirty="0" smtClean="0"/>
              <a:t>утверждать мировое </a:t>
            </a:r>
            <a:r>
              <a:rPr lang="ru-RU" sz="1600" dirty="0"/>
              <a:t>соглашение по данной категории дел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В соответствии с пунктом 3 статьи 8 Закона Республики Казахстан "Об </a:t>
            </a:r>
            <a:r>
              <a:rPr lang="ru-RU" sz="1600" dirty="0" smtClean="0"/>
              <a:t>административных процедурах</a:t>
            </a:r>
            <a:r>
              <a:rPr lang="ru-RU" sz="1600" dirty="0"/>
              <a:t>" от 27 ноября 2000 </a:t>
            </a:r>
            <a:r>
              <a:rPr lang="ru-RU" sz="1600" dirty="0" smtClean="0"/>
              <a:t>года</a:t>
            </a:r>
            <a:r>
              <a:rPr lang="ru-RU" sz="1600" dirty="0"/>
              <a:t>, до вступления в силу договора о государственных </a:t>
            </a:r>
            <a:r>
              <a:rPr lang="ru-RU" sz="1600" dirty="0" smtClean="0"/>
              <a:t>закупках конкурсная</a:t>
            </a:r>
            <a:r>
              <a:rPr lang="ru-RU" sz="1600" dirty="0"/>
              <a:t>, аукционная комиссия вправе отменить, изменить решения, принятые в </a:t>
            </a:r>
            <a:r>
              <a:rPr lang="ru-RU" sz="1600" dirty="0" smtClean="0"/>
              <a:t>процессе государственных </a:t>
            </a:r>
            <a:r>
              <a:rPr lang="ru-RU" sz="1600" dirty="0"/>
              <a:t>закупок, по представлению (постановлению) уполномоченного органа, </a:t>
            </a:r>
            <a:r>
              <a:rPr lang="ru-RU" sz="1600" dirty="0" smtClean="0"/>
              <a:t>органов государственного </a:t>
            </a:r>
            <a:r>
              <a:rPr lang="ru-RU" sz="1600" dirty="0"/>
              <a:t>контроля, прокуратуры. После вступления договора о государственных закупках </a:t>
            </a:r>
            <a:r>
              <a:rPr lang="ru-RU" sz="1600" dirty="0" smtClean="0"/>
              <a:t>в силу </a:t>
            </a:r>
            <a:r>
              <a:rPr lang="ru-RU" sz="1600" dirty="0"/>
              <a:t>решения конкурсной, аукционной комиссии прекращают свое действие в соответствии с </a:t>
            </a:r>
            <a:r>
              <a:rPr lang="ru-RU" sz="1600" dirty="0" smtClean="0"/>
              <a:t>пунктом 2 </a:t>
            </a:r>
            <a:r>
              <a:rPr lang="ru-RU" sz="1600" dirty="0"/>
              <a:t>статьи 8 </a:t>
            </a:r>
            <a:r>
              <a:rPr lang="ru-RU" sz="1600" dirty="0" smtClean="0"/>
              <a:t>Закона, </a:t>
            </a:r>
            <a:r>
              <a:rPr lang="ru-RU" sz="1600" dirty="0"/>
              <a:t>и обжалованию в порядке искового </a:t>
            </a:r>
            <a:r>
              <a:rPr lang="ru-RU" sz="1600" dirty="0" smtClean="0"/>
              <a:t>производства подлежит </a:t>
            </a:r>
            <a:r>
              <a:rPr lang="ru-RU" sz="1600" dirty="0"/>
              <a:t>договор о государственных </a:t>
            </a:r>
            <a:r>
              <a:rPr lang="ru-RU" sz="1600" dirty="0" smtClean="0"/>
              <a:t>закупках</a:t>
            </a:r>
          </a:p>
          <a:p>
            <a:r>
              <a:rPr lang="ru-RU" sz="1600" dirty="0" smtClean="0"/>
              <a:t>Госпошлина по спорам вытекающих о ГЗ: </a:t>
            </a:r>
          </a:p>
          <a:p>
            <a:pPr marL="0" indent="0">
              <a:buNone/>
            </a:pPr>
            <a:r>
              <a:rPr lang="ru-RU" sz="1600" dirty="0" smtClean="0"/>
              <a:t>        - Неимущественные требования – 0,5 % от МРП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- Имущественные требования – 3% от суммы иска </a:t>
            </a:r>
          </a:p>
          <a:p>
            <a:r>
              <a:rPr lang="ru-RU" sz="1600" dirty="0" smtClean="0"/>
              <a:t>Согласно п.17 ст.616 НК РК – </a:t>
            </a:r>
            <a:r>
              <a:rPr lang="ru-RU" sz="1600" dirty="0" err="1" smtClean="0"/>
              <a:t>гос</a:t>
            </a:r>
            <a:r>
              <a:rPr lang="ru-RU" sz="1600" dirty="0" smtClean="0"/>
              <a:t> учреждения освобождены от уплаты госпошлины </a:t>
            </a:r>
          </a:p>
          <a:p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765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АЛИМОВ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ОЛЖАС</a:t>
            </a:r>
          </a:p>
          <a:p>
            <a:pPr marL="0" indent="0"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Преподаватель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«Центрально-Азиатский Университет»</a:t>
            </a:r>
          </a:p>
          <a:p>
            <a:pPr marL="0" indent="0"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Начальник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юридического отдела «ЦАУ»,</a:t>
            </a:r>
          </a:p>
          <a:p>
            <a:pPr marL="0" indent="0"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Директор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Олжас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Партнеры»,</a:t>
            </a:r>
          </a:p>
          <a:p>
            <a:pPr marL="0" indent="0"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Магистр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 наук.</a:t>
            </a:r>
          </a:p>
        </p:txBody>
      </p:sp>
    </p:spTree>
    <p:extLst>
      <p:ext uri="{BB962C8B-B14F-4D97-AF65-F5344CB8AC3E}">
        <p14:creationId xmlns:p14="http://schemas.microsoft.com/office/powerpoint/2010/main" val="28491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79512" y="1206044"/>
            <a:ext cx="8856984" cy="5535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1.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Обзор введенных новых поправок в  нормы законодательства,  регулирующие государственные закупки;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2. 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Юридические основания отклонения конкурсной заявки потенциального  поставщика. Порядок обжалования действий  Организатора  конкурса или  единого организатора государственных закупок в уполномоченном органе.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3. Договор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о государственных закупках: порядок заключения и его регистрация. Обязательные условия договора, внесение изменения, а также его расторжение;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4. Понятие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нарушения и ответственности в сфере государственных закупок со стороны Заказчика и/или Поставщика;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5.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Основания для включения Поставщика в реестр недобросовестных участников государственных закупок; 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6.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Аналитика и обобщение судебной практики по спорам в сфере государственных закупок.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777205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ПРОГРАММА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692696"/>
            <a:ext cx="9144000" cy="50405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Закупки в РК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6816301"/>
              </p:ext>
            </p:extLst>
          </p:nvPr>
        </p:nvGraphicFramePr>
        <p:xfrm>
          <a:off x="163751" y="1272683"/>
          <a:ext cx="8801978" cy="5585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154014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Goszakup.gov.kz (</a:t>
            </a:r>
            <a:r>
              <a:rPr lang="ru-RU" dirty="0" err="1"/>
              <a:t>Госзакупки</a:t>
            </a:r>
            <a:r>
              <a:rPr lang="ru-RU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154014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tender.sk.kz</a:t>
            </a:r>
            <a:endParaRPr lang="ru-RU" dirty="0" smtClean="0"/>
          </a:p>
          <a:p>
            <a:r>
              <a:rPr lang="en-US" dirty="0" smtClean="0"/>
              <a:t>(</a:t>
            </a:r>
            <a:r>
              <a:rPr lang="ru-RU" dirty="0" err="1"/>
              <a:t>Самрук</a:t>
            </a:r>
            <a:r>
              <a:rPr lang="ru-RU" dirty="0"/>
              <a:t> </a:t>
            </a:r>
            <a:r>
              <a:rPr lang="ru-RU" dirty="0" err="1"/>
              <a:t>Казына</a:t>
            </a:r>
            <a:r>
              <a:rPr lang="ru-RU" dirty="0"/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3097" y="1540143"/>
            <a:ext cx="23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reestr.nadloc.kz (</a:t>
            </a:r>
            <a:r>
              <a:rPr lang="ru-RU" dirty="0"/>
              <a:t>Недропользование)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4247" y="230145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Законы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670785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Закон </a:t>
            </a:r>
            <a:r>
              <a:rPr lang="ru-RU" dirty="0"/>
              <a:t>Республики Казахстан от 4 декабря 2015 года № 434-V «О государственных закупках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Приказ Министра финансов Республики Казахстан от 11 декабря 2015 года № </a:t>
            </a:r>
            <a:r>
              <a:rPr lang="ru-RU" dirty="0" smtClean="0"/>
              <a:t>648 «Об </a:t>
            </a:r>
            <a:r>
              <a:rPr lang="ru-RU" dirty="0"/>
              <a:t>утверждении Правил осуществления государственных </a:t>
            </a:r>
            <a:r>
              <a:rPr lang="ru-RU" dirty="0" smtClean="0"/>
              <a:t>закупок»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57417" y="2116787"/>
            <a:ext cx="2808312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1. Совместный </a:t>
            </a:r>
            <a:r>
              <a:rPr lang="ru-RU" dirty="0"/>
              <a:t>приказ Министра по инвестициям и развитию Республики Казахстан от 27 февраля 2015 года № 253 </a:t>
            </a:r>
          </a:p>
          <a:p>
            <a:r>
              <a:rPr lang="ru-RU" dirty="0"/>
              <a:t>и Министра энергетики Республики Казахстан от 27 марта 2015 года № 241</a:t>
            </a:r>
          </a:p>
          <a:p>
            <a:r>
              <a:rPr lang="ru-RU" dirty="0"/>
              <a:t>Об утверждении Правил приобретения товаров, работ и услуг при проведении операций по </a:t>
            </a:r>
            <a:r>
              <a:rPr lang="ru-RU" dirty="0" smtClean="0"/>
              <a:t>недропользованию</a:t>
            </a:r>
          </a:p>
          <a:p>
            <a:r>
              <a:rPr lang="ru-RU" dirty="0"/>
              <a:t>2. Кодекс Республики </a:t>
            </a:r>
            <a:r>
              <a:rPr lang="ru-RU" dirty="0" smtClean="0"/>
              <a:t>Казахстан О </a:t>
            </a:r>
            <a:r>
              <a:rPr lang="ru-RU" dirty="0"/>
              <a:t>НЕДРАХ И </a:t>
            </a:r>
            <a:r>
              <a:rPr lang="ru-RU" dirty="0" smtClean="0"/>
              <a:t>НЕДРОПОЛЬЗОВАНИИ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08887" y="2397601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ПРАВИЛА </a:t>
            </a:r>
            <a:r>
              <a:rPr lang="ru-RU" dirty="0"/>
              <a:t>ЗАКУПОК ТОВАРОВ, РАБОТ И УСЛУГ</a:t>
            </a:r>
          </a:p>
          <a:p>
            <a:r>
              <a:rPr lang="ru-RU" dirty="0"/>
              <a:t>АКЦИОНЕРНЫМ ОБЩЕСТВОМ «</a:t>
            </a:r>
            <a:r>
              <a:rPr lang="ru-RU" dirty="0" smtClean="0"/>
              <a:t>ФНБ </a:t>
            </a:r>
            <a:r>
              <a:rPr lang="ru-RU" dirty="0"/>
              <a:t>«САМРУК-ҚАЗЫНА</a:t>
            </a:r>
            <a:r>
              <a:rPr lang="ru-RU" dirty="0" smtClean="0"/>
              <a:t>»</a:t>
            </a:r>
          </a:p>
          <a:p>
            <a:r>
              <a:rPr lang="ru-RU" dirty="0"/>
              <a:t>2. ИНСТРУКЦИЯ ПО ПРОВЕДЕНИЮ ЭЛЕКТРОННЫХ ЗАКУПОК ТОВАРОВ, РАБОТ, УСЛУГ АО «САМРУК-ҚАЗЫНА» ОТ 20 ФЕВРАЛЯ 2017 ГОДА № 06/17</a:t>
            </a:r>
          </a:p>
        </p:txBody>
      </p:sp>
    </p:spTree>
    <p:extLst>
      <p:ext uri="{BB962C8B-B14F-4D97-AF65-F5344CB8AC3E}">
        <p14:creationId xmlns:p14="http://schemas.microsoft.com/office/powerpoint/2010/main" val="9634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692696"/>
            <a:ext cx="9144000" cy="50405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1.Обзор изменений в ГЗ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-30749" y="1700808"/>
            <a:ext cx="9036496" cy="4968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979" y="1922926"/>
            <a:ext cx="85610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Внесенные изменения в Правила осуществления ГЗ</a:t>
            </a:r>
          </a:p>
          <a:p>
            <a:endParaRPr lang="ru-RU" dirty="0" smtClean="0"/>
          </a:p>
          <a:p>
            <a:r>
              <a:rPr lang="ru-RU" dirty="0" smtClean="0"/>
              <a:t>1. </a:t>
            </a:r>
            <a:r>
              <a:rPr lang="ru-RU" b="1" dirty="0" smtClean="0"/>
              <a:t>П.13 Заказчики</a:t>
            </a:r>
            <a:r>
              <a:rPr lang="ru-RU" dirty="0" smtClean="0"/>
              <a:t>, в соответствии с </a:t>
            </a:r>
            <a:r>
              <a:rPr lang="ru-RU" dirty="0" smtClean="0">
                <a:hlinkClick r:id="rId2"/>
              </a:rPr>
              <a:t>пунктом 4</a:t>
            </a:r>
            <a:r>
              <a:rPr lang="ru-RU" dirty="0" smtClean="0"/>
              <a:t> статьи 5 Закона, вносят изменения и (или) дополнения в годовой план государственных закупок </a:t>
            </a:r>
            <a:r>
              <a:rPr lang="ru-RU" b="1" dirty="0" smtClean="0"/>
              <a:t>не более одного раза в месяц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Требование части первой настоящего пункта </a:t>
            </a:r>
            <a:r>
              <a:rPr lang="ru-RU" b="1" dirty="0" smtClean="0"/>
              <a:t>не распространяется </a:t>
            </a:r>
            <a:r>
              <a:rPr lang="ru-RU" dirty="0" smtClean="0"/>
              <a:t>на случаи: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1)</a:t>
            </a:r>
            <a:r>
              <a:rPr lang="ru-RU" dirty="0" smtClean="0"/>
              <a:t> осуществления государственных закупок государственными предприятиями, юридическими лицами, более пятидесяти процентов голосующих акций (долей участия в уставном капитале) которых принадлежат государству, и аффилированными с ними юридическими лицами;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2)</a:t>
            </a:r>
            <a:r>
              <a:rPr lang="ru-RU" dirty="0" smtClean="0"/>
              <a:t> исполнения предписаний, уведомлений об устранении нарушений, выявленных по результатам контрольных мероприятий, в том числе по результатам камерального контроля;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3)</a:t>
            </a:r>
            <a:r>
              <a:rPr lang="ru-RU" dirty="0" smtClean="0"/>
              <a:t> осуществления государственных закупок при уточнении (корректировке) соответствующего бюджета в соответствии с законодательством Республики Казахстан.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5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692696"/>
            <a:ext cx="9144000" cy="50405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2. Обзор изменений в ГЗ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6876" y="1288671"/>
            <a:ext cx="9090248" cy="5517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979" y="1556792"/>
            <a:ext cx="85610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Внесенные изменения в Правила осуществления ГЗ</a:t>
            </a:r>
          </a:p>
          <a:p>
            <a:r>
              <a:rPr lang="ru-RU" b="1" dirty="0" smtClean="0"/>
              <a:t>- П.19 </a:t>
            </a:r>
            <a:r>
              <a:rPr lang="ru-RU" dirty="0" smtClean="0"/>
              <a:t>– Исключено слово «Неправительственных стандартов». </a:t>
            </a:r>
          </a:p>
          <a:p>
            <a:r>
              <a:rPr lang="ru-RU" dirty="0"/>
              <a:t>Заказчики могут разработать техническую спецификацию с указанием национальных или </a:t>
            </a:r>
            <a:r>
              <a:rPr lang="ru-RU" b="1" strike="sngStrike" dirty="0"/>
              <a:t>неправительственных</a:t>
            </a:r>
            <a:r>
              <a:rPr lang="ru-RU" dirty="0"/>
              <a:t> стандартов Республики Казахстан, при его наличии</a:t>
            </a:r>
            <a:r>
              <a:rPr lang="ru-RU" dirty="0" smtClean="0"/>
              <a:t>.»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П.85-1</a:t>
            </a:r>
            <a:r>
              <a:rPr lang="ru-RU" b="1" dirty="0"/>
              <a:t>. </a:t>
            </a:r>
            <a:r>
              <a:rPr lang="ru-RU" dirty="0"/>
              <a:t>Материальные и трудовые ресурсы, необходимые заказчику для исполнения обязательств по договору, указываются в технической спецификации, являющейся неотъемлемой частью конкурсной документации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При осуществлении государственных закупок работ по строительству (новое строительство, расширение, техническое перевооружение, модернизация, реконструкция, реставрация и капитальный ремонт существующих объектов), разработке технико-экономического обоснования, проектно-сметной документации и градостроительных проектов, документом, подтверждающим обладание потенциальным поставщиком материальными и трудовыми ресурсами, является соответствующее разрешение (лицензия), выданное в соответствии с законодательством Республики Казахстан о разрешениях и уведомлениях.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1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692696"/>
            <a:ext cx="9144000" cy="50405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3.Обзор изменений в ГЗ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8256" y="1196752"/>
            <a:ext cx="9036496" cy="5661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979" y="1412776"/>
            <a:ext cx="85610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Внесенные изменения в Правила осуществления ГЗ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b="1" dirty="0"/>
              <a:t>П.442. </a:t>
            </a:r>
            <a:r>
              <a:rPr lang="ru-RU" dirty="0"/>
              <a:t>Опыт работы на рынке закупаемых товаров, работ, услуг потенциального поставщика, может быть установлено в конкурсной документации (аукционной документации), согласно следующим критериям: 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1) до двух лет, если выделенная сумма на осуществление государственных закупок способом конкурса (аукциона) превышают </a:t>
            </a:r>
            <a:r>
              <a:rPr lang="ru-RU" b="1" dirty="0" err="1"/>
              <a:t>пятидесятитысячекратный</a:t>
            </a:r>
            <a:r>
              <a:rPr lang="ru-RU" b="1" dirty="0"/>
              <a:t> </a:t>
            </a:r>
            <a:r>
              <a:rPr lang="ru-RU" dirty="0"/>
              <a:t>размер месячного расчетного показателя, установленного на соответствующий финансовый год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2) до пяти лет, если выделенная сумма на осуществление государственных закупок способом конкурса (аукциона) превышают </a:t>
            </a:r>
            <a:r>
              <a:rPr lang="ru-RU" b="1" dirty="0" err="1"/>
              <a:t>двухсоттысячекратный</a:t>
            </a:r>
            <a:r>
              <a:rPr lang="ru-RU" b="1" dirty="0"/>
              <a:t> </a:t>
            </a:r>
            <a:r>
              <a:rPr lang="ru-RU" dirty="0"/>
              <a:t>размер месячного расчетного показателя, установленного на соответствующий финансовый год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Прежняя редакция предусматривала до 2х лет до 100 000 кратной МРП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Прежняя редакция предусматривала до </a:t>
            </a:r>
            <a:r>
              <a:rPr lang="ru-RU" dirty="0" smtClean="0"/>
              <a:t>5 </a:t>
            </a:r>
            <a:r>
              <a:rPr lang="ru-RU" dirty="0"/>
              <a:t>лет до </a:t>
            </a:r>
            <a:r>
              <a:rPr lang="ru-RU" dirty="0" smtClean="0"/>
              <a:t>250 </a:t>
            </a:r>
            <a:r>
              <a:rPr lang="ru-RU" dirty="0"/>
              <a:t>000 кратной МРП</a:t>
            </a:r>
          </a:p>
        </p:txBody>
      </p:sp>
    </p:spTree>
    <p:extLst>
      <p:ext uri="{BB962C8B-B14F-4D97-AF65-F5344CB8AC3E}">
        <p14:creationId xmlns:p14="http://schemas.microsoft.com/office/powerpoint/2010/main" val="28388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595" y="721151"/>
            <a:ext cx="9144000" cy="50405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4.Обзор изменений в ГЗ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0" y="1196752"/>
            <a:ext cx="9144000" cy="5661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979" y="1226781"/>
            <a:ext cx="85610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Внесенные изменения в Правила осуществления ГЗ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П.174-1</a:t>
            </a:r>
            <a:r>
              <a:rPr lang="ru-RU" b="1" dirty="0"/>
              <a:t>. </a:t>
            </a:r>
            <a:r>
              <a:rPr lang="ru-RU" dirty="0"/>
              <a:t>Цена заявки на участие в конкурсе потенциального поставщика на работы по текущему ремонту, и работы, не связанные со строительством, признается демпинговой в случае, если она ниже цены, выделенной на конкурс более чем на сорок процентов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П.391 Дополнен. </a:t>
            </a:r>
          </a:p>
          <a:p>
            <a:endParaRPr lang="ru-RU" b="1" dirty="0" smtClean="0"/>
          </a:p>
          <a:p>
            <a:r>
              <a:rPr lang="ru-RU" dirty="0" smtClean="0"/>
              <a:t>Если </a:t>
            </a:r>
            <a:r>
              <a:rPr lang="ru-RU" dirty="0"/>
              <a:t>потенциальный поставщик, определенный победителем по государственным закупкам работ и услуг, в отношении которых применяется демпинговая цена, не внес обеспечение исполнения договора и (или) сумму в соответствии со статьей 26 Закона (при наличии) в установленные Законом и настоящими Правилами сроки, заказчик в течение двух рабочих дней со дня уклонения победителя от заключения договора направляет потенциальному поставщику, занявшему второе место, проект договора, удостоверенный электронной цифровой подписью посредством веб-портала. Проект договора, в соответствии с пунктом 7 статьи 43 Закона удостоверяется потенциальным поставщиком, занявшим второе место посредством электронной цифровой подписи в течение трех рабочих дней со дня представления ему проекта договора.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9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718" y="764704"/>
            <a:ext cx="9118282" cy="404464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Обжалование итогов </a:t>
            </a:r>
            <a:r>
              <a:rPr lang="ru-RU" b="1" dirty="0" err="1" smtClean="0">
                <a:solidFill>
                  <a:schemeClr val="bg1"/>
                </a:solidFill>
              </a:rPr>
              <a:t>госзакупок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9488" y="1742256"/>
            <a:ext cx="9036496" cy="12268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Согласно ст.47 ЗРК о «</a:t>
            </a:r>
            <a:r>
              <a:rPr lang="ru-RU" sz="1300" dirty="0">
                <a:solidFill>
                  <a:schemeClr val="tx1"/>
                </a:solidFill>
                <a:cs typeface="Arial" panose="020B0604020202020204" pitchFamily="34" charset="0"/>
              </a:rPr>
              <a:t>ГЗ» В случае обжалования действий (бездействия), решений заказчика, организатора государственных закупок, единого организатора государственных закупок, комиссий, эксперта, единого оператора в сфере государственных закупок в уполномоченный орган не позднее </a:t>
            </a:r>
            <a:r>
              <a:rPr lang="ru-RU" sz="1300" b="1" u="sng" dirty="0">
                <a:solidFill>
                  <a:schemeClr val="tx1"/>
                </a:solidFill>
                <a:cs typeface="Arial" panose="020B0604020202020204" pitchFamily="34" charset="0"/>
              </a:rPr>
              <a:t>пяти рабочих дней со дня размещения протокола об итогах государственных закупок </a:t>
            </a:r>
            <a:r>
              <a:rPr lang="ru-RU" sz="1300" dirty="0">
                <a:solidFill>
                  <a:schemeClr val="tx1"/>
                </a:solidFill>
                <a:cs typeface="Arial" panose="020B0604020202020204" pitchFamily="34" charset="0"/>
              </a:rPr>
              <a:t>способом конкурса (аукциона) срок заключения договора о государственных закупках приостанавливается до окончания срока рассмотрения жалобы.       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42477" y="3006377"/>
            <a:ext cx="676139" cy="543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5718" y="3549469"/>
            <a:ext cx="9036496" cy="5636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Уполномоченный орган рассматривающий жалобу потенциального поставщика  – Департамент государственного аудита по области или города Республиканского значения 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38111" y="4171634"/>
            <a:ext cx="67613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57933" y="4741943"/>
            <a:ext cx="9036496" cy="5047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Сроки рассмотрения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жалобы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– В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течение десяти рабочих дней со дня ее поступления   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242477" y="5308966"/>
            <a:ext cx="622330" cy="568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107504" y="5877270"/>
            <a:ext cx="9036496" cy="648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Уполномоченный орган принимает решение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об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отмене,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либо отказе в отмене итогов государственных закупок.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16" y="1169168"/>
            <a:ext cx="7493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7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718" y="692696"/>
            <a:ext cx="9118282" cy="47647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Порядок заключения договора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003423" y="1246141"/>
            <a:ext cx="62233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9488" y="1750197"/>
            <a:ext cx="9036496" cy="13097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solidFill>
                  <a:schemeClr val="tx1"/>
                </a:solidFill>
                <a:cs typeface="Arial" panose="020B0604020202020204" pitchFamily="34" charset="0"/>
              </a:rPr>
              <a:t>Заказчик направляет победителю проект договора о государственных закупках, удостоверенный электронной цифровой подписью посредством веб-портала государственных закупок: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r>
              <a:rPr lang="ru-RU" sz="1300" dirty="0">
                <a:solidFill>
                  <a:schemeClr val="tx1"/>
                </a:solidFill>
                <a:cs typeface="Arial" panose="020B0604020202020204" pitchFamily="34" charset="0"/>
              </a:rPr>
              <a:t>) в течение пяти рабочих дней со дня истечения срока на обжалование протокола об итогах государственных закупок способом конкурса (аукциона);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ru-RU" sz="1300" dirty="0">
                <a:solidFill>
                  <a:schemeClr val="tx1"/>
                </a:solidFill>
                <a:cs typeface="Arial" panose="020B0604020202020204" pitchFamily="34" charset="0"/>
              </a:rPr>
              <a:t>) в течение пяти рабочих дней со дня определения победителя государственных закупок способом запроса ценовых предложений.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940792" y="3101932"/>
            <a:ext cx="676139" cy="543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5718" y="3645024"/>
            <a:ext cx="9036496" cy="4680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Проект договора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должен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быть удостоверен победителем государственных закупок способами конкурса, аукциона, запроса ценовых предложений посредством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ЭЦП в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течение трех рабочих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дней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949613" y="4165972"/>
            <a:ext cx="67613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0" y="4778622"/>
            <a:ext cx="9094429" cy="810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Если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победитель конкурса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не подписал в установленные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сроки договор,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заказчик в течение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2-х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рабочих дней со дня уклонения победителя от заключения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договора, направляет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потенциальному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поставщику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занявшему второе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место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проект договора о государственных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закупках. Поставщик должен его в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течение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3-х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рабочих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дней подписать договор.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003422" y="5658156"/>
            <a:ext cx="622330" cy="568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25718" y="6237312"/>
            <a:ext cx="9118282" cy="6206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Поставщик в течение десяти рабочих дней со дня заключения договора о государственных закупках обязан внести обеспечение исполнения договора о государственных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закупках, которое составляет 3% от суммы договора.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2095</Words>
  <Application>Microsoft Office PowerPoint</Application>
  <PresentationFormat>Экран (4:3)</PresentationFormat>
  <Paragraphs>166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Основания для включения Поставщика в реестр недобросовестных участников государственных закупок</vt:lpstr>
      <vt:lpstr>Аналитика и обобщение судебной практики по спорам  в сфере государственных закупок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150</cp:revision>
  <dcterms:created xsi:type="dcterms:W3CDTF">2018-01-30T04:51:50Z</dcterms:created>
  <dcterms:modified xsi:type="dcterms:W3CDTF">2018-10-26T06:53:50Z</dcterms:modified>
</cp:coreProperties>
</file>