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7" r:id="rId3"/>
    <p:sldId id="258" r:id="rId4"/>
    <p:sldId id="267" r:id="rId5"/>
    <p:sldId id="269" r:id="rId6"/>
    <p:sldId id="271" r:id="rId7"/>
    <p:sldId id="273" r:id="rId8"/>
    <p:sldId id="276" r:id="rId9"/>
    <p:sldId id="278" r:id="rId10"/>
    <p:sldId id="280" r:id="rId11"/>
    <p:sldId id="261" r:id="rId12"/>
    <p:sldId id="282" r:id="rId13"/>
    <p:sldId id="284" r:id="rId14"/>
    <p:sldId id="286" r:id="rId15"/>
    <p:sldId id="288" r:id="rId16"/>
    <p:sldId id="290" r:id="rId17"/>
    <p:sldId id="291" r:id="rId18"/>
    <p:sldId id="293" r:id="rId19"/>
    <p:sldId id="294" r:id="rId20"/>
    <p:sldId id="298" r:id="rId21"/>
    <p:sldId id="302" r:id="rId22"/>
    <p:sldId id="262" r:id="rId23"/>
    <p:sldId id="304" r:id="rId24"/>
    <p:sldId id="306" r:id="rId25"/>
    <p:sldId id="309" r:id="rId26"/>
    <p:sldId id="310" r:id="rId27"/>
    <p:sldId id="312" r:id="rId28"/>
    <p:sldId id="314" r:id="rId29"/>
    <p:sldId id="299" r:id="rId30"/>
    <p:sldId id="259" r:id="rId31"/>
    <p:sldId id="316" r:id="rId32"/>
    <p:sldId id="317" r:id="rId33"/>
    <p:sldId id="318" r:id="rId34"/>
    <p:sldId id="319" r:id="rId35"/>
    <p:sldId id="320" r:id="rId36"/>
    <p:sldId id="315" r:id="rId37"/>
    <p:sldId id="321" r:id="rId38"/>
    <p:sldId id="322" r:id="rId39"/>
    <p:sldId id="323" r:id="rId40"/>
    <p:sldId id="260" r:id="rId41"/>
    <p:sldId id="325" r:id="rId42"/>
    <p:sldId id="326" r:id="rId43"/>
    <p:sldId id="324" r:id="rId44"/>
    <p:sldId id="264" r:id="rId45"/>
    <p:sldId id="327" r:id="rId46"/>
    <p:sldId id="328" r:id="rId47"/>
    <p:sldId id="329" r:id="rId48"/>
    <p:sldId id="330" r:id="rId49"/>
    <p:sldId id="263"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86" d="100"/>
          <a:sy n="86" d="100"/>
        </p:scale>
        <p:origin x="-264"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89FA5D-F6FE-4128-AD81-CE23030B3017}" type="datetimeFigureOut">
              <a:rPr lang="en-US" smtClean="0"/>
              <a:pPr/>
              <a:t>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B18DA-C70D-4A60-BCC6-C7E5DA52E1A3}" type="slidenum">
              <a:rPr lang="en-US" smtClean="0"/>
              <a:pPr/>
              <a:t>‹#›</a:t>
            </a:fld>
            <a:endParaRPr lang="en-US"/>
          </a:p>
        </p:txBody>
      </p:sp>
    </p:spTree>
    <p:extLst>
      <p:ext uri="{BB962C8B-B14F-4D97-AF65-F5344CB8AC3E}">
        <p14:creationId xmlns="" xmlns:p14="http://schemas.microsoft.com/office/powerpoint/2010/main" val="164042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89FA5D-F6FE-4128-AD81-CE23030B3017}" type="datetimeFigureOut">
              <a:rPr lang="en-US" smtClean="0"/>
              <a:pPr/>
              <a:t>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B18DA-C70D-4A60-BCC6-C7E5DA52E1A3}" type="slidenum">
              <a:rPr lang="en-US" smtClean="0"/>
              <a:pPr/>
              <a:t>‹#›</a:t>
            </a:fld>
            <a:endParaRPr lang="en-US"/>
          </a:p>
        </p:txBody>
      </p:sp>
    </p:spTree>
    <p:extLst>
      <p:ext uri="{BB962C8B-B14F-4D97-AF65-F5344CB8AC3E}">
        <p14:creationId xmlns="" xmlns:p14="http://schemas.microsoft.com/office/powerpoint/2010/main" val="333219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89FA5D-F6FE-4128-AD81-CE23030B3017}" type="datetimeFigureOut">
              <a:rPr lang="en-US" smtClean="0"/>
              <a:pPr/>
              <a:t>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B18DA-C70D-4A60-BCC6-C7E5DA52E1A3}" type="slidenum">
              <a:rPr lang="en-US" smtClean="0"/>
              <a:pPr/>
              <a:t>‹#›</a:t>
            </a:fld>
            <a:endParaRPr lang="en-US"/>
          </a:p>
        </p:txBody>
      </p:sp>
    </p:spTree>
    <p:extLst>
      <p:ext uri="{BB962C8B-B14F-4D97-AF65-F5344CB8AC3E}">
        <p14:creationId xmlns="" xmlns:p14="http://schemas.microsoft.com/office/powerpoint/2010/main" val="3340211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89FA5D-F6FE-4128-AD81-CE23030B3017}" type="datetimeFigureOut">
              <a:rPr lang="en-US" smtClean="0"/>
              <a:pPr/>
              <a:t>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B18DA-C70D-4A60-BCC6-C7E5DA52E1A3}" type="slidenum">
              <a:rPr lang="en-US" smtClean="0"/>
              <a:pPr/>
              <a:t>‹#›</a:t>
            </a:fld>
            <a:endParaRPr lang="en-US"/>
          </a:p>
        </p:txBody>
      </p:sp>
    </p:spTree>
    <p:extLst>
      <p:ext uri="{BB962C8B-B14F-4D97-AF65-F5344CB8AC3E}">
        <p14:creationId xmlns="" xmlns:p14="http://schemas.microsoft.com/office/powerpoint/2010/main" val="33376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89FA5D-F6FE-4128-AD81-CE23030B3017}" type="datetimeFigureOut">
              <a:rPr lang="en-US" smtClean="0"/>
              <a:pPr/>
              <a:t>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5B18DA-C70D-4A60-BCC6-C7E5DA52E1A3}" type="slidenum">
              <a:rPr lang="en-US" smtClean="0"/>
              <a:pPr/>
              <a:t>‹#›</a:t>
            </a:fld>
            <a:endParaRPr lang="en-US"/>
          </a:p>
        </p:txBody>
      </p:sp>
    </p:spTree>
    <p:extLst>
      <p:ext uri="{BB962C8B-B14F-4D97-AF65-F5344CB8AC3E}">
        <p14:creationId xmlns="" xmlns:p14="http://schemas.microsoft.com/office/powerpoint/2010/main" val="2196997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89FA5D-F6FE-4128-AD81-CE23030B3017}" type="datetimeFigureOut">
              <a:rPr lang="en-US" smtClean="0"/>
              <a:pPr/>
              <a:t>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5B18DA-C70D-4A60-BCC6-C7E5DA52E1A3}" type="slidenum">
              <a:rPr lang="en-US" smtClean="0"/>
              <a:pPr/>
              <a:t>‹#›</a:t>
            </a:fld>
            <a:endParaRPr lang="en-US"/>
          </a:p>
        </p:txBody>
      </p:sp>
    </p:spTree>
    <p:extLst>
      <p:ext uri="{BB962C8B-B14F-4D97-AF65-F5344CB8AC3E}">
        <p14:creationId xmlns="" xmlns:p14="http://schemas.microsoft.com/office/powerpoint/2010/main" val="2951091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89FA5D-F6FE-4128-AD81-CE23030B3017}" type="datetimeFigureOut">
              <a:rPr lang="en-US" smtClean="0"/>
              <a:pPr/>
              <a:t>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5B18DA-C70D-4A60-BCC6-C7E5DA52E1A3}" type="slidenum">
              <a:rPr lang="en-US" smtClean="0"/>
              <a:pPr/>
              <a:t>‹#›</a:t>
            </a:fld>
            <a:endParaRPr lang="en-US"/>
          </a:p>
        </p:txBody>
      </p:sp>
    </p:spTree>
    <p:extLst>
      <p:ext uri="{BB962C8B-B14F-4D97-AF65-F5344CB8AC3E}">
        <p14:creationId xmlns="" xmlns:p14="http://schemas.microsoft.com/office/powerpoint/2010/main" val="1888676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89FA5D-F6FE-4128-AD81-CE23030B3017}" type="datetimeFigureOut">
              <a:rPr lang="en-US" smtClean="0"/>
              <a:pPr/>
              <a:t>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5B18DA-C70D-4A60-BCC6-C7E5DA52E1A3}" type="slidenum">
              <a:rPr lang="en-US" smtClean="0"/>
              <a:pPr/>
              <a:t>‹#›</a:t>
            </a:fld>
            <a:endParaRPr lang="en-US"/>
          </a:p>
        </p:txBody>
      </p:sp>
    </p:spTree>
    <p:extLst>
      <p:ext uri="{BB962C8B-B14F-4D97-AF65-F5344CB8AC3E}">
        <p14:creationId xmlns="" xmlns:p14="http://schemas.microsoft.com/office/powerpoint/2010/main" val="2589695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89FA5D-F6FE-4128-AD81-CE23030B3017}" type="datetimeFigureOut">
              <a:rPr lang="en-US" smtClean="0"/>
              <a:pPr/>
              <a:t>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5B18DA-C70D-4A60-BCC6-C7E5DA52E1A3}" type="slidenum">
              <a:rPr lang="en-US" smtClean="0"/>
              <a:pPr/>
              <a:t>‹#›</a:t>
            </a:fld>
            <a:endParaRPr lang="en-US"/>
          </a:p>
        </p:txBody>
      </p:sp>
    </p:spTree>
    <p:extLst>
      <p:ext uri="{BB962C8B-B14F-4D97-AF65-F5344CB8AC3E}">
        <p14:creationId xmlns="" xmlns:p14="http://schemas.microsoft.com/office/powerpoint/2010/main" val="788060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89FA5D-F6FE-4128-AD81-CE23030B3017}" type="datetimeFigureOut">
              <a:rPr lang="en-US" smtClean="0"/>
              <a:pPr/>
              <a:t>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5B18DA-C70D-4A60-BCC6-C7E5DA52E1A3}" type="slidenum">
              <a:rPr lang="en-US" smtClean="0"/>
              <a:pPr/>
              <a:t>‹#›</a:t>
            </a:fld>
            <a:endParaRPr lang="en-US"/>
          </a:p>
        </p:txBody>
      </p:sp>
    </p:spTree>
    <p:extLst>
      <p:ext uri="{BB962C8B-B14F-4D97-AF65-F5344CB8AC3E}">
        <p14:creationId xmlns="" xmlns:p14="http://schemas.microsoft.com/office/powerpoint/2010/main" val="528754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89FA5D-F6FE-4128-AD81-CE23030B3017}" type="datetimeFigureOut">
              <a:rPr lang="en-US" smtClean="0"/>
              <a:pPr/>
              <a:t>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5B18DA-C70D-4A60-BCC6-C7E5DA52E1A3}" type="slidenum">
              <a:rPr lang="en-US" smtClean="0"/>
              <a:pPr/>
              <a:t>‹#›</a:t>
            </a:fld>
            <a:endParaRPr lang="en-US"/>
          </a:p>
        </p:txBody>
      </p:sp>
    </p:spTree>
    <p:extLst>
      <p:ext uri="{BB962C8B-B14F-4D97-AF65-F5344CB8AC3E}">
        <p14:creationId xmlns="" xmlns:p14="http://schemas.microsoft.com/office/powerpoint/2010/main" val="307691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89FA5D-F6FE-4128-AD81-CE23030B3017}" type="datetimeFigureOut">
              <a:rPr lang="en-US" smtClean="0"/>
              <a:pPr/>
              <a:t>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5B18DA-C70D-4A60-BCC6-C7E5DA52E1A3}" type="slidenum">
              <a:rPr lang="en-US" smtClean="0"/>
              <a:pPr/>
              <a:t>‹#›</a:t>
            </a:fld>
            <a:endParaRPr lang="en-US"/>
          </a:p>
        </p:txBody>
      </p:sp>
    </p:spTree>
    <p:extLst>
      <p:ext uri="{BB962C8B-B14F-4D97-AF65-F5344CB8AC3E}">
        <p14:creationId xmlns="" xmlns:p14="http://schemas.microsoft.com/office/powerpoint/2010/main" val="568329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1944913"/>
          </a:xfrm>
          <a:solidFill>
            <a:srgbClr val="002060"/>
          </a:solidFill>
        </p:spPr>
        <p:txBody>
          <a:bodyPr/>
          <a:lstStyle/>
          <a:p>
            <a:endParaRPr lang="ru-RU" dirty="0"/>
          </a:p>
        </p:txBody>
      </p:sp>
      <p:sp>
        <p:nvSpPr>
          <p:cNvPr id="3" name="Объект 2"/>
          <p:cNvSpPr>
            <a:spLocks noGrp="1"/>
          </p:cNvSpPr>
          <p:nvPr>
            <p:ph idx="1"/>
          </p:nvPr>
        </p:nvSpPr>
        <p:spPr>
          <a:xfrm>
            <a:off x="14514" y="0"/>
            <a:ext cx="12395199" cy="6858000"/>
          </a:xfrm>
          <a:solidFill>
            <a:srgbClr val="002060"/>
          </a:solidFill>
        </p:spPr>
        <p:txBody>
          <a:bodyPr>
            <a:normAutofit/>
          </a:bodyPr>
          <a:lstStyle/>
          <a:p>
            <a:pPr marL="0" indent="0" algn="ctr">
              <a:buNone/>
            </a:pPr>
            <a:endParaRPr lang="ru-RU" sz="5400" b="1" dirty="0" smtClean="0">
              <a:solidFill>
                <a:schemeClr val="bg1"/>
              </a:solidFill>
              <a:latin typeface="Times New Roman" panose="02020603050405020304" pitchFamily="18" charset="0"/>
              <a:cs typeface="Times New Roman" panose="02020603050405020304" pitchFamily="18" charset="0"/>
            </a:endParaRPr>
          </a:p>
          <a:p>
            <a:pPr marL="0" indent="0" algn="ctr">
              <a:buNone/>
            </a:pPr>
            <a:endParaRPr lang="ru-RU" sz="2400" b="1" dirty="0" smtClean="0">
              <a:solidFill>
                <a:schemeClr val="bg1"/>
              </a:solidFill>
              <a:latin typeface="Times New Roman" panose="02020603050405020304" pitchFamily="18" charset="0"/>
              <a:cs typeface="Times New Roman" panose="02020603050405020304" pitchFamily="18" charset="0"/>
            </a:endParaRPr>
          </a:p>
          <a:p>
            <a:pPr marL="0" indent="0" algn="ctr">
              <a:buNone/>
            </a:pPr>
            <a:endParaRPr lang="ru-RU" sz="2400" b="1" dirty="0" smtClean="0">
              <a:solidFill>
                <a:schemeClr val="bg1"/>
              </a:solidFill>
              <a:latin typeface="Times New Roman" panose="02020603050405020304" pitchFamily="18" charset="0"/>
              <a:cs typeface="Times New Roman" panose="02020603050405020304" pitchFamily="18" charset="0"/>
            </a:endParaRPr>
          </a:p>
          <a:p>
            <a:pPr marL="0" indent="0" algn="ctr">
              <a:buNone/>
            </a:pPr>
            <a:r>
              <a:rPr lang="ru-RU" sz="3600" b="1" dirty="0" smtClean="0">
                <a:solidFill>
                  <a:schemeClr val="bg1"/>
                </a:solidFill>
                <a:latin typeface="Times New Roman" panose="02020603050405020304" pitchFamily="18" charset="0"/>
                <a:cs typeface="Times New Roman" panose="02020603050405020304" pitchFamily="18" charset="0"/>
              </a:rPr>
              <a:t>Актуальные изменения </a:t>
            </a:r>
          </a:p>
          <a:p>
            <a:pPr marL="0" indent="0" algn="ctr">
              <a:buNone/>
            </a:pPr>
            <a:r>
              <a:rPr lang="ru-RU" sz="3600" b="1" dirty="0" smtClean="0">
                <a:solidFill>
                  <a:schemeClr val="bg1"/>
                </a:solidFill>
                <a:latin typeface="Times New Roman" panose="02020603050405020304" pitchFamily="18" charset="0"/>
                <a:cs typeface="Times New Roman" panose="02020603050405020304" pitchFamily="18" charset="0"/>
              </a:rPr>
              <a:t>в </a:t>
            </a:r>
            <a:r>
              <a:rPr lang="ru-RU" sz="3600" b="1" dirty="0">
                <a:solidFill>
                  <a:schemeClr val="bg1"/>
                </a:solidFill>
                <a:latin typeface="Times New Roman" panose="02020603050405020304" pitchFamily="18" charset="0"/>
                <a:cs typeface="Times New Roman" panose="02020603050405020304" pitchFamily="18" charset="0"/>
              </a:rPr>
              <a:t>ГК РК и ГПК РК 2018 г</a:t>
            </a:r>
            <a:r>
              <a:rPr lang="ru-RU" b="1" dirty="0">
                <a:solidFill>
                  <a:schemeClr val="bg1"/>
                </a:solidFill>
                <a:latin typeface="Times New Roman" panose="02020603050405020304" pitchFamily="18" charset="0"/>
                <a:cs typeface="Times New Roman" panose="02020603050405020304" pitchFamily="18" charset="0"/>
              </a:rPr>
              <a:t>.</a:t>
            </a:r>
          </a:p>
          <a:p>
            <a:pPr marL="0" indent="0" algn="ctr">
              <a:buNone/>
            </a:pPr>
            <a:endParaRPr lang="ru-RU" sz="5400" b="1" dirty="0" smtClean="0">
              <a:solidFill>
                <a:schemeClr val="bg1"/>
              </a:solidFill>
              <a:latin typeface="Times New Roman" panose="02020603050405020304" pitchFamily="18" charset="0"/>
              <a:cs typeface="Times New Roman" panose="02020603050405020304" pitchFamily="18" charset="0"/>
            </a:endParaRPr>
          </a:p>
          <a:p>
            <a:pPr marL="0" indent="0" algn="just">
              <a:buNone/>
            </a:pPr>
            <a:r>
              <a:rPr lang="ru-RU" sz="3200" b="1" dirty="0" smtClean="0">
                <a:solidFill>
                  <a:schemeClr val="bg1"/>
                </a:solidFill>
                <a:latin typeface="Times New Roman" panose="02020603050405020304" pitchFamily="18" charset="0"/>
                <a:cs typeface="Times New Roman" panose="02020603050405020304" pitchFamily="18" charset="0"/>
              </a:rPr>
              <a:t>Доктор юридических наук, и.о. доцента кафедры международного права </a:t>
            </a:r>
            <a:r>
              <a:rPr lang="ru-RU" sz="3200" b="1" dirty="0" err="1" smtClean="0">
                <a:solidFill>
                  <a:schemeClr val="bg1"/>
                </a:solidFill>
                <a:latin typeface="Times New Roman" panose="02020603050405020304" pitchFamily="18" charset="0"/>
                <a:cs typeface="Times New Roman" panose="02020603050405020304" pitchFamily="18" charset="0"/>
              </a:rPr>
              <a:t>КазНУ</a:t>
            </a:r>
            <a:r>
              <a:rPr lang="ru-RU" sz="3200" b="1" dirty="0" smtClean="0">
                <a:solidFill>
                  <a:schemeClr val="bg1"/>
                </a:solidFill>
                <a:latin typeface="Times New Roman" panose="02020603050405020304" pitchFamily="18" charset="0"/>
                <a:cs typeface="Times New Roman" panose="02020603050405020304" pitchFamily="18" charset="0"/>
              </a:rPr>
              <a:t> им. аль-</a:t>
            </a:r>
            <a:r>
              <a:rPr lang="ru-RU" sz="3200" b="1" dirty="0" err="1" smtClean="0">
                <a:solidFill>
                  <a:schemeClr val="bg1"/>
                </a:solidFill>
                <a:latin typeface="Times New Roman" panose="02020603050405020304" pitchFamily="18" charset="0"/>
                <a:cs typeface="Times New Roman" panose="02020603050405020304" pitchFamily="18" charset="0"/>
              </a:rPr>
              <a:t>Фараби</a:t>
            </a:r>
            <a:r>
              <a:rPr lang="ru-RU" sz="3200" b="1" dirty="0" smtClean="0">
                <a:solidFill>
                  <a:schemeClr val="bg1"/>
                </a:solidFill>
                <a:latin typeface="Times New Roman" panose="02020603050405020304" pitchFamily="18" charset="0"/>
                <a:cs typeface="Times New Roman" panose="02020603050405020304" pitchFamily="18" charset="0"/>
              </a:rPr>
              <a:t> Амангельды </a:t>
            </a:r>
            <a:r>
              <a:rPr lang="ru-RU" sz="3200" b="1" dirty="0" err="1" smtClean="0">
                <a:solidFill>
                  <a:schemeClr val="bg1"/>
                </a:solidFill>
                <a:latin typeface="Times New Roman" panose="02020603050405020304" pitchFamily="18" charset="0"/>
                <a:cs typeface="Times New Roman" panose="02020603050405020304" pitchFamily="18" charset="0"/>
              </a:rPr>
              <a:t>Айжан</a:t>
            </a:r>
            <a:endParaRPr lang="ru-RU" sz="3200" b="1" dirty="0">
              <a:solidFill>
                <a:schemeClr val="bg1"/>
              </a:solidFill>
              <a:latin typeface="Times New Roman" panose="02020603050405020304" pitchFamily="18" charset="0"/>
              <a:cs typeface="Times New Roman" panose="02020603050405020304" pitchFamily="18" charset="0"/>
            </a:endParaRPr>
          </a:p>
        </p:txBody>
      </p:sp>
      <p:pic>
        <p:nvPicPr>
          <p:cNvPr id="4" name="Рисунок 3" descr="http://geoenergie.kz/img/970x647/03.jpg"/>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2352664" cy="3275555"/>
          </a:xfrm>
          <a:prstGeom prst="rect">
            <a:avLst/>
          </a:prstGeom>
          <a:noFill/>
          <a:ln>
            <a:noFill/>
          </a:ln>
        </p:spPr>
      </p:pic>
      <p:pic>
        <p:nvPicPr>
          <p:cNvPr id="5" name="Рисунок 4" descr="http://www.kaznu.kz/content/images/pages/13576.png"/>
          <p:cNvPicPr/>
          <p:nvPr/>
        </p:nvPicPr>
        <p:blipFill>
          <a:blip r:embed="rId3">
            <a:extLst>
              <a:ext uri="{28A0092B-C50C-407E-A947-70E740481C1C}">
                <a14:useLocalDpi xmlns="" xmlns:a14="http://schemas.microsoft.com/office/drawing/2010/main" val="0"/>
              </a:ext>
            </a:extLst>
          </a:blip>
          <a:srcRect/>
          <a:stretch>
            <a:fillRect/>
          </a:stretch>
        </p:blipFill>
        <p:spPr bwMode="auto">
          <a:xfrm>
            <a:off x="9594701" y="0"/>
            <a:ext cx="2706156" cy="2934270"/>
          </a:xfrm>
          <a:prstGeom prst="rect">
            <a:avLst/>
          </a:prstGeom>
          <a:noFill/>
          <a:ln>
            <a:noFill/>
          </a:ln>
        </p:spPr>
      </p:pic>
    </p:spTree>
    <p:extLst>
      <p:ext uri="{BB962C8B-B14F-4D97-AF65-F5344CB8AC3E}">
        <p14:creationId xmlns="" xmlns:p14="http://schemas.microsoft.com/office/powerpoint/2010/main" val="3177817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1944913"/>
          </a:xfrm>
          <a:solidFill>
            <a:srgbClr val="002060"/>
          </a:solidFill>
        </p:spPr>
        <p:txBody>
          <a:bodyPr/>
          <a:lstStyle/>
          <a:p>
            <a:endParaRPr lang="ru-RU" dirty="0"/>
          </a:p>
        </p:txBody>
      </p:sp>
      <p:sp>
        <p:nvSpPr>
          <p:cNvPr id="3" name="Объект 2"/>
          <p:cNvSpPr>
            <a:spLocks noGrp="1"/>
          </p:cNvSpPr>
          <p:nvPr>
            <p:ph idx="1"/>
          </p:nvPr>
        </p:nvSpPr>
        <p:spPr>
          <a:xfrm>
            <a:off x="14514" y="0"/>
            <a:ext cx="12395199" cy="6858000"/>
          </a:xfrm>
          <a:solidFill>
            <a:srgbClr val="002060"/>
          </a:solidFill>
        </p:spPr>
        <p:txBody>
          <a:bodyPr>
            <a:normAutofit/>
          </a:bodyPr>
          <a:lstStyle/>
          <a:p>
            <a:pPr marL="0" indent="0" algn="just">
              <a:buNone/>
            </a:pPr>
            <a:r>
              <a:rPr lang="ru-RU" b="1" dirty="0">
                <a:solidFill>
                  <a:schemeClr val="bg1"/>
                </a:solidFill>
                <a:latin typeface="Times New Roman" panose="02020603050405020304" pitchFamily="18" charset="0"/>
                <a:cs typeface="Times New Roman" panose="02020603050405020304" pitchFamily="18" charset="0"/>
              </a:rPr>
              <a:t>Закон Республики Казахстан от 24 мая 2018 года № 156-VI «О внесении изменений и дополнений в некоторые законодательные акты Республики Казахстан по вопросам совершенствования регулирования предпринимательской деятельности» (ГПК РК</a:t>
            </a:r>
            <a:r>
              <a:rPr lang="ru-RU" b="1" dirty="0" smtClean="0">
                <a:solidFill>
                  <a:schemeClr val="bg1"/>
                </a:solidFill>
                <a:latin typeface="Times New Roman" panose="02020603050405020304" pitchFamily="18" charset="0"/>
                <a:cs typeface="Times New Roman" panose="02020603050405020304" pitchFamily="18" charset="0"/>
              </a:rPr>
              <a:t>)</a:t>
            </a:r>
          </a:p>
          <a:p>
            <a:pPr algn="just"/>
            <a:r>
              <a:rPr lang="ru-RU" sz="2400" dirty="0">
                <a:solidFill>
                  <a:schemeClr val="bg1"/>
                </a:solidFill>
                <a:latin typeface="Times New Roman" panose="02020603050405020304" pitchFamily="18" charset="0"/>
                <a:cs typeface="Times New Roman" panose="02020603050405020304" pitchFamily="18" charset="0"/>
              </a:rPr>
              <a:t>с</a:t>
            </a:r>
            <a:r>
              <a:rPr lang="ru-RU" sz="2400" dirty="0" smtClean="0">
                <a:solidFill>
                  <a:schemeClr val="bg1"/>
                </a:solidFill>
                <a:latin typeface="Times New Roman" panose="02020603050405020304" pitchFamily="18" charset="0"/>
                <a:cs typeface="Times New Roman" panose="02020603050405020304" pitchFamily="18" charset="0"/>
              </a:rPr>
              <a:t>татью 202 дополнить </a:t>
            </a:r>
            <a:r>
              <a:rPr lang="ru-RU" sz="2400" dirty="0">
                <a:solidFill>
                  <a:schemeClr val="bg1"/>
                </a:solidFill>
                <a:latin typeface="Times New Roman" panose="02020603050405020304" pitchFamily="18" charset="0"/>
                <a:cs typeface="Times New Roman" panose="02020603050405020304" pitchFamily="18" charset="0"/>
              </a:rPr>
              <a:t>частью пятой следующего содержания:</a:t>
            </a:r>
          </a:p>
          <a:p>
            <a:pPr algn="just"/>
            <a:r>
              <a:rPr lang="ru-RU" sz="2400" b="1" dirty="0">
                <a:solidFill>
                  <a:schemeClr val="bg1"/>
                </a:solidFill>
                <a:latin typeface="Times New Roman" panose="02020603050405020304" pitchFamily="18" charset="0"/>
                <a:cs typeface="Times New Roman" panose="02020603050405020304" pitchFamily="18" charset="0"/>
              </a:rPr>
              <a:t>«5. Порядок технического применения средств видеоконференцсвязи определяется органом, осуществляющим организационное и материально-техническое обеспечение деятельности судов, с учетом требований настоящего Кодекса.»;</a:t>
            </a:r>
          </a:p>
          <a:p>
            <a:pPr marL="0" indent="0" algn="just">
              <a:buNone/>
            </a:pPr>
            <a:r>
              <a:rPr lang="ru-RU" sz="2400" dirty="0" smtClean="0">
                <a:solidFill>
                  <a:schemeClr val="bg1"/>
                </a:solidFill>
                <a:latin typeface="Times New Roman" panose="02020603050405020304" pitchFamily="18" charset="0"/>
                <a:cs typeface="Times New Roman" panose="02020603050405020304" pitchFamily="18" charset="0"/>
              </a:rPr>
              <a:t>часть </a:t>
            </a:r>
            <a:r>
              <a:rPr lang="ru-RU" sz="2400" dirty="0">
                <a:solidFill>
                  <a:schemeClr val="bg1"/>
                </a:solidFill>
                <a:latin typeface="Times New Roman" panose="02020603050405020304" pitchFamily="18" charset="0"/>
                <a:cs typeface="Times New Roman" panose="02020603050405020304" pitchFamily="18" charset="0"/>
              </a:rPr>
              <a:t>первую </a:t>
            </a:r>
            <a:r>
              <a:rPr lang="ru-RU" sz="2400" dirty="0" smtClean="0">
                <a:solidFill>
                  <a:schemeClr val="bg1"/>
                </a:solidFill>
                <a:latin typeface="Times New Roman" panose="02020603050405020304" pitchFamily="18" charset="0"/>
                <a:cs typeface="Times New Roman" panose="02020603050405020304" pitchFamily="18" charset="0"/>
              </a:rPr>
              <a:t>статьи 246 изложить </a:t>
            </a:r>
            <a:r>
              <a:rPr lang="ru-RU" sz="2400" dirty="0">
                <a:solidFill>
                  <a:schemeClr val="bg1"/>
                </a:solidFill>
                <a:latin typeface="Times New Roman" panose="02020603050405020304" pitchFamily="18" charset="0"/>
                <a:cs typeface="Times New Roman" panose="02020603050405020304" pitchFamily="18" charset="0"/>
              </a:rPr>
              <a:t>в следующей редакции:</a:t>
            </a:r>
          </a:p>
          <a:p>
            <a:pPr algn="just"/>
            <a:r>
              <a:rPr lang="ru-RU" sz="2400" dirty="0">
                <a:solidFill>
                  <a:schemeClr val="bg1"/>
                </a:solidFill>
                <a:latin typeface="Times New Roman" panose="02020603050405020304" pitchFamily="18" charset="0"/>
                <a:cs typeface="Times New Roman" panose="02020603050405020304" pitchFamily="18" charset="0"/>
              </a:rPr>
              <a:t>«1. Суд, вынесший решение или судебный приказ по делу, а также суд по месту исполнения решения может по ходатайству </a:t>
            </a:r>
            <a:r>
              <a:rPr lang="ru-RU" b="1" dirty="0">
                <a:solidFill>
                  <a:schemeClr val="bg1"/>
                </a:solidFill>
                <a:latin typeface="Times New Roman" panose="02020603050405020304" pitchFamily="18" charset="0"/>
                <a:cs typeface="Times New Roman" panose="02020603050405020304" pitchFamily="18" charset="0"/>
              </a:rPr>
              <a:t>судебного исполнителя </a:t>
            </a:r>
            <a:r>
              <a:rPr lang="ru-RU" sz="2400" dirty="0">
                <a:solidFill>
                  <a:schemeClr val="bg1"/>
                </a:solidFill>
                <a:latin typeface="Times New Roman" panose="02020603050405020304" pitchFamily="18" charset="0"/>
                <a:cs typeface="Times New Roman" panose="02020603050405020304" pitchFamily="18" charset="0"/>
              </a:rPr>
              <a:t>и (или) по заявлению сторон в исполнительном производстве изменить способ или порядок его исполнения, по заявлению сторон в исполнительном производстве отсрочить или рассрочить исполнение решения суда, если возникли обстоятельства, делающие совершение исполнительных действий затруднительными или невозможными.».</a:t>
            </a:r>
          </a:p>
          <a:p>
            <a:pPr marL="0" indent="0" algn="just">
              <a:buNone/>
            </a:pPr>
            <a:endParaRPr lang="ru-RU"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104326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ru-RU" b="1" dirty="0" smtClean="0"/>
              <a:t>  </a:t>
            </a:r>
            <a:endParaRPr lang="en-US" b="1" dirty="0"/>
          </a:p>
        </p:txBody>
      </p:sp>
      <p:sp>
        <p:nvSpPr>
          <p:cNvPr id="3" name="Content Placeholder 2"/>
          <p:cNvSpPr>
            <a:spLocks noGrp="1"/>
          </p:cNvSpPr>
          <p:nvPr>
            <p:ph idx="1"/>
          </p:nvPr>
        </p:nvSpPr>
        <p:spPr>
          <a:xfrm>
            <a:off x="0" y="0"/>
            <a:ext cx="12065000" cy="6858000"/>
          </a:xfrm>
          <a:solidFill>
            <a:srgbClr val="002060"/>
          </a:solidFill>
        </p:spPr>
        <p:txBody>
          <a:bodyPr>
            <a:normAutofit fontScale="70000" lnSpcReduction="20000"/>
          </a:bodyPr>
          <a:lstStyle/>
          <a:p>
            <a:endParaRPr lang="en-US" dirty="0"/>
          </a:p>
          <a:p>
            <a:pPr lvl="0" algn="just"/>
            <a:r>
              <a:rPr lang="ru-RU" b="1" dirty="0">
                <a:solidFill>
                  <a:schemeClr val="bg1"/>
                </a:solidFill>
                <a:latin typeface="Times New Roman" panose="02020603050405020304" pitchFamily="18" charset="0"/>
                <a:cs typeface="Times New Roman" panose="02020603050405020304" pitchFamily="18" charset="0"/>
              </a:rPr>
              <a:t>Закон Республики Казахстан от 20 июня 2018 года № 161-VI «О внесении изменений и дополнений в некоторые законодательные акты Республики Казахстан по вопросам совершенствования законодательства в сфере интеллектуальной собственности</a:t>
            </a:r>
            <a:r>
              <a:rPr lang="ru-RU" b="1" dirty="0" smtClean="0">
                <a:solidFill>
                  <a:schemeClr val="bg1"/>
                </a:solidFill>
                <a:latin typeface="Times New Roman" panose="02020603050405020304" pitchFamily="18" charset="0"/>
                <a:cs typeface="Times New Roman" panose="02020603050405020304" pitchFamily="18" charset="0"/>
              </a:rPr>
              <a:t>»</a:t>
            </a:r>
          </a:p>
          <a:p>
            <a:pPr algn="just"/>
            <a:r>
              <a:rPr lang="ru-RU" dirty="0">
                <a:solidFill>
                  <a:schemeClr val="bg1"/>
                </a:solidFill>
                <a:latin typeface="Times New Roman" panose="02020603050405020304" pitchFamily="18" charset="0"/>
                <a:cs typeface="Times New Roman" panose="02020603050405020304" pitchFamily="18" charset="0"/>
              </a:rPr>
              <a:t>В </a:t>
            </a:r>
            <a:r>
              <a:rPr lang="ru-RU" dirty="0" err="1">
                <a:solidFill>
                  <a:schemeClr val="bg1"/>
                </a:solidFill>
                <a:latin typeface="Times New Roman" panose="02020603050405020304" pitchFamily="18" charset="0"/>
                <a:cs typeface="Times New Roman" panose="02020603050405020304" pitchFamily="18" charset="0"/>
              </a:rPr>
              <a:t>ст.ст</a:t>
            </a:r>
            <a:r>
              <a:rPr lang="ru-RU" dirty="0">
                <a:solidFill>
                  <a:schemeClr val="bg1"/>
                </a:solidFill>
                <a:latin typeface="Times New Roman" panose="02020603050405020304" pitchFamily="18" charset="0"/>
                <a:cs typeface="Times New Roman" panose="02020603050405020304" pitchFamily="18" charset="0"/>
              </a:rPr>
              <a:t>. 897-1, 966, 1001, 1031 ГК РК предусмотрено, что под термином «предоставление права на использование объекта интеллектуальной собственности» понимается заключение договора комплексной предпринимательской лицензии (франчайзинга), лицензионного договора.</a:t>
            </a:r>
          </a:p>
          <a:p>
            <a:pPr algn="just"/>
            <a:r>
              <a:rPr lang="ru-RU" dirty="0">
                <a:solidFill>
                  <a:schemeClr val="bg1"/>
                </a:solidFill>
                <a:latin typeface="Times New Roman" panose="02020603050405020304" pitchFamily="18" charset="0"/>
                <a:cs typeface="Times New Roman" panose="02020603050405020304" pitchFamily="18" charset="0"/>
              </a:rPr>
              <a:t>В ст. 966 ГК РК изменены условия использования объекта интеллектуальной собственности при выдаче исключительной лицензии, а именно: до 20 июня 2018 года лицензиар сохранял право использования переданного им объекта, после указанной даты правообладатель лишен данной возможности.</a:t>
            </a:r>
          </a:p>
          <a:p>
            <a:pPr algn="just"/>
            <a:r>
              <a:rPr lang="ru-RU" dirty="0">
                <a:solidFill>
                  <a:schemeClr val="bg1"/>
                </a:solidFill>
                <a:latin typeface="Times New Roman" panose="02020603050405020304" pitchFamily="18" charset="0"/>
                <a:cs typeface="Times New Roman" panose="02020603050405020304" pitchFamily="18" charset="0"/>
              </a:rPr>
              <a:t>В </a:t>
            </a:r>
            <a:r>
              <a:rPr lang="ru-RU" dirty="0" err="1">
                <a:solidFill>
                  <a:schemeClr val="bg1"/>
                </a:solidFill>
                <a:latin typeface="Times New Roman" panose="02020603050405020304" pitchFamily="18" charset="0"/>
                <a:cs typeface="Times New Roman" panose="02020603050405020304" pitchFamily="18" charset="0"/>
              </a:rPr>
              <a:t>ст.ст</a:t>
            </a:r>
            <a:r>
              <a:rPr lang="ru-RU" dirty="0">
                <a:solidFill>
                  <a:schemeClr val="bg1"/>
                </a:solidFill>
                <a:latin typeface="Times New Roman" panose="02020603050405020304" pitchFamily="18" charset="0"/>
                <a:cs typeface="Times New Roman" panose="02020603050405020304" pitchFamily="18" charset="0"/>
              </a:rPr>
              <a:t>. 998, 999, 1015 ГК РК полномочия уполномоченного органа переданы экспертной организации.</a:t>
            </a:r>
          </a:p>
          <a:p>
            <a:pPr algn="just"/>
            <a:r>
              <a:rPr lang="ru-RU" dirty="0">
                <a:solidFill>
                  <a:schemeClr val="bg1"/>
                </a:solidFill>
                <a:latin typeface="Times New Roman" panose="02020603050405020304" pitchFamily="18" charset="0"/>
                <a:cs typeface="Times New Roman" panose="02020603050405020304" pitchFamily="18" charset="0"/>
              </a:rPr>
              <a:t>В </a:t>
            </a:r>
            <a:r>
              <a:rPr lang="ru-RU" dirty="0" err="1">
                <a:solidFill>
                  <a:schemeClr val="bg1"/>
                </a:solidFill>
                <a:latin typeface="Times New Roman" panose="02020603050405020304" pitchFamily="18" charset="0"/>
                <a:cs typeface="Times New Roman" panose="02020603050405020304" pitchFamily="18" charset="0"/>
              </a:rPr>
              <a:t>ст.ст</a:t>
            </a:r>
            <a:r>
              <a:rPr lang="ru-RU" dirty="0">
                <a:solidFill>
                  <a:schemeClr val="bg1"/>
                </a:solidFill>
                <a:latin typeface="Times New Roman" panose="02020603050405020304" pitchFamily="18" charset="0"/>
                <a:cs typeface="Times New Roman" panose="02020603050405020304" pitchFamily="18" charset="0"/>
              </a:rPr>
              <a:t>. 1020, 1024 ГК РК расширен перечень правообладателей на фирменное наименование, а именно: любые физические и юридические лица.</a:t>
            </a:r>
          </a:p>
          <a:p>
            <a:pPr algn="just"/>
            <a:r>
              <a:rPr lang="ru-RU" dirty="0">
                <a:solidFill>
                  <a:schemeClr val="bg1"/>
                </a:solidFill>
                <a:latin typeface="Times New Roman" panose="02020603050405020304" pitchFamily="18" charset="0"/>
                <a:cs typeface="Times New Roman" panose="02020603050405020304" pitchFamily="18" charset="0"/>
              </a:rPr>
              <a:t>	В </a:t>
            </a:r>
            <a:r>
              <a:rPr lang="ru-RU" dirty="0" err="1">
                <a:solidFill>
                  <a:schemeClr val="bg1"/>
                </a:solidFill>
                <a:latin typeface="Times New Roman" panose="02020603050405020304" pitchFamily="18" charset="0"/>
                <a:cs typeface="Times New Roman" panose="02020603050405020304" pitchFamily="18" charset="0"/>
              </a:rPr>
              <a:t>ст.ст</a:t>
            </a:r>
            <a:r>
              <a:rPr lang="ru-RU" dirty="0">
                <a:solidFill>
                  <a:schemeClr val="bg1"/>
                </a:solidFill>
                <a:latin typeface="Times New Roman" panose="02020603050405020304" pitchFamily="18" charset="0"/>
                <a:cs typeface="Times New Roman" panose="02020603050405020304" pitchFamily="18" charset="0"/>
              </a:rPr>
              <a:t>. 1032, 1037 ГК РК предусмотрено рассмотрение таких споров судами РК как: споры, связанные с определением правомерности использования товарного знака, наименования места происхождения товара или обозначения, сходного с ним до степени смешения, или общеизвестного товарного знака. В данных статьях также указано, что уничтожение и изъятие контрафактного товара, упаковки, орудия, оборудования или иных средств и материалов, использованных для его изготовления невозможно, когда введение в оборот такого товара необходимо в общественных интересах и не нарушает требований законодательства РК о защите прав потребителей. </a:t>
            </a:r>
            <a:endParaRPr lang="ru-RU" dirty="0" smtClean="0">
              <a:solidFill>
                <a:schemeClr val="bg1"/>
              </a:solidFill>
              <a:latin typeface="Times New Roman" panose="02020603050405020304" pitchFamily="18" charset="0"/>
              <a:cs typeface="Times New Roman" panose="02020603050405020304" pitchFamily="18" charset="0"/>
            </a:endParaRPr>
          </a:p>
          <a:p>
            <a:pPr algn="just"/>
            <a:r>
              <a:rPr lang="ru-RU" dirty="0" smtClean="0">
                <a:solidFill>
                  <a:schemeClr val="bg1"/>
                </a:solidFill>
                <a:latin typeface="Times New Roman" panose="02020603050405020304" pitchFamily="18" charset="0"/>
                <a:cs typeface="Times New Roman" panose="02020603050405020304" pitchFamily="18" charset="0"/>
              </a:rPr>
              <a:t>В </a:t>
            </a:r>
            <a:r>
              <a:rPr lang="ru-RU" dirty="0">
                <a:solidFill>
                  <a:schemeClr val="bg1"/>
                </a:solidFill>
                <a:latin typeface="Times New Roman" panose="02020603050405020304" pitchFamily="18" charset="0"/>
                <a:cs typeface="Times New Roman" panose="02020603050405020304" pitchFamily="18" charset="0"/>
              </a:rPr>
              <a:t>п. 6 ст. 1032, п. 6 ст. 1037 ГК РК предусмотрен новый вид санкции для нарушителя товарного знака, а именно: правообладатель товарного знака, наименования места происхождения товара при доказанности факта правонарушения вправе вместо возмещения убытков требовать от нарушителя выплаты компенсации в размере, определяемом судом. </a:t>
            </a:r>
            <a:endParaRPr lang="ru-RU"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9519558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ru-RU" b="1" dirty="0" smtClean="0"/>
              <a:t>  </a:t>
            </a:r>
            <a:endParaRPr lang="en-US" b="1" dirty="0"/>
          </a:p>
        </p:txBody>
      </p:sp>
      <p:sp>
        <p:nvSpPr>
          <p:cNvPr id="3" name="Content Placeholder 2"/>
          <p:cNvSpPr>
            <a:spLocks noGrp="1"/>
          </p:cNvSpPr>
          <p:nvPr>
            <p:ph idx="1"/>
          </p:nvPr>
        </p:nvSpPr>
        <p:spPr>
          <a:xfrm>
            <a:off x="0" y="0"/>
            <a:ext cx="12065000" cy="6858000"/>
          </a:xfrm>
          <a:solidFill>
            <a:srgbClr val="002060"/>
          </a:solidFill>
        </p:spPr>
        <p:txBody>
          <a:bodyPr>
            <a:normAutofit fontScale="77500" lnSpcReduction="20000"/>
          </a:bodyPr>
          <a:lstStyle/>
          <a:p>
            <a:endParaRPr lang="en-US" dirty="0"/>
          </a:p>
          <a:p>
            <a:pPr lvl="0" algn="just"/>
            <a:r>
              <a:rPr lang="ru-RU" b="1" dirty="0">
                <a:solidFill>
                  <a:schemeClr val="bg1"/>
                </a:solidFill>
                <a:latin typeface="Times New Roman" panose="02020603050405020304" pitchFamily="18" charset="0"/>
                <a:cs typeface="Times New Roman" panose="02020603050405020304" pitchFamily="18" charset="0"/>
              </a:rPr>
              <a:t>Закон Республики Казахстан от 20 июня 2018 года № 161-VI «О внесении изменений и дополнений в некоторые законодательные акты Республики Казахстан по вопросам совершенствования законодательства в сфере интеллектуальной собственности</a:t>
            </a:r>
            <a:r>
              <a:rPr lang="ru-RU" b="1" dirty="0" smtClean="0">
                <a:solidFill>
                  <a:schemeClr val="bg1"/>
                </a:solidFill>
                <a:latin typeface="Times New Roman" panose="02020603050405020304" pitchFamily="18" charset="0"/>
                <a:cs typeface="Times New Roman" panose="02020603050405020304" pitchFamily="18" charset="0"/>
              </a:rPr>
              <a:t>»</a:t>
            </a:r>
          </a:p>
          <a:p>
            <a:pPr algn="just"/>
            <a:r>
              <a:rPr lang="ru-RU" dirty="0">
                <a:solidFill>
                  <a:schemeClr val="bg1"/>
                </a:solidFill>
                <a:latin typeface="Times New Roman" panose="02020603050405020304" pitchFamily="18" charset="0"/>
                <a:cs typeface="Times New Roman" panose="02020603050405020304" pitchFamily="18" charset="0"/>
              </a:rPr>
              <a:t>В ст. </a:t>
            </a:r>
            <a:r>
              <a:rPr lang="ru-RU" dirty="0" smtClean="0">
                <a:solidFill>
                  <a:schemeClr val="bg1"/>
                </a:solidFill>
                <a:latin typeface="Times New Roman" panose="02020603050405020304" pitchFamily="18" charset="0"/>
                <a:cs typeface="Times New Roman" panose="02020603050405020304" pitchFamily="18" charset="0"/>
              </a:rPr>
              <a:t>18 Закона </a:t>
            </a:r>
            <a:r>
              <a:rPr lang="ru-RU" dirty="0">
                <a:solidFill>
                  <a:schemeClr val="bg1"/>
                </a:solidFill>
                <a:latin typeface="Times New Roman" panose="02020603050405020304" pitchFamily="18" charset="0"/>
                <a:cs typeface="Times New Roman" panose="02020603050405020304" pitchFamily="18" charset="0"/>
              </a:rPr>
              <a:t>Республики Казахстан от 13 июля 1999 года «Об охране селекционных достижений» аналогично как и в ГК РК был введен термин «предоставление права использование на селекционного достижения», означающий заключение лицензионного договора, договора комплексной предпринимательской лицензии или иного договора с лицензиаром, включающего условия лицензионного договора. Таким образом, возможно заключение, например, смешанного договора в форме договора подряда, аренды, оказания услуг и т.д., тем самым расширено применение условий лицензионного договора в других договорных конструкциях. Также в ст. 18 было изменено содержание и название таких видов лицензий как исключительная и полная лицензии, а именно:</a:t>
            </a:r>
          </a:p>
          <a:p>
            <a:pPr algn="just"/>
            <a:r>
              <a:rPr lang="ru-RU" dirty="0">
                <a:solidFill>
                  <a:schemeClr val="bg1"/>
                </a:solidFill>
                <a:latin typeface="Times New Roman" panose="02020603050405020304" pitchFamily="18" charset="0"/>
                <a:cs typeface="Times New Roman" panose="02020603050405020304" pitchFamily="18" charset="0"/>
              </a:rPr>
              <a:t>- предоставление лицензиаром лицензиату права использования селекционного достижения с сохранением за лицензиаром возможности его использования, но без права выдачи лицензии другим лицам (единственная лицензия) (до 20 июня 2018 года данная лицензия называлась исключительной);</a:t>
            </a:r>
          </a:p>
          <a:p>
            <a:pPr algn="just"/>
            <a:r>
              <a:rPr lang="ru-RU" dirty="0">
                <a:solidFill>
                  <a:schemeClr val="bg1"/>
                </a:solidFill>
                <a:latin typeface="Times New Roman" panose="02020603050405020304" pitchFamily="18" charset="0"/>
                <a:cs typeface="Times New Roman" panose="02020603050405020304" pitchFamily="18" charset="0"/>
              </a:rPr>
              <a:t>- предоставление лицензиаром лицензиату права использования селекционного достижения без сохранения за лицензиаром возможности его использования и без права выдачи лицензии другим лицам (исключительная лицензия) (до 20 июня 2018 года данная лицензия называлась полной).</a:t>
            </a:r>
          </a:p>
          <a:p>
            <a:pPr algn="just"/>
            <a:r>
              <a:rPr lang="ru-RU" dirty="0">
                <a:solidFill>
                  <a:schemeClr val="bg1"/>
                </a:solidFill>
                <a:latin typeface="Times New Roman" panose="02020603050405020304" pitchFamily="18" charset="0"/>
                <a:cs typeface="Times New Roman" panose="02020603050405020304" pitchFamily="18" charset="0"/>
              </a:rPr>
              <a:t>В ст. </a:t>
            </a:r>
            <a:r>
              <a:rPr lang="ru-RU" dirty="0" smtClean="0">
                <a:solidFill>
                  <a:schemeClr val="bg1"/>
                </a:solidFill>
                <a:latin typeface="Times New Roman" panose="02020603050405020304" pitchFamily="18" charset="0"/>
                <a:cs typeface="Times New Roman" panose="02020603050405020304" pitchFamily="18" charset="0"/>
              </a:rPr>
              <a:t>20-1 Закона </a:t>
            </a:r>
            <a:r>
              <a:rPr lang="ru-RU" dirty="0">
                <a:solidFill>
                  <a:schemeClr val="bg1"/>
                </a:solidFill>
                <a:latin typeface="Times New Roman" panose="02020603050405020304" pitchFamily="18" charset="0"/>
                <a:cs typeface="Times New Roman" panose="02020603050405020304" pitchFamily="18" charset="0"/>
              </a:rPr>
              <a:t>Республики Казахстан от 13 июля 1999 года «Об охране селекционных достижений» в соответствии с нормами ГК РК было введено понятие «передача исключительного права на селекционное достижение», означающее заключение договора уступки.</a:t>
            </a:r>
          </a:p>
        </p:txBody>
      </p:sp>
    </p:spTree>
    <p:extLst>
      <p:ext uri="{BB962C8B-B14F-4D97-AF65-F5344CB8AC3E}">
        <p14:creationId xmlns="" xmlns:p14="http://schemas.microsoft.com/office/powerpoint/2010/main" val="9385872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ru-RU" b="1" dirty="0" smtClean="0"/>
              <a:t>  </a:t>
            </a:r>
            <a:endParaRPr lang="en-US" b="1" dirty="0"/>
          </a:p>
        </p:txBody>
      </p:sp>
      <p:sp>
        <p:nvSpPr>
          <p:cNvPr id="3" name="Content Placeholder 2"/>
          <p:cNvSpPr>
            <a:spLocks noGrp="1"/>
          </p:cNvSpPr>
          <p:nvPr>
            <p:ph idx="1"/>
          </p:nvPr>
        </p:nvSpPr>
        <p:spPr>
          <a:xfrm>
            <a:off x="0" y="0"/>
            <a:ext cx="12065000" cy="6858000"/>
          </a:xfrm>
          <a:solidFill>
            <a:srgbClr val="002060"/>
          </a:solidFill>
        </p:spPr>
        <p:txBody>
          <a:bodyPr>
            <a:normAutofit/>
          </a:bodyPr>
          <a:lstStyle/>
          <a:p>
            <a:endParaRPr lang="en-US" dirty="0"/>
          </a:p>
          <a:p>
            <a:pPr lvl="0" algn="just"/>
            <a:r>
              <a:rPr lang="ru-RU" b="1" dirty="0">
                <a:solidFill>
                  <a:schemeClr val="bg1"/>
                </a:solidFill>
                <a:latin typeface="Times New Roman" panose="02020603050405020304" pitchFamily="18" charset="0"/>
                <a:cs typeface="Times New Roman" panose="02020603050405020304" pitchFamily="18" charset="0"/>
              </a:rPr>
              <a:t>Закон Республики Казахстан от 20 июня 2018 года № 161-VI «О внесении изменений и дополнений в некоторые законодательные акты Республики Казахстан по вопросам совершенствования законодательства в сфере интеллектуальной собственности</a:t>
            </a:r>
            <a:r>
              <a:rPr lang="ru-RU" b="1" dirty="0" smtClean="0">
                <a:solidFill>
                  <a:schemeClr val="bg1"/>
                </a:solidFill>
                <a:latin typeface="Times New Roman" panose="02020603050405020304" pitchFamily="18" charset="0"/>
                <a:cs typeface="Times New Roman" panose="02020603050405020304" pitchFamily="18" charset="0"/>
              </a:rPr>
              <a:t>»</a:t>
            </a:r>
          </a:p>
          <a:p>
            <a:pPr algn="just"/>
            <a:r>
              <a:rPr lang="ru-RU" dirty="0">
                <a:solidFill>
                  <a:schemeClr val="bg1"/>
                </a:solidFill>
                <a:latin typeface="Times New Roman" panose="02020603050405020304" pitchFamily="18" charset="0"/>
                <a:cs typeface="Times New Roman" panose="02020603050405020304" pitchFamily="18" charset="0"/>
              </a:rPr>
              <a:t>В рамках проводимой административной реформы в Республике Казахстан часть функций уполномоченного государственного органа в сфере охраны изобретений, полезных моделей, промышленных образцов передано экспертной организации согласно </a:t>
            </a:r>
            <a:r>
              <a:rPr lang="ru-RU" dirty="0" err="1">
                <a:solidFill>
                  <a:schemeClr val="bg1"/>
                </a:solidFill>
                <a:latin typeface="Times New Roman" panose="02020603050405020304" pitchFamily="18" charset="0"/>
                <a:cs typeface="Times New Roman" panose="02020603050405020304" pitchFamily="18" charset="0"/>
              </a:rPr>
              <a:t>ст.ст</a:t>
            </a:r>
            <a:r>
              <a:rPr lang="ru-RU" dirty="0">
                <a:solidFill>
                  <a:schemeClr val="bg1"/>
                </a:solidFill>
                <a:latin typeface="Times New Roman" panose="02020603050405020304" pitchFamily="18" charset="0"/>
                <a:cs typeface="Times New Roman" panose="02020603050405020304" pitchFamily="18" charset="0"/>
              </a:rPr>
              <a:t>. 4, 4-1, 22, 25 Патентного закона РК: вынесение решения о выдаче патента на изобретение, решение об отказе в выдаче патента на изобретение, принятие решения о выдаче патента на полезную модель, вынесение решения об отказе в выдаче патента на полезную модель, вынесение решения о выдаче патента на промышленный образец, решение об отказе в выдаче патента на промышленный образец, выдача охранных документов на объекты промышленной собственности.</a:t>
            </a:r>
          </a:p>
        </p:txBody>
      </p:sp>
    </p:spTree>
    <p:extLst>
      <p:ext uri="{BB962C8B-B14F-4D97-AF65-F5344CB8AC3E}">
        <p14:creationId xmlns="" xmlns:p14="http://schemas.microsoft.com/office/powerpoint/2010/main" val="21629555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ru-RU" b="1" dirty="0" smtClean="0"/>
              <a:t>  </a:t>
            </a:r>
            <a:endParaRPr lang="en-US" b="1" dirty="0"/>
          </a:p>
        </p:txBody>
      </p:sp>
      <p:sp>
        <p:nvSpPr>
          <p:cNvPr id="3" name="Content Placeholder 2"/>
          <p:cNvSpPr>
            <a:spLocks noGrp="1"/>
          </p:cNvSpPr>
          <p:nvPr>
            <p:ph idx="1"/>
          </p:nvPr>
        </p:nvSpPr>
        <p:spPr>
          <a:xfrm>
            <a:off x="0" y="0"/>
            <a:ext cx="12065000" cy="6858000"/>
          </a:xfrm>
          <a:solidFill>
            <a:srgbClr val="002060"/>
          </a:solidFill>
        </p:spPr>
        <p:txBody>
          <a:bodyPr>
            <a:normAutofit fontScale="77500" lnSpcReduction="20000"/>
          </a:bodyPr>
          <a:lstStyle/>
          <a:p>
            <a:endParaRPr lang="en-US" dirty="0"/>
          </a:p>
          <a:p>
            <a:pPr lvl="0" algn="just"/>
            <a:r>
              <a:rPr lang="ru-RU" b="1" dirty="0">
                <a:solidFill>
                  <a:schemeClr val="bg1"/>
                </a:solidFill>
                <a:latin typeface="Times New Roman" panose="02020603050405020304" pitchFamily="18" charset="0"/>
                <a:cs typeface="Times New Roman" panose="02020603050405020304" pitchFamily="18" charset="0"/>
              </a:rPr>
              <a:t>Закон Республики Казахстан от 20 июня 2018 года № 161-VI «О внесении изменений и дополнений в некоторые законодательные акты Республики Казахстан по вопросам совершенствования законодательства в сфере интеллектуальной собственности</a:t>
            </a:r>
            <a:r>
              <a:rPr lang="ru-RU" b="1" dirty="0" smtClean="0">
                <a:solidFill>
                  <a:schemeClr val="bg1"/>
                </a:solidFill>
                <a:latin typeface="Times New Roman" panose="02020603050405020304" pitchFamily="18" charset="0"/>
                <a:cs typeface="Times New Roman" panose="02020603050405020304" pitchFamily="18" charset="0"/>
              </a:rPr>
              <a:t>»</a:t>
            </a:r>
          </a:p>
          <a:p>
            <a:pPr algn="just"/>
            <a:r>
              <a:rPr lang="ru-RU" dirty="0">
                <a:solidFill>
                  <a:schemeClr val="bg1"/>
                </a:solidFill>
                <a:latin typeface="Times New Roman" panose="02020603050405020304" pitchFamily="18" charset="0"/>
                <a:cs typeface="Times New Roman" panose="02020603050405020304" pitchFamily="18" charset="0"/>
              </a:rPr>
              <a:t>Патентный закон РК дополнен ст. 11-1 и тем самым </a:t>
            </a:r>
            <a:r>
              <a:rPr lang="ru-RU" dirty="0" smtClean="0">
                <a:solidFill>
                  <a:schemeClr val="bg1"/>
                </a:solidFill>
                <a:latin typeface="Times New Roman" panose="02020603050405020304" pitchFamily="18" charset="0"/>
                <a:cs typeface="Times New Roman" panose="02020603050405020304" pitchFamily="18" charset="0"/>
              </a:rPr>
              <a:t>введено </a:t>
            </a:r>
            <a:r>
              <a:rPr lang="ru-RU" dirty="0">
                <a:solidFill>
                  <a:schemeClr val="bg1"/>
                </a:solidFill>
                <a:latin typeface="Times New Roman" panose="02020603050405020304" pitchFamily="18" charset="0"/>
                <a:cs typeface="Times New Roman" panose="02020603050405020304" pitchFamily="18" charset="0"/>
              </a:rPr>
              <a:t>понятие «передача исключительного права на объект промышленной собственности», означающее заключение договора уступки, аналогичные нормы были приняты в ГК РК,  Законе Республики Казахстан от 13 июля 1999 года «Об охране селекционных достижений».</a:t>
            </a:r>
          </a:p>
          <a:p>
            <a:pPr algn="just"/>
            <a:r>
              <a:rPr lang="ru-RU" dirty="0">
                <a:solidFill>
                  <a:schemeClr val="bg1"/>
                </a:solidFill>
                <a:latin typeface="Times New Roman" panose="02020603050405020304" pitchFamily="18" charset="0"/>
                <a:cs typeface="Times New Roman" panose="02020603050405020304" pitchFamily="18" charset="0"/>
              </a:rPr>
              <a:t>В ст. 14 Патентного закона РК понятие «предоставление права на использование объекта промышленной собственности» расширено, а именно: это заключение не только лицензионного договора, но и договора комплексной предпринимательской лицензии или иного договора с лицензиаром, включающего условия лицензионного договора. В  данной статье изменено название и содержание таких лицензий как исключительная и полная:</a:t>
            </a:r>
          </a:p>
          <a:p>
            <a:pPr algn="just"/>
            <a:r>
              <a:rPr lang="ru-RU" dirty="0">
                <a:solidFill>
                  <a:schemeClr val="bg1"/>
                </a:solidFill>
                <a:latin typeface="Times New Roman" panose="02020603050405020304" pitchFamily="18" charset="0"/>
                <a:cs typeface="Times New Roman" panose="02020603050405020304" pitchFamily="18" charset="0"/>
              </a:rPr>
              <a:t>предоставление лицензиаром лицензиату права использования объекта промышленной собственности</a:t>
            </a:r>
          </a:p>
          <a:p>
            <a:pPr algn="just"/>
            <a:r>
              <a:rPr lang="ru-RU" dirty="0">
                <a:solidFill>
                  <a:schemeClr val="bg1"/>
                </a:solidFill>
                <a:latin typeface="Times New Roman" panose="02020603050405020304" pitchFamily="18" charset="0"/>
                <a:cs typeface="Times New Roman" panose="02020603050405020304" pitchFamily="18" charset="0"/>
              </a:rPr>
              <a:t>- с сохранением за лицензиаром возможности его использования, но без права выдачи лицензии другим лицам (единственная лицензия) (до 20 июня 2018 года – исключительная лицензия);</a:t>
            </a:r>
          </a:p>
          <a:p>
            <a:pPr algn="just"/>
            <a:r>
              <a:rPr lang="ru-RU" dirty="0">
                <a:solidFill>
                  <a:schemeClr val="bg1"/>
                </a:solidFill>
                <a:latin typeface="Times New Roman" panose="02020603050405020304" pitchFamily="18" charset="0"/>
                <a:cs typeface="Times New Roman" panose="02020603050405020304" pitchFamily="18" charset="0"/>
              </a:rPr>
              <a:t>- без сохранения за лицензиаром возможности его использования и без права выдачи лицензии другим лицам (исключительная лицензия) (до 20 июня 2018 года – полная лицензия).</a:t>
            </a:r>
          </a:p>
          <a:p>
            <a:pPr algn="just"/>
            <a:r>
              <a:rPr lang="ru-RU" dirty="0" smtClean="0">
                <a:solidFill>
                  <a:schemeClr val="bg1"/>
                </a:solidFill>
                <a:latin typeface="Times New Roman" panose="02020603050405020304" pitchFamily="18" charset="0"/>
                <a:cs typeface="Times New Roman" panose="02020603050405020304" pitchFamily="18" charset="0"/>
              </a:rPr>
              <a:t>Дополнен </a:t>
            </a:r>
            <a:r>
              <a:rPr lang="ru-RU" dirty="0">
                <a:solidFill>
                  <a:schemeClr val="bg1"/>
                </a:solidFill>
                <a:latin typeface="Times New Roman" panose="02020603050405020304" pitchFamily="18" charset="0"/>
                <a:cs typeface="Times New Roman" panose="02020603050405020304" pitchFamily="18" charset="0"/>
              </a:rPr>
              <a:t>Патентный закон РК статьей 14-1 для лицензионных договоров и договоров уступки введены единые основания, временно препятствующие их регистрации, а также основания для отказа в регистрации данных договоров.</a:t>
            </a:r>
          </a:p>
        </p:txBody>
      </p:sp>
    </p:spTree>
    <p:extLst>
      <p:ext uri="{BB962C8B-B14F-4D97-AF65-F5344CB8AC3E}">
        <p14:creationId xmlns="" xmlns:p14="http://schemas.microsoft.com/office/powerpoint/2010/main" val="24638780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ru-RU" b="1" dirty="0" smtClean="0"/>
              <a:t>  </a:t>
            </a:r>
            <a:endParaRPr lang="en-US" b="1" dirty="0"/>
          </a:p>
        </p:txBody>
      </p:sp>
      <p:sp>
        <p:nvSpPr>
          <p:cNvPr id="3" name="Content Placeholder 2"/>
          <p:cNvSpPr>
            <a:spLocks noGrp="1"/>
          </p:cNvSpPr>
          <p:nvPr>
            <p:ph idx="1"/>
          </p:nvPr>
        </p:nvSpPr>
        <p:spPr>
          <a:xfrm>
            <a:off x="0" y="0"/>
            <a:ext cx="12065000" cy="6858000"/>
          </a:xfrm>
          <a:solidFill>
            <a:srgbClr val="002060"/>
          </a:solidFill>
        </p:spPr>
        <p:txBody>
          <a:bodyPr>
            <a:normAutofit/>
          </a:bodyPr>
          <a:lstStyle/>
          <a:p>
            <a:endParaRPr lang="en-US" dirty="0"/>
          </a:p>
          <a:p>
            <a:pPr lvl="0" algn="just"/>
            <a:r>
              <a:rPr lang="ru-RU" b="1" dirty="0">
                <a:solidFill>
                  <a:schemeClr val="bg1"/>
                </a:solidFill>
                <a:latin typeface="Times New Roman" panose="02020603050405020304" pitchFamily="18" charset="0"/>
                <a:cs typeface="Times New Roman" panose="02020603050405020304" pitchFamily="18" charset="0"/>
              </a:rPr>
              <a:t>Закон Республики Казахстан от 20 июня 2018 года № 161-VI «О внесении изменений и дополнений в некоторые законодательные акты Республики Казахстан по вопросам совершенствования законодательства в сфере интеллектуальной собственности</a:t>
            </a:r>
            <a:r>
              <a:rPr lang="ru-RU" b="1" dirty="0" smtClean="0">
                <a:solidFill>
                  <a:schemeClr val="bg1"/>
                </a:solidFill>
                <a:latin typeface="Times New Roman" panose="02020603050405020304" pitchFamily="18" charset="0"/>
                <a:cs typeface="Times New Roman" panose="02020603050405020304" pitchFamily="18" charset="0"/>
              </a:rPr>
              <a:t>»</a:t>
            </a:r>
          </a:p>
          <a:p>
            <a:pPr algn="just"/>
            <a:r>
              <a:rPr lang="ru-RU" sz="2400" dirty="0">
                <a:solidFill>
                  <a:schemeClr val="bg1"/>
                </a:solidFill>
                <a:latin typeface="Times New Roman" panose="02020603050405020304" pitchFamily="18" charset="0"/>
                <a:cs typeface="Times New Roman" panose="02020603050405020304" pitchFamily="18" charset="0"/>
              </a:rPr>
              <a:t>Статья 33 Патентного закона РК дополнена  еще одним видом спора, рассматриваемого в судебном порядке - о признании патента недействительным. А также предусмотрена возможность рассмотрения таких споров в порядке медиации или арбитражем, как: </a:t>
            </a:r>
          </a:p>
          <a:p>
            <a:pPr algn="just"/>
            <a:r>
              <a:rPr lang="ru-RU" sz="2400" dirty="0">
                <a:solidFill>
                  <a:schemeClr val="bg1"/>
                </a:solidFill>
                <a:latin typeface="Times New Roman" panose="02020603050405020304" pitchFamily="18" charset="0"/>
                <a:cs typeface="Times New Roman" panose="02020603050405020304" pitchFamily="18" charset="0"/>
              </a:rPr>
              <a:t>- </a:t>
            </a:r>
            <a:r>
              <a:rPr lang="ru-RU" sz="2400" dirty="0" smtClean="0">
                <a:solidFill>
                  <a:schemeClr val="bg1"/>
                </a:solidFill>
                <a:latin typeface="Times New Roman" panose="02020603050405020304" pitchFamily="18" charset="0"/>
                <a:cs typeface="Times New Roman" panose="02020603050405020304" pitchFamily="18" charset="0"/>
              </a:rPr>
              <a:t>о </a:t>
            </a:r>
            <a:r>
              <a:rPr lang="ru-RU" sz="2400" dirty="0">
                <a:solidFill>
                  <a:schemeClr val="bg1"/>
                </a:solidFill>
                <a:latin typeface="Times New Roman" panose="02020603050405020304" pitchFamily="18" charset="0"/>
                <a:cs typeface="Times New Roman" panose="02020603050405020304" pitchFamily="18" charset="0"/>
              </a:rPr>
              <a:t>нарушении исключительного права на использование охраняемого объекта промышленной собственности и других имущественных прав патентообладателя; </a:t>
            </a:r>
          </a:p>
          <a:p>
            <a:pPr algn="just"/>
            <a:r>
              <a:rPr lang="ru-RU" sz="2400" dirty="0" smtClean="0">
                <a:solidFill>
                  <a:schemeClr val="bg1"/>
                </a:solidFill>
                <a:latin typeface="Times New Roman" panose="02020603050405020304" pitchFamily="18" charset="0"/>
                <a:cs typeface="Times New Roman" panose="02020603050405020304" pitchFamily="18" charset="0"/>
              </a:rPr>
              <a:t>- о </a:t>
            </a:r>
            <a:r>
              <a:rPr lang="ru-RU" sz="2400" dirty="0">
                <a:solidFill>
                  <a:schemeClr val="bg1"/>
                </a:solidFill>
                <a:latin typeface="Times New Roman" panose="02020603050405020304" pitchFamily="18" charset="0"/>
                <a:cs typeface="Times New Roman" panose="02020603050405020304" pitchFamily="18" charset="0"/>
              </a:rPr>
              <a:t>заключении и исполнении лицензионных договоров на использование охраняемого объекта промышленной собственности; </a:t>
            </a:r>
            <a:endParaRPr lang="ru-RU" sz="2400" dirty="0" smtClean="0">
              <a:solidFill>
                <a:schemeClr val="bg1"/>
              </a:solidFill>
              <a:latin typeface="Times New Roman" panose="02020603050405020304" pitchFamily="18" charset="0"/>
              <a:cs typeface="Times New Roman" panose="02020603050405020304" pitchFamily="18" charset="0"/>
            </a:endParaRPr>
          </a:p>
          <a:p>
            <a:pPr algn="just"/>
            <a:r>
              <a:rPr lang="ru-RU" sz="2400" dirty="0" smtClean="0">
                <a:solidFill>
                  <a:schemeClr val="bg1"/>
                </a:solidFill>
                <a:latin typeface="Times New Roman" panose="02020603050405020304" pitchFamily="18" charset="0"/>
                <a:cs typeface="Times New Roman" panose="02020603050405020304" pitchFamily="18" charset="0"/>
              </a:rPr>
              <a:t>- о </a:t>
            </a:r>
            <a:r>
              <a:rPr lang="ru-RU" sz="2400" dirty="0">
                <a:solidFill>
                  <a:schemeClr val="bg1"/>
                </a:solidFill>
                <a:latin typeface="Times New Roman" panose="02020603050405020304" pitchFamily="18" charset="0"/>
                <a:cs typeface="Times New Roman" panose="02020603050405020304" pitchFamily="18" charset="0"/>
              </a:rPr>
              <a:t>выплате вознаграждения автору работодателем в соответствии </a:t>
            </a:r>
            <a:r>
              <a:rPr lang="ru-RU" sz="2400" dirty="0" smtClean="0">
                <a:solidFill>
                  <a:schemeClr val="bg1"/>
                </a:solidFill>
                <a:latin typeface="Times New Roman" panose="02020603050405020304" pitchFamily="18" charset="0"/>
                <a:cs typeface="Times New Roman" panose="02020603050405020304" pitchFamily="18" charset="0"/>
              </a:rPr>
              <a:t>с пунктом 4 статьи 10</a:t>
            </a:r>
            <a:r>
              <a:rPr lang="ru-RU" sz="2400" dirty="0" smtClean="0">
                <a:solidFill>
                  <a:srgbClr val="FFFFFF"/>
                </a:solidFill>
                <a:latin typeface="Times New Roman" panose="02020603050405020304" pitchFamily="18" charset="0"/>
                <a:cs typeface="Times New Roman" panose="02020603050405020304" pitchFamily="18" charset="0"/>
              </a:rPr>
              <a:t> </a:t>
            </a:r>
            <a:r>
              <a:rPr lang="ru-RU" sz="2400" dirty="0">
                <a:solidFill>
                  <a:schemeClr val="bg1"/>
                </a:solidFill>
                <a:latin typeface="Times New Roman" panose="02020603050405020304" pitchFamily="18" charset="0"/>
                <a:cs typeface="Times New Roman" panose="02020603050405020304" pitchFamily="18" charset="0"/>
              </a:rPr>
              <a:t>настоящего Закона; </a:t>
            </a:r>
          </a:p>
          <a:p>
            <a:pPr algn="just"/>
            <a:r>
              <a:rPr lang="ru-RU" sz="2400" dirty="0" smtClean="0">
                <a:solidFill>
                  <a:schemeClr val="bg1"/>
                </a:solidFill>
                <a:latin typeface="Times New Roman" panose="02020603050405020304" pitchFamily="18" charset="0"/>
                <a:cs typeface="Times New Roman" panose="02020603050405020304" pitchFamily="18" charset="0"/>
              </a:rPr>
              <a:t>- о </a:t>
            </a:r>
            <a:r>
              <a:rPr lang="ru-RU" sz="2400" dirty="0">
                <a:solidFill>
                  <a:schemeClr val="bg1"/>
                </a:solidFill>
                <a:latin typeface="Times New Roman" panose="02020603050405020304" pitchFamily="18" charset="0"/>
                <a:cs typeface="Times New Roman" panose="02020603050405020304" pitchFamily="18" charset="0"/>
              </a:rPr>
              <a:t>выплате компенсаций, предусмотренных настоящим </a:t>
            </a:r>
            <a:r>
              <a:rPr lang="ru-RU" sz="2400" dirty="0" smtClean="0">
                <a:solidFill>
                  <a:schemeClr val="bg1"/>
                </a:solidFill>
                <a:latin typeface="Times New Roman" panose="02020603050405020304" pitchFamily="18" charset="0"/>
                <a:cs typeface="Times New Roman" panose="02020603050405020304" pitchFamily="18" charset="0"/>
              </a:rPr>
              <a:t>Законом. </a:t>
            </a:r>
            <a:endParaRPr lang="ru-RU" sz="2400" dirty="0">
              <a:solidFill>
                <a:schemeClr val="bg1"/>
              </a:solidFill>
              <a:latin typeface="Times New Roman" panose="02020603050405020304" pitchFamily="18" charset="0"/>
              <a:cs typeface="Times New Roman" panose="02020603050405020304" pitchFamily="18" charset="0"/>
            </a:endParaRPr>
          </a:p>
          <a:p>
            <a:endParaRPr lang="ru-RU" sz="2400" dirty="0"/>
          </a:p>
        </p:txBody>
      </p:sp>
    </p:spTree>
    <p:extLst>
      <p:ext uri="{BB962C8B-B14F-4D97-AF65-F5344CB8AC3E}">
        <p14:creationId xmlns="" xmlns:p14="http://schemas.microsoft.com/office/powerpoint/2010/main" val="15203280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ru-RU" b="1" dirty="0" smtClean="0"/>
              <a:t>  </a:t>
            </a:r>
            <a:endParaRPr lang="en-US" b="1" dirty="0"/>
          </a:p>
        </p:txBody>
      </p:sp>
      <p:sp>
        <p:nvSpPr>
          <p:cNvPr id="3" name="Content Placeholder 2"/>
          <p:cNvSpPr>
            <a:spLocks noGrp="1"/>
          </p:cNvSpPr>
          <p:nvPr>
            <p:ph idx="1"/>
          </p:nvPr>
        </p:nvSpPr>
        <p:spPr>
          <a:xfrm>
            <a:off x="0" y="0"/>
            <a:ext cx="12065000" cy="6858000"/>
          </a:xfrm>
          <a:solidFill>
            <a:srgbClr val="002060"/>
          </a:solidFill>
        </p:spPr>
        <p:txBody>
          <a:bodyPr>
            <a:normAutofit/>
          </a:bodyPr>
          <a:lstStyle/>
          <a:p>
            <a:endParaRPr lang="en-US" dirty="0"/>
          </a:p>
          <a:p>
            <a:pPr lvl="0" algn="just"/>
            <a:r>
              <a:rPr lang="ru-RU" b="1" dirty="0">
                <a:solidFill>
                  <a:schemeClr val="bg1"/>
                </a:solidFill>
                <a:latin typeface="Times New Roman" panose="02020603050405020304" pitchFamily="18" charset="0"/>
                <a:cs typeface="Times New Roman" panose="02020603050405020304" pitchFamily="18" charset="0"/>
              </a:rPr>
              <a:t>Закон Республики Казахстан от 20 июня 2018 года № 161-VI «О внесении изменений и дополнений в некоторые законодательные акты Республики Казахстан по вопросам совершенствования законодательства в сфере интеллектуальной собственности</a:t>
            </a:r>
            <a:r>
              <a:rPr lang="ru-RU" b="1" dirty="0" smtClean="0">
                <a:solidFill>
                  <a:schemeClr val="bg1"/>
                </a:solidFill>
                <a:latin typeface="Times New Roman" panose="02020603050405020304" pitchFamily="18" charset="0"/>
                <a:cs typeface="Times New Roman" panose="02020603050405020304" pitchFamily="18" charset="0"/>
              </a:rPr>
              <a:t>»</a:t>
            </a:r>
          </a:p>
          <a:p>
            <a:pPr algn="just"/>
            <a:r>
              <a:rPr lang="ru-RU" sz="2400" dirty="0">
                <a:solidFill>
                  <a:schemeClr val="bg1"/>
                </a:solidFill>
                <a:latin typeface="Times New Roman" panose="02020603050405020304" pitchFamily="18" charset="0"/>
                <a:cs typeface="Times New Roman" panose="02020603050405020304" pitchFamily="18" charset="0"/>
              </a:rPr>
              <a:t>согласно ст. 3-1, 12, 31 </a:t>
            </a:r>
            <a:r>
              <a:rPr lang="ru-RU" sz="2400" dirty="0" smtClean="0">
                <a:solidFill>
                  <a:schemeClr val="bg1"/>
                </a:solidFill>
                <a:latin typeface="Times New Roman" panose="02020603050405020304" pitchFamily="18" charset="0"/>
                <a:cs typeface="Times New Roman" panose="02020603050405020304" pitchFamily="18" charset="0"/>
              </a:rPr>
              <a:t>Закона </a:t>
            </a:r>
            <a:r>
              <a:rPr lang="ru-RU" sz="2400" dirty="0">
                <a:solidFill>
                  <a:schemeClr val="bg1"/>
                </a:solidFill>
                <a:latin typeface="Times New Roman" panose="02020603050405020304" pitchFamily="18" charset="0"/>
                <a:cs typeface="Times New Roman" panose="02020603050405020304" pitchFamily="18" charset="0"/>
              </a:rPr>
              <a:t>Республики Казахстан от 26 июля 1999 года «О товарных знаках, знаках обслуживания и наименованиях мест происхождения товаров» часть  функций уполномоченного государственного органа в сфере охраны товарных знаков (знаков обслуживания), наименований мест происхождения передана экспертной организации, в частности: принятие решения о регистрации или об отказе в регистрации товарных знаков, наименований мест происхождения товаров, регистрация товарных знаков и наименований мест происхождения товаров в Государственном реестре товарных знаков и Государственном реестре наименований мест происхождения товаров; выдача охранного документа и его дубликатов; осуществление прекращения действия регистрации товарного знака (наименования места происхождения) и признание недействительной регистрации товарного знака (наименования места происхождения);  регистрация в Государственном реестре товарных знаков передачу исключительного права, предоставление права на использование товарного знака.</a:t>
            </a:r>
          </a:p>
        </p:txBody>
      </p:sp>
    </p:spTree>
    <p:extLst>
      <p:ext uri="{BB962C8B-B14F-4D97-AF65-F5344CB8AC3E}">
        <p14:creationId xmlns="" xmlns:p14="http://schemas.microsoft.com/office/powerpoint/2010/main" val="21278002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ru-RU" b="1" dirty="0" smtClean="0"/>
              <a:t>  </a:t>
            </a:r>
            <a:endParaRPr lang="en-US" b="1" dirty="0"/>
          </a:p>
        </p:txBody>
      </p:sp>
      <p:sp>
        <p:nvSpPr>
          <p:cNvPr id="3" name="Content Placeholder 2"/>
          <p:cNvSpPr>
            <a:spLocks noGrp="1"/>
          </p:cNvSpPr>
          <p:nvPr>
            <p:ph idx="1"/>
          </p:nvPr>
        </p:nvSpPr>
        <p:spPr>
          <a:xfrm>
            <a:off x="0" y="0"/>
            <a:ext cx="12065000" cy="6858000"/>
          </a:xfrm>
          <a:solidFill>
            <a:srgbClr val="002060"/>
          </a:solidFill>
        </p:spPr>
        <p:txBody>
          <a:bodyPr>
            <a:normAutofit/>
          </a:bodyPr>
          <a:lstStyle/>
          <a:p>
            <a:endParaRPr lang="en-US" dirty="0"/>
          </a:p>
          <a:p>
            <a:pPr lvl="0" algn="just"/>
            <a:r>
              <a:rPr lang="ru-RU" b="1" dirty="0">
                <a:solidFill>
                  <a:schemeClr val="bg1"/>
                </a:solidFill>
                <a:latin typeface="Times New Roman" panose="02020603050405020304" pitchFamily="18" charset="0"/>
                <a:cs typeface="Times New Roman" panose="02020603050405020304" pitchFamily="18" charset="0"/>
              </a:rPr>
              <a:t>Закон Республики Казахстан от 20 июня 2018 года № 161-VI «О внесении изменений и дополнений в некоторые законодательные акты Республики Казахстан по вопросам совершенствования законодательства в сфере интеллектуальной собственности</a:t>
            </a:r>
            <a:r>
              <a:rPr lang="ru-RU" b="1" dirty="0" smtClean="0">
                <a:solidFill>
                  <a:schemeClr val="bg1"/>
                </a:solidFill>
                <a:latin typeface="Times New Roman" panose="02020603050405020304" pitchFamily="18" charset="0"/>
                <a:cs typeface="Times New Roman" panose="02020603050405020304" pitchFamily="18" charset="0"/>
              </a:rPr>
              <a:t>»</a:t>
            </a:r>
          </a:p>
          <a:p>
            <a:pPr algn="just"/>
            <a:r>
              <a:rPr lang="ru-RU" sz="2400" dirty="0">
                <a:solidFill>
                  <a:schemeClr val="bg1"/>
                </a:solidFill>
                <a:latin typeface="Times New Roman" panose="02020603050405020304" pitchFamily="18" charset="0"/>
                <a:cs typeface="Times New Roman" panose="02020603050405020304" pitchFamily="18" charset="0"/>
              </a:rPr>
              <a:t>Закон Республики Казахстан от 7 апреля 2015 года № 300-V «О внесении изменений и дополнений в некоторые законодательные акты Республики Казахстан по вопросам правового регулирования сферы интеллектуальной собственности» исключил свидетельство на товарный знак,  на наименование места происхождения товара  в качестве охранного документа и права на товарный знак и на наименование места происхождения товара удостоверялись записью о регистрации товарного знака, наименования места происхождения. А Законом Республики Казахстан от 20 июня 2018 года № 161-VI ЗРК «О внесении изменений и дополнений в некоторые законодательные акты Республики Казахстан по вопросам совершенствования законодательства в сфере интеллектуальной собственности» был возвращен охранный документ на товарный знак (знак обслуживания), наименование места происхождения товара -  </a:t>
            </a:r>
            <a:r>
              <a:rPr lang="ru-RU" sz="2400" dirty="0" smtClean="0">
                <a:solidFill>
                  <a:schemeClr val="bg1"/>
                </a:solidFill>
                <a:latin typeface="Times New Roman" panose="02020603050405020304" pitchFamily="18" charset="0"/>
                <a:cs typeface="Times New Roman" panose="02020603050405020304" pitchFamily="18" charset="0"/>
              </a:rPr>
              <a:t>свидетельство (см. п. 3 ст. 4, ст. 34 ЗРК «О товарных знаках»).</a:t>
            </a:r>
            <a:r>
              <a:rPr lang="ru-RU" sz="2400" dirty="0" smtClean="0"/>
              <a:t> </a:t>
            </a:r>
            <a:endParaRPr lang="ru-RU" sz="2400" b="1" dirty="0"/>
          </a:p>
        </p:txBody>
      </p:sp>
    </p:spTree>
    <p:extLst>
      <p:ext uri="{BB962C8B-B14F-4D97-AF65-F5344CB8AC3E}">
        <p14:creationId xmlns="" xmlns:p14="http://schemas.microsoft.com/office/powerpoint/2010/main" val="41953518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ru-RU" b="1" dirty="0" smtClean="0"/>
              <a:t>  </a:t>
            </a:r>
            <a:endParaRPr lang="en-US" b="1" dirty="0"/>
          </a:p>
        </p:txBody>
      </p:sp>
      <p:sp>
        <p:nvSpPr>
          <p:cNvPr id="3" name="Content Placeholder 2"/>
          <p:cNvSpPr>
            <a:spLocks noGrp="1"/>
          </p:cNvSpPr>
          <p:nvPr>
            <p:ph idx="1"/>
          </p:nvPr>
        </p:nvSpPr>
        <p:spPr>
          <a:xfrm>
            <a:off x="0" y="0"/>
            <a:ext cx="12065000" cy="6858000"/>
          </a:xfrm>
          <a:solidFill>
            <a:srgbClr val="002060"/>
          </a:solidFill>
        </p:spPr>
        <p:txBody>
          <a:bodyPr>
            <a:normAutofit/>
          </a:bodyPr>
          <a:lstStyle/>
          <a:p>
            <a:endParaRPr lang="en-US" dirty="0"/>
          </a:p>
          <a:p>
            <a:pPr lvl="0" algn="just"/>
            <a:r>
              <a:rPr lang="ru-RU" b="1" dirty="0">
                <a:solidFill>
                  <a:schemeClr val="bg1"/>
                </a:solidFill>
                <a:latin typeface="Times New Roman" panose="02020603050405020304" pitchFamily="18" charset="0"/>
                <a:cs typeface="Times New Roman" panose="02020603050405020304" pitchFamily="18" charset="0"/>
              </a:rPr>
              <a:t>Закон Республики Казахстан от 20 июня 2018 года № 161-VI «О внесении изменений и дополнений в некоторые законодательные акты Республики Казахстан по вопросам совершенствования законодательства в сфере интеллектуальной собственности</a:t>
            </a:r>
            <a:r>
              <a:rPr lang="ru-RU" b="1" dirty="0" smtClean="0">
                <a:solidFill>
                  <a:schemeClr val="bg1"/>
                </a:solidFill>
                <a:latin typeface="Times New Roman" panose="02020603050405020304" pitchFamily="18" charset="0"/>
                <a:cs typeface="Times New Roman" panose="02020603050405020304" pitchFamily="18" charset="0"/>
              </a:rPr>
              <a:t>»</a:t>
            </a:r>
          </a:p>
          <a:p>
            <a:pPr algn="just"/>
            <a:r>
              <a:rPr lang="ru-RU" sz="2400" dirty="0">
                <a:solidFill>
                  <a:schemeClr val="bg1"/>
                </a:solidFill>
                <a:latin typeface="Times New Roman" panose="02020603050405020304" pitchFamily="18" charset="0"/>
                <a:cs typeface="Times New Roman" panose="02020603050405020304" pitchFamily="18" charset="0"/>
              </a:rPr>
              <a:t>В ст. 11 </a:t>
            </a:r>
            <a:r>
              <a:rPr lang="ru-RU" sz="2400" dirty="0" smtClean="0">
                <a:solidFill>
                  <a:schemeClr val="bg1"/>
                </a:solidFill>
                <a:latin typeface="Times New Roman" panose="02020603050405020304" pitchFamily="18" charset="0"/>
                <a:cs typeface="Times New Roman" panose="02020603050405020304" pitchFamily="18" charset="0"/>
              </a:rPr>
              <a:t>Закона </a:t>
            </a:r>
            <a:r>
              <a:rPr lang="ru-RU" sz="2400" dirty="0">
                <a:solidFill>
                  <a:schemeClr val="bg1"/>
                </a:solidFill>
                <a:latin typeface="Times New Roman" panose="02020603050405020304" pitchFamily="18" charset="0"/>
                <a:cs typeface="Times New Roman" panose="02020603050405020304" pitchFamily="18" charset="0"/>
              </a:rPr>
              <a:t>Республики Казахстан от 26 июля 1999 года «О товарных знаках, знаках обслуживания и наименованиях мест происхождения товаров» сокращены сроки проведения экспертизы заявки на товарный знак с 9 месяцев до 7 месяцев с даты подачи заявки. </a:t>
            </a:r>
          </a:p>
          <a:p>
            <a:pPr algn="just"/>
            <a:r>
              <a:rPr lang="ru-RU" sz="2400" dirty="0">
                <a:solidFill>
                  <a:schemeClr val="bg1"/>
                </a:solidFill>
                <a:latin typeface="Times New Roman" panose="02020603050405020304" pitchFamily="18" charset="0"/>
                <a:cs typeface="Times New Roman" panose="02020603050405020304" pitchFamily="18" charset="0"/>
              </a:rPr>
              <a:t>До 20 июня 2018 года сведения о поданных заявках на товарные знаки (знаки обслуживания) не публиковались на стадии экспертизы заявки на вышеуказанные средства индивидуализации. </a:t>
            </a:r>
            <a:r>
              <a:rPr lang="ru-RU" sz="2400" dirty="0" smtClean="0">
                <a:solidFill>
                  <a:schemeClr val="bg1"/>
                </a:solidFill>
                <a:latin typeface="Times New Roman" panose="02020603050405020304" pitchFamily="18" charset="0"/>
                <a:cs typeface="Times New Roman" panose="02020603050405020304" pitchFamily="18" charset="0"/>
              </a:rPr>
              <a:t>Закон Республики </a:t>
            </a:r>
            <a:r>
              <a:rPr lang="ru-RU" sz="2400" dirty="0">
                <a:solidFill>
                  <a:schemeClr val="bg1"/>
                </a:solidFill>
                <a:latin typeface="Times New Roman" panose="02020603050405020304" pitchFamily="18" charset="0"/>
                <a:cs typeface="Times New Roman" panose="02020603050405020304" pitchFamily="18" charset="0"/>
              </a:rPr>
              <a:t>Казахстан от 26 июля 1999 года «О товарных знаках, знаках обслуживания и наименованиях мест происхождения товаров» дополнен статьей 11-1. Публикация сведений о заявке, т.е.  после проведения предварительной экспертизы публикуются сведения о заявке на товарный знак.</a:t>
            </a:r>
          </a:p>
          <a:p>
            <a:pPr algn="just"/>
            <a:endParaRPr lang="ru-RU" sz="2400" b="1" dirty="0"/>
          </a:p>
        </p:txBody>
      </p:sp>
    </p:spTree>
    <p:extLst>
      <p:ext uri="{BB962C8B-B14F-4D97-AF65-F5344CB8AC3E}">
        <p14:creationId xmlns="" xmlns:p14="http://schemas.microsoft.com/office/powerpoint/2010/main" val="2014001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ru-RU" b="1" dirty="0" smtClean="0"/>
              <a:t>  </a:t>
            </a:r>
            <a:endParaRPr lang="en-US" b="1" dirty="0"/>
          </a:p>
        </p:txBody>
      </p:sp>
      <p:sp>
        <p:nvSpPr>
          <p:cNvPr id="3" name="Content Placeholder 2"/>
          <p:cNvSpPr>
            <a:spLocks noGrp="1"/>
          </p:cNvSpPr>
          <p:nvPr>
            <p:ph idx="1"/>
          </p:nvPr>
        </p:nvSpPr>
        <p:spPr>
          <a:xfrm>
            <a:off x="0" y="0"/>
            <a:ext cx="12065000" cy="6858000"/>
          </a:xfrm>
          <a:solidFill>
            <a:srgbClr val="002060"/>
          </a:solidFill>
        </p:spPr>
        <p:txBody>
          <a:bodyPr>
            <a:normAutofit/>
          </a:bodyPr>
          <a:lstStyle/>
          <a:p>
            <a:endParaRPr lang="en-US" dirty="0"/>
          </a:p>
          <a:p>
            <a:pPr lvl="0" algn="just"/>
            <a:r>
              <a:rPr lang="ru-RU" b="1" dirty="0">
                <a:solidFill>
                  <a:schemeClr val="bg1"/>
                </a:solidFill>
                <a:latin typeface="Times New Roman" panose="02020603050405020304" pitchFamily="18" charset="0"/>
                <a:cs typeface="Times New Roman" panose="02020603050405020304" pitchFamily="18" charset="0"/>
              </a:rPr>
              <a:t>Закон Республики Казахстан от 20 июня 2018 года № 161-VI «О внесении изменений и дополнений в некоторые законодательные акты Республики Казахстан по вопросам совершенствования законодательства в сфере интеллектуальной собственности</a:t>
            </a:r>
            <a:r>
              <a:rPr lang="ru-RU" b="1" dirty="0" smtClean="0">
                <a:solidFill>
                  <a:schemeClr val="bg1"/>
                </a:solidFill>
                <a:latin typeface="Times New Roman" panose="02020603050405020304" pitchFamily="18" charset="0"/>
                <a:cs typeface="Times New Roman" panose="02020603050405020304" pitchFamily="18" charset="0"/>
              </a:rPr>
              <a:t>»</a:t>
            </a:r>
          </a:p>
          <a:p>
            <a:pPr algn="just"/>
            <a:r>
              <a:rPr lang="ru-RU" sz="2400" dirty="0">
                <a:solidFill>
                  <a:schemeClr val="bg1"/>
                </a:solidFill>
                <a:latin typeface="Times New Roman" panose="02020603050405020304" pitchFamily="18" charset="0"/>
                <a:cs typeface="Times New Roman" panose="02020603050405020304" pitchFamily="18" charset="0"/>
              </a:rPr>
              <a:t>В п. 2 ст. 15 </a:t>
            </a:r>
            <a:r>
              <a:rPr lang="ru-RU" sz="2400" dirty="0" smtClean="0">
                <a:solidFill>
                  <a:schemeClr val="bg1"/>
                </a:solidFill>
                <a:latin typeface="Times New Roman" panose="02020603050405020304" pitchFamily="18" charset="0"/>
                <a:cs typeface="Times New Roman" panose="02020603050405020304" pitchFamily="18" charset="0"/>
              </a:rPr>
              <a:t>Закона </a:t>
            </a:r>
            <a:r>
              <a:rPr lang="ru-RU" sz="2400" dirty="0">
                <a:solidFill>
                  <a:schemeClr val="bg1"/>
                </a:solidFill>
                <a:latin typeface="Times New Roman" panose="02020603050405020304" pitchFamily="18" charset="0"/>
                <a:cs typeface="Times New Roman" panose="02020603050405020304" pitchFamily="18" charset="0"/>
              </a:rPr>
              <a:t>Республики Казахстан от 26 июля 1999 года «О товарных знаках, знаках обслуживания и наименованиях мест происхождения товаров»  сокращены сроки внесения в Государственный реестр сведений о продлении срока действия регистрации товарного знака с 1 месяца до 10 рабочих дней с даты поступления ходатайства в экспертную организацию.</a:t>
            </a:r>
          </a:p>
          <a:p>
            <a:pPr algn="just"/>
            <a:r>
              <a:rPr lang="ru-RU" sz="2400" dirty="0">
                <a:solidFill>
                  <a:schemeClr val="bg1"/>
                </a:solidFill>
                <a:latin typeface="Times New Roman" panose="02020603050405020304" pitchFamily="18" charset="0"/>
                <a:cs typeface="Times New Roman" panose="02020603050405020304" pitchFamily="18" charset="0"/>
              </a:rPr>
              <a:t>В ст. 21 </a:t>
            </a:r>
            <a:r>
              <a:rPr lang="ru-RU" sz="2400" dirty="0" smtClean="0">
                <a:solidFill>
                  <a:schemeClr val="bg1"/>
                </a:solidFill>
                <a:latin typeface="Times New Roman" panose="02020603050405020304" pitchFamily="18" charset="0"/>
                <a:cs typeface="Times New Roman" panose="02020603050405020304" pitchFamily="18" charset="0"/>
              </a:rPr>
              <a:t>Закона </a:t>
            </a:r>
            <a:r>
              <a:rPr lang="ru-RU" sz="2400" dirty="0">
                <a:solidFill>
                  <a:schemeClr val="bg1"/>
                </a:solidFill>
                <a:latin typeface="Times New Roman" panose="02020603050405020304" pitchFamily="18" charset="0"/>
                <a:cs typeface="Times New Roman" panose="02020603050405020304" pitchFamily="18" charset="0"/>
              </a:rPr>
              <a:t>Республики Казахстан от 26 июля 1999 года «О товарных знаках, знаках обслуживания и наименованиях мест происхождения товаров» конкретизирован и уточнен понятийный аппарат по договорам, а именно: 1) передача исключительного права на товарный знак означает заключение договора уступки прав; 2) предоставление права использования на товарный знак – это заключение договора комплексной предпринимательской лицензии или иного договора (лицензионного договора). </a:t>
            </a:r>
            <a:endParaRPr lang="ru-RU"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0470117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3070745"/>
          </a:xfrm>
          <a:solidFill>
            <a:srgbClr val="002060"/>
          </a:solidFill>
          <a:ln>
            <a:solidFill>
              <a:srgbClr val="002060"/>
            </a:solidFill>
          </a:ln>
        </p:spPr>
        <p:txBody>
          <a:bodyPr>
            <a:normAutofit fontScale="90000"/>
          </a:bodyPr>
          <a:lstStyle/>
          <a:p>
            <a:pPr lvl="0" algn="just"/>
            <a:r>
              <a:rPr lang="ru-RU" b="1" dirty="0">
                <a:solidFill>
                  <a:schemeClr val="bg1"/>
                </a:solidFill>
                <a:latin typeface="Times New Roman" panose="02020603050405020304" pitchFamily="18" charset="0"/>
                <a:cs typeface="Times New Roman" panose="02020603050405020304" pitchFamily="18" charset="0"/>
              </a:rPr>
              <a:t>Закон Республики Казахстан от 10 января 2018 года № 134-VI «О внесении изменений и дополнений в некоторые законодательные акты Республики Казахстан по вопросам оценочной деятельности</a:t>
            </a:r>
            <a:r>
              <a:rPr lang="ru-RU" b="1" dirty="0" smtClean="0">
                <a:solidFill>
                  <a:schemeClr val="bg1"/>
                </a:solidFill>
                <a:latin typeface="Times New Roman" panose="02020603050405020304" pitchFamily="18" charset="0"/>
                <a:cs typeface="Times New Roman" panose="02020603050405020304" pitchFamily="18" charset="0"/>
              </a:rPr>
              <a:t>»</a:t>
            </a:r>
            <a:br>
              <a:rPr lang="ru-RU" b="1" dirty="0" smtClean="0">
                <a:solidFill>
                  <a:schemeClr val="bg1"/>
                </a:solidFill>
                <a:latin typeface="Times New Roman" panose="02020603050405020304" pitchFamily="18" charset="0"/>
                <a:cs typeface="Times New Roman" panose="02020603050405020304" pitchFamily="18" charset="0"/>
              </a:rPr>
            </a:br>
            <a:r>
              <a:rPr lang="ru-RU" sz="2700" dirty="0" smtClean="0">
                <a:solidFill>
                  <a:schemeClr val="bg1"/>
                </a:solidFill>
                <a:latin typeface="Times New Roman" panose="02020603050405020304" pitchFamily="18" charset="0"/>
                <a:cs typeface="Times New Roman" panose="02020603050405020304" pitchFamily="18" charset="0"/>
              </a:rPr>
              <a:t>Закон введен </a:t>
            </a:r>
            <a:r>
              <a:rPr lang="ru-RU" sz="2700" dirty="0">
                <a:solidFill>
                  <a:schemeClr val="bg1"/>
                </a:solidFill>
                <a:latin typeface="Times New Roman" panose="02020603050405020304" pitchFamily="18" charset="0"/>
                <a:cs typeface="Times New Roman" panose="02020603050405020304" pitchFamily="18" charset="0"/>
              </a:rPr>
              <a:t>в действие по истечении шести месяцев после дня его первого </a:t>
            </a:r>
            <a:r>
              <a:rPr lang="ru-RU" sz="2700" dirty="0" smtClean="0">
                <a:solidFill>
                  <a:schemeClr val="bg1"/>
                </a:solidFill>
                <a:latin typeface="Times New Roman" panose="02020603050405020304" pitchFamily="18" charset="0"/>
                <a:cs typeface="Times New Roman" panose="02020603050405020304" pitchFamily="18" charset="0"/>
              </a:rPr>
              <a:t>официального опубликования.</a:t>
            </a:r>
            <a:endParaRPr lang="ru-RU" sz="2700" b="1"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3070745"/>
            <a:ext cx="12192000" cy="3787255"/>
          </a:xfrm>
          <a:solidFill>
            <a:srgbClr val="002060"/>
          </a:solidFill>
        </p:spPr>
        <p:txBody>
          <a:bodyPr>
            <a:normAutofit/>
          </a:bodyPr>
          <a:lstStyle/>
          <a:p>
            <a:pPr algn="just"/>
            <a:r>
              <a:rPr lang="ru-RU" dirty="0">
                <a:solidFill>
                  <a:schemeClr val="bg1"/>
                </a:solidFill>
                <a:latin typeface="Times New Roman" panose="02020603050405020304" pitchFamily="18" charset="0"/>
                <a:cs typeface="Times New Roman" panose="02020603050405020304" pitchFamily="18" charset="0"/>
              </a:rPr>
              <a:t>в пункте 5 </a:t>
            </a:r>
            <a:r>
              <a:rPr lang="ru-RU" dirty="0" smtClean="0">
                <a:solidFill>
                  <a:schemeClr val="bg1"/>
                </a:solidFill>
                <a:latin typeface="Times New Roman" panose="02020603050405020304" pitchFamily="18" charset="0"/>
                <a:cs typeface="Times New Roman" panose="02020603050405020304" pitchFamily="18" charset="0"/>
              </a:rPr>
              <a:t>статьи 319 ГК РК слова </a:t>
            </a:r>
            <a:r>
              <a:rPr lang="ru-RU" dirty="0">
                <a:solidFill>
                  <a:schemeClr val="bg1"/>
                </a:solidFill>
                <a:latin typeface="Times New Roman" panose="02020603050405020304" pitchFamily="18" charset="0"/>
                <a:cs typeface="Times New Roman" panose="02020603050405020304" pitchFamily="18" charset="0"/>
              </a:rPr>
              <a:t>«заключения физических или юридических лиц, имеющих лицензию на осуществление деятельности по оценке имущества» заменить словами «отчета об оценке, составленного оценщиком».</a:t>
            </a:r>
          </a:p>
          <a:p>
            <a:r>
              <a:rPr lang="ru-RU" dirty="0" smtClean="0">
                <a:solidFill>
                  <a:schemeClr val="bg1"/>
                </a:solidFill>
                <a:latin typeface="Times New Roman" panose="02020603050405020304" pitchFamily="18" charset="0"/>
                <a:cs typeface="Times New Roman" panose="02020603050405020304" pitchFamily="18" charset="0"/>
              </a:rPr>
              <a:t>В связи с принятием </a:t>
            </a:r>
            <a:r>
              <a:rPr lang="ru-RU" b="1" dirty="0" smtClean="0">
                <a:solidFill>
                  <a:schemeClr val="bg1"/>
                </a:solidFill>
                <a:latin typeface="Times New Roman" panose="02020603050405020304" pitchFamily="18" charset="0"/>
                <a:cs typeface="Times New Roman" panose="02020603050405020304" pitchFamily="18" charset="0"/>
              </a:rPr>
              <a:t>Закона </a:t>
            </a:r>
            <a:r>
              <a:rPr lang="ru-RU" b="1" dirty="0">
                <a:solidFill>
                  <a:schemeClr val="bg1"/>
                </a:solidFill>
                <a:latin typeface="Times New Roman" panose="02020603050405020304" pitchFamily="18" charset="0"/>
                <a:cs typeface="Times New Roman" panose="02020603050405020304" pitchFamily="18" charset="0"/>
              </a:rPr>
              <a:t>Республики Казахстан </a:t>
            </a:r>
            <a:r>
              <a:rPr lang="ru-RU" b="1" dirty="0" smtClean="0">
                <a:solidFill>
                  <a:schemeClr val="bg1"/>
                </a:solidFill>
                <a:latin typeface="Times New Roman" panose="02020603050405020304" pitchFamily="18" charset="0"/>
                <a:cs typeface="Times New Roman" panose="02020603050405020304" pitchFamily="18" charset="0"/>
              </a:rPr>
              <a:t>от </a:t>
            </a:r>
            <a:r>
              <a:rPr lang="ru-RU" b="1" dirty="0">
                <a:solidFill>
                  <a:schemeClr val="bg1"/>
                </a:solidFill>
                <a:latin typeface="Times New Roman" panose="02020603050405020304" pitchFamily="18" charset="0"/>
                <a:cs typeface="Times New Roman" panose="02020603050405020304" pitchFamily="18" charset="0"/>
              </a:rPr>
              <a:t>10 января 2018 года № 133-VI «Об оценочной деятельности в Республике Казахстан»</a:t>
            </a:r>
            <a:endParaRPr lang="en-US"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7047422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ru-RU" b="1" dirty="0" smtClean="0"/>
              <a:t>  </a:t>
            </a:r>
            <a:endParaRPr lang="en-US" b="1" dirty="0"/>
          </a:p>
        </p:txBody>
      </p:sp>
      <p:sp>
        <p:nvSpPr>
          <p:cNvPr id="3" name="Content Placeholder 2"/>
          <p:cNvSpPr>
            <a:spLocks noGrp="1"/>
          </p:cNvSpPr>
          <p:nvPr>
            <p:ph idx="1"/>
          </p:nvPr>
        </p:nvSpPr>
        <p:spPr>
          <a:xfrm>
            <a:off x="0" y="0"/>
            <a:ext cx="12065000" cy="6858000"/>
          </a:xfrm>
          <a:solidFill>
            <a:srgbClr val="002060"/>
          </a:solidFill>
        </p:spPr>
        <p:txBody>
          <a:bodyPr>
            <a:normAutofit/>
          </a:bodyPr>
          <a:lstStyle/>
          <a:p>
            <a:endParaRPr lang="en-US" dirty="0"/>
          </a:p>
          <a:p>
            <a:pPr lvl="0" algn="just"/>
            <a:r>
              <a:rPr lang="ru-RU" b="1" dirty="0">
                <a:solidFill>
                  <a:schemeClr val="bg1"/>
                </a:solidFill>
                <a:latin typeface="Times New Roman" panose="02020603050405020304" pitchFamily="18" charset="0"/>
                <a:cs typeface="Times New Roman" panose="02020603050405020304" pitchFamily="18" charset="0"/>
              </a:rPr>
              <a:t>Закон Республики Казахстан от 20 июня 2018 года № 161-VI «О внесении изменений и дополнений в некоторые законодательные акты Республики Казахстан по вопросам совершенствования законодательства в сфере интеллектуальной собственности</a:t>
            </a:r>
            <a:r>
              <a:rPr lang="ru-RU" b="1" dirty="0" smtClean="0">
                <a:solidFill>
                  <a:schemeClr val="bg1"/>
                </a:solidFill>
                <a:latin typeface="Times New Roman" panose="02020603050405020304" pitchFamily="18" charset="0"/>
                <a:cs typeface="Times New Roman" panose="02020603050405020304" pitchFamily="18" charset="0"/>
              </a:rPr>
              <a:t>»</a:t>
            </a:r>
          </a:p>
          <a:p>
            <a:pPr algn="just"/>
            <a:r>
              <a:rPr lang="ru-RU" sz="2400" dirty="0">
                <a:solidFill>
                  <a:schemeClr val="bg1"/>
                </a:solidFill>
                <a:latin typeface="Times New Roman" panose="02020603050405020304" pitchFamily="18" charset="0"/>
                <a:cs typeface="Times New Roman" panose="02020603050405020304" pitchFamily="18" charset="0"/>
              </a:rPr>
              <a:t>В ст. 30 </a:t>
            </a:r>
            <a:r>
              <a:rPr lang="ru-RU" sz="2400" dirty="0" smtClean="0">
                <a:solidFill>
                  <a:schemeClr val="bg1"/>
                </a:solidFill>
                <a:latin typeface="Times New Roman" panose="02020603050405020304" pitchFamily="18" charset="0"/>
                <a:cs typeface="Times New Roman" panose="02020603050405020304" pitchFamily="18" charset="0"/>
              </a:rPr>
              <a:t>Закона </a:t>
            </a:r>
            <a:r>
              <a:rPr lang="ru-RU" sz="2400" dirty="0">
                <a:solidFill>
                  <a:schemeClr val="bg1"/>
                </a:solidFill>
                <a:latin typeface="Times New Roman" panose="02020603050405020304" pitchFamily="18" charset="0"/>
                <a:cs typeface="Times New Roman" panose="02020603050405020304" pitchFamily="18" charset="0"/>
              </a:rPr>
              <a:t>Республики Казахстан от 26 июля 1999 года «О товарных знаках, знаках обслуживания и наименованиях мест происхождения товаров»  сокращен срок проведения экспертизы наименования места происхождения товара с 6 месяцев до 30 рабочих дней с даты подачи заявки. </a:t>
            </a:r>
          </a:p>
          <a:p>
            <a:pPr algn="just"/>
            <a:r>
              <a:rPr lang="ru-RU" sz="2400" dirty="0">
                <a:solidFill>
                  <a:schemeClr val="bg1"/>
                </a:solidFill>
                <a:latin typeface="Times New Roman" panose="02020603050405020304" pitchFamily="18" charset="0"/>
                <a:cs typeface="Times New Roman" panose="02020603050405020304" pitchFamily="18" charset="0"/>
              </a:rPr>
              <a:t>В п. 1 ст. 37 </a:t>
            </a:r>
            <a:r>
              <a:rPr lang="ru-RU" sz="2400" dirty="0" smtClean="0">
                <a:solidFill>
                  <a:schemeClr val="bg1"/>
                </a:solidFill>
                <a:latin typeface="Times New Roman" panose="02020603050405020304" pitchFamily="18" charset="0"/>
                <a:cs typeface="Times New Roman" panose="02020603050405020304" pitchFamily="18" charset="0"/>
              </a:rPr>
              <a:t>Закона </a:t>
            </a:r>
            <a:r>
              <a:rPr lang="ru-RU" sz="2400" dirty="0">
                <a:solidFill>
                  <a:schemeClr val="bg1"/>
                </a:solidFill>
                <a:latin typeface="Times New Roman" panose="02020603050405020304" pitchFamily="18" charset="0"/>
                <a:cs typeface="Times New Roman" panose="02020603050405020304" pitchFamily="18" charset="0"/>
              </a:rPr>
              <a:t>Республики Казахстан от 26 июля 1999 года «О товарных знаках, знаках обслуживания и наименованиях мест происхождения товаров» предусмотрено, что  владелец наименования места происхождения товара обладает правом использования, а не исключительным правом в отношении указанного средства индивидуализации как это было до 20 июня 2018 года.</a:t>
            </a:r>
          </a:p>
          <a:p>
            <a:pPr algn="just"/>
            <a:endParaRPr lang="ru-RU" sz="2400" b="1" dirty="0"/>
          </a:p>
        </p:txBody>
      </p:sp>
    </p:spTree>
    <p:extLst>
      <p:ext uri="{BB962C8B-B14F-4D97-AF65-F5344CB8AC3E}">
        <p14:creationId xmlns="" xmlns:p14="http://schemas.microsoft.com/office/powerpoint/2010/main" val="7258327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ru-RU" b="1" dirty="0" smtClean="0"/>
              <a:t>  </a:t>
            </a:r>
            <a:endParaRPr lang="en-US" b="1" dirty="0"/>
          </a:p>
        </p:txBody>
      </p:sp>
      <p:sp>
        <p:nvSpPr>
          <p:cNvPr id="3" name="Content Placeholder 2"/>
          <p:cNvSpPr>
            <a:spLocks noGrp="1"/>
          </p:cNvSpPr>
          <p:nvPr>
            <p:ph idx="1"/>
          </p:nvPr>
        </p:nvSpPr>
        <p:spPr>
          <a:xfrm>
            <a:off x="0" y="0"/>
            <a:ext cx="12065000" cy="6858000"/>
          </a:xfrm>
          <a:solidFill>
            <a:srgbClr val="002060"/>
          </a:solidFill>
        </p:spPr>
        <p:txBody>
          <a:bodyPr>
            <a:normAutofit/>
          </a:bodyPr>
          <a:lstStyle/>
          <a:p>
            <a:endParaRPr lang="en-US" dirty="0"/>
          </a:p>
          <a:p>
            <a:pPr lvl="0" algn="just"/>
            <a:r>
              <a:rPr lang="ru-RU" b="1" dirty="0">
                <a:solidFill>
                  <a:schemeClr val="bg1"/>
                </a:solidFill>
                <a:latin typeface="Times New Roman" panose="02020603050405020304" pitchFamily="18" charset="0"/>
                <a:cs typeface="Times New Roman" panose="02020603050405020304" pitchFamily="18" charset="0"/>
              </a:rPr>
              <a:t>Закон Республики Казахстан от 20 июня 2018 года № 161-VI «О внесении изменений и дополнений в некоторые законодательные акты Республики Казахстан по вопросам совершенствования законодательства в сфере интеллектуальной собственности</a:t>
            </a:r>
            <a:r>
              <a:rPr lang="ru-RU" b="1" dirty="0" smtClean="0">
                <a:solidFill>
                  <a:schemeClr val="bg1"/>
                </a:solidFill>
                <a:latin typeface="Times New Roman" panose="02020603050405020304" pitchFamily="18" charset="0"/>
                <a:cs typeface="Times New Roman" panose="02020603050405020304" pitchFamily="18" charset="0"/>
              </a:rPr>
              <a:t>»</a:t>
            </a:r>
          </a:p>
          <a:p>
            <a:pPr lvl="0" algn="just"/>
            <a:endParaRPr lang="ru-RU" b="1" dirty="0" smtClean="0">
              <a:solidFill>
                <a:schemeClr val="bg1"/>
              </a:solidFill>
              <a:latin typeface="Times New Roman" panose="02020603050405020304" pitchFamily="18" charset="0"/>
              <a:cs typeface="Times New Roman" panose="02020603050405020304" pitchFamily="18" charset="0"/>
            </a:endParaRPr>
          </a:p>
          <a:p>
            <a:pPr algn="just"/>
            <a:r>
              <a:rPr lang="ru-RU" dirty="0">
                <a:solidFill>
                  <a:schemeClr val="bg1"/>
                </a:solidFill>
                <a:latin typeface="Times New Roman" panose="02020603050405020304" pitchFamily="18" charset="0"/>
                <a:cs typeface="Times New Roman" panose="02020603050405020304" pitchFamily="18" charset="0"/>
              </a:rPr>
              <a:t>в Закон Республики Казахстан от 4 декабря 2015 года «О государственных закупках» были внесены изменения и дополнения, касающиеся охраны исключительных прав на объекты интеллектуальной собственности, в частности организаторы (заказчики) обязаны при проведении государственных закупок соблюдать права на объекты интеллектуальной собственности, содержащиеся в закупаемых товарах. </a:t>
            </a:r>
          </a:p>
          <a:p>
            <a:pPr algn="just"/>
            <a:endParaRPr lang="ru-RU" sz="2400" b="1" dirty="0"/>
          </a:p>
        </p:txBody>
      </p:sp>
    </p:spTree>
    <p:extLst>
      <p:ext uri="{BB962C8B-B14F-4D97-AF65-F5344CB8AC3E}">
        <p14:creationId xmlns="" xmlns:p14="http://schemas.microsoft.com/office/powerpoint/2010/main" val="8006967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7023125"/>
          </a:xfrm>
          <a:solidFill>
            <a:srgbClr val="002060"/>
          </a:solidFill>
        </p:spPr>
        <p:txBody>
          <a:bodyPr>
            <a:normAutofit fontScale="47500" lnSpcReduction="20000"/>
          </a:bodyPr>
          <a:lstStyle/>
          <a:p>
            <a:endParaRPr lang="en-US" dirty="0">
              <a:solidFill>
                <a:schemeClr val="bg1"/>
              </a:solidFill>
            </a:endParaRPr>
          </a:p>
          <a:p>
            <a:pPr lvl="0" algn="just"/>
            <a:r>
              <a:rPr lang="ru-RU" sz="4000" b="1" dirty="0">
                <a:solidFill>
                  <a:schemeClr val="bg1"/>
                </a:solidFill>
                <a:latin typeface="Times New Roman" panose="02020603050405020304" pitchFamily="18" charset="0"/>
                <a:cs typeface="Times New Roman" panose="02020603050405020304" pitchFamily="18" charset="0"/>
              </a:rPr>
              <a:t>Закон Республики Казахстан от 2 июля 2018 года № 166-VI «О внесении изменений и дополнений в некоторые законодательные акты Республики Казахстан по вопросам страхования и страховой деятельности, рынка ценных бумаг</a:t>
            </a:r>
            <a:r>
              <a:rPr lang="ru-RU" sz="4000" b="1" dirty="0" smtClean="0">
                <a:solidFill>
                  <a:schemeClr val="bg1"/>
                </a:solidFill>
                <a:latin typeface="Times New Roman" panose="02020603050405020304" pitchFamily="18" charset="0"/>
                <a:cs typeface="Times New Roman" panose="02020603050405020304" pitchFamily="18" charset="0"/>
              </a:rPr>
              <a:t>» (ГК РК)</a:t>
            </a:r>
            <a:endParaRPr lang="ru-RU" sz="4000" b="1" dirty="0">
              <a:solidFill>
                <a:schemeClr val="bg1"/>
              </a:solidFill>
              <a:latin typeface="Times New Roman" panose="02020603050405020304" pitchFamily="18" charset="0"/>
              <a:cs typeface="Times New Roman" panose="02020603050405020304" pitchFamily="18" charset="0"/>
            </a:endParaRPr>
          </a:p>
          <a:p>
            <a:pPr algn="just"/>
            <a:r>
              <a:rPr lang="ru-RU" sz="2900" dirty="0">
                <a:solidFill>
                  <a:schemeClr val="bg1"/>
                </a:solidFill>
              </a:rPr>
              <a:t>Статья 806. Обязательное и добровольное страхование</a:t>
            </a:r>
          </a:p>
          <a:p>
            <a:pPr algn="just"/>
            <a:r>
              <a:rPr lang="ru-RU" sz="2900" dirty="0">
                <a:solidFill>
                  <a:schemeClr val="bg1"/>
                </a:solidFill>
              </a:rPr>
              <a:t>1. Обязательное страхование:</a:t>
            </a:r>
          </a:p>
          <a:p>
            <a:pPr algn="just"/>
            <a:r>
              <a:rPr lang="ru-RU" sz="2900" dirty="0">
                <a:solidFill>
                  <a:schemeClr val="bg1"/>
                </a:solidFill>
              </a:rPr>
              <a:t>1) страхование, осуществляемое в силу требований законодательных актов, виды, условия и порядок которого устанавливаются отдельными законодательными актами Республики Казахстан, регулирующими обязательные виды страхования;</a:t>
            </a:r>
          </a:p>
          <a:p>
            <a:pPr algn="just"/>
            <a:r>
              <a:rPr lang="ru-RU" sz="3400" b="1" dirty="0">
                <a:solidFill>
                  <a:schemeClr val="bg1"/>
                </a:solidFill>
              </a:rPr>
              <a:t>2) страхование, при котором требование об обязательном страховании, виды и минимальные условия страхования (в том числе объект страхования, страховые риски и минимальные размеры страховых сумм) устанавливаются законодательными актами Республики Казахстан, а иные условия и порядок страхования определяются соглашением сторон (вмененное страхование).</a:t>
            </a:r>
          </a:p>
          <a:p>
            <a:pPr algn="just"/>
            <a:r>
              <a:rPr lang="ru-RU" sz="2900" dirty="0">
                <a:solidFill>
                  <a:schemeClr val="bg1"/>
                </a:solidFill>
              </a:rPr>
              <a:t>2. Обязанность страховать свою жизнь или здоровье не может быть возложена на гражданина ни законодательными актами Республики Казахстан, ни договором.</a:t>
            </a:r>
          </a:p>
          <a:p>
            <a:pPr algn="just"/>
            <a:r>
              <a:rPr lang="ru-RU" sz="2900" dirty="0">
                <a:solidFill>
                  <a:schemeClr val="bg1"/>
                </a:solidFill>
              </a:rPr>
              <a:t>Обязательное страхование осуществляется за счет страхователя.</a:t>
            </a:r>
          </a:p>
          <a:p>
            <a:pPr algn="just"/>
            <a:r>
              <a:rPr lang="ru-RU" sz="2900" dirty="0">
                <a:solidFill>
                  <a:schemeClr val="bg1"/>
                </a:solidFill>
              </a:rPr>
              <a:t>Обязательное страхование, виды, условия и порядок которого устанавливаются отдельным законодательным актом Республики Казахстан, регулирующим обязательный вид страхования, может быть введено при условии экономической обоснованности, массовости и социально-общественной значимости.</a:t>
            </a:r>
          </a:p>
          <a:p>
            <a:pPr algn="just"/>
            <a:r>
              <a:rPr lang="ru-RU" sz="3400" b="1" dirty="0">
                <a:solidFill>
                  <a:schemeClr val="bg1"/>
                </a:solidFill>
              </a:rPr>
              <a:t>3. В случаях, когда обязанность страхования не вытекает из законодательного акта Республики Казахстан, а основана на договоре, такое страхование не является обязательным и не влечет последствий, предусмотренных статьей 808 настоящего Кодекса.</a:t>
            </a:r>
          </a:p>
          <a:p>
            <a:pPr algn="just"/>
            <a:r>
              <a:rPr lang="ru-RU" sz="2900" dirty="0">
                <a:solidFill>
                  <a:schemeClr val="bg1"/>
                </a:solidFill>
              </a:rPr>
              <a:t>4. При заключении договора обязательного страхования, виды, условия и порядок которого установлены отдельным законодательным актом Республики Казахстан, регулирующим обязательный вид страхования, страхователь обязан заключить договор со страховщиком на условиях, предписанных данным законодательным актом Республики Казахстан.</a:t>
            </a:r>
          </a:p>
          <a:p>
            <a:pPr algn="just"/>
            <a:r>
              <a:rPr lang="ru-RU" sz="3400" b="1" dirty="0">
                <a:solidFill>
                  <a:schemeClr val="bg1"/>
                </a:solidFill>
              </a:rPr>
              <a:t>При вмененном страховании договор со страховщиком заключается на условиях, определенных соглашением сторон, с соблюдением минимальных условий, установленных законодательными актами Республики Казахстан.</a:t>
            </a:r>
          </a:p>
          <a:p>
            <a:pPr algn="just"/>
            <a:r>
              <a:rPr lang="ru-RU" sz="2900" dirty="0">
                <a:solidFill>
                  <a:schemeClr val="bg1"/>
                </a:solidFill>
              </a:rPr>
              <a:t>5. Договор обязательного страхования, виды, условия и порядок которого установлены отдельным законодательным актом Республики Казахстан, регулирующим обязательный вид страхования, может быть заключен только со страховщиком, имеющим лицензию на осуществление данного вида страхования. Заключение договора обязательного страхования, виды, условия и порядок которого установлены отдельным законодательным актом Республики Казахстан, регулирующим обязательный вид страхования, для страховщика, имеющего лицензию на осуществление данного вида страхования, является обязательным.</a:t>
            </a:r>
          </a:p>
          <a:p>
            <a:pPr algn="just"/>
            <a:r>
              <a:rPr lang="ru-RU" sz="2900" dirty="0">
                <a:solidFill>
                  <a:schemeClr val="bg1"/>
                </a:solidFill>
              </a:rPr>
              <a:t>6. Добровольное страхование - страхование, осуществляемое в силу волеизъявления сторон.</a:t>
            </a:r>
          </a:p>
          <a:p>
            <a:pPr algn="just"/>
            <a:r>
              <a:rPr lang="ru-RU" sz="2900" dirty="0">
                <a:solidFill>
                  <a:schemeClr val="bg1"/>
                </a:solidFill>
              </a:rPr>
              <a:t>Виды, условия и порядок добровольного страхования определяются соглашением сторон.»;</a:t>
            </a:r>
          </a:p>
        </p:txBody>
      </p:sp>
    </p:spTree>
    <p:extLst>
      <p:ext uri="{BB962C8B-B14F-4D97-AF65-F5344CB8AC3E}">
        <p14:creationId xmlns="" xmlns:p14="http://schemas.microsoft.com/office/powerpoint/2010/main" val="2661683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7023125"/>
          </a:xfrm>
          <a:solidFill>
            <a:srgbClr val="002060"/>
          </a:solidFill>
        </p:spPr>
        <p:txBody>
          <a:bodyPr>
            <a:normAutofit/>
          </a:bodyPr>
          <a:lstStyle/>
          <a:p>
            <a:pPr algn="just"/>
            <a:r>
              <a:rPr lang="ru-RU" sz="1800" b="1" dirty="0">
                <a:solidFill>
                  <a:schemeClr val="bg1"/>
                </a:solidFill>
                <a:latin typeface="Times New Roman" panose="02020603050405020304" pitchFamily="18" charset="0"/>
                <a:cs typeface="Times New Roman" panose="02020603050405020304" pitchFamily="18" charset="0"/>
              </a:rPr>
              <a:t>Закон Республики Казахстан от 2 июля 2018 года № 166-VI «О внесении изменений и дополнений в некоторые законодательные акты Республики Казахстан по вопросам страхования и страховой деятельности, рынка ценных бумаг» (ГК РК)</a:t>
            </a:r>
          </a:p>
          <a:p>
            <a:pPr algn="just"/>
            <a:r>
              <a:rPr lang="ru-RU" sz="1400" dirty="0" smtClean="0">
                <a:solidFill>
                  <a:schemeClr val="bg1"/>
                </a:solidFill>
                <a:latin typeface="Times New Roman" panose="02020603050405020304" pitchFamily="18" charset="0"/>
                <a:cs typeface="Times New Roman" panose="02020603050405020304" pitchFamily="18" charset="0"/>
              </a:rPr>
              <a:t>в </a:t>
            </a:r>
            <a:r>
              <a:rPr lang="ru-RU" sz="1400" dirty="0">
                <a:solidFill>
                  <a:schemeClr val="bg1"/>
                </a:solidFill>
                <a:latin typeface="Times New Roman" panose="02020603050405020304" pitchFamily="18" charset="0"/>
                <a:cs typeface="Times New Roman" panose="02020603050405020304" pitchFamily="18" charset="0"/>
              </a:rPr>
              <a:t>статье </a:t>
            </a:r>
            <a:r>
              <a:rPr lang="ru-RU" sz="1400" dirty="0" smtClean="0">
                <a:solidFill>
                  <a:schemeClr val="bg1"/>
                </a:solidFill>
                <a:latin typeface="Times New Roman" panose="02020603050405020304" pitchFamily="18" charset="0"/>
                <a:cs typeface="Times New Roman" panose="02020603050405020304" pitchFamily="18" charset="0"/>
              </a:rPr>
              <a:t>817 заголовок </a:t>
            </a:r>
            <a:r>
              <a:rPr lang="ru-RU" sz="1400" dirty="0">
                <a:solidFill>
                  <a:schemeClr val="bg1"/>
                </a:solidFill>
                <a:latin typeface="Times New Roman" panose="02020603050405020304" pitchFamily="18" charset="0"/>
                <a:cs typeface="Times New Roman" panose="02020603050405020304" pitchFamily="18" charset="0"/>
              </a:rPr>
              <a:t>изложить в следующей редакции</a:t>
            </a:r>
            <a:r>
              <a:rPr lang="ru-RU" sz="1400" dirty="0" smtClean="0">
                <a:solidFill>
                  <a:schemeClr val="bg1"/>
                </a:solidFill>
                <a:latin typeface="Times New Roman" panose="02020603050405020304" pitchFamily="18" charset="0"/>
                <a:cs typeface="Times New Roman" panose="02020603050405020304" pitchFamily="18" charset="0"/>
              </a:rPr>
              <a:t>: «</a:t>
            </a:r>
            <a:r>
              <a:rPr lang="ru-RU" sz="1400" dirty="0">
                <a:solidFill>
                  <a:schemeClr val="bg1"/>
                </a:solidFill>
                <a:latin typeface="Times New Roman" panose="02020603050405020304" pitchFamily="18" charset="0"/>
                <a:cs typeface="Times New Roman" panose="02020603050405020304" pitchFamily="18" charset="0"/>
              </a:rPr>
              <a:t>Статья 817. </a:t>
            </a:r>
            <a:r>
              <a:rPr lang="ru-RU" sz="1400" b="1" dirty="0">
                <a:solidFill>
                  <a:schemeClr val="bg1"/>
                </a:solidFill>
                <a:latin typeface="Times New Roman" panose="02020603050405020304" pitchFamily="18" charset="0"/>
                <a:cs typeface="Times New Roman" panose="02020603050405020304" pitchFamily="18" charset="0"/>
              </a:rPr>
              <a:t>Страховой интерес </a:t>
            </a:r>
            <a:r>
              <a:rPr lang="ru-RU" sz="1400" dirty="0">
                <a:solidFill>
                  <a:schemeClr val="bg1"/>
                </a:solidFill>
                <a:latin typeface="Times New Roman" panose="02020603050405020304" pitchFamily="18" charset="0"/>
                <a:cs typeface="Times New Roman" panose="02020603050405020304" pitchFamily="18" charset="0"/>
              </a:rPr>
              <a:t>и страховой случай»;</a:t>
            </a:r>
          </a:p>
          <a:p>
            <a:pPr algn="just"/>
            <a:r>
              <a:rPr lang="ru-RU" sz="1400" dirty="0">
                <a:solidFill>
                  <a:schemeClr val="bg1"/>
                </a:solidFill>
                <a:latin typeface="Times New Roman" panose="02020603050405020304" pitchFamily="18" charset="0"/>
                <a:cs typeface="Times New Roman" panose="02020603050405020304" pitchFamily="18" charset="0"/>
              </a:rPr>
              <a:t>пункт 1 изложить в следующей редакции</a:t>
            </a:r>
            <a:r>
              <a:rPr lang="ru-RU" sz="1400" dirty="0" smtClean="0">
                <a:solidFill>
                  <a:schemeClr val="bg1"/>
                </a:solidFill>
                <a:latin typeface="Times New Roman" panose="02020603050405020304" pitchFamily="18" charset="0"/>
                <a:cs typeface="Times New Roman" panose="02020603050405020304" pitchFamily="18" charset="0"/>
              </a:rPr>
              <a:t>: «</a:t>
            </a:r>
            <a:r>
              <a:rPr lang="ru-RU" sz="1400" dirty="0">
                <a:solidFill>
                  <a:schemeClr val="bg1"/>
                </a:solidFill>
                <a:latin typeface="Times New Roman" panose="02020603050405020304" pitchFamily="18" charset="0"/>
                <a:cs typeface="Times New Roman" panose="02020603050405020304" pitchFamily="18" charset="0"/>
              </a:rPr>
              <a:t>1. Договор страхования должен предусматривать наличие </a:t>
            </a:r>
            <a:r>
              <a:rPr lang="ru-RU" sz="1400" b="1" dirty="0">
                <a:solidFill>
                  <a:schemeClr val="bg1"/>
                </a:solidFill>
                <a:latin typeface="Times New Roman" panose="02020603050405020304" pitchFamily="18" charset="0"/>
                <a:cs typeface="Times New Roman" panose="02020603050405020304" pitchFamily="18" charset="0"/>
              </a:rPr>
              <a:t>страхового интереса.»;</a:t>
            </a:r>
          </a:p>
          <a:p>
            <a:pPr algn="just"/>
            <a:r>
              <a:rPr lang="ru-RU" sz="1400" dirty="0">
                <a:solidFill>
                  <a:schemeClr val="bg1"/>
                </a:solidFill>
                <a:latin typeface="Times New Roman" panose="02020603050405020304" pitchFamily="18" charset="0"/>
                <a:cs typeface="Times New Roman" panose="02020603050405020304" pitchFamily="18" charset="0"/>
              </a:rPr>
              <a:t>дополнить пунктами 1-1 и 1-2 следующего содержания:</a:t>
            </a:r>
          </a:p>
          <a:p>
            <a:pPr algn="just"/>
            <a:r>
              <a:rPr lang="ru-RU" sz="1400" b="1" dirty="0">
                <a:solidFill>
                  <a:schemeClr val="bg1"/>
                </a:solidFill>
                <a:latin typeface="Times New Roman" panose="02020603050405020304" pitchFamily="18" charset="0"/>
                <a:cs typeface="Times New Roman" panose="02020603050405020304" pitchFamily="18" charset="0"/>
              </a:rPr>
              <a:t>«1-1. Страховой интерес - имущественный интерес страхователя (застрахованного, выгодоприобретателя) в предотвращении рисков и недопущении наступления страхового случая, за исключением событий, которые могут быть предусмотрены по договору накопительного страхования.</a:t>
            </a:r>
          </a:p>
          <a:p>
            <a:pPr algn="just"/>
            <a:r>
              <a:rPr lang="ru-RU" sz="1400" b="1" dirty="0">
                <a:solidFill>
                  <a:schemeClr val="bg1"/>
                </a:solidFill>
                <a:latin typeface="Times New Roman" panose="02020603050405020304" pitchFamily="18" charset="0"/>
                <a:cs typeface="Times New Roman" panose="02020603050405020304" pitchFamily="18" charset="0"/>
              </a:rPr>
              <a:t>1-2. Страховой случай - событие, с наступлением которого договор страхования предусматривает осуществление страховой выплаты.»;</a:t>
            </a:r>
          </a:p>
          <a:p>
            <a:pPr algn="just"/>
            <a:r>
              <a:rPr lang="ru-RU" sz="1400" dirty="0" smtClean="0">
                <a:solidFill>
                  <a:schemeClr val="bg1"/>
                </a:solidFill>
                <a:latin typeface="Times New Roman" panose="02020603050405020304" pitchFamily="18" charset="0"/>
                <a:cs typeface="Times New Roman" panose="02020603050405020304" pitchFamily="18" charset="0"/>
              </a:rPr>
              <a:t>пункт </a:t>
            </a:r>
            <a:r>
              <a:rPr lang="ru-RU" sz="1400" dirty="0">
                <a:solidFill>
                  <a:schemeClr val="bg1"/>
                </a:solidFill>
                <a:latin typeface="Times New Roman" panose="02020603050405020304" pitchFamily="18" charset="0"/>
                <a:cs typeface="Times New Roman" panose="02020603050405020304" pitchFamily="18" charset="0"/>
              </a:rPr>
              <a:t>3 изложить в следующей редакции:</a:t>
            </a:r>
          </a:p>
          <a:p>
            <a:pPr algn="just"/>
            <a:r>
              <a:rPr lang="ru-RU" sz="1400" dirty="0">
                <a:solidFill>
                  <a:schemeClr val="bg1"/>
                </a:solidFill>
                <a:latin typeface="Times New Roman" panose="02020603050405020304" pitchFamily="18" charset="0"/>
                <a:cs typeface="Times New Roman" panose="02020603050405020304" pitchFamily="18" charset="0"/>
              </a:rPr>
              <a:t>«3. Событие, рассматриваемое в качестве страхового случая, должно обладать всеми нижеперечисленными признаками (за исключением событий, которые могут быть предусмотрены по договору накопительного страхования):</a:t>
            </a:r>
          </a:p>
          <a:p>
            <a:pPr algn="just"/>
            <a:r>
              <a:rPr lang="ru-RU" sz="1600" b="1" dirty="0">
                <a:solidFill>
                  <a:schemeClr val="bg1"/>
                </a:solidFill>
                <a:latin typeface="Times New Roman" panose="02020603050405020304" pitchFamily="18" charset="0"/>
                <a:cs typeface="Times New Roman" panose="02020603050405020304" pitchFamily="18" charset="0"/>
              </a:rPr>
              <a:t>вероятности и случайности наступления события;</a:t>
            </a:r>
          </a:p>
          <a:p>
            <a:pPr algn="just"/>
            <a:r>
              <a:rPr lang="ru-RU" sz="1600" b="1" dirty="0">
                <a:solidFill>
                  <a:schemeClr val="bg1"/>
                </a:solidFill>
                <a:latin typeface="Times New Roman" panose="02020603050405020304" pitchFamily="18" charset="0"/>
                <a:cs typeface="Times New Roman" panose="02020603050405020304" pitchFamily="18" charset="0"/>
              </a:rPr>
              <a:t>непредсказуемости относительно конкретного времени или места наступления события, а также размера убытков в результате наступления события;</a:t>
            </a:r>
          </a:p>
          <a:p>
            <a:pPr algn="just"/>
            <a:r>
              <a:rPr lang="ru-RU" sz="1600" b="1" dirty="0">
                <a:solidFill>
                  <a:schemeClr val="bg1"/>
                </a:solidFill>
                <a:latin typeface="Times New Roman" panose="02020603050405020304" pitchFamily="18" charset="0"/>
                <a:cs typeface="Times New Roman" panose="02020603050405020304" pitchFamily="18" charset="0"/>
              </a:rPr>
              <a:t>отсутствия опасности того, что событие неизбежно и объективно должно произойти в пределах действия договора, о чем стороны или, по крайней мере, страхователь заведомо знали или заранее были осведомлены;</a:t>
            </a:r>
          </a:p>
          <a:p>
            <a:pPr algn="just"/>
            <a:r>
              <a:rPr lang="ru-RU" sz="1600" b="1" dirty="0">
                <a:solidFill>
                  <a:schemeClr val="bg1"/>
                </a:solidFill>
                <a:latin typeface="Times New Roman" panose="02020603050405020304" pitchFamily="18" charset="0"/>
                <a:cs typeface="Times New Roman" panose="02020603050405020304" pitchFamily="18" charset="0"/>
              </a:rPr>
              <a:t>наступление события имеет отрицательные, невыгодные экономические последствия для имущественного интереса страхователя (застрахованного, выгодоприобретателя);</a:t>
            </a:r>
          </a:p>
          <a:p>
            <a:pPr algn="just"/>
            <a:r>
              <a:rPr lang="ru-RU" sz="1600" b="1" dirty="0">
                <a:solidFill>
                  <a:schemeClr val="bg1"/>
                </a:solidFill>
                <a:latin typeface="Times New Roman" panose="02020603050405020304" pitchFamily="18" charset="0"/>
                <a:cs typeface="Times New Roman" panose="02020603050405020304" pitchFamily="18" charset="0"/>
              </a:rPr>
              <a:t>наступление события не связано с волеизъявлением и (или) умыслом страхователя (застрахованного, выгодоприобретателя) и не предусматривает цель извлечения выгоды и (или) получения выигрыша (спекулятивный риск).»;</a:t>
            </a:r>
          </a:p>
        </p:txBody>
      </p:sp>
    </p:spTree>
    <p:extLst>
      <p:ext uri="{BB962C8B-B14F-4D97-AF65-F5344CB8AC3E}">
        <p14:creationId xmlns="" xmlns:p14="http://schemas.microsoft.com/office/powerpoint/2010/main" val="7809746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7023125"/>
          </a:xfrm>
          <a:solidFill>
            <a:srgbClr val="002060"/>
          </a:solidFill>
        </p:spPr>
        <p:txBody>
          <a:bodyPr>
            <a:normAutofit/>
          </a:bodyPr>
          <a:lstStyle/>
          <a:p>
            <a:pPr algn="just"/>
            <a:r>
              <a:rPr lang="ru-RU" b="1" dirty="0">
                <a:solidFill>
                  <a:schemeClr val="bg1"/>
                </a:solidFill>
                <a:latin typeface="Times New Roman" panose="02020603050405020304" pitchFamily="18" charset="0"/>
                <a:cs typeface="Times New Roman" panose="02020603050405020304" pitchFamily="18" charset="0"/>
              </a:rPr>
              <a:t>Закон Республики Казахстан от 2 июля 2018 года № 166-VI «О внесении изменений и дополнений в некоторые законодательные акты Республики Казахстан по вопросам страхования и страховой деятельности, рынка ценных бумаг» (ГК РК)</a:t>
            </a:r>
          </a:p>
          <a:p>
            <a:pPr algn="just"/>
            <a:r>
              <a:rPr lang="ru-RU" sz="2000" dirty="0">
                <a:solidFill>
                  <a:schemeClr val="bg1"/>
                </a:solidFill>
                <a:latin typeface="Times New Roman" panose="02020603050405020304" pitchFamily="18" charset="0"/>
                <a:cs typeface="Times New Roman" panose="02020603050405020304" pitchFamily="18" charset="0"/>
              </a:rPr>
              <a:t>«Статья 823. </a:t>
            </a:r>
            <a:r>
              <a:rPr lang="ru-RU" sz="2000" dirty="0" err="1">
                <a:solidFill>
                  <a:schemeClr val="bg1"/>
                </a:solidFill>
                <a:latin typeface="Times New Roman" panose="02020603050405020304" pitchFamily="18" charset="0"/>
                <a:cs typeface="Times New Roman" panose="02020603050405020304" pitchFamily="18" charset="0"/>
              </a:rPr>
              <a:t>Сострахование</a:t>
            </a:r>
            <a:r>
              <a:rPr lang="ru-RU" sz="2000" dirty="0">
                <a:solidFill>
                  <a:schemeClr val="bg1"/>
                </a:solidFill>
                <a:latin typeface="Times New Roman" panose="02020603050405020304" pitchFamily="18" charset="0"/>
                <a:cs typeface="Times New Roman" panose="02020603050405020304" pitchFamily="18" charset="0"/>
              </a:rPr>
              <a:t> и совместное перестрахование</a:t>
            </a:r>
          </a:p>
          <a:p>
            <a:pPr algn="just"/>
            <a:r>
              <a:rPr lang="ru-RU" sz="2000" dirty="0">
                <a:solidFill>
                  <a:schemeClr val="bg1"/>
                </a:solidFill>
                <a:latin typeface="Times New Roman" panose="02020603050405020304" pitchFamily="18" charset="0"/>
                <a:cs typeface="Times New Roman" panose="02020603050405020304" pitchFamily="18" charset="0"/>
              </a:rPr>
              <a:t>1. Объект страхования может быть застрахован по одному договору </a:t>
            </a:r>
            <a:r>
              <a:rPr lang="ru-RU" sz="2000" dirty="0" err="1">
                <a:solidFill>
                  <a:schemeClr val="bg1"/>
                </a:solidFill>
                <a:latin typeface="Times New Roman" panose="02020603050405020304" pitchFamily="18" charset="0"/>
                <a:cs typeface="Times New Roman" panose="02020603050405020304" pitchFamily="18" charset="0"/>
              </a:rPr>
              <a:t>сострахования</a:t>
            </a:r>
            <a:r>
              <a:rPr lang="ru-RU" sz="2000" dirty="0">
                <a:solidFill>
                  <a:schemeClr val="bg1"/>
                </a:solidFill>
                <a:latin typeface="Times New Roman" panose="02020603050405020304" pitchFamily="18" charset="0"/>
                <a:cs typeface="Times New Roman" panose="02020603050405020304" pitchFamily="18" charset="0"/>
              </a:rPr>
              <a:t> совместно несколькими страховщиками путем создания простого товарищества (страхового пула) на основе договора о совместной деятельности (</a:t>
            </a:r>
            <a:r>
              <a:rPr lang="ru-RU" sz="2000" dirty="0" err="1">
                <a:solidFill>
                  <a:schemeClr val="bg1"/>
                </a:solidFill>
                <a:latin typeface="Times New Roman" panose="02020603050405020304" pitchFamily="18" charset="0"/>
                <a:cs typeface="Times New Roman" panose="02020603050405020304" pitchFamily="18" charset="0"/>
              </a:rPr>
              <a:t>сострахование</a:t>
            </a:r>
            <a:r>
              <a:rPr lang="ru-RU" sz="2000" dirty="0">
                <a:solidFill>
                  <a:schemeClr val="bg1"/>
                </a:solidFill>
                <a:latin typeface="Times New Roman" panose="02020603050405020304" pitchFamily="18" charset="0"/>
                <a:cs typeface="Times New Roman" panose="02020603050405020304" pitchFamily="18" charset="0"/>
              </a:rPr>
              <a:t>).</a:t>
            </a:r>
          </a:p>
          <a:p>
            <a:pPr algn="just"/>
            <a:r>
              <a:rPr lang="ru-RU" sz="2000" b="1" dirty="0">
                <a:solidFill>
                  <a:schemeClr val="bg1"/>
                </a:solidFill>
                <a:latin typeface="Times New Roman" panose="02020603050405020304" pitchFamily="18" charset="0"/>
                <a:cs typeface="Times New Roman" panose="02020603050405020304" pitchFamily="18" charset="0"/>
              </a:rPr>
              <a:t>Объект перестрахования может быть застрахован по одному договору совместного перестрахования совместно несколькими перестраховщиками путем создания простого товарищества (перестраховочного пула) на основе договора о совместной деятельности (совместное перестрахование).</a:t>
            </a:r>
          </a:p>
          <a:p>
            <a:pPr algn="just"/>
            <a:r>
              <a:rPr lang="ru-RU" sz="2000" dirty="0">
                <a:solidFill>
                  <a:schemeClr val="bg1"/>
                </a:solidFill>
                <a:latin typeface="Times New Roman" panose="02020603050405020304" pitchFamily="18" charset="0"/>
                <a:cs typeface="Times New Roman" panose="02020603050405020304" pitchFamily="18" charset="0"/>
              </a:rPr>
              <a:t>При этом в договоре </a:t>
            </a:r>
            <a:r>
              <a:rPr lang="ru-RU" sz="2000" dirty="0" err="1">
                <a:solidFill>
                  <a:schemeClr val="bg1"/>
                </a:solidFill>
                <a:latin typeface="Times New Roman" panose="02020603050405020304" pitchFamily="18" charset="0"/>
                <a:cs typeface="Times New Roman" panose="02020603050405020304" pitchFamily="18" charset="0"/>
              </a:rPr>
              <a:t>сострахования</a:t>
            </a:r>
            <a:r>
              <a:rPr lang="ru-RU" sz="2000" dirty="0">
                <a:solidFill>
                  <a:schemeClr val="bg1"/>
                </a:solidFill>
                <a:latin typeface="Times New Roman" panose="02020603050405020304" pitchFamily="18" charset="0"/>
                <a:cs typeface="Times New Roman" panose="02020603050405020304" pitchFamily="18" charset="0"/>
              </a:rPr>
              <a:t> (совместного перестрахования) должны содержаться условия, определяющие права и обязанности каждого страховщика (перестраховщика) в согласованных долях.</a:t>
            </a:r>
          </a:p>
          <a:p>
            <a:pPr algn="just"/>
            <a:r>
              <a:rPr lang="ru-RU" sz="2000" b="1" dirty="0">
                <a:solidFill>
                  <a:schemeClr val="bg1"/>
                </a:solidFill>
                <a:latin typeface="Times New Roman" panose="02020603050405020304" pitchFamily="18" charset="0"/>
                <a:cs typeface="Times New Roman" panose="02020603050405020304" pitchFamily="18" charset="0"/>
              </a:rPr>
              <a:t>Участники страхового (перестраховочного) пула солидарно отвечают перед страхователем (выгодоприобретателем) или перестрахователем по обязательствам страхового (перестраховочного) пула, в том числе за осуществление страховой выплаты, если иное не определено договором </a:t>
            </a:r>
            <a:r>
              <a:rPr lang="ru-RU" sz="2000" b="1" dirty="0" err="1">
                <a:solidFill>
                  <a:schemeClr val="bg1"/>
                </a:solidFill>
                <a:latin typeface="Times New Roman" panose="02020603050405020304" pitchFamily="18" charset="0"/>
                <a:cs typeface="Times New Roman" panose="02020603050405020304" pitchFamily="18" charset="0"/>
              </a:rPr>
              <a:t>сострахования</a:t>
            </a:r>
            <a:r>
              <a:rPr lang="ru-RU" sz="2000" b="1" dirty="0">
                <a:solidFill>
                  <a:schemeClr val="bg1"/>
                </a:solidFill>
                <a:latin typeface="Times New Roman" panose="02020603050405020304" pitchFamily="18" charset="0"/>
                <a:cs typeface="Times New Roman" panose="02020603050405020304" pitchFamily="18" charset="0"/>
              </a:rPr>
              <a:t> (совместного перестрахования).</a:t>
            </a:r>
          </a:p>
        </p:txBody>
      </p:sp>
    </p:spTree>
    <p:extLst>
      <p:ext uri="{BB962C8B-B14F-4D97-AF65-F5344CB8AC3E}">
        <p14:creationId xmlns="" xmlns:p14="http://schemas.microsoft.com/office/powerpoint/2010/main" val="39756205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7023125"/>
          </a:xfrm>
          <a:solidFill>
            <a:srgbClr val="002060"/>
          </a:solidFill>
        </p:spPr>
        <p:txBody>
          <a:bodyPr>
            <a:normAutofit/>
          </a:bodyPr>
          <a:lstStyle/>
          <a:p>
            <a:pPr algn="just"/>
            <a:r>
              <a:rPr lang="ru-RU" b="1" dirty="0">
                <a:solidFill>
                  <a:schemeClr val="bg1"/>
                </a:solidFill>
                <a:latin typeface="Times New Roman" panose="02020603050405020304" pitchFamily="18" charset="0"/>
                <a:cs typeface="Times New Roman" panose="02020603050405020304" pitchFamily="18" charset="0"/>
              </a:rPr>
              <a:t>Закон Республики Казахстан от 2 июля 2018 года № 166-VI «О внесении изменений и дополнений в некоторые законодательные акты Республики Казахстан по вопросам страхования и страховой деятельности, рынка ценных бумаг» (ГК РК)</a:t>
            </a:r>
          </a:p>
          <a:p>
            <a:pPr algn="just"/>
            <a:r>
              <a:rPr lang="ru-RU" sz="2000" dirty="0">
                <a:solidFill>
                  <a:schemeClr val="bg1"/>
                </a:solidFill>
                <a:latin typeface="Times New Roman" panose="02020603050405020304" pitchFamily="18" charset="0"/>
                <a:cs typeface="Times New Roman" panose="02020603050405020304" pitchFamily="18" charset="0"/>
              </a:rPr>
              <a:t>в </a:t>
            </a:r>
            <a:r>
              <a:rPr lang="ru-RU" sz="2000" dirty="0" smtClean="0">
                <a:solidFill>
                  <a:schemeClr val="bg1"/>
                </a:solidFill>
                <a:latin typeface="Times New Roman" panose="02020603050405020304" pitchFamily="18" charset="0"/>
                <a:cs typeface="Times New Roman" panose="02020603050405020304" pitchFamily="18" charset="0"/>
              </a:rPr>
              <a:t>статье 825-1:</a:t>
            </a:r>
            <a:endParaRPr lang="ru-RU" sz="2000" dirty="0">
              <a:solidFill>
                <a:schemeClr val="bg1"/>
              </a:solidFill>
              <a:latin typeface="Times New Roman" panose="02020603050405020304" pitchFamily="18" charset="0"/>
              <a:cs typeface="Times New Roman" panose="02020603050405020304" pitchFamily="18" charset="0"/>
            </a:endParaRPr>
          </a:p>
          <a:p>
            <a:pPr algn="just"/>
            <a:r>
              <a:rPr lang="ru-RU" sz="2000" dirty="0">
                <a:solidFill>
                  <a:schemeClr val="bg1"/>
                </a:solidFill>
                <a:latin typeface="Times New Roman" panose="02020603050405020304" pitchFamily="18" charset="0"/>
                <a:cs typeface="Times New Roman" panose="02020603050405020304" pitchFamily="18" charset="0"/>
              </a:rPr>
              <a:t>подпункт 13) пункта 2 изложить в следующей редакции</a:t>
            </a:r>
            <a:r>
              <a:rPr lang="ru-RU" sz="2000" dirty="0" smtClean="0">
                <a:solidFill>
                  <a:schemeClr val="bg1"/>
                </a:solidFill>
                <a:latin typeface="Times New Roman" panose="02020603050405020304" pitchFamily="18" charset="0"/>
                <a:cs typeface="Times New Roman" panose="02020603050405020304" pitchFamily="18" charset="0"/>
              </a:rPr>
              <a:t>: «</a:t>
            </a:r>
            <a:r>
              <a:rPr lang="ru-RU" sz="2000" dirty="0">
                <a:solidFill>
                  <a:schemeClr val="bg1"/>
                </a:solidFill>
                <a:latin typeface="Times New Roman" panose="02020603050405020304" pitchFamily="18" charset="0"/>
                <a:cs typeface="Times New Roman" panose="02020603050405020304" pitchFamily="18" charset="0"/>
              </a:rPr>
              <a:t>13) порядок разрешения споров, </a:t>
            </a:r>
            <a:r>
              <a:rPr lang="ru-RU" sz="2400" b="1" dirty="0">
                <a:solidFill>
                  <a:schemeClr val="bg1"/>
                </a:solidFill>
                <a:latin typeface="Times New Roman" panose="02020603050405020304" pitchFamily="18" charset="0"/>
                <a:cs typeface="Times New Roman" panose="02020603050405020304" pitchFamily="18" charset="0"/>
              </a:rPr>
              <a:t>в том числе особенности урегулирования споров по обязательному страхованию;»;</a:t>
            </a:r>
          </a:p>
          <a:p>
            <a:pPr algn="just"/>
            <a:r>
              <a:rPr lang="ru-RU" sz="2000" dirty="0">
                <a:solidFill>
                  <a:schemeClr val="bg1"/>
                </a:solidFill>
                <a:latin typeface="Times New Roman" panose="02020603050405020304" pitchFamily="18" charset="0"/>
                <a:cs typeface="Times New Roman" panose="02020603050405020304" pitchFamily="18" charset="0"/>
              </a:rPr>
              <a:t>пункт 4 изложить в следующей редакции</a:t>
            </a:r>
            <a:r>
              <a:rPr lang="ru-RU" sz="2000" dirty="0" smtClean="0">
                <a:solidFill>
                  <a:schemeClr val="bg1"/>
                </a:solidFill>
                <a:latin typeface="Times New Roman" panose="02020603050405020304" pitchFamily="18" charset="0"/>
                <a:cs typeface="Times New Roman" panose="02020603050405020304" pitchFamily="18" charset="0"/>
              </a:rPr>
              <a:t>: «</a:t>
            </a:r>
            <a:r>
              <a:rPr lang="ru-RU" sz="2000" dirty="0">
                <a:solidFill>
                  <a:schemeClr val="bg1"/>
                </a:solidFill>
                <a:latin typeface="Times New Roman" panose="02020603050405020304" pitchFamily="18" charset="0"/>
                <a:cs typeface="Times New Roman" panose="02020603050405020304" pitchFamily="18" charset="0"/>
              </a:rPr>
              <a:t>4. По соглашению между страхователем и страховщиком на основании правил страхования могут быть заключены договоры страхования, </a:t>
            </a:r>
            <a:r>
              <a:rPr lang="ru-RU" sz="2400" b="1" dirty="0">
                <a:solidFill>
                  <a:schemeClr val="bg1"/>
                </a:solidFill>
                <a:latin typeface="Times New Roman" panose="02020603050405020304" pitchFamily="18" charset="0"/>
                <a:cs typeface="Times New Roman" panose="02020603050405020304" pitchFamily="18" charset="0"/>
              </a:rPr>
              <a:t>предусматривающие изменение, исключение отдельных положений правил страхования, </a:t>
            </a:r>
            <a:r>
              <a:rPr lang="ru-RU" sz="2000" dirty="0">
                <a:solidFill>
                  <a:schemeClr val="bg1"/>
                </a:solidFill>
                <a:latin typeface="Times New Roman" panose="02020603050405020304" pitchFamily="18" charset="0"/>
                <a:cs typeface="Times New Roman" panose="02020603050405020304" pitchFamily="18" charset="0"/>
              </a:rPr>
              <a:t>а также дополнительные условия, определяемые при заключении договора страхования.»;</a:t>
            </a:r>
          </a:p>
          <a:p>
            <a:pPr algn="just"/>
            <a:r>
              <a:rPr lang="ru-RU" sz="2000" b="1" dirty="0" smtClean="0">
                <a:solidFill>
                  <a:schemeClr val="bg1"/>
                </a:solidFill>
                <a:latin typeface="Times New Roman" panose="02020603050405020304" pitchFamily="18" charset="0"/>
                <a:cs typeface="Times New Roman" panose="02020603050405020304" pitchFamily="18" charset="0"/>
              </a:rPr>
              <a:t>дополнить пунктом 4-1 следующего содержания: «4-1. Условия, содержащиеся в правилах страхования и не включенные в текст договора страхования, обязательны для сторон, если в договоре прямо указывается на применение таких правил и сами правила изложены в договоре либо приложены к нему. В последнем случае предоставление страхователю правил страхования при заключении договора должно быть удостоверено сторонами в договоре.»;</a:t>
            </a:r>
            <a:endParaRPr lang="ru-RU" sz="2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719808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7023125"/>
          </a:xfrm>
          <a:solidFill>
            <a:srgbClr val="002060"/>
          </a:solidFill>
        </p:spPr>
        <p:txBody>
          <a:bodyPr>
            <a:normAutofit fontScale="92500" lnSpcReduction="20000"/>
          </a:bodyPr>
          <a:lstStyle/>
          <a:p>
            <a:pPr algn="just"/>
            <a:r>
              <a:rPr lang="ru-RU" b="1" dirty="0">
                <a:solidFill>
                  <a:schemeClr val="bg1"/>
                </a:solidFill>
                <a:latin typeface="Times New Roman" panose="02020603050405020304" pitchFamily="18" charset="0"/>
                <a:cs typeface="Times New Roman" panose="02020603050405020304" pitchFamily="18" charset="0"/>
              </a:rPr>
              <a:t>Закон Республики Казахстан от 2 июля 2018 года № 166-VI «О внесении изменений и дополнений в некоторые законодательные акты Республики Казахстан по вопросам страхования и страховой деятельности, рынка ценных бумаг» (ГК РК)</a:t>
            </a:r>
          </a:p>
          <a:p>
            <a:pPr algn="just"/>
            <a:r>
              <a:rPr lang="ru-RU" sz="2100" dirty="0">
                <a:solidFill>
                  <a:schemeClr val="bg1"/>
                </a:solidFill>
                <a:latin typeface="Times New Roman" panose="02020603050405020304" pitchFamily="18" charset="0"/>
                <a:cs typeface="Times New Roman" panose="02020603050405020304" pitchFamily="18" charset="0"/>
              </a:rPr>
              <a:t>в пункте </a:t>
            </a:r>
            <a:r>
              <a:rPr lang="ru-RU" sz="2100" dirty="0" smtClean="0">
                <a:solidFill>
                  <a:schemeClr val="bg1"/>
                </a:solidFill>
                <a:latin typeface="Times New Roman" panose="02020603050405020304" pitchFamily="18" charset="0"/>
                <a:cs typeface="Times New Roman" panose="02020603050405020304" pitchFamily="18" charset="0"/>
              </a:rPr>
              <a:t>1 статьи 826:</a:t>
            </a:r>
            <a:endParaRPr lang="ru-RU" sz="2100" dirty="0">
              <a:solidFill>
                <a:schemeClr val="bg1"/>
              </a:solidFill>
              <a:latin typeface="Times New Roman" panose="02020603050405020304" pitchFamily="18" charset="0"/>
              <a:cs typeface="Times New Roman" panose="02020603050405020304" pitchFamily="18" charset="0"/>
            </a:endParaRPr>
          </a:p>
          <a:p>
            <a:pPr algn="just"/>
            <a:r>
              <a:rPr lang="ru-RU" sz="2100" dirty="0">
                <a:solidFill>
                  <a:schemeClr val="bg1"/>
                </a:solidFill>
                <a:latin typeface="Times New Roman" panose="02020603050405020304" pitchFamily="18" charset="0"/>
                <a:cs typeface="Times New Roman" panose="02020603050405020304" pitchFamily="18" charset="0"/>
              </a:rPr>
              <a:t>в подпункте 2) слова «(при его наличии)» заменить словами «(если оно указано в документе, удостоверяющем личность)»;</a:t>
            </a:r>
          </a:p>
          <a:p>
            <a:pPr algn="just"/>
            <a:r>
              <a:rPr lang="ru-RU" sz="2100" dirty="0">
                <a:solidFill>
                  <a:schemeClr val="bg1"/>
                </a:solidFill>
                <a:latin typeface="Times New Roman" panose="02020603050405020304" pitchFamily="18" charset="0"/>
                <a:cs typeface="Times New Roman" panose="02020603050405020304" pitchFamily="18" charset="0"/>
              </a:rPr>
              <a:t>дополнить подпунктом 2-1) следующего содержания</a:t>
            </a:r>
            <a:r>
              <a:rPr lang="ru-RU" sz="2100" dirty="0" smtClean="0">
                <a:solidFill>
                  <a:schemeClr val="bg1"/>
                </a:solidFill>
                <a:latin typeface="Times New Roman" panose="02020603050405020304" pitchFamily="18" charset="0"/>
                <a:cs typeface="Times New Roman" panose="02020603050405020304" pitchFamily="18" charset="0"/>
              </a:rPr>
              <a:t>: </a:t>
            </a:r>
            <a:r>
              <a:rPr lang="ru-RU" sz="2100" b="1" dirty="0" smtClean="0">
                <a:solidFill>
                  <a:schemeClr val="bg1"/>
                </a:solidFill>
                <a:latin typeface="Times New Roman" panose="02020603050405020304" pitchFamily="18" charset="0"/>
                <a:cs typeface="Times New Roman" panose="02020603050405020304" pitchFamily="18" charset="0"/>
              </a:rPr>
              <a:t>«</a:t>
            </a:r>
            <a:r>
              <a:rPr lang="ru-RU" sz="2100" b="1" dirty="0">
                <a:solidFill>
                  <a:schemeClr val="bg1"/>
                </a:solidFill>
                <a:latin typeface="Times New Roman" panose="02020603050405020304" pitchFamily="18" charset="0"/>
                <a:cs typeface="Times New Roman" panose="02020603050405020304" pitchFamily="18" charset="0"/>
              </a:rPr>
              <a:t>2-1) фамилию, имя, отчество (если оно указано в документе, удостоверяющем личность), контактный номер телефона и индивидуальный идентификационный номер страхового агента (если им является физическое лицо-резидент Республики Казахстан) или наименование, место нахождения, контактный номер телефона и бизнес-идент</a:t>
            </a:r>
            <a:r>
              <a:rPr lang="ru-RU" sz="2100" dirty="0">
                <a:solidFill>
                  <a:schemeClr val="bg1"/>
                </a:solidFill>
                <a:latin typeface="Times New Roman" panose="02020603050405020304" pitchFamily="18" charset="0"/>
                <a:cs typeface="Times New Roman" panose="02020603050405020304" pitchFamily="18" charset="0"/>
              </a:rPr>
              <a:t>ификационный номер страхового агента (если им является юридическое лицо-резидент Республики Казахстан);»;</a:t>
            </a:r>
          </a:p>
          <a:p>
            <a:pPr algn="just"/>
            <a:r>
              <a:rPr lang="ru-RU" sz="2100" dirty="0">
                <a:solidFill>
                  <a:schemeClr val="bg1"/>
                </a:solidFill>
                <a:latin typeface="Times New Roman" panose="02020603050405020304" pitchFamily="18" charset="0"/>
                <a:cs typeface="Times New Roman" panose="02020603050405020304" pitchFamily="18" charset="0"/>
              </a:rPr>
              <a:t>подпункт 5) изложить в следующей редакции</a:t>
            </a:r>
            <a:r>
              <a:rPr lang="ru-RU" sz="2100" dirty="0" smtClean="0">
                <a:solidFill>
                  <a:schemeClr val="bg1"/>
                </a:solidFill>
                <a:latin typeface="Times New Roman" panose="02020603050405020304" pitchFamily="18" charset="0"/>
                <a:cs typeface="Times New Roman" panose="02020603050405020304" pitchFamily="18" charset="0"/>
              </a:rPr>
              <a:t>: «</a:t>
            </a:r>
            <a:r>
              <a:rPr lang="ru-RU" sz="2100" dirty="0">
                <a:solidFill>
                  <a:schemeClr val="bg1"/>
                </a:solidFill>
                <a:latin typeface="Times New Roman" panose="02020603050405020304" pitchFamily="18" charset="0"/>
                <a:cs typeface="Times New Roman" panose="02020603050405020304" pitchFamily="18" charset="0"/>
              </a:rPr>
              <a:t>5) размеры страховой суммы (за исключением договоров </a:t>
            </a:r>
            <a:r>
              <a:rPr lang="ru-RU" sz="2100" dirty="0" err="1">
                <a:solidFill>
                  <a:schemeClr val="bg1"/>
                </a:solidFill>
                <a:latin typeface="Times New Roman" panose="02020603050405020304" pitchFamily="18" charset="0"/>
                <a:cs typeface="Times New Roman" panose="02020603050405020304" pitchFamily="18" charset="0"/>
              </a:rPr>
              <a:t>аннуитетного</a:t>
            </a:r>
            <a:r>
              <a:rPr lang="ru-RU" sz="2100" dirty="0">
                <a:solidFill>
                  <a:schemeClr val="bg1"/>
                </a:solidFill>
                <a:latin typeface="Times New Roman" panose="02020603050405020304" pitchFamily="18" charset="0"/>
                <a:cs typeface="Times New Roman" panose="02020603050405020304" pitchFamily="18" charset="0"/>
              </a:rPr>
              <a:t> </a:t>
            </a:r>
            <a:r>
              <a:rPr lang="ru-RU" sz="2100" b="1" dirty="0">
                <a:solidFill>
                  <a:schemeClr val="bg1"/>
                </a:solidFill>
                <a:latin typeface="Times New Roman" panose="02020603050405020304" pitchFamily="18" charset="0"/>
                <a:cs typeface="Times New Roman" panose="02020603050405020304" pitchFamily="18" charset="0"/>
              </a:rPr>
              <a:t>страхования и договоров страхования, предусматривающих условие участия страхователя в инвестициях),</a:t>
            </a:r>
            <a:r>
              <a:rPr lang="ru-RU" sz="2100" dirty="0">
                <a:solidFill>
                  <a:schemeClr val="bg1"/>
                </a:solidFill>
                <a:latin typeface="Times New Roman" panose="02020603050405020304" pitchFamily="18" charset="0"/>
                <a:cs typeface="Times New Roman" panose="02020603050405020304" pitchFamily="18" charset="0"/>
              </a:rPr>
              <a:t> порядок и сроки осуществления страховой выплаты;»;</a:t>
            </a:r>
          </a:p>
          <a:p>
            <a:pPr algn="just"/>
            <a:r>
              <a:rPr lang="ru-RU" sz="2100" dirty="0">
                <a:solidFill>
                  <a:schemeClr val="bg1"/>
                </a:solidFill>
                <a:latin typeface="Times New Roman" panose="02020603050405020304" pitchFamily="18" charset="0"/>
                <a:cs typeface="Times New Roman" panose="02020603050405020304" pitchFamily="18" charset="0"/>
              </a:rPr>
              <a:t>дополнить подпунктами 6-2) и 10-1) следующего содержания:</a:t>
            </a:r>
          </a:p>
          <a:p>
            <a:pPr algn="just"/>
            <a:r>
              <a:rPr lang="ru-RU" sz="2100" b="1" dirty="0">
                <a:solidFill>
                  <a:schemeClr val="bg1"/>
                </a:solidFill>
                <a:latin typeface="Times New Roman" panose="02020603050405020304" pitchFamily="18" charset="0"/>
                <a:cs typeface="Times New Roman" panose="02020603050405020304" pitchFamily="18" charset="0"/>
              </a:rPr>
              <a:t>«6-2) указание о наличии или отсутствии комиссионного вознаграждения, причитающегося страховому агенту;»;</a:t>
            </a:r>
          </a:p>
          <a:p>
            <a:pPr algn="just"/>
            <a:r>
              <a:rPr lang="ru-RU" sz="2100" b="1" dirty="0">
                <a:solidFill>
                  <a:schemeClr val="bg1"/>
                </a:solidFill>
                <a:latin typeface="Times New Roman" panose="02020603050405020304" pitchFamily="18" charset="0"/>
                <a:cs typeface="Times New Roman" panose="02020603050405020304" pitchFamily="18" charset="0"/>
              </a:rPr>
              <a:t>«10-1) обязанность страхователя незамедлительно сообщать страховщику о ставших ему известными значительных изменениях в обстоятельствах, сообщенных страховщику при заключении договора, если эти изменения могут существенно повлиять на увеличение страхового риска в период действия договора имущественного страхования (пункт 1 статьи 834 настоящего Кодекса);»;</a:t>
            </a:r>
          </a:p>
          <a:p>
            <a:pPr algn="just"/>
            <a:r>
              <a:rPr lang="ru-RU" sz="2100" dirty="0">
                <a:solidFill>
                  <a:schemeClr val="bg1"/>
                </a:solidFill>
                <a:latin typeface="Times New Roman" panose="02020603050405020304" pitchFamily="18" charset="0"/>
                <a:cs typeface="Times New Roman" panose="02020603050405020304" pitchFamily="18" charset="0"/>
              </a:rPr>
              <a:t>подпункт 11) изложить в следующей редакции</a:t>
            </a:r>
            <a:r>
              <a:rPr lang="ru-RU" sz="2100" dirty="0" smtClean="0">
                <a:solidFill>
                  <a:schemeClr val="bg1"/>
                </a:solidFill>
                <a:latin typeface="Times New Roman" panose="02020603050405020304" pitchFamily="18" charset="0"/>
                <a:cs typeface="Times New Roman" panose="02020603050405020304" pitchFamily="18" charset="0"/>
              </a:rPr>
              <a:t>: «</a:t>
            </a:r>
            <a:r>
              <a:rPr lang="ru-RU" sz="2100" dirty="0">
                <a:solidFill>
                  <a:schemeClr val="bg1"/>
                </a:solidFill>
                <a:latin typeface="Times New Roman" panose="02020603050405020304" pitchFamily="18" charset="0"/>
                <a:cs typeface="Times New Roman" panose="02020603050405020304" pitchFamily="18" charset="0"/>
              </a:rPr>
              <a:t>11) условия выплаты и размер выкупной суммы (для накопительного страхования, </a:t>
            </a:r>
            <a:r>
              <a:rPr lang="ru-RU" sz="2100" b="1" dirty="0">
                <a:solidFill>
                  <a:schemeClr val="bg1"/>
                </a:solidFill>
                <a:latin typeface="Times New Roman" panose="02020603050405020304" pitchFamily="18" charset="0"/>
                <a:cs typeface="Times New Roman" panose="02020603050405020304" pitchFamily="18" charset="0"/>
              </a:rPr>
              <a:t>за исключением договоров страхования, предусматривающих условие участия страхователя в инвестициях);»;</a:t>
            </a:r>
          </a:p>
        </p:txBody>
      </p:sp>
    </p:spTree>
    <p:extLst>
      <p:ext uri="{BB962C8B-B14F-4D97-AF65-F5344CB8AC3E}">
        <p14:creationId xmlns="" xmlns:p14="http://schemas.microsoft.com/office/powerpoint/2010/main" val="26316997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7023125"/>
          </a:xfrm>
          <a:solidFill>
            <a:srgbClr val="002060"/>
          </a:solidFill>
        </p:spPr>
        <p:txBody>
          <a:bodyPr>
            <a:normAutofit fontScale="92500" lnSpcReduction="20000"/>
          </a:bodyPr>
          <a:lstStyle/>
          <a:p>
            <a:pPr algn="just"/>
            <a:r>
              <a:rPr lang="ru-RU" b="1" dirty="0">
                <a:solidFill>
                  <a:schemeClr val="bg1"/>
                </a:solidFill>
                <a:latin typeface="Times New Roman" panose="02020603050405020304" pitchFamily="18" charset="0"/>
                <a:cs typeface="Times New Roman" panose="02020603050405020304" pitchFamily="18" charset="0"/>
              </a:rPr>
              <a:t>Закон Республики Казахстан от 2 июля 2018 года № 166-VI «О внесении изменений и дополнений в некоторые законодательные акты Республики Казахстан по вопросам страхования и страховой деятельности, рынка ценных бумаг» (ГК РК)</a:t>
            </a:r>
          </a:p>
          <a:p>
            <a:r>
              <a:rPr lang="ru-RU" sz="2400" dirty="0">
                <a:solidFill>
                  <a:schemeClr val="bg1"/>
                </a:solidFill>
                <a:latin typeface="Times New Roman" panose="02020603050405020304" pitchFamily="18" charset="0"/>
                <a:cs typeface="Times New Roman" panose="02020603050405020304" pitchFamily="18" charset="0"/>
              </a:rPr>
              <a:t>подпункт 1-1) пункта </a:t>
            </a:r>
            <a:r>
              <a:rPr lang="ru-RU" sz="2400" dirty="0" smtClean="0">
                <a:solidFill>
                  <a:schemeClr val="bg1"/>
                </a:solidFill>
                <a:latin typeface="Times New Roman" panose="02020603050405020304" pitchFamily="18" charset="0"/>
                <a:cs typeface="Times New Roman" panose="02020603050405020304" pitchFamily="18" charset="0"/>
              </a:rPr>
              <a:t>1 статьи 828 </a:t>
            </a:r>
            <a:r>
              <a:rPr lang="ru-RU" sz="2400" dirty="0">
                <a:solidFill>
                  <a:schemeClr val="bg1"/>
                </a:solidFill>
                <a:latin typeface="Times New Roman" panose="02020603050405020304" pitchFamily="18" charset="0"/>
                <a:cs typeface="Times New Roman" panose="02020603050405020304" pitchFamily="18" charset="0"/>
              </a:rPr>
              <a:t>изложить в следующей редакции</a:t>
            </a:r>
            <a:r>
              <a:rPr lang="ru-RU" sz="2400" dirty="0" smtClean="0">
                <a:solidFill>
                  <a:schemeClr val="bg1"/>
                </a:solidFill>
                <a:latin typeface="Times New Roman" panose="02020603050405020304" pitchFamily="18" charset="0"/>
                <a:cs typeface="Times New Roman" panose="02020603050405020304" pitchFamily="18" charset="0"/>
              </a:rPr>
              <a:t>: 1-1</a:t>
            </a:r>
            <a:r>
              <a:rPr lang="ru-RU" sz="2400" dirty="0">
                <a:solidFill>
                  <a:schemeClr val="bg1"/>
                </a:solidFill>
                <a:latin typeface="Times New Roman" panose="02020603050405020304" pitchFamily="18" charset="0"/>
                <a:cs typeface="Times New Roman" panose="02020603050405020304" pitchFamily="18" charset="0"/>
              </a:rPr>
              <a:t>) ознакомить страхователя с правилами страхования </a:t>
            </a:r>
            <a:r>
              <a:rPr lang="ru-RU" sz="3100" b="1" dirty="0">
                <a:solidFill>
                  <a:schemeClr val="bg1"/>
                </a:solidFill>
                <a:latin typeface="Times New Roman" panose="02020603050405020304" pitchFamily="18" charset="0"/>
                <a:cs typeface="Times New Roman" panose="02020603050405020304" pitchFamily="18" charset="0"/>
              </a:rPr>
              <a:t>и по его требованию</a:t>
            </a:r>
            <a:r>
              <a:rPr lang="ru-RU" sz="2400" dirty="0">
                <a:solidFill>
                  <a:schemeClr val="bg1"/>
                </a:solidFill>
                <a:latin typeface="Times New Roman" panose="02020603050405020304" pitchFamily="18" charset="0"/>
                <a:cs typeface="Times New Roman" panose="02020603050405020304" pitchFamily="18" charset="0"/>
              </a:rPr>
              <a:t> представить (направить) копию правил;»;</a:t>
            </a:r>
          </a:p>
          <a:p>
            <a:pPr algn="just"/>
            <a:r>
              <a:rPr lang="ru-RU" sz="2400" dirty="0" smtClean="0">
                <a:solidFill>
                  <a:schemeClr val="bg1"/>
                </a:solidFill>
                <a:latin typeface="Times New Roman" panose="02020603050405020304" pitchFamily="18" charset="0"/>
                <a:cs typeface="Times New Roman" panose="02020603050405020304" pitchFamily="18" charset="0"/>
              </a:rPr>
              <a:t> в статье 830: пункт </a:t>
            </a:r>
            <a:r>
              <a:rPr lang="ru-RU" sz="2400" dirty="0">
                <a:solidFill>
                  <a:schemeClr val="bg1"/>
                </a:solidFill>
                <a:latin typeface="Times New Roman" panose="02020603050405020304" pitchFamily="18" charset="0"/>
                <a:cs typeface="Times New Roman" panose="02020603050405020304" pitchFamily="18" charset="0"/>
              </a:rPr>
              <a:t>2 изложить в следующей редакции</a:t>
            </a:r>
            <a:r>
              <a:rPr lang="ru-RU" sz="2400" dirty="0" smtClean="0">
                <a:solidFill>
                  <a:schemeClr val="bg1"/>
                </a:solidFill>
                <a:latin typeface="Times New Roman" panose="02020603050405020304" pitchFamily="18" charset="0"/>
                <a:cs typeface="Times New Roman" panose="02020603050405020304" pitchFamily="18" charset="0"/>
              </a:rPr>
              <a:t>: «</a:t>
            </a:r>
            <a:r>
              <a:rPr lang="ru-RU" sz="2400" dirty="0">
                <a:solidFill>
                  <a:schemeClr val="bg1"/>
                </a:solidFill>
                <a:latin typeface="Times New Roman" panose="02020603050405020304" pitchFamily="18" charset="0"/>
                <a:cs typeface="Times New Roman" panose="02020603050405020304" pitchFamily="18" charset="0"/>
              </a:rPr>
              <a:t>2. Профессиональные участники страхового рынка, страховой агент не вправе разглашать полученные ими в результате своей профессиональной деятельности сведения, составляющие тайну страхования, за исключением случаев предоставления информации другому профессиональному участнику страхового рынка либо страховому агенту, связанных с заключением договоров перестрахования или отношениями по </a:t>
            </a:r>
            <a:r>
              <a:rPr lang="ru-RU" sz="2400" dirty="0" err="1">
                <a:solidFill>
                  <a:schemeClr val="bg1"/>
                </a:solidFill>
                <a:latin typeface="Times New Roman" panose="02020603050405020304" pitchFamily="18" charset="0"/>
                <a:cs typeface="Times New Roman" panose="02020603050405020304" pitchFamily="18" charset="0"/>
              </a:rPr>
              <a:t>сострахованию</a:t>
            </a:r>
            <a:r>
              <a:rPr lang="ru-RU" sz="2400" dirty="0">
                <a:solidFill>
                  <a:schemeClr val="bg1"/>
                </a:solidFill>
                <a:latin typeface="Times New Roman" panose="02020603050405020304" pitchFamily="18" charset="0"/>
                <a:cs typeface="Times New Roman" panose="02020603050405020304" pitchFamily="18" charset="0"/>
              </a:rPr>
              <a:t>, а также предусмотренных пунктами 4, </a:t>
            </a:r>
            <a:r>
              <a:rPr lang="ru-RU" b="1" dirty="0">
                <a:solidFill>
                  <a:schemeClr val="bg1"/>
                </a:solidFill>
                <a:latin typeface="Times New Roman" panose="02020603050405020304" pitchFamily="18" charset="0"/>
                <a:cs typeface="Times New Roman" panose="02020603050405020304" pitchFamily="18" charset="0"/>
              </a:rPr>
              <a:t>4-1,</a:t>
            </a:r>
            <a:r>
              <a:rPr lang="ru-RU" sz="2400" dirty="0">
                <a:solidFill>
                  <a:schemeClr val="bg1"/>
                </a:solidFill>
                <a:latin typeface="Times New Roman" panose="02020603050405020304" pitchFamily="18" charset="0"/>
                <a:cs typeface="Times New Roman" panose="02020603050405020304" pitchFamily="18" charset="0"/>
              </a:rPr>
              <a:t> 5 и 6 настоящей статьи.»;</a:t>
            </a:r>
          </a:p>
          <a:p>
            <a:pPr algn="just"/>
            <a:r>
              <a:rPr lang="ru-RU" sz="2400" dirty="0">
                <a:solidFill>
                  <a:schemeClr val="bg1"/>
                </a:solidFill>
                <a:latin typeface="Times New Roman" panose="02020603050405020304" pitchFamily="18" charset="0"/>
                <a:cs typeface="Times New Roman" panose="02020603050405020304" pitchFamily="18" charset="0"/>
              </a:rPr>
              <a:t>дополнить пунктом 4-1 следующего содержания</a:t>
            </a:r>
            <a:r>
              <a:rPr lang="ru-RU" sz="2400" dirty="0" smtClean="0">
                <a:solidFill>
                  <a:schemeClr val="bg1"/>
                </a:solidFill>
                <a:latin typeface="Times New Roman" panose="02020603050405020304" pitchFamily="18" charset="0"/>
                <a:cs typeface="Times New Roman" panose="02020603050405020304" pitchFamily="18" charset="0"/>
              </a:rPr>
              <a:t>: </a:t>
            </a:r>
            <a:r>
              <a:rPr lang="ru-RU" sz="2400" b="1" dirty="0" smtClean="0">
                <a:solidFill>
                  <a:schemeClr val="bg1"/>
                </a:solidFill>
                <a:latin typeface="Times New Roman" panose="02020603050405020304" pitchFamily="18" charset="0"/>
                <a:cs typeface="Times New Roman" panose="02020603050405020304" pitchFamily="18" charset="0"/>
              </a:rPr>
              <a:t>«</a:t>
            </a:r>
            <a:r>
              <a:rPr lang="ru-RU" sz="2400" b="1" dirty="0">
                <a:solidFill>
                  <a:schemeClr val="bg1"/>
                </a:solidFill>
                <a:latin typeface="Times New Roman" panose="02020603050405020304" pitchFamily="18" charset="0"/>
                <a:cs typeface="Times New Roman" panose="02020603050405020304" pitchFamily="18" charset="0"/>
              </a:rPr>
              <a:t>4-1. Тайна страхования может быть раскрыта </a:t>
            </a:r>
            <a:r>
              <a:rPr lang="ru-RU" sz="3000" b="1" dirty="0">
                <a:solidFill>
                  <a:schemeClr val="bg1"/>
                </a:solidFill>
                <a:latin typeface="Times New Roman" panose="02020603050405020304" pitchFamily="18" charset="0"/>
                <a:cs typeface="Times New Roman" panose="02020603050405020304" pitchFamily="18" charset="0"/>
              </a:rPr>
              <a:t>страховому </a:t>
            </a:r>
            <a:r>
              <a:rPr lang="ru-RU" sz="3000" b="1" dirty="0" err="1">
                <a:solidFill>
                  <a:schemeClr val="bg1"/>
                </a:solidFill>
                <a:latin typeface="Times New Roman" panose="02020603050405020304" pitchFamily="18" charset="0"/>
                <a:cs typeface="Times New Roman" panose="02020603050405020304" pitchFamily="18" charset="0"/>
              </a:rPr>
              <a:t>омбудсману</a:t>
            </a:r>
            <a:r>
              <a:rPr lang="ru-RU" sz="3000" b="1" dirty="0">
                <a:solidFill>
                  <a:schemeClr val="bg1"/>
                </a:solidFill>
                <a:latin typeface="Times New Roman" panose="02020603050405020304" pitchFamily="18" charset="0"/>
                <a:cs typeface="Times New Roman" panose="02020603050405020304" pitchFamily="18" charset="0"/>
              </a:rPr>
              <a:t> </a:t>
            </a:r>
            <a:r>
              <a:rPr lang="ru-RU" sz="2400" b="1" dirty="0">
                <a:solidFill>
                  <a:schemeClr val="bg1"/>
                </a:solidFill>
                <a:latin typeface="Times New Roman" panose="02020603050405020304" pitchFamily="18" charset="0"/>
                <a:cs typeface="Times New Roman" panose="02020603050405020304" pitchFamily="18" charset="0"/>
              </a:rPr>
              <a:t>по находящимся у него на рассмотрении обращениям физических и юридических лиц по урегулированию разногласий, возникающих из договоров страхования.»;</a:t>
            </a:r>
          </a:p>
          <a:p>
            <a:pPr algn="just"/>
            <a:r>
              <a:rPr lang="ru-RU" sz="2400" dirty="0">
                <a:solidFill>
                  <a:schemeClr val="bg1"/>
                </a:solidFill>
                <a:latin typeface="Times New Roman" panose="02020603050405020304" pitchFamily="18" charset="0"/>
                <a:cs typeface="Times New Roman" panose="02020603050405020304" pitchFamily="18" charset="0"/>
              </a:rPr>
              <a:t>в пункте 5</a:t>
            </a:r>
            <a:r>
              <a:rPr lang="ru-RU" sz="2400" dirty="0" smtClean="0">
                <a:solidFill>
                  <a:schemeClr val="bg1"/>
                </a:solidFill>
                <a:latin typeface="Times New Roman" panose="02020603050405020304" pitchFamily="18" charset="0"/>
                <a:cs typeface="Times New Roman" panose="02020603050405020304" pitchFamily="18" charset="0"/>
              </a:rPr>
              <a:t>: подпункт </a:t>
            </a:r>
            <a:r>
              <a:rPr lang="ru-RU" sz="2400" dirty="0">
                <a:solidFill>
                  <a:schemeClr val="bg1"/>
                </a:solidFill>
                <a:latin typeface="Times New Roman" panose="02020603050405020304" pitchFamily="18" charset="0"/>
                <a:cs typeface="Times New Roman" panose="02020603050405020304" pitchFamily="18" charset="0"/>
              </a:rPr>
              <a:t>4-4) изложить в следующей редакции</a:t>
            </a:r>
            <a:r>
              <a:rPr lang="ru-RU" sz="2400" dirty="0" smtClean="0">
                <a:solidFill>
                  <a:schemeClr val="bg1"/>
                </a:solidFill>
                <a:latin typeface="Times New Roman" panose="02020603050405020304" pitchFamily="18" charset="0"/>
                <a:cs typeface="Times New Roman" panose="02020603050405020304" pitchFamily="18" charset="0"/>
              </a:rPr>
              <a:t>: «</a:t>
            </a:r>
            <a:r>
              <a:rPr lang="ru-RU" sz="2400" dirty="0">
                <a:solidFill>
                  <a:schemeClr val="bg1"/>
                </a:solidFill>
                <a:latin typeface="Times New Roman" panose="02020603050405020304" pitchFamily="18" charset="0"/>
                <a:cs typeface="Times New Roman" panose="02020603050405020304" pitchFamily="18" charset="0"/>
              </a:rPr>
              <a:t>4-4) органам национальной безопасности Республики Казахстан </a:t>
            </a:r>
            <a:r>
              <a:rPr lang="ru-RU" sz="2400" b="1" dirty="0">
                <a:solidFill>
                  <a:schemeClr val="bg1"/>
                </a:solidFill>
                <a:latin typeface="Times New Roman" panose="02020603050405020304" pitchFamily="18" charset="0"/>
                <a:cs typeface="Times New Roman" panose="02020603050405020304" pitchFamily="18" charset="0"/>
              </a:rPr>
              <a:t>в отношении договоров обязательного страхования гражданско-правовой ответственности владельцев транспортных средств - в целях и порядке, предусмотренных Законом Республики Казахстан «Об органах национальной безопасности Республики Казахстан», </a:t>
            </a:r>
            <a:r>
              <a:rPr lang="ru-RU" sz="2400" dirty="0">
                <a:solidFill>
                  <a:schemeClr val="bg1"/>
                </a:solidFill>
                <a:latin typeface="Times New Roman" panose="02020603050405020304" pitchFamily="18" charset="0"/>
                <a:cs typeface="Times New Roman" panose="02020603050405020304" pitchFamily="18" charset="0"/>
              </a:rPr>
              <a:t>а в отношении иных договоров страхования - с санкции прокурора;»;</a:t>
            </a:r>
          </a:p>
          <a:p>
            <a:pPr algn="just"/>
            <a:r>
              <a:rPr lang="ru-RU" sz="2400" dirty="0">
                <a:solidFill>
                  <a:schemeClr val="bg1"/>
                </a:solidFill>
                <a:latin typeface="Times New Roman" panose="02020603050405020304" pitchFamily="18" charset="0"/>
                <a:cs typeface="Times New Roman" panose="02020603050405020304" pitchFamily="18" charset="0"/>
              </a:rPr>
              <a:t>дополнить подпунктом 4-5) следующего содержания</a:t>
            </a:r>
            <a:r>
              <a:rPr lang="ru-RU" sz="2400" dirty="0" smtClean="0">
                <a:solidFill>
                  <a:schemeClr val="bg1"/>
                </a:solidFill>
                <a:latin typeface="Times New Roman" panose="02020603050405020304" pitchFamily="18" charset="0"/>
                <a:cs typeface="Times New Roman" panose="02020603050405020304" pitchFamily="18" charset="0"/>
              </a:rPr>
              <a:t>: </a:t>
            </a:r>
            <a:r>
              <a:rPr lang="ru-RU" sz="2400" b="1" dirty="0" smtClean="0">
                <a:solidFill>
                  <a:schemeClr val="bg1"/>
                </a:solidFill>
                <a:latin typeface="Times New Roman" panose="02020603050405020304" pitchFamily="18" charset="0"/>
                <a:cs typeface="Times New Roman" panose="02020603050405020304" pitchFamily="18" charset="0"/>
              </a:rPr>
              <a:t>«</a:t>
            </a:r>
            <a:r>
              <a:rPr lang="ru-RU" sz="2400" b="1" dirty="0">
                <a:solidFill>
                  <a:schemeClr val="bg1"/>
                </a:solidFill>
                <a:latin typeface="Times New Roman" panose="02020603050405020304" pitchFamily="18" charset="0"/>
                <a:cs typeface="Times New Roman" panose="02020603050405020304" pitchFamily="18" charset="0"/>
              </a:rPr>
              <a:t>4-5) Службе государственной охраны Республики Казахстан с санкции прокурора в целях предупреждения, вскрытия и пресечения разведывательных и (или) подрывных акций;»;</a:t>
            </a:r>
          </a:p>
        </p:txBody>
      </p:sp>
    </p:spTree>
    <p:extLst>
      <p:ext uri="{BB962C8B-B14F-4D97-AF65-F5344CB8AC3E}">
        <p14:creationId xmlns="" xmlns:p14="http://schemas.microsoft.com/office/powerpoint/2010/main" val="35781156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5125"/>
            <a:ext cx="12471400" cy="7023125"/>
          </a:xfrm>
          <a:solidFill>
            <a:srgbClr val="002060"/>
          </a:solidFill>
        </p:spPr>
        <p:txBody>
          <a:bodyPr>
            <a:normAutofit lnSpcReduction="10000"/>
          </a:bodyPr>
          <a:lstStyle/>
          <a:p>
            <a:pPr algn="just"/>
            <a:r>
              <a:rPr lang="ru-RU" b="1" dirty="0">
                <a:solidFill>
                  <a:schemeClr val="bg1"/>
                </a:solidFill>
                <a:latin typeface="Times New Roman" panose="02020603050405020304" pitchFamily="18" charset="0"/>
                <a:cs typeface="Times New Roman" panose="02020603050405020304" pitchFamily="18" charset="0"/>
              </a:rPr>
              <a:t>Закон Республики Казахстан от 2 июля 2018 года № 166-VI «О внесении изменений и дополнений в некоторые законодательные акты Республики Казахстан по вопросам страхования и страховой деятельности, рынка ценных бумаг» (ГК РК)</a:t>
            </a:r>
          </a:p>
          <a:p>
            <a:pPr algn="just"/>
            <a:r>
              <a:rPr lang="ru-RU" sz="2000" dirty="0" smtClean="0">
                <a:solidFill>
                  <a:schemeClr val="bg1"/>
                </a:solidFill>
                <a:latin typeface="Times New Roman" panose="02020603050405020304" pitchFamily="18" charset="0"/>
                <a:cs typeface="Times New Roman" panose="02020603050405020304" pitchFamily="18" charset="0"/>
              </a:rPr>
              <a:t>В статье 843:</a:t>
            </a:r>
            <a:endParaRPr lang="ru-RU" sz="2000" dirty="0">
              <a:solidFill>
                <a:schemeClr val="bg1"/>
              </a:solidFill>
              <a:latin typeface="Times New Roman" panose="02020603050405020304" pitchFamily="18" charset="0"/>
              <a:cs typeface="Times New Roman" panose="02020603050405020304" pitchFamily="18" charset="0"/>
            </a:endParaRPr>
          </a:p>
          <a:p>
            <a:pPr algn="just"/>
            <a:r>
              <a:rPr lang="ru-RU" sz="2000" dirty="0">
                <a:solidFill>
                  <a:schemeClr val="bg1"/>
                </a:solidFill>
                <a:latin typeface="Times New Roman" panose="02020603050405020304" pitchFamily="18" charset="0"/>
                <a:cs typeface="Times New Roman" panose="02020603050405020304" pitchFamily="18" charset="0"/>
              </a:rPr>
              <a:t>пункт 1 изложить в следующей редакции:</a:t>
            </a:r>
          </a:p>
          <a:p>
            <a:pPr algn="just"/>
            <a:r>
              <a:rPr lang="ru-RU" sz="2000" dirty="0">
                <a:solidFill>
                  <a:schemeClr val="bg1"/>
                </a:solidFill>
                <a:latin typeface="Times New Roman" panose="02020603050405020304" pitchFamily="18" charset="0"/>
                <a:cs typeface="Times New Roman" panose="02020603050405020304" pitchFamily="18" charset="0"/>
              </a:rPr>
              <a:t>«1. Помимо общих оснований недействительности сделок, предусмотренных настоящим Кодексом, договор страхования признается недействительным в случаях, если:</a:t>
            </a:r>
          </a:p>
          <a:p>
            <a:pPr algn="just"/>
            <a:r>
              <a:rPr lang="ru-RU" sz="2000" dirty="0">
                <a:solidFill>
                  <a:schemeClr val="bg1"/>
                </a:solidFill>
                <a:latin typeface="Times New Roman" panose="02020603050405020304" pitchFamily="18" charset="0"/>
                <a:cs typeface="Times New Roman" panose="02020603050405020304" pitchFamily="18" charset="0"/>
              </a:rPr>
              <a:t>1) объектом страхования является имущество, подлежащее конфискации на основании вступившего в законную силу соответствующего решения суда, либо имущество, добытое преступным путем или являющееся предметом уголовного правонарушения;</a:t>
            </a:r>
          </a:p>
          <a:p>
            <a:pPr algn="just"/>
            <a:r>
              <a:rPr lang="ru-RU" sz="2000" dirty="0">
                <a:solidFill>
                  <a:schemeClr val="bg1"/>
                </a:solidFill>
                <a:latin typeface="Times New Roman" panose="02020603050405020304" pitchFamily="18" charset="0"/>
                <a:cs typeface="Times New Roman" panose="02020603050405020304" pitchFamily="18" charset="0"/>
              </a:rPr>
              <a:t>2) в качестве страхового случая предусмотрено событие, лишенное признаков, предусмотренных пунктом 3 статьи 817 настоящего Кодекса;</a:t>
            </a:r>
          </a:p>
          <a:p>
            <a:pPr algn="just"/>
            <a:r>
              <a:rPr lang="ru-RU" sz="2000" dirty="0">
                <a:solidFill>
                  <a:schemeClr val="bg1"/>
                </a:solidFill>
                <a:latin typeface="Times New Roman" panose="02020603050405020304" pitchFamily="18" charset="0"/>
                <a:cs typeface="Times New Roman" panose="02020603050405020304" pitchFamily="18" charset="0"/>
              </a:rPr>
              <a:t>3) условия договора исключают возможность осуществления страховой выплаты при наступлении страхового случая;</a:t>
            </a:r>
          </a:p>
          <a:p>
            <a:pPr algn="just"/>
            <a:r>
              <a:rPr lang="ru-RU" sz="2000" dirty="0">
                <a:solidFill>
                  <a:schemeClr val="bg1"/>
                </a:solidFill>
                <a:latin typeface="Times New Roman" panose="02020603050405020304" pitchFamily="18" charset="0"/>
                <a:cs typeface="Times New Roman" panose="02020603050405020304" pitchFamily="18" charset="0"/>
              </a:rPr>
              <a:t>4) страхователь при заключении договора заведомо преследовал цель извлечения неправомерной выгоды, в том числе посредством заключения договора после наступления страхового случая;</a:t>
            </a:r>
          </a:p>
          <a:p>
            <a:pPr algn="just"/>
            <a:r>
              <a:rPr lang="ru-RU" sz="2000" dirty="0">
                <a:solidFill>
                  <a:schemeClr val="bg1"/>
                </a:solidFill>
                <a:latin typeface="Times New Roman" panose="02020603050405020304" pitchFamily="18" charset="0"/>
                <a:cs typeface="Times New Roman" panose="02020603050405020304" pitchFamily="18" charset="0"/>
              </a:rPr>
              <a:t>5) у страхователя (застрахованного, выгодоприобретателя) отсутствует страховой интерес;</a:t>
            </a:r>
          </a:p>
          <a:p>
            <a:pPr algn="just"/>
            <a:r>
              <a:rPr lang="ru-RU" sz="2400" b="1" dirty="0">
                <a:solidFill>
                  <a:schemeClr val="bg1"/>
                </a:solidFill>
                <a:latin typeface="Times New Roman" panose="02020603050405020304" pitchFamily="18" charset="0"/>
                <a:cs typeface="Times New Roman" panose="02020603050405020304" pitchFamily="18" charset="0"/>
              </a:rPr>
              <a:t>6) отсутствует соглашение между сторонами о существенных условиях договора, предусмотренных пунктом 1 статьи 826 настоящего Кодекса.»;</a:t>
            </a:r>
            <a:endParaRPr lang="ru-RU"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6741312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7023125"/>
          </a:xfrm>
          <a:solidFill>
            <a:srgbClr val="002060"/>
          </a:solidFill>
        </p:spPr>
        <p:txBody>
          <a:bodyPr>
            <a:normAutofit/>
          </a:bodyPr>
          <a:lstStyle/>
          <a:p>
            <a:endParaRPr lang="en-US" dirty="0">
              <a:solidFill>
                <a:schemeClr val="bg1"/>
              </a:solidFill>
            </a:endParaRPr>
          </a:p>
          <a:p>
            <a:pPr lvl="0" algn="just"/>
            <a:r>
              <a:rPr lang="ru-RU" sz="4000" b="1" dirty="0">
                <a:solidFill>
                  <a:schemeClr val="bg1"/>
                </a:solidFill>
                <a:latin typeface="Times New Roman" panose="02020603050405020304" pitchFamily="18" charset="0"/>
                <a:cs typeface="Times New Roman" panose="02020603050405020304" pitchFamily="18" charset="0"/>
              </a:rPr>
              <a:t>Закон Республики Казахстан от 2 июля 2018 года № 166-VI «О внесении изменений и дополнений в некоторые законодательные акты Республики Казахстан по вопросам страхования и страховой деятельности, рынка ценных бумаг</a:t>
            </a:r>
            <a:r>
              <a:rPr lang="ru-RU" sz="4000" b="1" dirty="0" smtClean="0">
                <a:solidFill>
                  <a:schemeClr val="bg1"/>
                </a:solidFill>
                <a:latin typeface="Times New Roman" panose="02020603050405020304" pitchFamily="18" charset="0"/>
                <a:cs typeface="Times New Roman" panose="02020603050405020304" pitchFamily="18" charset="0"/>
              </a:rPr>
              <a:t>» (ГПК РК)</a:t>
            </a:r>
          </a:p>
          <a:p>
            <a:pPr algn="just"/>
            <a:r>
              <a:rPr lang="ru-RU" sz="3200" dirty="0">
                <a:solidFill>
                  <a:schemeClr val="bg1"/>
                </a:solidFill>
                <a:latin typeface="Times New Roman" panose="02020603050405020304" pitchFamily="18" charset="0"/>
                <a:cs typeface="Times New Roman" panose="02020603050405020304" pitchFamily="18" charset="0"/>
              </a:rPr>
              <a:t>в абзаце первом части </a:t>
            </a:r>
            <a:r>
              <a:rPr lang="ru-RU" sz="3200" dirty="0" smtClean="0">
                <a:solidFill>
                  <a:schemeClr val="bg1"/>
                </a:solidFill>
                <a:latin typeface="Times New Roman" panose="02020603050405020304" pitchFamily="18" charset="0"/>
                <a:cs typeface="Times New Roman" panose="02020603050405020304" pitchFamily="18" charset="0"/>
              </a:rPr>
              <a:t>четвертой статьи 370 </a:t>
            </a:r>
            <a:r>
              <a:rPr lang="ru-RU" sz="3200" dirty="0">
                <a:solidFill>
                  <a:schemeClr val="bg1"/>
                </a:solidFill>
                <a:latin typeface="Times New Roman" panose="02020603050405020304" pitchFamily="18" charset="0"/>
                <a:cs typeface="Times New Roman" panose="02020603050405020304" pitchFamily="18" charset="0"/>
              </a:rPr>
              <a:t>слово «регистратору» заменить словами «центральному депозитарию</a:t>
            </a:r>
            <a:r>
              <a:rPr lang="ru-RU" sz="3200" dirty="0" smtClean="0">
                <a:solidFill>
                  <a:schemeClr val="bg1"/>
                </a:solidFill>
                <a:latin typeface="Times New Roman" panose="02020603050405020304" pitchFamily="18" charset="0"/>
                <a:cs typeface="Times New Roman" panose="02020603050405020304" pitchFamily="18" charset="0"/>
              </a:rPr>
              <a:t>». (глава 46.  Восстановление прав по утраченным ценным бумагам на предъявителя и ордерным ценным бумагам (вызывное производство), ст. 370 Подготовка дела к судебному разбирательству)</a:t>
            </a:r>
            <a:endParaRPr lang="ru-RU" sz="3200" dirty="0">
              <a:solidFill>
                <a:schemeClr val="bg1"/>
              </a:solidFill>
              <a:latin typeface="Times New Roman" panose="02020603050405020304" pitchFamily="18" charset="0"/>
              <a:cs typeface="Times New Roman" panose="02020603050405020304" pitchFamily="18" charset="0"/>
            </a:endParaRPr>
          </a:p>
          <a:p>
            <a:pPr algn="just"/>
            <a:r>
              <a:rPr lang="ru-RU" sz="4000" dirty="0" smtClean="0">
                <a:solidFill>
                  <a:schemeClr val="bg1"/>
                </a:solidFill>
                <a:latin typeface="Times New Roman" panose="02020603050405020304" pitchFamily="18" charset="0"/>
                <a:cs typeface="Times New Roman" panose="02020603050405020304" pitchFamily="18" charset="0"/>
              </a:rPr>
              <a:t>введен </a:t>
            </a:r>
            <a:r>
              <a:rPr lang="ru-RU" sz="4000" dirty="0">
                <a:solidFill>
                  <a:schemeClr val="bg1"/>
                </a:solidFill>
                <a:latin typeface="Times New Roman" panose="02020603050405020304" pitchFamily="18" charset="0"/>
                <a:cs typeface="Times New Roman" panose="02020603050405020304" pitchFamily="18" charset="0"/>
              </a:rPr>
              <a:t>в </a:t>
            </a:r>
            <a:r>
              <a:rPr lang="ru-RU" sz="4000" dirty="0" smtClean="0">
                <a:solidFill>
                  <a:schemeClr val="bg1"/>
                </a:solidFill>
                <a:latin typeface="Times New Roman" panose="02020603050405020304" pitchFamily="18" charset="0"/>
                <a:cs typeface="Times New Roman" panose="02020603050405020304" pitchFamily="18" charset="0"/>
              </a:rPr>
              <a:t>действие с </a:t>
            </a:r>
            <a:r>
              <a:rPr lang="ru-RU" sz="4000" dirty="0">
                <a:solidFill>
                  <a:schemeClr val="bg1"/>
                </a:solidFill>
                <a:latin typeface="Times New Roman" panose="02020603050405020304" pitchFamily="18" charset="0"/>
                <a:cs typeface="Times New Roman" panose="02020603050405020304" pitchFamily="18" charset="0"/>
              </a:rPr>
              <a:t>1 января 2019 года</a:t>
            </a:r>
          </a:p>
          <a:p>
            <a:pPr lvl="0" algn="just"/>
            <a:endParaRPr lang="ru-RU" sz="4000" b="1" dirty="0">
              <a:solidFill>
                <a:schemeClr val="bg1"/>
              </a:solidFill>
              <a:latin typeface="Times New Roman" panose="02020603050405020304" pitchFamily="18" charset="0"/>
              <a:cs typeface="Times New Roman" panose="02020603050405020304" pitchFamily="18" charset="0"/>
            </a:endParaRPr>
          </a:p>
          <a:p>
            <a:pPr lvl="0"/>
            <a:endParaRPr lang="ru-RU" b="1" dirty="0">
              <a:solidFill>
                <a:schemeClr val="bg1"/>
              </a:solidFill>
            </a:endParaRPr>
          </a:p>
        </p:txBody>
      </p:sp>
    </p:spTree>
    <p:extLst>
      <p:ext uri="{BB962C8B-B14F-4D97-AF65-F5344CB8AC3E}">
        <p14:creationId xmlns="" xmlns:p14="http://schemas.microsoft.com/office/powerpoint/2010/main" val="2137341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0126"/>
            <a:ext cx="12293600" cy="1187355"/>
          </a:xfrm>
          <a:solidFill>
            <a:srgbClr val="002060"/>
          </a:solidFill>
        </p:spPr>
        <p:txBody>
          <a:bodyPr>
            <a:normAutofit/>
          </a:bodyPr>
          <a:lstStyle/>
          <a:p>
            <a:pPr lvl="0" algn="just"/>
            <a:r>
              <a:rPr lang="ru-RU" sz="2200" b="1" dirty="0" smtClean="0">
                <a:solidFill>
                  <a:schemeClr val="bg1"/>
                </a:solidFill>
                <a:latin typeface="Times New Roman" panose="02020603050405020304" pitchFamily="18" charset="0"/>
                <a:cs typeface="Times New Roman" panose="02020603050405020304" pitchFamily="18" charset="0"/>
              </a:rPr>
              <a:t>Закон </a:t>
            </a:r>
            <a:r>
              <a:rPr lang="ru-RU" sz="2200" b="1" dirty="0">
                <a:solidFill>
                  <a:schemeClr val="bg1"/>
                </a:solidFill>
                <a:latin typeface="Times New Roman" panose="02020603050405020304" pitchFamily="18" charset="0"/>
                <a:cs typeface="Times New Roman" panose="02020603050405020304" pitchFamily="18" charset="0"/>
              </a:rPr>
              <a:t>Республики Казахстан от 24 мая 2018 года № 156-VI «О внесении изменений и дополнений в некоторые законодательные акты Республики Казахстан по вопросам совершенствования регулирования предпринимательской деятельности</a:t>
            </a:r>
            <a:r>
              <a:rPr lang="ru-RU" sz="2200" b="1" dirty="0" smtClean="0">
                <a:solidFill>
                  <a:schemeClr val="bg1"/>
                </a:solidFill>
                <a:latin typeface="Times New Roman" panose="02020603050405020304" pitchFamily="18" charset="0"/>
                <a:cs typeface="Times New Roman" panose="02020603050405020304" pitchFamily="18" charset="0"/>
              </a:rPr>
              <a:t>» (ГК РК)</a:t>
            </a:r>
            <a:endParaRPr lang="ru-RU" sz="2200" b="1" dirty="0">
              <a:solidFill>
                <a:schemeClr val="bg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337481"/>
            <a:ext cx="12293600" cy="5520519"/>
          </a:xfrm>
          <a:solidFill>
            <a:srgbClr val="002060"/>
          </a:solidFill>
        </p:spPr>
        <p:txBody>
          <a:bodyPr>
            <a:normAutofit fontScale="55000" lnSpcReduction="20000"/>
          </a:bodyPr>
          <a:lstStyle/>
          <a:p>
            <a:pPr algn="just"/>
            <a:r>
              <a:rPr lang="ru-RU" sz="3300" dirty="0">
                <a:solidFill>
                  <a:schemeClr val="bg1"/>
                </a:solidFill>
                <a:latin typeface="Times New Roman" panose="02020603050405020304" pitchFamily="18" charset="0"/>
                <a:cs typeface="Times New Roman" panose="02020603050405020304" pitchFamily="18" charset="0"/>
              </a:rPr>
              <a:t>1) часть третью пункта 3 </a:t>
            </a:r>
            <a:r>
              <a:rPr lang="ru-RU" sz="3300" u="sng" dirty="0" smtClean="0">
                <a:solidFill>
                  <a:schemeClr val="bg1"/>
                </a:solidFill>
                <a:latin typeface="Times New Roman" panose="02020603050405020304" pitchFamily="18" charset="0"/>
                <a:cs typeface="Times New Roman" panose="02020603050405020304" pitchFamily="18" charset="0"/>
              </a:rPr>
              <a:t>статьи 152 ГК РК </a:t>
            </a:r>
            <a:r>
              <a:rPr lang="ru-RU" sz="3300" dirty="0" smtClean="0">
                <a:solidFill>
                  <a:schemeClr val="bg1"/>
                </a:solidFill>
                <a:latin typeface="Times New Roman" panose="02020603050405020304" pitchFamily="18" charset="0"/>
                <a:cs typeface="Times New Roman" panose="02020603050405020304" pitchFamily="18" charset="0"/>
              </a:rPr>
              <a:t>изложить </a:t>
            </a:r>
            <a:r>
              <a:rPr lang="ru-RU" sz="3300" dirty="0">
                <a:solidFill>
                  <a:schemeClr val="bg1"/>
                </a:solidFill>
                <a:latin typeface="Times New Roman" panose="02020603050405020304" pitchFamily="18" charset="0"/>
                <a:cs typeface="Times New Roman" panose="02020603050405020304" pitchFamily="18" charset="0"/>
              </a:rPr>
              <a:t>в следующей редакции:</a:t>
            </a:r>
          </a:p>
          <a:p>
            <a:pPr algn="just"/>
            <a:r>
              <a:rPr lang="ru-RU" sz="3300" dirty="0">
                <a:solidFill>
                  <a:schemeClr val="bg1"/>
                </a:solidFill>
                <a:latin typeface="Times New Roman" panose="02020603050405020304" pitchFamily="18" charset="0"/>
                <a:cs typeface="Times New Roman" panose="02020603050405020304" pitchFamily="18" charset="0"/>
              </a:rPr>
              <a:t>«Законами Республики Казахстан и (или) по требованию одной из сторон могут устанавливаться дополнительные требования, которым должна соответствовать форма сделки, в частности совершение на бланке определенной формы, скрепление печатью юридического лица, </a:t>
            </a:r>
            <a:r>
              <a:rPr lang="ru-RU" sz="3300" b="1" dirty="0">
                <a:solidFill>
                  <a:schemeClr val="bg1"/>
                </a:solidFill>
                <a:latin typeface="Times New Roman" panose="02020603050405020304" pitchFamily="18" charset="0"/>
                <a:cs typeface="Times New Roman" panose="02020603050405020304" pitchFamily="18" charset="0"/>
              </a:rPr>
              <a:t>если данное лицо в соответствии с законодательством Республики Казахстан должно иметь печать.»;</a:t>
            </a:r>
          </a:p>
          <a:p>
            <a:pPr algn="just"/>
            <a:r>
              <a:rPr lang="ru-RU" sz="3300" dirty="0">
                <a:solidFill>
                  <a:schemeClr val="bg1"/>
                </a:solidFill>
                <a:latin typeface="Times New Roman" panose="02020603050405020304" pitchFamily="18" charset="0"/>
                <a:cs typeface="Times New Roman" panose="02020603050405020304" pitchFamily="18" charset="0"/>
              </a:rPr>
              <a:t>2) часть вторую пункта 2 </a:t>
            </a:r>
            <a:r>
              <a:rPr lang="ru-RU" sz="3300" dirty="0" smtClean="0">
                <a:solidFill>
                  <a:schemeClr val="bg1"/>
                </a:solidFill>
                <a:latin typeface="Times New Roman" panose="02020603050405020304" pitchFamily="18" charset="0"/>
                <a:cs typeface="Times New Roman" panose="02020603050405020304" pitchFamily="18" charset="0"/>
              </a:rPr>
              <a:t>статьи 303 изложить </a:t>
            </a:r>
            <a:r>
              <a:rPr lang="ru-RU" sz="3300" dirty="0">
                <a:solidFill>
                  <a:schemeClr val="bg1"/>
                </a:solidFill>
                <a:latin typeface="Times New Roman" panose="02020603050405020304" pitchFamily="18" charset="0"/>
                <a:cs typeface="Times New Roman" panose="02020603050405020304" pitchFamily="18" charset="0"/>
              </a:rPr>
              <a:t>в следующей редакции:</a:t>
            </a:r>
          </a:p>
          <a:p>
            <a:pPr algn="just"/>
            <a:r>
              <a:rPr lang="ru-RU" sz="3300" dirty="0">
                <a:solidFill>
                  <a:schemeClr val="bg1"/>
                </a:solidFill>
                <a:latin typeface="Times New Roman" panose="02020603050405020304" pitchFamily="18" charset="0"/>
                <a:cs typeface="Times New Roman" panose="02020603050405020304" pitchFamily="18" charset="0"/>
              </a:rPr>
              <a:t>«С согласия залогодержателя предмет залога может быть оставлен у залогодателя под замком залогодержателя. Предмет залога может быть оставлен во владении залогодателя с нанесением </a:t>
            </a:r>
            <a:r>
              <a:rPr lang="ru-RU" sz="3300" b="1" dirty="0">
                <a:solidFill>
                  <a:schemeClr val="bg1"/>
                </a:solidFill>
                <a:latin typeface="Times New Roman" panose="02020603050405020304" pitchFamily="18" charset="0"/>
                <a:cs typeface="Times New Roman" panose="02020603050405020304" pitchFamily="18" charset="0"/>
              </a:rPr>
              <a:t>знаков,</a:t>
            </a:r>
            <a:r>
              <a:rPr lang="ru-RU" sz="3300" dirty="0">
                <a:solidFill>
                  <a:schemeClr val="bg1"/>
                </a:solidFill>
                <a:latin typeface="Times New Roman" panose="02020603050405020304" pitchFamily="18" charset="0"/>
                <a:cs typeface="Times New Roman" panose="02020603050405020304" pitchFamily="18" charset="0"/>
              </a:rPr>
              <a:t> свидетельствующих о залоге (твердый залог).»;</a:t>
            </a:r>
          </a:p>
          <a:p>
            <a:pPr algn="just"/>
            <a:r>
              <a:rPr lang="ru-RU" sz="3300" dirty="0">
                <a:solidFill>
                  <a:schemeClr val="bg1"/>
                </a:solidFill>
                <a:latin typeface="Times New Roman" panose="02020603050405020304" pitchFamily="18" charset="0"/>
                <a:cs typeface="Times New Roman" panose="02020603050405020304" pitchFamily="18" charset="0"/>
              </a:rPr>
              <a:t>3) пункт 1 </a:t>
            </a:r>
            <a:r>
              <a:rPr lang="ru-RU" sz="3300" dirty="0" smtClean="0">
                <a:solidFill>
                  <a:schemeClr val="bg1"/>
                </a:solidFill>
                <a:latin typeface="Times New Roman" panose="02020603050405020304" pitchFamily="18" charset="0"/>
                <a:cs typeface="Times New Roman" panose="02020603050405020304" pitchFamily="18" charset="0"/>
              </a:rPr>
              <a:t>статьи 307 </a:t>
            </a:r>
            <a:r>
              <a:rPr lang="ru-RU" sz="3300" dirty="0">
                <a:solidFill>
                  <a:schemeClr val="bg1"/>
                </a:solidFill>
                <a:latin typeface="Times New Roman" panose="02020603050405020304" pitchFamily="18" charset="0"/>
                <a:cs typeface="Times New Roman" panose="02020603050405020304" pitchFamily="18" charset="0"/>
              </a:rPr>
              <a:t>изложить в следующей редакции:</a:t>
            </a:r>
          </a:p>
          <a:p>
            <a:pPr algn="just"/>
            <a:r>
              <a:rPr lang="ru-RU" sz="3300" dirty="0">
                <a:solidFill>
                  <a:schemeClr val="bg1"/>
                </a:solidFill>
                <a:latin typeface="Times New Roman" panose="02020603050405020304" pitchFamily="18" charset="0"/>
                <a:cs typeface="Times New Roman" panose="02020603050405020304" pitchFamily="18" charset="0"/>
              </a:rPr>
              <a:t>«1. В договоре о залоге должны быть указаны предмет залога, существо, размер или максимальная сумма и срок исполнения обязательства, обеспечиваемого залогом. В случае, если предметом залога выступает недвижимое имущество, в договоре о залоге должна быть указана его оценка.</a:t>
            </a:r>
          </a:p>
          <a:p>
            <a:pPr algn="just"/>
            <a:r>
              <a:rPr lang="ru-RU" sz="3300" dirty="0">
                <a:solidFill>
                  <a:schemeClr val="bg1"/>
                </a:solidFill>
                <a:latin typeface="Times New Roman" panose="02020603050405020304" pitchFamily="18" charset="0"/>
                <a:cs typeface="Times New Roman" panose="02020603050405020304" pitchFamily="18" charset="0"/>
              </a:rPr>
              <a:t>Движимое имущество и (или) отдельные категории движимого имущества (включая машинное оборудование и запасы материальных оборотных средств), являющиеся предметом залога, могут иметь общее описание предмета залога без требования конкретного описания залогового обеспечения и без оценки предмета залога.</a:t>
            </a:r>
          </a:p>
          <a:p>
            <a:pPr algn="just"/>
            <a:r>
              <a:rPr lang="ru-RU" sz="3300" dirty="0">
                <a:solidFill>
                  <a:schemeClr val="bg1"/>
                </a:solidFill>
                <a:latin typeface="Times New Roman" panose="02020603050405020304" pitchFamily="18" charset="0"/>
                <a:cs typeface="Times New Roman" panose="02020603050405020304" pitchFamily="18" charset="0"/>
              </a:rPr>
              <a:t>В договоре о залоге должно также содержаться указание на то, у какой из сторон находится во владении заложенное имущество, и допустимость его использования.</a:t>
            </a:r>
          </a:p>
          <a:p>
            <a:pPr algn="just"/>
            <a:r>
              <a:rPr lang="ru-RU" sz="3300" b="1" dirty="0">
                <a:solidFill>
                  <a:schemeClr val="bg1"/>
                </a:solidFill>
                <a:latin typeface="Times New Roman" panose="02020603050405020304" pitchFamily="18" charset="0"/>
                <a:cs typeface="Times New Roman" panose="02020603050405020304" pitchFamily="18" charset="0"/>
              </a:rPr>
              <a:t>Оценка предмета залога выражается в тенге и может определяться соглашением сторон, если иное не установлено законами Республики Казахстан. Оценка предмета залога, обеспечивающего обязательство в иностранной валюте, выражается в тенге и валюте обязательства по рыночному курсу обмена валюты на дату заключения договора о залоге.»;</a:t>
            </a:r>
          </a:p>
          <a:p>
            <a:endParaRPr lang="en-US" dirty="0"/>
          </a:p>
          <a:p>
            <a:endParaRPr lang="en-US" dirty="0"/>
          </a:p>
        </p:txBody>
      </p:sp>
    </p:spTree>
    <p:extLst>
      <p:ext uri="{BB962C8B-B14F-4D97-AF65-F5344CB8AC3E}">
        <p14:creationId xmlns="" xmlns:p14="http://schemas.microsoft.com/office/powerpoint/2010/main" val="5956266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a:solidFill>
            <a:srgbClr val="002060"/>
          </a:solidFill>
        </p:spPr>
        <p:txBody>
          <a:bodyPr>
            <a:normAutofit fontScale="47500" lnSpcReduction="20000"/>
          </a:bodyPr>
          <a:lstStyle/>
          <a:p>
            <a:pPr algn="just"/>
            <a:endParaRPr lang="en-US" sz="2700" dirty="0">
              <a:solidFill>
                <a:schemeClr val="bg1"/>
              </a:solidFill>
            </a:endParaRPr>
          </a:p>
          <a:p>
            <a:pPr lvl="0" algn="ctr"/>
            <a:r>
              <a:rPr lang="ru-RU" sz="3400" b="1" dirty="0">
                <a:solidFill>
                  <a:schemeClr val="bg1"/>
                </a:solidFill>
                <a:latin typeface="Times New Roman" panose="02020603050405020304" pitchFamily="18" charset="0"/>
                <a:cs typeface="Times New Roman" panose="02020603050405020304" pitchFamily="18" charset="0"/>
              </a:rPr>
              <a:t>Закон Республики Казахстан от 2 июля 2018 года № 168-VI «О внесении изменений и дополнений в некоторые законодательные акты Республики Казахстан по вопросам валютного регулирования и валютного контроля, риск-ориентированного надзора за деятельностью финансовых организаций, защиты прав потребителей финансовых услуг и совершенствования деятельности Национального Банка Республики Казахстан</a:t>
            </a:r>
            <a:r>
              <a:rPr lang="ru-RU" sz="3400" b="1" dirty="0" smtClean="0">
                <a:solidFill>
                  <a:schemeClr val="bg1"/>
                </a:solidFill>
                <a:latin typeface="Times New Roman" panose="02020603050405020304" pitchFamily="18" charset="0"/>
                <a:cs typeface="Times New Roman" panose="02020603050405020304" pitchFamily="18" charset="0"/>
              </a:rPr>
              <a:t>» (ГК РК)</a:t>
            </a:r>
            <a:endParaRPr lang="ru-RU" sz="3400" b="1" dirty="0">
              <a:solidFill>
                <a:schemeClr val="bg1"/>
              </a:solidFill>
              <a:latin typeface="Times New Roman" panose="02020603050405020304" pitchFamily="18" charset="0"/>
              <a:cs typeface="Times New Roman" panose="02020603050405020304" pitchFamily="18" charset="0"/>
            </a:endParaRPr>
          </a:p>
          <a:p>
            <a:pPr algn="just"/>
            <a:r>
              <a:rPr lang="ru-RU" sz="2700" dirty="0">
                <a:solidFill>
                  <a:schemeClr val="bg1"/>
                </a:solidFill>
                <a:latin typeface="Times New Roman" panose="02020603050405020304" pitchFamily="18" charset="0"/>
                <a:cs typeface="Times New Roman" panose="02020603050405020304" pitchFamily="18" charset="0"/>
              </a:rPr>
              <a:t>дополнить статьей 725-1 следующего содержания</a:t>
            </a:r>
            <a:r>
              <a:rPr lang="ru-RU" sz="2700" dirty="0" smtClean="0">
                <a:solidFill>
                  <a:schemeClr val="bg1"/>
                </a:solidFill>
                <a:latin typeface="Times New Roman" panose="02020603050405020304" pitchFamily="18" charset="0"/>
                <a:cs typeface="Times New Roman" panose="02020603050405020304" pitchFamily="18" charset="0"/>
              </a:rPr>
              <a:t>: </a:t>
            </a:r>
            <a:r>
              <a:rPr lang="ru-RU" sz="2900" b="1" dirty="0" smtClean="0">
                <a:solidFill>
                  <a:schemeClr val="bg1"/>
                </a:solidFill>
                <a:latin typeface="Times New Roman" panose="02020603050405020304" pitchFamily="18" charset="0"/>
                <a:cs typeface="Times New Roman" panose="02020603050405020304" pitchFamily="18" charset="0"/>
              </a:rPr>
              <a:t>«</a:t>
            </a:r>
            <a:r>
              <a:rPr lang="ru-RU" sz="2900" b="1" dirty="0">
                <a:solidFill>
                  <a:schemeClr val="bg1"/>
                </a:solidFill>
                <a:latin typeface="Times New Roman" panose="02020603050405020304" pitchFamily="18" charset="0"/>
                <a:cs typeface="Times New Roman" panose="02020603050405020304" pitchFamily="18" charset="0"/>
              </a:rPr>
              <a:t>Статья 725-1. Особенности договора займа, заключаемого с заемщиком - физическим лицом</a:t>
            </a:r>
          </a:p>
          <a:p>
            <a:pPr algn="just"/>
            <a:r>
              <a:rPr lang="ru-RU" sz="2900" b="1" dirty="0">
                <a:solidFill>
                  <a:schemeClr val="bg1"/>
                </a:solidFill>
                <a:latin typeface="Times New Roman" panose="02020603050405020304" pitchFamily="18" charset="0"/>
                <a:cs typeface="Times New Roman" panose="02020603050405020304" pitchFamily="18" charset="0"/>
              </a:rPr>
              <a:t>1. Договор займа, заключаемый с заемщиком - физическим лицом, имеет следующие особенности:</a:t>
            </a:r>
          </a:p>
          <a:p>
            <a:pPr algn="just"/>
            <a:r>
              <a:rPr lang="ru-RU" sz="2700" dirty="0">
                <a:solidFill>
                  <a:schemeClr val="bg1"/>
                </a:solidFill>
                <a:latin typeface="Times New Roman" panose="02020603050405020304" pitchFamily="18" charset="0"/>
                <a:cs typeface="Times New Roman" panose="02020603050405020304" pitchFamily="18" charset="0"/>
              </a:rPr>
              <a:t>1) предметом договора займа являются деньги или вещи, определенные родовыми признаками, в том числе предоставленные с отсрочкой и рассрочкой платежа;</a:t>
            </a:r>
          </a:p>
          <a:p>
            <a:pPr algn="just"/>
            <a:r>
              <a:rPr lang="ru-RU" sz="2700" dirty="0">
                <a:solidFill>
                  <a:schemeClr val="bg1"/>
                </a:solidFill>
                <a:latin typeface="Times New Roman" panose="02020603050405020304" pitchFamily="18" charset="0"/>
                <a:cs typeface="Times New Roman" panose="02020603050405020304" pitchFamily="18" charset="0"/>
              </a:rPr>
              <a:t>2) по договору займа в качестве заемщика выступает физическое лицо, не являющееся индивидуальным предпринимателем;</a:t>
            </a:r>
          </a:p>
          <a:p>
            <a:pPr algn="just"/>
            <a:r>
              <a:rPr lang="ru-RU" sz="2700" dirty="0">
                <a:solidFill>
                  <a:schemeClr val="bg1"/>
                </a:solidFill>
                <a:latin typeface="Times New Roman" panose="02020603050405020304" pitchFamily="18" charset="0"/>
                <a:cs typeface="Times New Roman" panose="02020603050405020304" pitchFamily="18" charset="0"/>
              </a:rPr>
              <a:t>3) заем выдается в национальной валюте Республики Казахстан;</a:t>
            </a:r>
          </a:p>
          <a:p>
            <a:pPr algn="just"/>
            <a:r>
              <a:rPr lang="ru-RU" sz="2700" dirty="0">
                <a:solidFill>
                  <a:schemeClr val="bg1"/>
                </a:solidFill>
                <a:latin typeface="Times New Roman" panose="02020603050405020304" pitchFamily="18" charset="0"/>
                <a:cs typeface="Times New Roman" panose="02020603050405020304" pitchFamily="18" charset="0"/>
              </a:rPr>
              <a:t>4) договор займа в обязательном порядке должен содержать годовую эффективную ставку вознаграждения, рассчитанную в соответствии с правилами, предусмотренными пунктом 3 настоящей статьи;</a:t>
            </a:r>
          </a:p>
          <a:p>
            <a:pPr algn="just"/>
            <a:r>
              <a:rPr lang="ru-RU" sz="2700" dirty="0">
                <a:solidFill>
                  <a:schemeClr val="bg1"/>
                </a:solidFill>
                <a:latin typeface="Times New Roman" panose="02020603050405020304" pitchFamily="18" charset="0"/>
                <a:cs typeface="Times New Roman" panose="02020603050405020304" pitchFamily="18" charset="0"/>
              </a:rPr>
              <a:t>5) годовая эффективная ставка вознаграждения по договору займа не может превышать ста процентов от суммы выданного займа, в том числе в случае изменения срока возврата займа;</a:t>
            </a:r>
          </a:p>
          <a:p>
            <a:pPr algn="just"/>
            <a:r>
              <a:rPr lang="ru-RU" sz="2700" dirty="0">
                <a:solidFill>
                  <a:schemeClr val="bg1"/>
                </a:solidFill>
                <a:latin typeface="Times New Roman" panose="02020603050405020304" pitchFamily="18" charset="0"/>
                <a:cs typeface="Times New Roman" panose="02020603050405020304" pitchFamily="18" charset="0"/>
              </a:rPr>
              <a:t>6) размер неустойки (штрафа, пени) за нарушение обязательства по возврату суммы займа и (или) уплате вознаграждения по договору займа не может превышать 0,5 процента от суммы неисполненного обязательства за каждый день просрочки, но не более десяти процентов от суммы выданного займа в год;</a:t>
            </a:r>
          </a:p>
          <a:p>
            <a:pPr algn="just"/>
            <a:r>
              <a:rPr lang="ru-RU" sz="2700" dirty="0">
                <a:solidFill>
                  <a:schemeClr val="bg1"/>
                </a:solidFill>
                <a:latin typeface="Times New Roman" panose="02020603050405020304" pitchFamily="18" charset="0"/>
                <a:cs typeface="Times New Roman" panose="02020603050405020304" pitchFamily="18" charset="0"/>
              </a:rPr>
              <a:t>7) все платежи заемщика по договору займа, включая сумму вознаграждения, неустойки (штрафа, пени), комиссий и иных платежей, предусмотренных договором займа, за исключением предмета займа, в совокупности не могут превышать сумму выданного займа за весь период действия договора займа;</a:t>
            </a:r>
          </a:p>
          <a:p>
            <a:pPr algn="just"/>
            <a:r>
              <a:rPr lang="ru-RU" sz="2700" dirty="0">
                <a:solidFill>
                  <a:schemeClr val="bg1"/>
                </a:solidFill>
                <a:latin typeface="Times New Roman" panose="02020603050405020304" pitchFamily="18" charset="0"/>
                <a:cs typeface="Times New Roman" panose="02020603050405020304" pitchFamily="18" charset="0"/>
              </a:rPr>
              <a:t>8) индексация обязательства и платежей по договору займа с привязкой к любому валютному эквиваленту не допускается;</a:t>
            </a:r>
          </a:p>
          <a:p>
            <a:pPr algn="just"/>
            <a:r>
              <a:rPr lang="ru-RU" sz="2700" dirty="0">
                <a:solidFill>
                  <a:schemeClr val="bg1"/>
                </a:solidFill>
                <a:latin typeface="Times New Roman" panose="02020603050405020304" pitchFamily="18" charset="0"/>
                <a:cs typeface="Times New Roman" panose="02020603050405020304" pitchFamily="18" charset="0"/>
              </a:rPr>
              <a:t>9) условия договора займа о размерах вознаграждения, неустойки (штрафа, пени), комиссий и иных платежей не могут быть изменены в сторону их увеличения.</a:t>
            </a:r>
          </a:p>
          <a:p>
            <a:pPr algn="just"/>
            <a:r>
              <a:rPr lang="ru-RU" sz="2700" dirty="0">
                <a:solidFill>
                  <a:schemeClr val="bg1"/>
                </a:solidFill>
                <a:latin typeface="Times New Roman" panose="02020603050405020304" pitchFamily="18" charset="0"/>
                <a:cs typeface="Times New Roman" panose="02020603050405020304" pitchFamily="18" charset="0"/>
              </a:rPr>
              <a:t>Требования подпунктов 4), 5), 6), 7), 8) и 9) части первой настоящего пункта распространяются на договор займа, предметом которого являются вещи, определенные родовыми признаками, в случае, если по такому договору исполнение обязательства заемщика осуществляется путем передачи в счет долга денег, а выплата и размер вознаграждения, неустойки (штрафа, пени), комиссий и иных платежей, предусмотренных договором займа, осуществляется в денежной форме.</a:t>
            </a:r>
          </a:p>
          <a:p>
            <a:pPr algn="just"/>
            <a:r>
              <a:rPr lang="ru-RU" sz="2700" dirty="0">
                <a:solidFill>
                  <a:schemeClr val="bg1"/>
                </a:solidFill>
                <a:latin typeface="Times New Roman" panose="02020603050405020304" pitchFamily="18" charset="0"/>
                <a:cs typeface="Times New Roman" panose="02020603050405020304" pitchFamily="18" charset="0"/>
              </a:rPr>
              <a:t>2. Договор займа, заключаемый с заемщиком - физическим лицом, не соответствующий требованиям пункта 1 настоящей статьи, является ничтожным.</a:t>
            </a:r>
          </a:p>
          <a:p>
            <a:pPr algn="just"/>
            <a:r>
              <a:rPr lang="ru-RU" sz="2700" dirty="0">
                <a:solidFill>
                  <a:schemeClr val="bg1"/>
                </a:solidFill>
                <a:latin typeface="Times New Roman" panose="02020603050405020304" pitchFamily="18" charset="0"/>
                <a:cs typeface="Times New Roman" panose="02020603050405020304" pitchFamily="18" charset="0"/>
              </a:rPr>
              <a:t>3. Правила расчета годовой эффективной ставки вознаграждения по договору займа определяются нормативным правовым актом Национального Банка Республики Казахстан.</a:t>
            </a:r>
          </a:p>
          <a:p>
            <a:pPr algn="just"/>
            <a:r>
              <a:rPr lang="ru-RU" sz="2700" dirty="0">
                <a:solidFill>
                  <a:schemeClr val="bg1"/>
                </a:solidFill>
                <a:latin typeface="Times New Roman" panose="02020603050405020304" pitchFamily="18" charset="0"/>
                <a:cs typeface="Times New Roman" panose="02020603050405020304" pitchFamily="18" charset="0"/>
              </a:rPr>
              <a:t>4. К договору займа, заключаемому с заемщиком - физическим лицом, применяются правила, касающиеся договора займа, с особенностями, предусмотренными настоящей статьей.</a:t>
            </a:r>
          </a:p>
          <a:p>
            <a:pPr algn="just"/>
            <a:r>
              <a:rPr lang="ru-RU" sz="4200" b="1" dirty="0">
                <a:solidFill>
                  <a:schemeClr val="bg1"/>
                </a:solidFill>
                <a:latin typeface="Times New Roman" panose="02020603050405020304" pitchFamily="18" charset="0"/>
                <a:cs typeface="Times New Roman" panose="02020603050405020304" pitchFamily="18" charset="0"/>
              </a:rPr>
              <a:t>5. Требования настоящей статьи не распространяются на договоры займа, заимодателями по которым выступают лица, указанные в пункте 2 статьи 718 настоящего Кодекса.»;</a:t>
            </a:r>
          </a:p>
          <a:p>
            <a:pPr algn="just"/>
            <a:endParaRPr lang="en-US" dirty="0">
              <a:solidFill>
                <a:schemeClr val="bg1"/>
              </a:solidFill>
            </a:endParaRPr>
          </a:p>
        </p:txBody>
      </p:sp>
    </p:spTree>
    <p:extLst>
      <p:ext uri="{BB962C8B-B14F-4D97-AF65-F5344CB8AC3E}">
        <p14:creationId xmlns="" xmlns:p14="http://schemas.microsoft.com/office/powerpoint/2010/main" val="9507951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a:solidFill>
            <a:srgbClr val="002060"/>
          </a:solidFill>
        </p:spPr>
        <p:txBody>
          <a:bodyPr>
            <a:normAutofit fontScale="62500" lnSpcReduction="20000"/>
          </a:bodyPr>
          <a:lstStyle/>
          <a:p>
            <a:pPr algn="just"/>
            <a:endParaRPr lang="en-US" sz="3200" dirty="0">
              <a:solidFill>
                <a:schemeClr val="bg1"/>
              </a:solidFill>
            </a:endParaRPr>
          </a:p>
          <a:p>
            <a:pPr lvl="0" algn="ctr"/>
            <a:r>
              <a:rPr lang="ru-RU" sz="3200" b="1" dirty="0">
                <a:solidFill>
                  <a:schemeClr val="bg1"/>
                </a:solidFill>
                <a:latin typeface="Times New Roman" panose="02020603050405020304" pitchFamily="18" charset="0"/>
                <a:cs typeface="Times New Roman" panose="02020603050405020304" pitchFamily="18" charset="0"/>
              </a:rPr>
              <a:t>Закон Республики Казахстан от 2 июля 2018 года № 168-VI «О внесении изменений и дополнений в некоторые законодательные акты Республики Казахстан по вопросам валютного регулирования и валютного контроля, риск-ориентированного надзора за деятельностью финансовых организаций, защиты прав потребителей финансовых услуг и совершенствования деятельности Национального Банка Республики Казахстан</a:t>
            </a:r>
            <a:r>
              <a:rPr lang="ru-RU" sz="3200" b="1" dirty="0" smtClean="0">
                <a:solidFill>
                  <a:schemeClr val="bg1"/>
                </a:solidFill>
                <a:latin typeface="Times New Roman" panose="02020603050405020304" pitchFamily="18" charset="0"/>
                <a:cs typeface="Times New Roman" panose="02020603050405020304" pitchFamily="18" charset="0"/>
              </a:rPr>
              <a:t>» (ГК РК)</a:t>
            </a:r>
          </a:p>
          <a:p>
            <a:pPr lvl="0" algn="ctr"/>
            <a:endParaRPr lang="ru-RU" sz="3200" b="1" dirty="0" smtClean="0">
              <a:solidFill>
                <a:schemeClr val="bg1"/>
              </a:solidFill>
              <a:latin typeface="Times New Roman" panose="02020603050405020304" pitchFamily="18" charset="0"/>
              <a:cs typeface="Times New Roman" panose="02020603050405020304" pitchFamily="18" charset="0"/>
            </a:endParaRPr>
          </a:p>
          <a:p>
            <a:pPr algn="just"/>
            <a:r>
              <a:rPr lang="ru-RU" sz="3200" dirty="0" smtClean="0">
                <a:solidFill>
                  <a:schemeClr val="bg1"/>
                </a:solidFill>
                <a:latin typeface="Times New Roman" panose="02020603050405020304" pitchFamily="18" charset="0"/>
                <a:cs typeface="Times New Roman" panose="02020603050405020304" pitchFamily="18" charset="0"/>
              </a:rPr>
              <a:t>В статье 757: пункт </a:t>
            </a:r>
            <a:r>
              <a:rPr lang="ru-RU" sz="3200" dirty="0">
                <a:solidFill>
                  <a:schemeClr val="bg1"/>
                </a:solidFill>
                <a:latin typeface="Times New Roman" panose="02020603050405020304" pitchFamily="18" charset="0"/>
                <a:cs typeface="Times New Roman" panose="02020603050405020304" pitchFamily="18" charset="0"/>
              </a:rPr>
              <a:t>1 дополнить подпунктом 2-1) следующего содержания:</a:t>
            </a:r>
          </a:p>
          <a:p>
            <a:pPr algn="just"/>
            <a:r>
              <a:rPr lang="ru-RU" sz="4500" b="1" dirty="0">
                <a:solidFill>
                  <a:schemeClr val="bg1"/>
                </a:solidFill>
                <a:latin typeface="Times New Roman" panose="02020603050405020304" pitchFamily="18" charset="0"/>
                <a:cs typeface="Times New Roman" panose="02020603050405020304" pitchFamily="18" charset="0"/>
              </a:rPr>
              <a:t>«2-1) сберегательный вклад;»;</a:t>
            </a:r>
          </a:p>
          <a:p>
            <a:pPr algn="just"/>
            <a:r>
              <a:rPr lang="ru-RU" sz="3200" dirty="0">
                <a:solidFill>
                  <a:schemeClr val="bg1"/>
                </a:solidFill>
                <a:latin typeface="Times New Roman" panose="02020603050405020304" pitchFamily="18" charset="0"/>
                <a:cs typeface="Times New Roman" panose="02020603050405020304" pitchFamily="18" charset="0"/>
              </a:rPr>
              <a:t>части вторую и третью пункта 2 исключить;</a:t>
            </a:r>
          </a:p>
          <a:p>
            <a:pPr algn="just"/>
            <a:r>
              <a:rPr lang="ru-RU" sz="3200" dirty="0">
                <a:solidFill>
                  <a:schemeClr val="bg1"/>
                </a:solidFill>
                <a:latin typeface="Times New Roman" panose="02020603050405020304" pitchFamily="18" charset="0"/>
                <a:cs typeface="Times New Roman" panose="02020603050405020304" pitchFamily="18" charset="0"/>
              </a:rPr>
              <a:t>пункт 3 изложить в следующей редакции:</a:t>
            </a:r>
          </a:p>
          <a:p>
            <a:pPr algn="just"/>
            <a:r>
              <a:rPr lang="ru-RU" sz="3200" dirty="0">
                <a:solidFill>
                  <a:schemeClr val="bg1"/>
                </a:solidFill>
                <a:latin typeface="Times New Roman" panose="02020603050405020304" pitchFamily="18" charset="0"/>
                <a:cs typeface="Times New Roman" panose="02020603050405020304" pitchFamily="18" charset="0"/>
              </a:rPr>
              <a:t>«3. Срочный вклад вносится на определенный срок.</a:t>
            </a:r>
          </a:p>
          <a:p>
            <a:pPr algn="just"/>
            <a:r>
              <a:rPr lang="ru-RU" sz="3200" dirty="0">
                <a:solidFill>
                  <a:schemeClr val="bg1"/>
                </a:solidFill>
                <a:latin typeface="Times New Roman" panose="02020603050405020304" pitchFamily="18" charset="0"/>
                <a:cs typeface="Times New Roman" panose="02020603050405020304" pitchFamily="18" charset="0"/>
              </a:rPr>
              <a:t>В случаях, когда срочный вклад затребован вкладчиком до истечения установленного срока, вознаграждение по вкладу выплачивается в размере, установленном по вкладу до востребования, если иное не предусмотрено договором банковского вклада.»;</a:t>
            </a:r>
          </a:p>
          <a:p>
            <a:pPr algn="just"/>
            <a:r>
              <a:rPr lang="ru-RU" sz="3200" dirty="0">
                <a:solidFill>
                  <a:schemeClr val="bg1"/>
                </a:solidFill>
                <a:latin typeface="Times New Roman" panose="02020603050405020304" pitchFamily="18" charset="0"/>
                <a:cs typeface="Times New Roman" panose="02020603050405020304" pitchFamily="18" charset="0"/>
              </a:rPr>
              <a:t>дополнить пунктами 4 и 5 следующего содержания:</a:t>
            </a:r>
          </a:p>
          <a:p>
            <a:pPr algn="just"/>
            <a:r>
              <a:rPr lang="ru-RU" sz="4500" b="1" dirty="0">
                <a:solidFill>
                  <a:schemeClr val="bg1"/>
                </a:solidFill>
                <a:latin typeface="Times New Roman" panose="02020603050405020304" pitchFamily="18" charset="0"/>
                <a:cs typeface="Times New Roman" panose="02020603050405020304" pitchFamily="18" charset="0"/>
              </a:rPr>
              <a:t>«4. Сберегательный вклад вносится на определенный срок.</a:t>
            </a:r>
          </a:p>
          <a:p>
            <a:pPr algn="just"/>
            <a:r>
              <a:rPr lang="ru-RU" sz="3200" dirty="0">
                <a:solidFill>
                  <a:schemeClr val="bg1"/>
                </a:solidFill>
                <a:latin typeface="Times New Roman" panose="02020603050405020304" pitchFamily="18" charset="0"/>
                <a:cs typeface="Times New Roman" panose="02020603050405020304" pitchFamily="18" charset="0"/>
              </a:rPr>
              <a:t>В случаях, когда сберегательный вклад затребован вкладчиком до истечения установленного срока, вознаграждение по вкладу выплачивается в размере, установленном по вкладу до востребования.</a:t>
            </a:r>
          </a:p>
          <a:p>
            <a:pPr algn="just"/>
            <a:r>
              <a:rPr lang="ru-RU" sz="3200" dirty="0">
                <a:solidFill>
                  <a:schemeClr val="bg1"/>
                </a:solidFill>
                <a:latin typeface="Times New Roman" panose="02020603050405020304" pitchFamily="18" charset="0"/>
                <a:cs typeface="Times New Roman" panose="02020603050405020304" pitchFamily="18" charset="0"/>
              </a:rPr>
              <a:t>5. Условный вклад вносится до наступления определенных договором банковского вклада обстоятельств.</a:t>
            </a:r>
          </a:p>
          <a:p>
            <a:pPr algn="just"/>
            <a:r>
              <a:rPr lang="ru-RU" sz="3200" dirty="0">
                <a:solidFill>
                  <a:schemeClr val="bg1"/>
                </a:solidFill>
                <a:latin typeface="Times New Roman" panose="02020603050405020304" pitchFamily="18" charset="0"/>
                <a:cs typeface="Times New Roman" panose="02020603050405020304" pitchFamily="18" charset="0"/>
              </a:rPr>
              <a:t>В случаях, когда условный вклад затребован вкладчиком до наступления определенных договором банковского вклада обстоятельств, вознаграждение по вкладу выплачивается в размере, установленном по вкладу до востребования, если иное не предусмотрено договором банковского вклада.»;</a:t>
            </a:r>
          </a:p>
          <a:p>
            <a:pPr lvl="0" algn="ctr"/>
            <a:endParaRPr lang="ru-RU" sz="29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1642354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a:solidFill>
            <a:srgbClr val="002060"/>
          </a:solidFill>
        </p:spPr>
        <p:txBody>
          <a:bodyPr>
            <a:normAutofit/>
          </a:bodyPr>
          <a:lstStyle/>
          <a:p>
            <a:pPr algn="just"/>
            <a:endParaRPr lang="en-US" sz="3200" dirty="0">
              <a:solidFill>
                <a:schemeClr val="bg1"/>
              </a:solidFill>
            </a:endParaRPr>
          </a:p>
          <a:p>
            <a:pPr lvl="0" algn="just"/>
            <a:r>
              <a:rPr lang="ru-RU" sz="2600" b="1" dirty="0">
                <a:solidFill>
                  <a:schemeClr val="bg1"/>
                </a:solidFill>
                <a:latin typeface="Times New Roman" panose="02020603050405020304" pitchFamily="18" charset="0"/>
                <a:cs typeface="Times New Roman" panose="02020603050405020304" pitchFamily="18" charset="0"/>
              </a:rPr>
              <a:t>Закон Республики Казахстан от 2 июля 2018 года № 168-VI «О внесении изменений и дополнений в некоторые законодательные акты Республики Казахстан по вопросам валютного регулирования и валютного контроля, риск-ориентированного надзора за деятельностью финансовых организаций, защиты прав потребителей финансовых услуг и совершенствования деятельности Национального Банка Республики Казахстан</a:t>
            </a:r>
            <a:r>
              <a:rPr lang="ru-RU" sz="2600" b="1" dirty="0" smtClean="0">
                <a:solidFill>
                  <a:schemeClr val="bg1"/>
                </a:solidFill>
                <a:latin typeface="Times New Roman" panose="02020603050405020304" pitchFamily="18" charset="0"/>
                <a:cs typeface="Times New Roman" panose="02020603050405020304" pitchFamily="18" charset="0"/>
              </a:rPr>
              <a:t>» (ГК РК)</a:t>
            </a:r>
          </a:p>
          <a:p>
            <a:pPr marL="0" indent="0" algn="just">
              <a:buNone/>
            </a:pPr>
            <a:r>
              <a:rPr lang="ru-RU" sz="2400" dirty="0" smtClean="0">
                <a:solidFill>
                  <a:schemeClr val="bg1"/>
                </a:solidFill>
                <a:latin typeface="Times New Roman" panose="02020603050405020304" pitchFamily="18" charset="0"/>
                <a:cs typeface="Times New Roman" panose="02020603050405020304" pitchFamily="18" charset="0"/>
              </a:rPr>
              <a:t>В статье 759:</a:t>
            </a:r>
            <a:endParaRPr lang="ru-RU" sz="2400" dirty="0">
              <a:solidFill>
                <a:schemeClr val="bg1"/>
              </a:solidFill>
              <a:latin typeface="Times New Roman" panose="02020603050405020304" pitchFamily="18" charset="0"/>
              <a:cs typeface="Times New Roman" panose="02020603050405020304" pitchFamily="18" charset="0"/>
            </a:endParaRPr>
          </a:p>
          <a:p>
            <a:pPr algn="just"/>
            <a:r>
              <a:rPr lang="ru-RU" sz="2400" dirty="0" smtClean="0">
                <a:solidFill>
                  <a:schemeClr val="bg1"/>
                </a:solidFill>
                <a:latin typeface="Times New Roman" panose="02020603050405020304" pitchFamily="18" charset="0"/>
                <a:cs typeface="Times New Roman" panose="02020603050405020304" pitchFamily="18" charset="0"/>
              </a:rPr>
              <a:t>введен </a:t>
            </a:r>
            <a:r>
              <a:rPr lang="ru-RU" sz="2400" dirty="0">
                <a:solidFill>
                  <a:schemeClr val="bg1"/>
                </a:solidFill>
                <a:latin typeface="Times New Roman" panose="02020603050405020304" pitchFamily="18" charset="0"/>
                <a:cs typeface="Times New Roman" panose="02020603050405020304" pitchFamily="18" charset="0"/>
              </a:rPr>
              <a:t>в </a:t>
            </a:r>
            <a:r>
              <a:rPr lang="ru-RU" sz="2400" dirty="0" smtClean="0">
                <a:solidFill>
                  <a:schemeClr val="bg1"/>
                </a:solidFill>
                <a:latin typeface="Times New Roman" panose="02020603050405020304" pitchFamily="18" charset="0"/>
                <a:cs typeface="Times New Roman" panose="02020603050405020304" pitchFamily="18" charset="0"/>
              </a:rPr>
              <a:t>действие </a:t>
            </a:r>
            <a:r>
              <a:rPr lang="ru-RU" sz="2400" i="1" dirty="0" smtClean="0">
                <a:solidFill>
                  <a:schemeClr val="bg1"/>
                </a:solidFill>
                <a:latin typeface="Times New Roman" panose="02020603050405020304" pitchFamily="18" charset="0"/>
                <a:cs typeface="Times New Roman" panose="02020603050405020304" pitchFamily="18" charset="0"/>
              </a:rPr>
              <a:t>с </a:t>
            </a:r>
            <a:r>
              <a:rPr lang="ru-RU" sz="2400" i="1" dirty="0">
                <a:solidFill>
                  <a:schemeClr val="bg1"/>
                </a:solidFill>
                <a:latin typeface="Times New Roman" panose="02020603050405020304" pitchFamily="18" charset="0"/>
                <a:cs typeface="Times New Roman" panose="02020603050405020304" pitchFamily="18" charset="0"/>
              </a:rPr>
              <a:t>1 января 2019 года</a:t>
            </a:r>
            <a:endParaRPr lang="ru-RU" sz="2400" dirty="0">
              <a:solidFill>
                <a:schemeClr val="bg1"/>
              </a:solidFill>
              <a:latin typeface="Times New Roman" panose="02020603050405020304" pitchFamily="18" charset="0"/>
              <a:cs typeface="Times New Roman" panose="02020603050405020304" pitchFamily="18" charset="0"/>
            </a:endParaRPr>
          </a:p>
          <a:p>
            <a:pPr algn="just"/>
            <a:r>
              <a:rPr lang="ru-RU" sz="2400" dirty="0">
                <a:solidFill>
                  <a:schemeClr val="bg1"/>
                </a:solidFill>
                <a:latin typeface="Times New Roman" panose="02020603050405020304" pitchFamily="18" charset="0"/>
                <a:cs typeface="Times New Roman" panose="02020603050405020304" pitchFamily="18" charset="0"/>
              </a:rPr>
              <a:t>дополнить пунктом 2-1 следующего содержания:</a:t>
            </a:r>
          </a:p>
          <a:p>
            <a:pPr algn="just"/>
            <a:r>
              <a:rPr lang="ru-RU" sz="2400" dirty="0">
                <a:solidFill>
                  <a:schemeClr val="bg1"/>
                </a:solidFill>
                <a:latin typeface="Times New Roman" panose="02020603050405020304" pitchFamily="18" charset="0"/>
                <a:cs typeface="Times New Roman" panose="02020603050405020304" pitchFamily="18" charset="0"/>
              </a:rPr>
              <a:t>«</a:t>
            </a:r>
            <a:r>
              <a:rPr lang="ru-RU" sz="2400" b="1" dirty="0">
                <a:solidFill>
                  <a:schemeClr val="bg1"/>
                </a:solidFill>
                <a:latin typeface="Times New Roman" panose="02020603050405020304" pitchFamily="18" charset="0"/>
                <a:cs typeface="Times New Roman" panose="02020603050405020304" pitchFamily="18" charset="0"/>
              </a:rPr>
              <a:t>2-1. Срок вклада, предусмотренный договором банковского вклада, может быть изменен при применении к банку мер по урегулированию банка, отнесенного к категории неплатежеспособных банков, в соответствии с Законом Республики Казахстан «О банках и банковской деятельности в Республике Казахстан».»;</a:t>
            </a:r>
          </a:p>
          <a:p>
            <a:pPr lvl="0" algn="ctr"/>
            <a:endParaRPr lang="ru-RU" sz="29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4903848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a:solidFill>
            <a:srgbClr val="002060"/>
          </a:solidFill>
        </p:spPr>
        <p:txBody>
          <a:bodyPr>
            <a:normAutofit fontScale="70000" lnSpcReduction="20000"/>
          </a:bodyPr>
          <a:lstStyle/>
          <a:p>
            <a:pPr algn="just"/>
            <a:endParaRPr lang="en-US" sz="3200" dirty="0">
              <a:solidFill>
                <a:schemeClr val="bg1"/>
              </a:solidFill>
            </a:endParaRPr>
          </a:p>
          <a:p>
            <a:pPr lvl="0" algn="ctr"/>
            <a:r>
              <a:rPr lang="ru-RU" sz="3200" b="1" dirty="0">
                <a:solidFill>
                  <a:schemeClr val="bg1"/>
                </a:solidFill>
                <a:latin typeface="Times New Roman" panose="02020603050405020304" pitchFamily="18" charset="0"/>
                <a:cs typeface="Times New Roman" panose="02020603050405020304" pitchFamily="18" charset="0"/>
              </a:rPr>
              <a:t>Закон Республики Казахстан от 2 июля 2018 года № 168-VI «О внесении изменений и дополнений в некоторые законодательные акты Республики Казахстан по вопросам валютного регулирования и валютного контроля, риск-ориентированного надзора за деятельностью финансовых организаций, защиты прав потребителей финансовых услуг и совершенствования деятельности Национального Банка Республики Казахстан</a:t>
            </a:r>
            <a:r>
              <a:rPr lang="ru-RU" sz="3200" b="1" dirty="0" smtClean="0">
                <a:solidFill>
                  <a:schemeClr val="bg1"/>
                </a:solidFill>
                <a:latin typeface="Times New Roman" panose="02020603050405020304" pitchFamily="18" charset="0"/>
                <a:cs typeface="Times New Roman" panose="02020603050405020304" pitchFamily="18" charset="0"/>
              </a:rPr>
              <a:t>» (ГК РК)</a:t>
            </a:r>
          </a:p>
          <a:p>
            <a:pPr lvl="0" algn="ctr"/>
            <a:endParaRPr lang="ru-RU" sz="3200" b="1" dirty="0" smtClean="0">
              <a:solidFill>
                <a:schemeClr val="bg1"/>
              </a:solidFill>
              <a:latin typeface="Times New Roman" panose="02020603050405020304" pitchFamily="18" charset="0"/>
              <a:cs typeface="Times New Roman" panose="02020603050405020304" pitchFamily="18" charset="0"/>
            </a:endParaRPr>
          </a:p>
          <a:p>
            <a:pPr algn="just"/>
            <a:r>
              <a:rPr lang="ru-RU" sz="2900" dirty="0" smtClean="0">
                <a:solidFill>
                  <a:schemeClr val="bg1"/>
                </a:solidFill>
                <a:latin typeface="Times New Roman" panose="02020603050405020304" pitchFamily="18" charset="0"/>
                <a:cs typeface="Times New Roman" panose="02020603050405020304" pitchFamily="18" charset="0"/>
              </a:rPr>
              <a:t>В статье 760: дополнить </a:t>
            </a:r>
            <a:r>
              <a:rPr lang="ru-RU" sz="2900" dirty="0">
                <a:solidFill>
                  <a:schemeClr val="bg1"/>
                </a:solidFill>
                <a:latin typeface="Times New Roman" panose="02020603050405020304" pitchFamily="18" charset="0"/>
                <a:cs typeface="Times New Roman" panose="02020603050405020304" pitchFamily="18" charset="0"/>
              </a:rPr>
              <a:t>пунктами 1-1 и 1-2 следующего содержания:</a:t>
            </a:r>
          </a:p>
          <a:p>
            <a:pPr algn="just"/>
            <a:r>
              <a:rPr lang="ru-RU" sz="2900" b="1" dirty="0">
                <a:solidFill>
                  <a:schemeClr val="bg1"/>
                </a:solidFill>
                <a:latin typeface="Times New Roman" panose="02020603050405020304" pitchFamily="18" charset="0"/>
                <a:cs typeface="Times New Roman" panose="02020603050405020304" pitchFamily="18" charset="0"/>
              </a:rPr>
              <a:t>«1-1. Размер вознаграждения по вкладу до востребования устанавливается договором банковского вклада, но не может превышать 0,1 процента годовых.</a:t>
            </a:r>
          </a:p>
          <a:p>
            <a:pPr algn="just"/>
            <a:r>
              <a:rPr lang="ru-RU" sz="2900" b="1" dirty="0">
                <a:solidFill>
                  <a:schemeClr val="bg1"/>
                </a:solidFill>
                <a:latin typeface="Times New Roman" panose="02020603050405020304" pitchFamily="18" charset="0"/>
                <a:cs typeface="Times New Roman" panose="02020603050405020304" pitchFamily="18" charset="0"/>
              </a:rPr>
              <a:t>1-2. Ставка вознаграждения по срочным и сберегательным вкладам может быть фиксированной или плавающей.</a:t>
            </a:r>
          </a:p>
          <a:p>
            <a:pPr algn="just"/>
            <a:r>
              <a:rPr lang="ru-RU" sz="2900" b="1" dirty="0">
                <a:solidFill>
                  <a:schemeClr val="bg1"/>
                </a:solidFill>
                <a:latin typeface="Times New Roman" panose="02020603050405020304" pitchFamily="18" charset="0"/>
                <a:cs typeface="Times New Roman" panose="02020603050405020304" pitchFamily="18" charset="0"/>
              </a:rPr>
              <a:t>Фиксированной ставкой вознаграждения является ставка вознаграждения, размер которой не может быть снижен в течение срока вклада, предусмотренного договором банковского вклада.</a:t>
            </a:r>
          </a:p>
          <a:p>
            <a:pPr algn="just"/>
            <a:r>
              <a:rPr lang="ru-RU" sz="2900" b="1" dirty="0">
                <a:solidFill>
                  <a:schemeClr val="bg1"/>
                </a:solidFill>
                <a:latin typeface="Times New Roman" panose="02020603050405020304" pitchFamily="18" charset="0"/>
                <a:cs typeface="Times New Roman" panose="02020603050405020304" pitchFamily="18" charset="0"/>
              </a:rPr>
              <a:t>Плавающей ставкой вознаграждения является ставка вознаграждения, размер которой изменяется в соответствии с условиями, предусмотренными договором банковского вклада.</a:t>
            </a:r>
          </a:p>
          <a:p>
            <a:pPr algn="just"/>
            <a:r>
              <a:rPr lang="ru-RU" sz="2900" b="1" dirty="0">
                <a:solidFill>
                  <a:schemeClr val="bg1"/>
                </a:solidFill>
                <a:latin typeface="Times New Roman" panose="02020603050405020304" pitchFamily="18" charset="0"/>
                <a:cs typeface="Times New Roman" panose="02020603050405020304" pitchFamily="18" charset="0"/>
              </a:rPr>
              <a:t>Порядок исчисления, условия действия плавающей ставки вознаграждения по договору банковского вклада определяются нормативным правовым актом Национального Банка Республики Казахстан.»;</a:t>
            </a:r>
          </a:p>
          <a:p>
            <a:pPr algn="just"/>
            <a:r>
              <a:rPr lang="ru-RU" sz="2900" i="1" dirty="0" smtClean="0">
                <a:solidFill>
                  <a:schemeClr val="bg1"/>
                </a:solidFill>
                <a:latin typeface="Times New Roman" panose="02020603050405020304" pitchFamily="18" charset="0"/>
                <a:cs typeface="Times New Roman" panose="02020603050405020304" pitchFamily="18" charset="0"/>
              </a:rPr>
              <a:t>пункт 3 статьи 760 введен в действие </a:t>
            </a:r>
            <a:r>
              <a:rPr lang="ru-RU" sz="2900" i="1" dirty="0">
                <a:solidFill>
                  <a:schemeClr val="bg1"/>
                </a:solidFill>
                <a:latin typeface="Times New Roman" panose="02020603050405020304" pitchFamily="18" charset="0"/>
                <a:cs typeface="Times New Roman" panose="02020603050405020304" pitchFamily="18" charset="0"/>
              </a:rPr>
              <a:t>с 1 января 2019 </a:t>
            </a:r>
            <a:r>
              <a:rPr lang="ru-RU" sz="2900" i="1" dirty="0" smtClean="0">
                <a:solidFill>
                  <a:schemeClr val="bg1"/>
                </a:solidFill>
                <a:latin typeface="Times New Roman" panose="02020603050405020304" pitchFamily="18" charset="0"/>
                <a:cs typeface="Times New Roman" panose="02020603050405020304" pitchFamily="18" charset="0"/>
              </a:rPr>
              <a:t>года </a:t>
            </a:r>
            <a:r>
              <a:rPr lang="ru-RU" sz="2900" dirty="0" smtClean="0">
                <a:solidFill>
                  <a:schemeClr val="bg1"/>
                </a:solidFill>
                <a:latin typeface="Times New Roman" panose="02020603050405020304" pitchFamily="18" charset="0"/>
                <a:cs typeface="Times New Roman" panose="02020603050405020304" pitchFamily="18" charset="0"/>
              </a:rPr>
              <a:t>дополнить </a:t>
            </a:r>
            <a:r>
              <a:rPr lang="ru-RU" sz="2900" dirty="0">
                <a:solidFill>
                  <a:schemeClr val="bg1"/>
                </a:solidFill>
                <a:latin typeface="Times New Roman" panose="02020603050405020304" pitchFamily="18" charset="0"/>
                <a:cs typeface="Times New Roman" panose="02020603050405020304" pitchFamily="18" charset="0"/>
              </a:rPr>
              <a:t>пунктом 3 следующего содержания:</a:t>
            </a:r>
          </a:p>
          <a:p>
            <a:pPr algn="just"/>
            <a:r>
              <a:rPr lang="ru-RU" sz="2900" b="1" dirty="0">
                <a:solidFill>
                  <a:schemeClr val="bg1"/>
                </a:solidFill>
                <a:latin typeface="Times New Roman" panose="02020603050405020304" pitchFamily="18" charset="0"/>
                <a:cs typeface="Times New Roman" panose="02020603050405020304" pitchFamily="18" charset="0"/>
              </a:rPr>
              <a:t>«3. Размер вознаграждения по договору банковского вклада может быть изменен при применении к банку мер по урегулированию банка, отнесенного к категории неплатежеспособных банков, в соответствии с Законом Республики Казахстан «О банках и банковской деятельности в Республике Казахстан».»;</a:t>
            </a:r>
          </a:p>
          <a:p>
            <a:pPr lvl="0" algn="ctr"/>
            <a:endParaRPr lang="ru-RU" sz="29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560456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a:solidFill>
            <a:srgbClr val="002060"/>
          </a:solidFill>
        </p:spPr>
        <p:txBody>
          <a:bodyPr>
            <a:normAutofit fontScale="47500" lnSpcReduction="20000"/>
          </a:bodyPr>
          <a:lstStyle/>
          <a:p>
            <a:pPr lvl="0" algn="ctr"/>
            <a:r>
              <a:rPr lang="ru-RU" sz="3400" b="1" dirty="0" smtClean="0">
                <a:solidFill>
                  <a:schemeClr val="bg1"/>
                </a:solidFill>
                <a:latin typeface="Times New Roman" panose="02020603050405020304" pitchFamily="18" charset="0"/>
                <a:cs typeface="Times New Roman" panose="02020603050405020304" pitchFamily="18" charset="0"/>
              </a:rPr>
              <a:t>Закон </a:t>
            </a:r>
            <a:r>
              <a:rPr lang="ru-RU" sz="3400" b="1" dirty="0">
                <a:solidFill>
                  <a:schemeClr val="bg1"/>
                </a:solidFill>
                <a:latin typeface="Times New Roman" panose="02020603050405020304" pitchFamily="18" charset="0"/>
                <a:cs typeface="Times New Roman" panose="02020603050405020304" pitchFamily="18" charset="0"/>
              </a:rPr>
              <a:t>Республики Казахстан от 2 июля 2018 года № 168-VI «О внесении изменений и дополнений в некоторые законодательные акты Республики Казахстан по вопросам валютного регулирования и валютного контроля, риск-ориентированного надзора за деятельностью финансовых организаций, защиты прав потребителей финансовых услуг и совершенствования деятельности Национального Банка Республики Казахстан</a:t>
            </a:r>
            <a:r>
              <a:rPr lang="ru-RU" sz="3400" b="1" dirty="0" smtClean="0">
                <a:solidFill>
                  <a:schemeClr val="bg1"/>
                </a:solidFill>
                <a:latin typeface="Times New Roman" panose="02020603050405020304" pitchFamily="18" charset="0"/>
                <a:cs typeface="Times New Roman" panose="02020603050405020304" pitchFamily="18" charset="0"/>
              </a:rPr>
              <a:t>» (ГК РК)</a:t>
            </a:r>
          </a:p>
          <a:p>
            <a:r>
              <a:rPr lang="ru-RU" sz="4200" dirty="0" smtClean="0">
                <a:solidFill>
                  <a:schemeClr val="bg1"/>
                </a:solidFill>
                <a:latin typeface="Times New Roman" panose="02020603050405020304" pitchFamily="18" charset="0"/>
                <a:cs typeface="Times New Roman" panose="02020603050405020304" pitchFamily="18" charset="0"/>
              </a:rPr>
              <a:t>В статье 765:</a:t>
            </a:r>
            <a:endParaRPr lang="ru-RU" sz="4200" dirty="0">
              <a:solidFill>
                <a:schemeClr val="bg1"/>
              </a:solidFill>
              <a:latin typeface="Times New Roman" panose="02020603050405020304" pitchFamily="18" charset="0"/>
              <a:cs typeface="Times New Roman" panose="02020603050405020304" pitchFamily="18" charset="0"/>
            </a:endParaRPr>
          </a:p>
          <a:p>
            <a:pPr algn="just"/>
            <a:r>
              <a:rPr lang="ru-RU" sz="4200" dirty="0" smtClean="0">
                <a:solidFill>
                  <a:schemeClr val="bg1"/>
                </a:solidFill>
                <a:latin typeface="Times New Roman" panose="02020603050405020304" pitchFamily="18" charset="0"/>
                <a:cs typeface="Times New Roman" panose="02020603050405020304" pitchFamily="18" charset="0"/>
              </a:rPr>
              <a:t>пункт </a:t>
            </a:r>
            <a:r>
              <a:rPr lang="ru-RU" sz="4200" dirty="0">
                <a:solidFill>
                  <a:schemeClr val="bg1"/>
                </a:solidFill>
                <a:latin typeface="Times New Roman" panose="02020603050405020304" pitchFamily="18" charset="0"/>
                <a:cs typeface="Times New Roman" panose="02020603050405020304" pitchFamily="18" charset="0"/>
              </a:rPr>
              <a:t>2 изложить в следующей редакции:</a:t>
            </a:r>
          </a:p>
          <a:p>
            <a:pPr algn="just"/>
            <a:r>
              <a:rPr lang="ru-RU" sz="4200" dirty="0">
                <a:solidFill>
                  <a:schemeClr val="bg1"/>
                </a:solidFill>
                <a:latin typeface="Times New Roman" panose="02020603050405020304" pitchFamily="18" charset="0"/>
                <a:cs typeface="Times New Roman" panose="02020603050405020304" pitchFamily="18" charset="0"/>
              </a:rPr>
              <a:t>«2. Вкладчик имеет право на досрочный </a:t>
            </a:r>
            <a:r>
              <a:rPr lang="ru-RU" sz="5100" b="1" dirty="0">
                <a:solidFill>
                  <a:schemeClr val="bg1"/>
                </a:solidFill>
                <a:latin typeface="Times New Roman" panose="02020603050405020304" pitchFamily="18" charset="0"/>
                <a:cs typeface="Times New Roman" panose="02020603050405020304" pitchFamily="18" charset="0"/>
              </a:rPr>
              <a:t>частичный и (или) полный возврат срочного вклада.</a:t>
            </a:r>
          </a:p>
          <a:p>
            <a:pPr algn="just"/>
            <a:r>
              <a:rPr lang="ru-RU" sz="4200" dirty="0">
                <a:solidFill>
                  <a:schemeClr val="bg1"/>
                </a:solidFill>
                <a:latin typeface="Times New Roman" panose="02020603050405020304" pitchFamily="18" charset="0"/>
                <a:cs typeface="Times New Roman" panose="02020603050405020304" pitchFamily="18" charset="0"/>
              </a:rPr>
              <a:t>Вкладчик имеет право на досрочный </a:t>
            </a:r>
            <a:r>
              <a:rPr lang="ru-RU" sz="5100" b="1" dirty="0">
                <a:solidFill>
                  <a:schemeClr val="bg1"/>
                </a:solidFill>
                <a:latin typeface="Times New Roman" panose="02020603050405020304" pitchFamily="18" charset="0"/>
                <a:cs typeface="Times New Roman" panose="02020603050405020304" pitchFamily="18" charset="0"/>
              </a:rPr>
              <a:t>полный возврат сберегательного вклада.»;</a:t>
            </a:r>
          </a:p>
          <a:p>
            <a:pPr algn="just"/>
            <a:r>
              <a:rPr lang="ru-RU" sz="4200" dirty="0">
                <a:solidFill>
                  <a:schemeClr val="bg1"/>
                </a:solidFill>
                <a:latin typeface="Times New Roman" panose="02020603050405020304" pitchFamily="18" charset="0"/>
                <a:cs typeface="Times New Roman" panose="02020603050405020304" pitchFamily="18" charset="0"/>
              </a:rPr>
              <a:t>дополнить пунктом 2-1 следующего содержания:</a:t>
            </a:r>
          </a:p>
          <a:p>
            <a:pPr algn="just"/>
            <a:r>
              <a:rPr lang="ru-RU" sz="4200" dirty="0">
                <a:solidFill>
                  <a:schemeClr val="bg1"/>
                </a:solidFill>
                <a:latin typeface="Times New Roman" panose="02020603050405020304" pitchFamily="18" charset="0"/>
                <a:cs typeface="Times New Roman" panose="02020603050405020304" pitchFamily="18" charset="0"/>
              </a:rPr>
              <a:t>«2-1. Банк обязан выдать </a:t>
            </a:r>
            <a:r>
              <a:rPr lang="ru-RU" sz="5100" b="1" dirty="0">
                <a:solidFill>
                  <a:schemeClr val="bg1"/>
                </a:solidFill>
                <a:latin typeface="Times New Roman" panose="02020603050405020304" pitchFamily="18" charset="0"/>
                <a:cs typeface="Times New Roman" panose="02020603050405020304" pitchFamily="18" charset="0"/>
              </a:rPr>
              <a:t>срочный вклад или его часть не позднее </a:t>
            </a:r>
            <a:r>
              <a:rPr lang="ru-RU" sz="5900" b="1" dirty="0">
                <a:solidFill>
                  <a:schemeClr val="bg1"/>
                </a:solidFill>
                <a:latin typeface="Times New Roman" panose="02020603050405020304" pitchFamily="18" charset="0"/>
                <a:cs typeface="Times New Roman" panose="02020603050405020304" pitchFamily="18" charset="0"/>
              </a:rPr>
              <a:t>семи календарных дней </a:t>
            </a:r>
            <a:r>
              <a:rPr lang="ru-RU" sz="4200" dirty="0">
                <a:solidFill>
                  <a:schemeClr val="bg1"/>
                </a:solidFill>
                <a:latin typeface="Times New Roman" panose="02020603050405020304" pitchFamily="18" charset="0"/>
                <a:cs typeface="Times New Roman" panose="02020603050405020304" pitchFamily="18" charset="0"/>
              </a:rPr>
              <a:t>с момента поступления требования вкладчика.</a:t>
            </a:r>
          </a:p>
          <a:p>
            <a:pPr algn="just"/>
            <a:r>
              <a:rPr lang="ru-RU" sz="5900" b="1" dirty="0">
                <a:solidFill>
                  <a:schemeClr val="bg1"/>
                </a:solidFill>
                <a:latin typeface="Times New Roman" panose="02020603050405020304" pitchFamily="18" charset="0"/>
                <a:cs typeface="Times New Roman" panose="02020603050405020304" pitchFamily="18" charset="0"/>
              </a:rPr>
              <a:t>Банк обязан выдать сберегательный вклад не ранее тридцати календарных дней с момента поступления требования вкладчика.»;</a:t>
            </a:r>
          </a:p>
          <a:p>
            <a:pPr algn="just"/>
            <a:r>
              <a:rPr lang="ru-RU" sz="4200" b="1" i="1" dirty="0" smtClean="0">
                <a:solidFill>
                  <a:schemeClr val="bg1"/>
                </a:solidFill>
                <a:latin typeface="Times New Roman" panose="02020603050405020304" pitchFamily="18" charset="0"/>
                <a:cs typeface="Times New Roman" panose="02020603050405020304" pitchFamily="18" charset="0"/>
              </a:rPr>
              <a:t>пункт 7 статьи 765 введен в действие </a:t>
            </a:r>
            <a:r>
              <a:rPr lang="ru-RU" sz="4200" b="1" i="1" dirty="0">
                <a:solidFill>
                  <a:schemeClr val="bg1"/>
                </a:solidFill>
                <a:latin typeface="Times New Roman" panose="02020603050405020304" pitchFamily="18" charset="0"/>
                <a:cs typeface="Times New Roman" panose="02020603050405020304" pitchFamily="18" charset="0"/>
              </a:rPr>
              <a:t>с 1 января 2019 </a:t>
            </a:r>
            <a:r>
              <a:rPr lang="ru-RU" sz="4200" b="1" i="1" dirty="0" smtClean="0">
                <a:solidFill>
                  <a:schemeClr val="bg1"/>
                </a:solidFill>
                <a:latin typeface="Times New Roman" panose="02020603050405020304" pitchFamily="18" charset="0"/>
                <a:cs typeface="Times New Roman" panose="02020603050405020304" pitchFamily="18" charset="0"/>
              </a:rPr>
              <a:t>года </a:t>
            </a:r>
            <a:r>
              <a:rPr lang="ru-RU" sz="4200" b="1" dirty="0" smtClean="0">
                <a:solidFill>
                  <a:schemeClr val="bg1"/>
                </a:solidFill>
                <a:latin typeface="Times New Roman" panose="02020603050405020304" pitchFamily="18" charset="0"/>
                <a:cs typeface="Times New Roman" panose="02020603050405020304" pitchFamily="18" charset="0"/>
              </a:rPr>
              <a:t>пункт </a:t>
            </a:r>
            <a:r>
              <a:rPr lang="ru-RU" sz="4200" b="1" dirty="0">
                <a:solidFill>
                  <a:schemeClr val="bg1"/>
                </a:solidFill>
                <a:latin typeface="Times New Roman" panose="02020603050405020304" pitchFamily="18" charset="0"/>
                <a:cs typeface="Times New Roman" panose="02020603050405020304" pitchFamily="18" charset="0"/>
              </a:rPr>
              <a:t>7 изложить в следующей редакции:</a:t>
            </a:r>
          </a:p>
          <a:p>
            <a:pPr algn="just"/>
            <a:r>
              <a:rPr lang="ru-RU" sz="4200" b="1" dirty="0">
                <a:solidFill>
                  <a:schemeClr val="bg1"/>
                </a:solidFill>
                <a:latin typeface="Times New Roman" panose="02020603050405020304" pitchFamily="18" charset="0"/>
                <a:cs typeface="Times New Roman" panose="02020603050405020304" pitchFamily="18" charset="0"/>
              </a:rPr>
              <a:t>«7. Выдача банковского вклада может быть приостановлена по основаниям и в порядке:</a:t>
            </a:r>
          </a:p>
          <a:p>
            <a:pPr algn="just"/>
            <a:r>
              <a:rPr lang="ru-RU" sz="4200" b="1" dirty="0">
                <a:solidFill>
                  <a:schemeClr val="bg1"/>
                </a:solidFill>
                <a:latin typeface="Times New Roman" panose="02020603050405020304" pitchFamily="18" charset="0"/>
                <a:cs typeface="Times New Roman" panose="02020603050405020304" pitchFamily="18" charset="0"/>
              </a:rPr>
              <a:t>1) предусмотренным Законом Республики Казахстан «О противодействии легализации (отмыванию) доходов, полученных преступным путем, и финансированию терроризма»;</a:t>
            </a:r>
          </a:p>
          <a:p>
            <a:pPr algn="just"/>
            <a:r>
              <a:rPr lang="ru-RU" sz="4200" b="1" dirty="0">
                <a:solidFill>
                  <a:schemeClr val="bg1"/>
                </a:solidFill>
                <a:latin typeface="Times New Roman" panose="02020603050405020304" pitchFamily="18" charset="0"/>
                <a:cs typeface="Times New Roman" panose="02020603050405020304" pitchFamily="18" charset="0"/>
              </a:rPr>
              <a:t>2) предусмотренным Законом Республики Казахстан «О банках и банковской деятельности в Республике Казахстан», при применении мер по урегулированию банка, отнесенного к категории неплатежеспособных банков, либо лишении банка лицензии.»;</a:t>
            </a:r>
          </a:p>
          <a:p>
            <a:pPr lvl="0" algn="ctr"/>
            <a:endParaRPr lang="ru-RU" sz="29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5825349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a:solidFill>
            <a:srgbClr val="002060"/>
          </a:solidFill>
        </p:spPr>
        <p:txBody>
          <a:bodyPr>
            <a:normAutofit/>
          </a:bodyPr>
          <a:lstStyle/>
          <a:p>
            <a:pPr lvl="0" algn="ctr"/>
            <a:r>
              <a:rPr lang="ru-RU" sz="3400" b="1" dirty="0" smtClean="0">
                <a:solidFill>
                  <a:schemeClr val="bg1"/>
                </a:solidFill>
                <a:latin typeface="Times New Roman" panose="02020603050405020304" pitchFamily="18" charset="0"/>
                <a:cs typeface="Times New Roman" panose="02020603050405020304" pitchFamily="18" charset="0"/>
              </a:rPr>
              <a:t>Закон </a:t>
            </a:r>
            <a:r>
              <a:rPr lang="ru-RU" sz="3400" b="1" dirty="0">
                <a:solidFill>
                  <a:schemeClr val="bg1"/>
                </a:solidFill>
                <a:latin typeface="Times New Roman" panose="02020603050405020304" pitchFamily="18" charset="0"/>
                <a:cs typeface="Times New Roman" panose="02020603050405020304" pitchFamily="18" charset="0"/>
              </a:rPr>
              <a:t>Республики Казахстан от 2 июля 2018 года № 168-VI «О внесении изменений и дополнений в некоторые законодательные акты Республики Казахстан по вопросам валютного регулирования и валютного контроля, риск-ориентированного надзора за деятельностью финансовых организаций, защиты прав потребителей финансовых услуг и совершенствования деятельности Национального Банка Республики Казахстан</a:t>
            </a:r>
            <a:r>
              <a:rPr lang="ru-RU" sz="3400" b="1" dirty="0" smtClean="0">
                <a:solidFill>
                  <a:schemeClr val="bg1"/>
                </a:solidFill>
                <a:latin typeface="Times New Roman" panose="02020603050405020304" pitchFamily="18" charset="0"/>
                <a:cs typeface="Times New Roman" panose="02020603050405020304" pitchFamily="18" charset="0"/>
              </a:rPr>
              <a:t>» (ГК РК)</a:t>
            </a:r>
          </a:p>
          <a:p>
            <a:pPr algn="just"/>
            <a:r>
              <a:rPr lang="ru-RU" sz="2400" b="1" i="1" dirty="0">
                <a:solidFill>
                  <a:schemeClr val="bg1"/>
                </a:solidFill>
                <a:latin typeface="Times New Roman" panose="02020603050405020304" pitchFamily="18" charset="0"/>
                <a:cs typeface="Times New Roman" panose="02020603050405020304" pitchFamily="18" charset="0"/>
              </a:rPr>
              <a:t>пункт </a:t>
            </a:r>
            <a:r>
              <a:rPr lang="ru-RU" sz="2400" b="1" i="1" dirty="0" smtClean="0">
                <a:solidFill>
                  <a:schemeClr val="bg1"/>
                </a:solidFill>
                <a:latin typeface="Times New Roman" panose="02020603050405020304" pitchFamily="18" charset="0"/>
                <a:cs typeface="Times New Roman" panose="02020603050405020304" pitchFamily="18" charset="0"/>
              </a:rPr>
              <a:t>5 статьи 830 </a:t>
            </a:r>
            <a:r>
              <a:rPr lang="ru-RU" sz="2400" b="1" i="1" dirty="0">
                <a:solidFill>
                  <a:schemeClr val="bg1"/>
                </a:solidFill>
                <a:latin typeface="Times New Roman" panose="02020603050405020304" pitchFamily="18" charset="0"/>
                <a:cs typeface="Times New Roman" panose="02020603050405020304" pitchFamily="18" charset="0"/>
              </a:rPr>
              <a:t>введен в действие с 1 января 2019 года</a:t>
            </a:r>
            <a:endParaRPr lang="ru-RU" sz="2400" dirty="0" smtClean="0">
              <a:solidFill>
                <a:schemeClr val="bg1"/>
              </a:solidFill>
              <a:latin typeface="Times New Roman" panose="02020603050405020304" pitchFamily="18" charset="0"/>
              <a:cs typeface="Times New Roman" panose="02020603050405020304" pitchFamily="18" charset="0"/>
            </a:endParaRPr>
          </a:p>
          <a:p>
            <a:pPr algn="just"/>
            <a:r>
              <a:rPr lang="ru-RU" sz="2400" dirty="0" smtClean="0">
                <a:solidFill>
                  <a:schemeClr val="bg1"/>
                </a:solidFill>
                <a:latin typeface="Times New Roman" panose="02020603050405020304" pitchFamily="18" charset="0"/>
                <a:cs typeface="Times New Roman" panose="02020603050405020304" pitchFamily="18" charset="0"/>
              </a:rPr>
              <a:t>пункт 5 статьи 830 </a:t>
            </a:r>
            <a:r>
              <a:rPr lang="ru-RU" sz="2400" dirty="0">
                <a:solidFill>
                  <a:schemeClr val="bg1"/>
                </a:solidFill>
                <a:latin typeface="Times New Roman" panose="02020603050405020304" pitchFamily="18" charset="0"/>
                <a:cs typeface="Times New Roman" panose="02020603050405020304" pitchFamily="18" charset="0"/>
              </a:rPr>
              <a:t>дополнить частью второй следующего содержания:</a:t>
            </a:r>
          </a:p>
          <a:p>
            <a:pPr algn="just"/>
            <a:r>
              <a:rPr lang="ru-RU" sz="2400" dirty="0">
                <a:solidFill>
                  <a:schemeClr val="bg1"/>
                </a:solidFill>
                <a:latin typeface="Times New Roman" panose="02020603050405020304" pitchFamily="18" charset="0"/>
                <a:cs typeface="Times New Roman" panose="02020603050405020304" pitchFamily="18" charset="0"/>
              </a:rPr>
              <a:t>«Сведения, составляющие тайну страхования, могут быть предоставлены Национальным Банком Республики Казахстан аудиторской организации в соответствии с частью пятой пункта 13 статьи 20 Закона Республики Казахстан «О страховой деятельности</a:t>
            </a:r>
            <a:r>
              <a:rPr lang="ru-RU" sz="2400" dirty="0" smtClean="0">
                <a:solidFill>
                  <a:schemeClr val="bg1"/>
                </a:solidFill>
                <a:latin typeface="Times New Roman" panose="02020603050405020304" pitchFamily="18" charset="0"/>
                <a:cs typeface="Times New Roman" panose="02020603050405020304" pitchFamily="18" charset="0"/>
              </a:rPr>
              <a:t>».». (Аудит страховой (перестраховочной организации).</a:t>
            </a:r>
            <a:endParaRPr lang="ru-RU" sz="2400" dirty="0">
              <a:solidFill>
                <a:schemeClr val="bg1"/>
              </a:solidFill>
              <a:latin typeface="Times New Roman" panose="02020603050405020304" pitchFamily="18" charset="0"/>
              <a:cs typeface="Times New Roman" panose="02020603050405020304" pitchFamily="18" charset="0"/>
            </a:endParaRPr>
          </a:p>
          <a:p>
            <a:pPr lvl="0" algn="ctr"/>
            <a:endParaRPr lang="ru-RU" sz="29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8304877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a:solidFill>
            <a:srgbClr val="002060"/>
          </a:solidFill>
        </p:spPr>
        <p:txBody>
          <a:bodyPr>
            <a:normAutofit/>
          </a:bodyPr>
          <a:lstStyle/>
          <a:p>
            <a:endParaRPr lang="en-US" dirty="0">
              <a:solidFill>
                <a:schemeClr val="bg1"/>
              </a:solidFill>
            </a:endParaRPr>
          </a:p>
          <a:p>
            <a:pPr lvl="0" algn="just"/>
            <a:r>
              <a:rPr lang="ru-RU" sz="2000" b="1" dirty="0">
                <a:solidFill>
                  <a:schemeClr val="bg1"/>
                </a:solidFill>
                <a:latin typeface="Times New Roman" panose="02020603050405020304" pitchFamily="18" charset="0"/>
                <a:cs typeface="Times New Roman" panose="02020603050405020304" pitchFamily="18" charset="0"/>
              </a:rPr>
              <a:t>Закон Республики Казахстан от 2 июля 2018 года № 168-VI «О внесении изменений и дополнений в некоторые законодательные акты Республики Казахстан по вопросам валютного регулирования и валютного контроля, риск-ориентированного надзора за деятельностью финансовых организаций, защиты прав потребителей финансовых услуг и совершенствования деятельности Национального Банка Республики Казахстан</a:t>
            </a:r>
            <a:r>
              <a:rPr lang="ru-RU" sz="2000" b="1" dirty="0" smtClean="0">
                <a:solidFill>
                  <a:schemeClr val="bg1"/>
                </a:solidFill>
                <a:latin typeface="Times New Roman" panose="02020603050405020304" pitchFamily="18" charset="0"/>
                <a:cs typeface="Times New Roman" panose="02020603050405020304" pitchFamily="18" charset="0"/>
              </a:rPr>
              <a:t>» (ГПК РК)</a:t>
            </a:r>
            <a:endParaRPr lang="ru-RU" sz="2000" b="1" dirty="0">
              <a:solidFill>
                <a:schemeClr val="bg1"/>
              </a:solidFill>
              <a:latin typeface="Times New Roman" panose="02020603050405020304" pitchFamily="18" charset="0"/>
              <a:cs typeface="Times New Roman" panose="02020603050405020304" pitchFamily="18" charset="0"/>
            </a:endParaRPr>
          </a:p>
          <a:p>
            <a:pPr algn="just"/>
            <a:r>
              <a:rPr lang="ru-RU" i="1" dirty="0" smtClean="0">
                <a:solidFill>
                  <a:schemeClr val="bg1"/>
                </a:solidFill>
                <a:latin typeface="Times New Roman" panose="02020603050405020304" pitchFamily="18" charset="0"/>
                <a:cs typeface="Times New Roman" panose="02020603050405020304" pitchFamily="18" charset="0"/>
              </a:rPr>
              <a:t>Введен в действие с </a:t>
            </a:r>
            <a:r>
              <a:rPr lang="ru-RU" i="1" dirty="0">
                <a:solidFill>
                  <a:schemeClr val="bg1"/>
                </a:solidFill>
                <a:latin typeface="Times New Roman" panose="02020603050405020304" pitchFamily="18" charset="0"/>
                <a:cs typeface="Times New Roman" panose="02020603050405020304" pitchFamily="18" charset="0"/>
              </a:rPr>
              <a:t>1 января 2019 года</a:t>
            </a:r>
            <a:endParaRPr lang="ru-RU" dirty="0">
              <a:solidFill>
                <a:schemeClr val="bg1"/>
              </a:solidFill>
              <a:latin typeface="Times New Roman" panose="02020603050405020304" pitchFamily="18" charset="0"/>
              <a:cs typeface="Times New Roman" panose="02020603050405020304" pitchFamily="18" charset="0"/>
            </a:endParaRPr>
          </a:p>
          <a:p>
            <a:pPr algn="just"/>
            <a:r>
              <a:rPr lang="ru-RU" dirty="0">
                <a:solidFill>
                  <a:schemeClr val="bg1"/>
                </a:solidFill>
                <a:latin typeface="Times New Roman" panose="02020603050405020304" pitchFamily="18" charset="0"/>
                <a:cs typeface="Times New Roman" panose="02020603050405020304" pitchFamily="18" charset="0"/>
              </a:rPr>
              <a:t>1) в абзаце втором части </a:t>
            </a:r>
            <a:r>
              <a:rPr lang="ru-RU" dirty="0" smtClean="0">
                <a:solidFill>
                  <a:schemeClr val="bg1"/>
                </a:solidFill>
                <a:latin typeface="Times New Roman" panose="02020603050405020304" pitchFamily="18" charset="0"/>
                <a:cs typeface="Times New Roman" panose="02020603050405020304" pitchFamily="18" charset="0"/>
              </a:rPr>
              <a:t>второй статьи 155 </a:t>
            </a:r>
            <a:r>
              <a:rPr lang="ru-RU" dirty="0">
                <a:solidFill>
                  <a:schemeClr val="bg1"/>
                </a:solidFill>
                <a:latin typeface="Times New Roman" panose="02020603050405020304" pitchFamily="18" charset="0"/>
                <a:cs typeface="Times New Roman" panose="02020603050405020304" pitchFamily="18" charset="0"/>
              </a:rPr>
              <a:t>слова «а также его письменных предписаний» заменить словами «его письменных предписаний, </a:t>
            </a:r>
            <a:r>
              <a:rPr lang="ru-RU" b="1" dirty="0">
                <a:solidFill>
                  <a:schemeClr val="bg1"/>
                </a:solidFill>
                <a:latin typeface="Times New Roman" panose="02020603050405020304" pitchFamily="18" charset="0"/>
                <a:cs typeface="Times New Roman" panose="02020603050405020304" pitchFamily="18" charset="0"/>
              </a:rPr>
              <a:t>а также оспариваемого правового акта Национального Банка Республики Казахстан по применению мер надзорного реагирования (кроме рекомендательных мер надзорного реагирования), об отнесении банка к категории банков с неустойчивым финансовым положением, создающим угрозу интересам его депозиторов и кредиторов и (или) угрозу стабильности финансовой системы, об отнесении банка к категории неплатежеспособных банков и применении к нему меры по урегулированию в соответствии с Законом Республики Казахстан «О банках и банковской деятельности в Республике Казахстан»;</a:t>
            </a:r>
          </a:p>
          <a:p>
            <a:endParaRPr lang="en-US" dirty="0">
              <a:solidFill>
                <a:schemeClr val="bg1"/>
              </a:solidFill>
            </a:endParaRPr>
          </a:p>
        </p:txBody>
      </p:sp>
    </p:spTree>
    <p:extLst>
      <p:ext uri="{BB962C8B-B14F-4D97-AF65-F5344CB8AC3E}">
        <p14:creationId xmlns="" xmlns:p14="http://schemas.microsoft.com/office/powerpoint/2010/main" val="207177060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a:solidFill>
            <a:srgbClr val="002060"/>
          </a:solidFill>
        </p:spPr>
        <p:txBody>
          <a:bodyPr>
            <a:normAutofit lnSpcReduction="10000"/>
          </a:bodyPr>
          <a:lstStyle/>
          <a:p>
            <a:endParaRPr lang="en-US" dirty="0">
              <a:solidFill>
                <a:schemeClr val="bg1"/>
              </a:solidFill>
            </a:endParaRPr>
          </a:p>
          <a:p>
            <a:pPr lvl="0" algn="just"/>
            <a:r>
              <a:rPr lang="ru-RU" sz="2000" b="1" dirty="0">
                <a:solidFill>
                  <a:schemeClr val="bg1"/>
                </a:solidFill>
                <a:latin typeface="Times New Roman" panose="02020603050405020304" pitchFamily="18" charset="0"/>
                <a:cs typeface="Times New Roman" panose="02020603050405020304" pitchFamily="18" charset="0"/>
              </a:rPr>
              <a:t>Закон Республики Казахстан от 2 июля 2018 года № 168-VI «О внесении изменений и дополнений в некоторые законодательные акты Республики Казахстан по вопросам валютного регулирования и валютного контроля, риск-ориентированного надзора за деятельностью финансовых организаций, защиты прав потребителей финансовых услуг и совершенствования деятельности Национального Банка Республики Казахстан</a:t>
            </a:r>
            <a:r>
              <a:rPr lang="ru-RU" sz="2000" b="1" dirty="0" smtClean="0">
                <a:solidFill>
                  <a:schemeClr val="bg1"/>
                </a:solidFill>
                <a:latin typeface="Times New Roman" panose="02020603050405020304" pitchFamily="18" charset="0"/>
                <a:cs typeface="Times New Roman" panose="02020603050405020304" pitchFamily="18" charset="0"/>
              </a:rPr>
              <a:t>» (ГПК РК)</a:t>
            </a:r>
            <a:endParaRPr lang="ru-RU" sz="2000" b="1" dirty="0">
              <a:solidFill>
                <a:schemeClr val="bg1"/>
              </a:solidFill>
              <a:latin typeface="Times New Roman" panose="02020603050405020304" pitchFamily="18" charset="0"/>
              <a:cs typeface="Times New Roman" panose="02020603050405020304" pitchFamily="18" charset="0"/>
            </a:endParaRPr>
          </a:p>
          <a:p>
            <a:pPr algn="just"/>
            <a:r>
              <a:rPr lang="ru-RU" dirty="0">
                <a:solidFill>
                  <a:schemeClr val="bg1"/>
                </a:solidFill>
                <a:latin typeface="Times New Roman" panose="02020603050405020304" pitchFamily="18" charset="0"/>
                <a:cs typeface="Times New Roman" panose="02020603050405020304" pitchFamily="18" charset="0"/>
              </a:rPr>
              <a:t>в части </a:t>
            </a:r>
            <a:r>
              <a:rPr lang="ru-RU" dirty="0" smtClean="0">
                <a:solidFill>
                  <a:schemeClr val="bg1"/>
                </a:solidFill>
                <a:latin typeface="Times New Roman" panose="02020603050405020304" pitchFamily="18" charset="0"/>
                <a:cs typeface="Times New Roman" panose="02020603050405020304" pitchFamily="18" charset="0"/>
              </a:rPr>
              <a:t>первой статьи 156: абзац </a:t>
            </a:r>
            <a:r>
              <a:rPr lang="ru-RU" dirty="0">
                <a:solidFill>
                  <a:schemeClr val="bg1"/>
                </a:solidFill>
                <a:latin typeface="Times New Roman" panose="02020603050405020304" pitchFamily="18" charset="0"/>
                <a:cs typeface="Times New Roman" panose="02020603050405020304" pitchFamily="18" charset="0"/>
              </a:rPr>
              <a:t>первый подпункта 1) изложить в следующей редакции:</a:t>
            </a:r>
          </a:p>
          <a:p>
            <a:pPr algn="just"/>
            <a:r>
              <a:rPr lang="ru-RU" dirty="0">
                <a:solidFill>
                  <a:schemeClr val="bg1"/>
                </a:solidFill>
                <a:latin typeface="Times New Roman" panose="02020603050405020304" pitchFamily="18" charset="0"/>
                <a:cs typeface="Times New Roman" panose="02020603050405020304" pitchFamily="18" charset="0"/>
              </a:rPr>
              <a:t>«1) наложение ареста на имущество, принадлежащее ответчику и находящееся у него или у других лиц (за исключением наложения ареста на деньги, находящиеся на корреспондентском счете банка, и на имущество, являющееся предметом по операциям </a:t>
            </a:r>
            <a:r>
              <a:rPr lang="ru-RU" dirty="0" err="1">
                <a:solidFill>
                  <a:schemeClr val="bg1"/>
                </a:solidFill>
                <a:latin typeface="Times New Roman" panose="02020603050405020304" pitchFamily="18" charset="0"/>
                <a:cs typeface="Times New Roman" panose="02020603050405020304" pitchFamily="18" charset="0"/>
              </a:rPr>
              <a:t>репо</a:t>
            </a:r>
            <a:r>
              <a:rPr lang="ru-RU" dirty="0">
                <a:solidFill>
                  <a:schemeClr val="bg1"/>
                </a:solidFill>
                <a:latin typeface="Times New Roman" panose="02020603050405020304" pitchFamily="18" charset="0"/>
                <a:cs typeface="Times New Roman" panose="02020603050405020304" pitchFamily="18" charset="0"/>
              </a:rPr>
              <a:t>, заключенным в торговых системах организаторов торгов методом открытых торгов, </a:t>
            </a:r>
            <a:r>
              <a:rPr lang="ru-RU" b="1" dirty="0">
                <a:solidFill>
                  <a:schemeClr val="bg1"/>
                </a:solidFill>
                <a:latin typeface="Times New Roman" panose="02020603050405020304" pitchFamily="18" charset="0"/>
                <a:cs typeface="Times New Roman" panose="02020603050405020304" pitchFamily="18" charset="0"/>
              </a:rPr>
              <a:t>либо взносами в гарантийные или резервные фонды клиринговой организации (центрального контрагента), </a:t>
            </a:r>
            <a:r>
              <a:rPr lang="ru-RU" b="1" dirty="0" err="1">
                <a:solidFill>
                  <a:schemeClr val="bg1"/>
                </a:solidFill>
                <a:latin typeface="Times New Roman" panose="02020603050405020304" pitchFamily="18" charset="0"/>
                <a:cs typeface="Times New Roman" panose="02020603050405020304" pitchFamily="18" charset="0"/>
              </a:rPr>
              <a:t>маржевыми</a:t>
            </a:r>
            <a:r>
              <a:rPr lang="ru-RU" b="1" dirty="0">
                <a:solidFill>
                  <a:schemeClr val="bg1"/>
                </a:solidFill>
                <a:latin typeface="Times New Roman" panose="02020603050405020304" pitchFamily="18" charset="0"/>
                <a:cs typeface="Times New Roman" panose="02020603050405020304" pitchFamily="18" charset="0"/>
              </a:rPr>
              <a:t> взносами, являющимися обеспечением по сделкам, заключенным в торговых системах организаторов торгов методом открытых торгов и (или) с участием центрального контрагента, </a:t>
            </a:r>
            <a:r>
              <a:rPr lang="ru-RU" dirty="0">
                <a:solidFill>
                  <a:schemeClr val="bg1"/>
                </a:solidFill>
                <a:latin typeface="Times New Roman" panose="02020603050405020304" pitchFamily="18" charset="0"/>
                <a:cs typeface="Times New Roman" panose="02020603050405020304" pitchFamily="18" charset="0"/>
              </a:rPr>
              <a:t>а также на деньги, находящиеся на банковских счетах, на которые поступают суммы заработной платы).»;</a:t>
            </a:r>
          </a:p>
          <a:p>
            <a:endParaRPr lang="en-US" dirty="0">
              <a:solidFill>
                <a:schemeClr val="bg1"/>
              </a:solidFill>
            </a:endParaRPr>
          </a:p>
        </p:txBody>
      </p:sp>
    </p:spTree>
    <p:extLst>
      <p:ext uri="{BB962C8B-B14F-4D97-AF65-F5344CB8AC3E}">
        <p14:creationId xmlns="" xmlns:p14="http://schemas.microsoft.com/office/powerpoint/2010/main" val="24675380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a:solidFill>
            <a:srgbClr val="002060"/>
          </a:solidFill>
        </p:spPr>
        <p:txBody>
          <a:bodyPr>
            <a:normAutofit/>
          </a:bodyPr>
          <a:lstStyle/>
          <a:p>
            <a:endParaRPr lang="en-US" dirty="0">
              <a:solidFill>
                <a:schemeClr val="bg1"/>
              </a:solidFill>
            </a:endParaRPr>
          </a:p>
          <a:p>
            <a:pPr lvl="0" algn="just"/>
            <a:r>
              <a:rPr lang="ru-RU" sz="2000" b="1" dirty="0">
                <a:solidFill>
                  <a:schemeClr val="bg1"/>
                </a:solidFill>
                <a:latin typeface="Times New Roman" panose="02020603050405020304" pitchFamily="18" charset="0"/>
                <a:cs typeface="Times New Roman" panose="02020603050405020304" pitchFamily="18" charset="0"/>
              </a:rPr>
              <a:t>Закон Республики Казахстан от 2 июля 2018 года № 168-VI «О внесении изменений и дополнений в некоторые законодательные акты Республики Казахстан по вопросам валютного регулирования и валютного контроля, риск-ориентированного надзора за деятельностью финансовых организаций, защиты прав потребителей финансовых услуг и совершенствования деятельности Национального Банка Республики Казахстан</a:t>
            </a:r>
            <a:r>
              <a:rPr lang="ru-RU" sz="2000" b="1" dirty="0" smtClean="0">
                <a:solidFill>
                  <a:schemeClr val="bg1"/>
                </a:solidFill>
                <a:latin typeface="Times New Roman" panose="02020603050405020304" pitchFamily="18" charset="0"/>
                <a:cs typeface="Times New Roman" panose="02020603050405020304" pitchFamily="18" charset="0"/>
              </a:rPr>
              <a:t>» (ГПК РК)</a:t>
            </a:r>
            <a:endParaRPr lang="ru-RU" sz="2000" b="1" dirty="0">
              <a:solidFill>
                <a:schemeClr val="bg1"/>
              </a:solidFill>
              <a:latin typeface="Times New Roman" panose="02020603050405020304" pitchFamily="18" charset="0"/>
              <a:cs typeface="Times New Roman" panose="02020603050405020304" pitchFamily="18" charset="0"/>
            </a:endParaRPr>
          </a:p>
          <a:p>
            <a:pPr algn="just"/>
            <a:r>
              <a:rPr lang="ru-RU" i="1" dirty="0" smtClean="0">
                <a:solidFill>
                  <a:schemeClr val="bg1"/>
                </a:solidFill>
                <a:latin typeface="Times New Roman" panose="02020603050405020304" pitchFamily="18" charset="0"/>
                <a:cs typeface="Times New Roman" panose="02020603050405020304" pitchFamily="18" charset="0"/>
              </a:rPr>
              <a:t>Введен в действие </a:t>
            </a:r>
            <a:r>
              <a:rPr lang="ru-RU" i="1" dirty="0">
                <a:solidFill>
                  <a:schemeClr val="bg1"/>
                </a:solidFill>
                <a:latin typeface="Times New Roman" panose="02020603050405020304" pitchFamily="18" charset="0"/>
                <a:cs typeface="Times New Roman" panose="02020603050405020304" pitchFamily="18" charset="0"/>
              </a:rPr>
              <a:t>с 1 января 2019 года</a:t>
            </a:r>
            <a:endParaRPr lang="ru-RU" dirty="0">
              <a:solidFill>
                <a:schemeClr val="bg1"/>
              </a:solidFill>
              <a:latin typeface="Times New Roman" panose="02020603050405020304" pitchFamily="18" charset="0"/>
              <a:cs typeface="Times New Roman" panose="02020603050405020304" pitchFamily="18" charset="0"/>
            </a:endParaRPr>
          </a:p>
          <a:p>
            <a:pPr algn="just"/>
            <a:r>
              <a:rPr lang="ru-RU" dirty="0">
                <a:solidFill>
                  <a:schemeClr val="bg1"/>
                </a:solidFill>
                <a:latin typeface="Times New Roman" panose="02020603050405020304" pitchFamily="18" charset="0"/>
                <a:cs typeface="Times New Roman" panose="02020603050405020304" pitchFamily="18" charset="0"/>
              </a:rPr>
              <a:t>в подпункте 5) </a:t>
            </a:r>
            <a:r>
              <a:rPr lang="ru-RU" dirty="0" smtClean="0">
                <a:solidFill>
                  <a:schemeClr val="bg1"/>
                </a:solidFill>
                <a:latin typeface="Times New Roman" panose="02020603050405020304" pitchFamily="18" charset="0"/>
                <a:cs typeface="Times New Roman" panose="02020603050405020304" pitchFamily="18" charset="0"/>
              </a:rPr>
              <a:t>статьи 156 слова </a:t>
            </a:r>
            <a:r>
              <a:rPr lang="ru-RU" dirty="0">
                <a:solidFill>
                  <a:schemeClr val="bg1"/>
                </a:solidFill>
                <a:latin typeface="Times New Roman" panose="02020603050405020304" pitchFamily="18" charset="0"/>
                <a:cs typeface="Times New Roman" panose="02020603050405020304" pitchFamily="18" charset="0"/>
              </a:rPr>
              <a:t>«а также его письменных предписаний» заменить словами «его письменных предписаний, </a:t>
            </a:r>
            <a:r>
              <a:rPr lang="ru-RU" b="1" dirty="0">
                <a:solidFill>
                  <a:schemeClr val="bg1"/>
                </a:solidFill>
                <a:latin typeface="Times New Roman" panose="02020603050405020304" pitchFamily="18" charset="0"/>
                <a:cs typeface="Times New Roman" panose="02020603050405020304" pitchFamily="18" charset="0"/>
              </a:rPr>
              <a:t>а также правового акта Национального Банка Республики Казахстан по применению мер надзорного реагирования (кроме рекомендательных мер надзорного реагирования), об отнесении банка к категории банков с неустойчивым финансовым положением, создающим угрозу интересам его депозиторов и кредиторов и (или) угрозу стабильности финансовой системы, об отнесении банка к категории неплатежеспособных банков и применении к нему меры по урегулированию в соответствии с Законом Республики Казахстан «О банках и банковской деятельности в Республике Казахстан»;</a:t>
            </a:r>
          </a:p>
          <a:p>
            <a:endParaRPr lang="en-US" dirty="0">
              <a:solidFill>
                <a:schemeClr val="bg1"/>
              </a:solidFill>
            </a:endParaRPr>
          </a:p>
        </p:txBody>
      </p:sp>
    </p:spTree>
    <p:extLst>
      <p:ext uri="{BB962C8B-B14F-4D97-AF65-F5344CB8AC3E}">
        <p14:creationId xmlns="" xmlns:p14="http://schemas.microsoft.com/office/powerpoint/2010/main" val="260486454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a:solidFill>
            <a:srgbClr val="002060"/>
          </a:solidFill>
        </p:spPr>
        <p:txBody>
          <a:bodyPr>
            <a:normAutofit fontScale="70000" lnSpcReduction="20000"/>
          </a:bodyPr>
          <a:lstStyle/>
          <a:p>
            <a:endParaRPr lang="en-US" dirty="0">
              <a:solidFill>
                <a:schemeClr val="bg1"/>
              </a:solidFill>
            </a:endParaRPr>
          </a:p>
          <a:p>
            <a:pPr lvl="0" algn="ctr"/>
            <a:r>
              <a:rPr lang="ru-RU" sz="2900" b="1" dirty="0">
                <a:solidFill>
                  <a:schemeClr val="bg1"/>
                </a:solidFill>
                <a:latin typeface="Times New Roman" panose="02020603050405020304" pitchFamily="18" charset="0"/>
                <a:cs typeface="Times New Roman" panose="02020603050405020304" pitchFamily="18" charset="0"/>
              </a:rPr>
              <a:t>Закон Республики Казахстан от 2 июля 2018 года № 168-VI «О внесении изменений и дополнений в некоторые законодательные акты Республики Казахстан по вопросам валютного регулирования и валютного контроля, риск-ориентированного надзора за деятельностью финансовых организаций, защиты прав потребителей финансовых услуг и совершенствования деятельности Национального Банка Республики Казахстан</a:t>
            </a:r>
            <a:r>
              <a:rPr lang="ru-RU" sz="2900" b="1" dirty="0" smtClean="0">
                <a:solidFill>
                  <a:schemeClr val="bg1"/>
                </a:solidFill>
                <a:latin typeface="Times New Roman" panose="02020603050405020304" pitchFamily="18" charset="0"/>
                <a:cs typeface="Times New Roman" panose="02020603050405020304" pitchFamily="18" charset="0"/>
              </a:rPr>
              <a:t>» (ГПК РК)</a:t>
            </a:r>
            <a:endParaRPr lang="ru-RU" sz="2900" b="1" dirty="0">
              <a:solidFill>
                <a:schemeClr val="bg1"/>
              </a:solidFill>
              <a:latin typeface="Times New Roman" panose="02020603050405020304" pitchFamily="18" charset="0"/>
              <a:cs typeface="Times New Roman" panose="02020603050405020304" pitchFamily="18" charset="0"/>
            </a:endParaRPr>
          </a:p>
          <a:p>
            <a:pPr algn="just"/>
            <a:r>
              <a:rPr lang="ru-RU" dirty="0">
                <a:solidFill>
                  <a:schemeClr val="bg1"/>
                </a:solidFill>
                <a:latin typeface="Times New Roman" panose="02020603050405020304" pitchFamily="18" charset="0"/>
                <a:cs typeface="Times New Roman" panose="02020603050405020304" pitchFamily="18" charset="0"/>
              </a:rPr>
              <a:t>С</a:t>
            </a:r>
            <a:r>
              <a:rPr lang="ru-RU" dirty="0" smtClean="0">
                <a:solidFill>
                  <a:schemeClr val="bg1"/>
                </a:solidFill>
                <a:latin typeface="Times New Roman" panose="02020603050405020304" pitchFamily="18" charset="0"/>
                <a:cs typeface="Times New Roman" panose="02020603050405020304" pitchFamily="18" charset="0"/>
              </a:rPr>
              <a:t>татью 238 (Отсрочка и рассрочка исполнения решения, изменение способа и порядка его исполнения до обращения решения к исполнению) </a:t>
            </a:r>
            <a:r>
              <a:rPr lang="ru-RU" dirty="0">
                <a:solidFill>
                  <a:schemeClr val="bg1"/>
                </a:solidFill>
                <a:latin typeface="Times New Roman" panose="02020603050405020304" pitchFamily="18" charset="0"/>
                <a:cs typeface="Times New Roman" panose="02020603050405020304" pitchFamily="18" charset="0"/>
              </a:rPr>
              <a:t>дополнить частью четвертой следующего содержания:</a:t>
            </a:r>
          </a:p>
          <a:p>
            <a:pPr algn="just"/>
            <a:r>
              <a:rPr lang="ru-RU" b="1" dirty="0">
                <a:solidFill>
                  <a:schemeClr val="bg1"/>
                </a:solidFill>
                <a:latin typeface="Times New Roman" panose="02020603050405020304" pitchFamily="18" charset="0"/>
                <a:cs typeface="Times New Roman" panose="02020603050405020304" pitchFamily="18" charset="0"/>
              </a:rPr>
              <a:t>«4. Правило части первой настоящей статьи в части отсрочки исполнения решения суда не применяется в отношении решения об обращении взыскания на залог недвижимого имущества по ипотечному займу физического лица, не связанному с предпринимательской деятельностью</a:t>
            </a:r>
            <a:r>
              <a:rPr lang="ru-RU" b="1" dirty="0" smtClean="0">
                <a:solidFill>
                  <a:schemeClr val="bg1"/>
                </a:solidFill>
                <a:latin typeface="Times New Roman" panose="02020603050405020304" pitchFamily="18" charset="0"/>
                <a:cs typeface="Times New Roman" panose="02020603050405020304" pitchFamily="18" charset="0"/>
              </a:rPr>
              <a:t>.».</a:t>
            </a:r>
          </a:p>
          <a:p>
            <a:pPr algn="just"/>
            <a:r>
              <a:rPr lang="ru-RU" b="1" dirty="0" smtClean="0"/>
              <a:t> </a:t>
            </a:r>
            <a:r>
              <a:rPr lang="ru-RU" b="1" dirty="0" smtClean="0">
                <a:solidFill>
                  <a:schemeClr val="bg1"/>
                </a:solidFill>
              </a:rPr>
              <a:t>(Извлечение) </a:t>
            </a:r>
            <a:r>
              <a:rPr lang="ru-RU" b="1" dirty="0" smtClean="0">
                <a:solidFill>
                  <a:schemeClr val="bg1"/>
                </a:solidFill>
                <a:latin typeface="Times New Roman" panose="02020603050405020304" pitchFamily="18" charset="0"/>
                <a:cs typeface="Times New Roman" panose="02020603050405020304" pitchFamily="18" charset="0"/>
              </a:rPr>
              <a:t>Закон РК «Об ипотеке недвижимого имущества» Статья </a:t>
            </a:r>
            <a:r>
              <a:rPr lang="ru-RU" b="1" dirty="0">
                <a:solidFill>
                  <a:schemeClr val="bg1"/>
                </a:solidFill>
                <a:latin typeface="Times New Roman" panose="02020603050405020304" pitchFamily="18" charset="0"/>
                <a:cs typeface="Times New Roman" panose="02020603050405020304" pitchFamily="18" charset="0"/>
              </a:rPr>
              <a:t>21. Реализация ипотеки в судебном </a:t>
            </a:r>
            <a:r>
              <a:rPr lang="ru-RU" b="1" dirty="0" smtClean="0">
                <a:solidFill>
                  <a:schemeClr val="bg1"/>
                </a:solidFill>
                <a:latin typeface="Times New Roman" panose="02020603050405020304" pitchFamily="18" charset="0"/>
                <a:cs typeface="Times New Roman" panose="02020603050405020304" pitchFamily="18" charset="0"/>
              </a:rPr>
              <a:t>порядке</a:t>
            </a:r>
          </a:p>
          <a:p>
            <a:pPr algn="just" fontAlgn="base"/>
            <a:r>
              <a:rPr lang="ru-RU" dirty="0">
                <a:solidFill>
                  <a:schemeClr val="bg1"/>
                </a:solidFill>
                <a:latin typeface="Times New Roman" panose="02020603050405020304" pitchFamily="18" charset="0"/>
                <a:cs typeface="Times New Roman" panose="02020603050405020304" pitchFamily="18" charset="0"/>
              </a:rPr>
              <a:t>4. По просьбе залогодателя суд при наличии уважительных причин вправе в решении об обращении взыскания на заложенное недвижимое имущество отсрочить его реализацию на срок до одного года в случаях, когда:</a:t>
            </a:r>
          </a:p>
          <a:p>
            <a:pPr algn="just" fontAlgn="base"/>
            <a:r>
              <a:rPr lang="ru-RU" b="1" dirty="0">
                <a:solidFill>
                  <a:schemeClr val="bg1"/>
                </a:solidFill>
                <a:latin typeface="Times New Roman" panose="02020603050405020304" pitchFamily="18" charset="0"/>
                <a:cs typeface="Times New Roman" panose="02020603050405020304" pitchFamily="18" charset="0"/>
              </a:rPr>
              <a:t>1) залогодателем является гражданин, независимо от того, какое недвижимое имущество заложено им по ипотечному договору, при условии, что залог не связан с осуществлением этим гражданином предпринимательской деятельности</a:t>
            </a:r>
            <a:r>
              <a:rPr lang="ru-RU" b="1" dirty="0" smtClean="0">
                <a:solidFill>
                  <a:schemeClr val="bg1"/>
                </a:solidFill>
                <a:latin typeface="Times New Roman" panose="02020603050405020304" pitchFamily="18" charset="0"/>
                <a:cs typeface="Times New Roman" panose="02020603050405020304" pitchFamily="18" charset="0"/>
              </a:rPr>
              <a:t>;</a:t>
            </a:r>
            <a:r>
              <a:rPr lang="ru-RU" b="1" dirty="0">
                <a:solidFill>
                  <a:schemeClr val="bg1"/>
                </a:solidFill>
                <a:latin typeface="Times New Roman" panose="02020603050405020304" pitchFamily="18" charset="0"/>
                <a:cs typeface="Times New Roman" panose="02020603050405020304" pitchFamily="18" charset="0"/>
              </a:rPr>
              <a:t> </a:t>
            </a:r>
            <a:r>
              <a:rPr lang="ru-RU" b="1" dirty="0" smtClean="0">
                <a:solidFill>
                  <a:schemeClr val="bg1"/>
                </a:solidFill>
                <a:latin typeface="Times New Roman" panose="02020603050405020304" pitchFamily="18" charset="0"/>
                <a:cs typeface="Times New Roman" panose="02020603050405020304" pitchFamily="18" charset="0"/>
              </a:rPr>
              <a:t>исключен </a:t>
            </a:r>
            <a:r>
              <a:rPr lang="ru-RU" b="1" dirty="0">
                <a:solidFill>
                  <a:schemeClr val="bg1"/>
                </a:solidFill>
                <a:latin typeface="Times New Roman" panose="02020603050405020304" pitchFamily="18" charset="0"/>
                <a:cs typeface="Times New Roman" panose="02020603050405020304" pitchFamily="18" charset="0"/>
              </a:rPr>
              <a:t>в соответствии с </a:t>
            </a:r>
            <a:r>
              <a:rPr lang="ru-RU" b="1" dirty="0" smtClean="0">
                <a:solidFill>
                  <a:schemeClr val="bg1"/>
                </a:solidFill>
                <a:latin typeface="Times New Roman" panose="02020603050405020304" pitchFamily="18" charset="0"/>
                <a:cs typeface="Times New Roman" panose="02020603050405020304" pitchFamily="18" charset="0"/>
              </a:rPr>
              <a:t>Законом РК </a:t>
            </a:r>
            <a:r>
              <a:rPr lang="ru-RU" b="1" dirty="0">
                <a:solidFill>
                  <a:schemeClr val="bg1"/>
                </a:solidFill>
                <a:latin typeface="Times New Roman" panose="02020603050405020304" pitchFamily="18" charset="0"/>
                <a:cs typeface="Times New Roman" panose="02020603050405020304" pitchFamily="18" charset="0"/>
              </a:rPr>
              <a:t>от 02.07.18 г. № 168-VI </a:t>
            </a:r>
          </a:p>
          <a:p>
            <a:pPr algn="just" fontAlgn="base"/>
            <a:r>
              <a:rPr lang="ru-RU" dirty="0">
                <a:solidFill>
                  <a:schemeClr val="bg1"/>
                </a:solidFill>
                <a:latin typeface="Times New Roman" panose="02020603050405020304" pitchFamily="18" charset="0"/>
                <a:cs typeface="Times New Roman" panose="02020603050405020304" pitchFamily="18" charset="0"/>
              </a:rPr>
              <a:t>2) предметом ипотеки является земельный участок из состава </a:t>
            </a:r>
            <a:r>
              <a:rPr lang="ru-RU" dirty="0" smtClean="0">
                <a:solidFill>
                  <a:schemeClr val="bg1"/>
                </a:solidFill>
                <a:latin typeface="Times New Roman" panose="02020603050405020304" pitchFamily="18" charset="0"/>
                <a:cs typeface="Times New Roman" panose="02020603050405020304" pitchFamily="18" charset="0"/>
              </a:rPr>
              <a:t>земель </a:t>
            </a:r>
            <a:r>
              <a:rPr lang="ru-RU" dirty="0" err="1" smtClean="0">
                <a:solidFill>
                  <a:schemeClr val="bg1"/>
                </a:solidFill>
                <a:latin typeface="Times New Roman" panose="02020603050405020304" pitchFamily="18" charset="0"/>
                <a:cs typeface="Times New Roman" panose="02020603050405020304" pitchFamily="18" charset="0"/>
              </a:rPr>
              <a:t>сельскохохяйственного</a:t>
            </a:r>
            <a:r>
              <a:rPr lang="ru-RU" dirty="0" smtClean="0">
                <a:solidFill>
                  <a:schemeClr val="bg1"/>
                </a:solidFill>
                <a:latin typeface="Times New Roman" panose="02020603050405020304" pitchFamily="18" charset="0"/>
                <a:cs typeface="Times New Roman" panose="02020603050405020304" pitchFamily="18" charset="0"/>
              </a:rPr>
              <a:t> назначения.</a:t>
            </a:r>
            <a:endParaRPr lang="ru-RU" dirty="0">
              <a:solidFill>
                <a:schemeClr val="bg1"/>
              </a:solidFill>
              <a:latin typeface="Times New Roman" panose="02020603050405020304" pitchFamily="18" charset="0"/>
              <a:cs typeface="Times New Roman" panose="02020603050405020304" pitchFamily="18" charset="0"/>
            </a:endParaRPr>
          </a:p>
          <a:p>
            <a:pPr algn="just" fontAlgn="base"/>
            <a:r>
              <a:rPr lang="ru-RU" dirty="0">
                <a:solidFill>
                  <a:schemeClr val="bg1"/>
                </a:solidFill>
                <a:latin typeface="Times New Roman" panose="02020603050405020304" pitchFamily="18" charset="0"/>
                <a:cs typeface="Times New Roman" panose="02020603050405020304" pitchFamily="18" charset="0"/>
              </a:rPr>
              <a:t>Отсрочка реализации заложенного недвижимого имущества не затрагивает прав и обязанностей сторон по основному обязательству и не освобождает должника от возмещения возросших за время отсрочки убытков кредитора, причитающихся ему вознаграждения и неустойки.</a:t>
            </a:r>
          </a:p>
          <a:p>
            <a:pPr algn="just" fontAlgn="base"/>
            <a:r>
              <a:rPr lang="ru-RU" dirty="0">
                <a:solidFill>
                  <a:schemeClr val="bg1"/>
                </a:solidFill>
                <a:latin typeface="Times New Roman" panose="02020603050405020304" pitchFamily="18" charset="0"/>
                <a:cs typeface="Times New Roman" panose="02020603050405020304" pitchFamily="18" charset="0"/>
              </a:rPr>
              <a:t>Если залогодатель в пределах предоставленного ему отсрочкой времени удовлетворит требования залогодержателя, суд по заявлению залогодателя отменяет это решение.</a:t>
            </a:r>
          </a:p>
          <a:p>
            <a:pPr algn="just"/>
            <a:endParaRPr lang="ru-RU" b="1" dirty="0">
              <a:solidFill>
                <a:schemeClr val="bg1"/>
              </a:solidFill>
              <a:latin typeface="Times New Roman" panose="02020603050405020304" pitchFamily="18" charset="0"/>
              <a:cs typeface="Times New Roman" panose="02020603050405020304" pitchFamily="18" charset="0"/>
            </a:endParaRPr>
          </a:p>
          <a:p>
            <a:endParaRPr lang="en-US" dirty="0">
              <a:solidFill>
                <a:schemeClr val="bg1"/>
              </a:solidFill>
            </a:endParaRPr>
          </a:p>
        </p:txBody>
      </p:sp>
    </p:spTree>
    <p:extLst>
      <p:ext uri="{BB962C8B-B14F-4D97-AF65-F5344CB8AC3E}">
        <p14:creationId xmlns="" xmlns:p14="http://schemas.microsoft.com/office/powerpoint/2010/main" val="31057517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1944913"/>
          </a:xfrm>
          <a:solidFill>
            <a:srgbClr val="002060"/>
          </a:solidFill>
        </p:spPr>
        <p:txBody>
          <a:bodyPr/>
          <a:lstStyle/>
          <a:p>
            <a:endParaRPr lang="ru-RU" dirty="0"/>
          </a:p>
        </p:txBody>
      </p:sp>
      <p:sp>
        <p:nvSpPr>
          <p:cNvPr id="3" name="Объект 2"/>
          <p:cNvSpPr>
            <a:spLocks noGrp="1"/>
          </p:cNvSpPr>
          <p:nvPr>
            <p:ph idx="1"/>
          </p:nvPr>
        </p:nvSpPr>
        <p:spPr>
          <a:xfrm>
            <a:off x="14514" y="0"/>
            <a:ext cx="12395199" cy="6858000"/>
          </a:xfrm>
          <a:solidFill>
            <a:srgbClr val="002060"/>
          </a:solidFill>
        </p:spPr>
        <p:txBody>
          <a:bodyPr>
            <a:normAutofit/>
          </a:bodyPr>
          <a:lstStyle/>
          <a:p>
            <a:pPr marL="0" indent="0" algn="ctr">
              <a:buNone/>
            </a:pPr>
            <a:endParaRPr lang="ru-RU" sz="5400" b="1" dirty="0" smtClean="0">
              <a:solidFill>
                <a:schemeClr val="bg1"/>
              </a:solidFill>
              <a:latin typeface="Times New Roman" panose="02020603050405020304" pitchFamily="18" charset="0"/>
              <a:cs typeface="Times New Roman" panose="02020603050405020304" pitchFamily="18" charset="0"/>
            </a:endParaRPr>
          </a:p>
          <a:p>
            <a:pPr marL="0" indent="0" algn="just">
              <a:buNone/>
            </a:pPr>
            <a:r>
              <a:rPr lang="ru-RU" sz="2400" b="1" dirty="0">
                <a:solidFill>
                  <a:schemeClr val="bg1"/>
                </a:solidFill>
                <a:latin typeface="Times New Roman" panose="02020603050405020304" pitchFamily="18" charset="0"/>
                <a:cs typeface="Times New Roman" panose="02020603050405020304" pitchFamily="18" charset="0"/>
              </a:rPr>
              <a:t>Закон Республики Казахстан от 24 мая 2018 года № 156-VI «О внесении изменений и дополнений в некоторые законодательные акты Республики Казахстан по вопросам совершенствования регулирования предпринимательской деятельности» (ГК РК, ГПК РК</a:t>
            </a:r>
            <a:r>
              <a:rPr lang="ru-RU" sz="2400" b="1" dirty="0" smtClean="0">
                <a:solidFill>
                  <a:schemeClr val="bg1"/>
                </a:solidFill>
                <a:latin typeface="Times New Roman" panose="02020603050405020304" pitchFamily="18" charset="0"/>
                <a:cs typeface="Times New Roman" panose="02020603050405020304" pitchFamily="18" charset="0"/>
              </a:rPr>
              <a:t>)</a:t>
            </a:r>
          </a:p>
          <a:p>
            <a:pPr algn="just"/>
            <a:r>
              <a:rPr lang="ru-RU" sz="1800" dirty="0">
                <a:solidFill>
                  <a:schemeClr val="bg1"/>
                </a:solidFill>
                <a:latin typeface="Times New Roman" panose="02020603050405020304" pitchFamily="18" charset="0"/>
                <a:cs typeface="Times New Roman" panose="02020603050405020304" pitchFamily="18" charset="0"/>
              </a:rPr>
              <a:t>4) пункт 1 статьи 309 дополнить частями третьей и четвертой следующего содержания:</a:t>
            </a:r>
          </a:p>
          <a:p>
            <a:pPr algn="just"/>
            <a:r>
              <a:rPr lang="ru-RU" sz="1800" b="1" dirty="0">
                <a:solidFill>
                  <a:schemeClr val="bg1"/>
                </a:solidFill>
                <a:latin typeface="Times New Roman" panose="02020603050405020304" pitchFamily="18" charset="0"/>
                <a:cs typeface="Times New Roman" panose="02020603050405020304" pitchFamily="18" charset="0"/>
              </a:rPr>
              <a:t>«В случае, если предметом залога выступает движимое имущество, право залога распространяется на отделимые плоды, продукцию и доходы (в том числе приобретенные в последующем активы и замененные активы), полученные в результате его использования, если иное не предусмотрено договором.</a:t>
            </a:r>
          </a:p>
          <a:p>
            <a:pPr algn="just"/>
            <a:r>
              <a:rPr lang="ru-RU" sz="1800" b="1" dirty="0">
                <a:solidFill>
                  <a:schemeClr val="bg1"/>
                </a:solidFill>
                <a:latin typeface="Times New Roman" panose="02020603050405020304" pitchFamily="18" charset="0"/>
                <a:cs typeface="Times New Roman" panose="02020603050405020304" pitchFamily="18" charset="0"/>
              </a:rPr>
              <a:t>При этом право залога распространяется на отделимые плоды, продукцию и доходы (в том числе приобретенные в последующем активы и замененные активы) только в том объеме требования, который оно не обеспечивает заложенным движимым имуществом к моменту его фактического удовлетворения.»;</a:t>
            </a:r>
          </a:p>
          <a:p>
            <a:pPr algn="just"/>
            <a:r>
              <a:rPr lang="ru-RU" sz="1800" dirty="0">
                <a:solidFill>
                  <a:schemeClr val="bg1"/>
                </a:solidFill>
                <a:latin typeface="Times New Roman" panose="02020603050405020304" pitchFamily="18" charset="0"/>
                <a:cs typeface="Times New Roman" panose="02020603050405020304" pitchFamily="18" charset="0"/>
              </a:rPr>
              <a:t>5) пункт 4 статьи 327 изложить в следующей редакции:</a:t>
            </a:r>
          </a:p>
          <a:p>
            <a:pPr algn="just"/>
            <a:r>
              <a:rPr lang="ru-RU" sz="1800" dirty="0">
                <a:solidFill>
                  <a:schemeClr val="bg1"/>
                </a:solidFill>
                <a:latin typeface="Times New Roman" panose="02020603050405020304" pitchFamily="18" charset="0"/>
                <a:cs typeface="Times New Roman" panose="02020603050405020304" pitchFamily="18" charset="0"/>
              </a:rPr>
              <a:t>«4. При нарушении залогодателем условий залога товаров в обороте залогодержатель вправе путем наложения своих </a:t>
            </a:r>
            <a:r>
              <a:rPr lang="ru-RU" sz="1800" b="1" dirty="0">
                <a:solidFill>
                  <a:schemeClr val="bg1"/>
                </a:solidFill>
                <a:latin typeface="Times New Roman" panose="02020603050405020304" pitchFamily="18" charset="0"/>
                <a:cs typeface="Times New Roman" panose="02020603050405020304" pitchFamily="18" charset="0"/>
              </a:rPr>
              <a:t>знаков</a:t>
            </a:r>
            <a:r>
              <a:rPr lang="ru-RU" sz="1800" dirty="0">
                <a:solidFill>
                  <a:schemeClr val="bg1"/>
                </a:solidFill>
                <a:latin typeface="Times New Roman" panose="02020603050405020304" pitchFamily="18" charset="0"/>
                <a:cs typeface="Times New Roman" panose="02020603050405020304" pitchFamily="18" charset="0"/>
              </a:rPr>
              <a:t> на заложенные товары приостановить операции с ними до устранения нарушения.».</a:t>
            </a:r>
          </a:p>
          <a:p>
            <a:pPr marL="0" indent="0" algn="just">
              <a:buNone/>
            </a:pPr>
            <a:endParaRPr lang="ru-RU" sz="17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1341044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34629"/>
          </a:xfrm>
          <a:solidFill>
            <a:srgbClr val="002060"/>
          </a:solidFill>
        </p:spPr>
        <p:txBody>
          <a:bodyPr>
            <a:normAutofit fontScale="92500" lnSpcReduction="20000"/>
          </a:bodyPr>
          <a:lstStyle/>
          <a:p>
            <a:pPr lvl="0" algn="just"/>
            <a:r>
              <a:rPr lang="ru-RU" sz="3600" b="1" dirty="0">
                <a:solidFill>
                  <a:schemeClr val="bg1"/>
                </a:solidFill>
                <a:latin typeface="Times New Roman" panose="02020603050405020304" pitchFamily="18" charset="0"/>
                <a:cs typeface="Times New Roman" panose="02020603050405020304" pitchFamily="18" charset="0"/>
              </a:rPr>
              <a:t>Закон Республики Казахстан от 4 июля 2018 года № 171-VI «О внесении изменений и дополнений в некоторые законодательные акты Республики Казахстан по вопросам расширения академической и управленческой самостоятельности высших учебных заведений</a:t>
            </a:r>
            <a:r>
              <a:rPr lang="ru-RU" sz="3600" b="1" dirty="0" smtClean="0">
                <a:solidFill>
                  <a:schemeClr val="bg1"/>
                </a:solidFill>
                <a:latin typeface="Times New Roman" panose="02020603050405020304" pitchFamily="18" charset="0"/>
                <a:cs typeface="Times New Roman" panose="02020603050405020304" pitchFamily="18" charset="0"/>
              </a:rPr>
              <a:t>»</a:t>
            </a:r>
          </a:p>
          <a:p>
            <a:pPr algn="just"/>
            <a:r>
              <a:rPr lang="ru-RU" dirty="0">
                <a:solidFill>
                  <a:schemeClr val="bg1"/>
                </a:solidFill>
                <a:latin typeface="Times New Roman" panose="02020603050405020304" pitchFamily="18" charset="0"/>
                <a:cs typeface="Times New Roman" panose="02020603050405020304" pitchFamily="18" charset="0"/>
              </a:rPr>
              <a:t>главу 37 дополнить статьей 738-2 следующего содержания:</a:t>
            </a:r>
          </a:p>
          <a:p>
            <a:pPr algn="just"/>
            <a:r>
              <a:rPr lang="ru-RU" b="1" dirty="0" smtClean="0">
                <a:solidFill>
                  <a:schemeClr val="bg1"/>
                </a:solidFill>
                <a:latin typeface="Times New Roman" panose="02020603050405020304" pitchFamily="18" charset="0"/>
                <a:cs typeface="Times New Roman" panose="02020603050405020304" pitchFamily="18" charset="0"/>
              </a:rPr>
              <a:t>«</a:t>
            </a:r>
            <a:r>
              <a:rPr lang="ru-RU" b="1" dirty="0">
                <a:solidFill>
                  <a:schemeClr val="bg1"/>
                </a:solidFill>
                <a:latin typeface="Times New Roman" panose="02020603050405020304" pitchFamily="18" charset="0"/>
                <a:cs typeface="Times New Roman" panose="02020603050405020304" pitchFamily="18" charset="0"/>
              </a:rPr>
              <a:t>Статья 738-2. Уступка денежного требования при финансировании проектов государственно-частного партнерства и концессии</a:t>
            </a:r>
          </a:p>
          <a:p>
            <a:pPr algn="just"/>
            <a:r>
              <a:rPr lang="ru-RU" b="1" dirty="0">
                <a:solidFill>
                  <a:schemeClr val="bg1"/>
                </a:solidFill>
                <a:latin typeface="Times New Roman" panose="02020603050405020304" pitchFamily="18" charset="0"/>
                <a:cs typeface="Times New Roman" panose="02020603050405020304" pitchFamily="18" charset="0"/>
              </a:rPr>
              <a:t>Особенности финансирования проектов государственно-частного партнерства и концессии под уступку денежного требования устанавливаются законодательством Республики Казахстан в области государственно-частного партнерства и о концессиях.</a:t>
            </a:r>
          </a:p>
          <a:p>
            <a:pPr algn="just"/>
            <a:r>
              <a:rPr lang="ru-RU" b="1" dirty="0">
                <a:solidFill>
                  <a:schemeClr val="bg1"/>
                </a:solidFill>
                <a:latin typeface="Times New Roman" panose="02020603050405020304" pitchFamily="18" charset="0"/>
                <a:cs typeface="Times New Roman" panose="02020603050405020304" pitchFamily="18" charset="0"/>
              </a:rPr>
              <a:t>Положение настоящей главы применяется к сделкам финансирования проектов государственно-частного партнерства и концессии, если иное не установлено законодательством Республики Казахстан в области государственно-частного партнерства и о концессиях</a:t>
            </a:r>
            <a:r>
              <a:rPr lang="ru-RU" b="1" dirty="0" smtClean="0">
                <a:solidFill>
                  <a:schemeClr val="bg1"/>
                </a:solidFill>
                <a:latin typeface="Times New Roman" panose="02020603050405020304" pitchFamily="18" charset="0"/>
                <a:cs typeface="Times New Roman" panose="02020603050405020304" pitchFamily="18" charset="0"/>
              </a:rPr>
              <a:t>.»;</a:t>
            </a:r>
          </a:p>
          <a:p>
            <a:pPr algn="just"/>
            <a:r>
              <a:rPr lang="ru-RU" dirty="0" smtClean="0">
                <a:solidFill>
                  <a:schemeClr val="bg1"/>
                </a:solidFill>
                <a:latin typeface="Times New Roman" panose="02020603050405020304" pitchFamily="18" charset="0"/>
                <a:cs typeface="Times New Roman" panose="02020603050405020304" pitchFamily="18" charset="0"/>
              </a:rPr>
              <a:t>См.: Закон </a:t>
            </a:r>
            <a:r>
              <a:rPr lang="ru-RU" dirty="0">
                <a:solidFill>
                  <a:schemeClr val="bg1"/>
                </a:solidFill>
                <a:latin typeface="Times New Roman" panose="02020603050405020304" pitchFamily="18" charset="0"/>
                <a:cs typeface="Times New Roman" panose="02020603050405020304" pitchFamily="18" charset="0"/>
              </a:rPr>
              <a:t>Республики Казахстан от 7 июля 2006 года № 167-III «О концессиях</a:t>
            </a:r>
            <a:r>
              <a:rPr lang="ru-RU" dirty="0" smtClean="0">
                <a:solidFill>
                  <a:schemeClr val="bg1"/>
                </a:solidFill>
                <a:latin typeface="Times New Roman" panose="02020603050405020304" pitchFamily="18" charset="0"/>
                <a:cs typeface="Times New Roman" panose="02020603050405020304" pitchFamily="18" charset="0"/>
              </a:rPr>
              <a:t>»,</a:t>
            </a:r>
            <a:endParaRPr lang="ru-RU" dirty="0">
              <a:solidFill>
                <a:schemeClr val="bg1"/>
              </a:solidFill>
              <a:latin typeface="Times New Roman" panose="02020603050405020304" pitchFamily="18" charset="0"/>
              <a:cs typeface="Times New Roman" panose="02020603050405020304" pitchFamily="18" charset="0"/>
            </a:endParaRPr>
          </a:p>
          <a:p>
            <a:pPr algn="just"/>
            <a:r>
              <a:rPr lang="ru-RU" dirty="0" smtClean="0">
                <a:solidFill>
                  <a:schemeClr val="bg1"/>
                </a:solidFill>
                <a:latin typeface="Times New Roman" panose="02020603050405020304" pitchFamily="18" charset="0"/>
                <a:cs typeface="Times New Roman" panose="02020603050405020304" pitchFamily="18" charset="0"/>
              </a:rPr>
              <a:t>Закон </a:t>
            </a:r>
            <a:r>
              <a:rPr lang="ru-RU" dirty="0">
                <a:solidFill>
                  <a:schemeClr val="bg1"/>
                </a:solidFill>
                <a:latin typeface="Times New Roman" panose="02020603050405020304" pitchFamily="18" charset="0"/>
                <a:cs typeface="Times New Roman" panose="02020603050405020304" pitchFamily="18" charset="0"/>
              </a:rPr>
              <a:t>Республики Казахстан от 31 октября 2015 года № 379-V «О государственно-частном партнерстве»</a:t>
            </a:r>
          </a:p>
          <a:p>
            <a:pPr algn="just"/>
            <a:endParaRPr lang="ru-RU" dirty="0">
              <a:solidFill>
                <a:schemeClr val="bg1"/>
              </a:solidFill>
              <a:latin typeface="Times New Roman" panose="02020603050405020304" pitchFamily="18" charset="0"/>
              <a:cs typeface="Times New Roman" panose="02020603050405020304" pitchFamily="18" charset="0"/>
            </a:endParaRPr>
          </a:p>
          <a:p>
            <a:pPr lvl="0" algn="just"/>
            <a:endParaRPr lang="ru-RU" sz="3600" b="1" dirty="0">
              <a:solidFill>
                <a:schemeClr val="bg1"/>
              </a:solidFill>
              <a:latin typeface="Times New Roman" panose="02020603050405020304" pitchFamily="18" charset="0"/>
              <a:cs typeface="Times New Roman" panose="02020603050405020304" pitchFamily="18" charset="0"/>
            </a:endParaRPr>
          </a:p>
          <a:p>
            <a:pPr algn="just"/>
            <a:endParaRPr lang="ru-RU" sz="32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59143928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34629"/>
          </a:xfrm>
          <a:solidFill>
            <a:srgbClr val="002060"/>
          </a:solidFill>
        </p:spPr>
        <p:txBody>
          <a:bodyPr>
            <a:normAutofit fontScale="85000" lnSpcReduction="20000"/>
          </a:bodyPr>
          <a:lstStyle/>
          <a:p>
            <a:pPr lvl="0" algn="just"/>
            <a:r>
              <a:rPr lang="ru-RU" sz="3600" b="1" dirty="0">
                <a:solidFill>
                  <a:schemeClr val="bg1"/>
                </a:solidFill>
                <a:latin typeface="Times New Roman" panose="02020603050405020304" pitchFamily="18" charset="0"/>
                <a:cs typeface="Times New Roman" panose="02020603050405020304" pitchFamily="18" charset="0"/>
              </a:rPr>
              <a:t>Закон Республики Казахстан от 4 июля 2018 года № 171-VI «О внесении изменений и дополнений в некоторые законодательные акты Республики Казахстан по вопросам расширения академической и управленческой самостоятельности высших учебных заведений</a:t>
            </a:r>
            <a:r>
              <a:rPr lang="ru-RU" sz="3600" b="1" dirty="0" smtClean="0">
                <a:solidFill>
                  <a:schemeClr val="bg1"/>
                </a:solidFill>
                <a:latin typeface="Times New Roman" panose="02020603050405020304" pitchFamily="18" charset="0"/>
                <a:cs typeface="Times New Roman" panose="02020603050405020304" pitchFamily="18" charset="0"/>
              </a:rPr>
              <a:t>»</a:t>
            </a:r>
          </a:p>
          <a:p>
            <a:pPr algn="just"/>
            <a:r>
              <a:rPr lang="ru-RU" dirty="0">
                <a:solidFill>
                  <a:schemeClr val="bg1"/>
                </a:solidFill>
                <a:latin typeface="Times New Roman" panose="02020603050405020304" pitchFamily="18" charset="0"/>
                <a:cs typeface="Times New Roman" panose="02020603050405020304" pitchFamily="18" charset="0"/>
              </a:rPr>
              <a:t>в пункте </a:t>
            </a:r>
            <a:r>
              <a:rPr lang="ru-RU" dirty="0" smtClean="0">
                <a:solidFill>
                  <a:schemeClr val="bg1"/>
                </a:solidFill>
                <a:latin typeface="Times New Roman" panose="02020603050405020304" pitchFamily="18" charset="0"/>
                <a:cs typeface="Times New Roman" panose="02020603050405020304" pitchFamily="18" charset="0"/>
              </a:rPr>
              <a:t>1 статьи 740 Ограничения </a:t>
            </a:r>
            <a:r>
              <a:rPr lang="ru-RU" dirty="0">
                <a:solidFill>
                  <a:schemeClr val="bg1"/>
                </a:solidFill>
                <a:latin typeface="Times New Roman" panose="02020603050405020304" pitchFamily="18" charset="0"/>
                <a:cs typeface="Times New Roman" panose="02020603050405020304" pitchFamily="18" charset="0"/>
              </a:rPr>
              <a:t>распоряжения деньгами, находящимися в банке</a:t>
            </a:r>
            <a:r>
              <a:rPr lang="ru-RU" dirty="0" smtClean="0">
                <a:solidFill>
                  <a:schemeClr val="bg1"/>
                </a:solidFill>
                <a:latin typeface="Times New Roman" panose="02020603050405020304" pitchFamily="18" charset="0"/>
                <a:cs typeface="Times New Roman" panose="02020603050405020304" pitchFamily="18" charset="0"/>
              </a:rPr>
              <a:t>:</a:t>
            </a:r>
          </a:p>
          <a:p>
            <a:pPr algn="just"/>
            <a:r>
              <a:rPr lang="ru-RU" dirty="0">
                <a:solidFill>
                  <a:schemeClr val="bg1"/>
                </a:solidFill>
                <a:latin typeface="Times New Roman" panose="02020603050405020304" pitchFamily="18" charset="0"/>
                <a:cs typeface="Times New Roman" panose="02020603050405020304" pitchFamily="18" charset="0"/>
              </a:rPr>
              <a:t>Не допускаются установление временного ограничения на распоряжение имуществом, ограничений на совершение сделок и иных операций с имуществом, наложение ареста:</a:t>
            </a:r>
          </a:p>
          <a:p>
            <a:pPr algn="just"/>
            <a:r>
              <a:rPr lang="ru-RU" b="1" dirty="0" smtClean="0">
                <a:solidFill>
                  <a:schemeClr val="bg1"/>
                </a:solidFill>
                <a:latin typeface="Times New Roman" panose="02020603050405020304" pitchFamily="18" charset="0"/>
                <a:cs typeface="Times New Roman" panose="02020603050405020304" pitchFamily="18" charset="0"/>
              </a:rPr>
              <a:t>часть </a:t>
            </a:r>
            <a:r>
              <a:rPr lang="ru-RU" b="1" dirty="0">
                <a:solidFill>
                  <a:schemeClr val="bg1"/>
                </a:solidFill>
                <a:latin typeface="Times New Roman" panose="02020603050405020304" pitchFamily="18" charset="0"/>
                <a:cs typeface="Times New Roman" panose="02020603050405020304" pitchFamily="18" charset="0"/>
              </a:rPr>
              <a:t>третью дополнить подпунктом 7) следующего содержания:</a:t>
            </a:r>
          </a:p>
          <a:p>
            <a:pPr algn="just"/>
            <a:r>
              <a:rPr lang="ru-RU" b="1" dirty="0">
                <a:solidFill>
                  <a:schemeClr val="bg1"/>
                </a:solidFill>
                <a:latin typeface="Times New Roman" panose="02020603050405020304" pitchFamily="18" charset="0"/>
                <a:cs typeface="Times New Roman" panose="02020603050405020304" pitchFamily="18" charset="0"/>
              </a:rPr>
              <a:t>«7) на деньги, находящиеся на банковских счетах, предназначенных для зачисления компенсации инвестиционных затрат, в соответствии с законодательством Республики Казахстан в области государственно-частного партнерства и о концессиях.»;</a:t>
            </a:r>
          </a:p>
          <a:p>
            <a:pPr algn="just"/>
            <a:r>
              <a:rPr lang="ru-RU" b="1" dirty="0">
                <a:solidFill>
                  <a:schemeClr val="bg1"/>
                </a:solidFill>
                <a:latin typeface="Times New Roman" panose="02020603050405020304" pitchFamily="18" charset="0"/>
                <a:cs typeface="Times New Roman" panose="02020603050405020304" pitchFamily="18" charset="0"/>
              </a:rPr>
              <a:t>дополнить частью четвертой следующего содержания:</a:t>
            </a:r>
          </a:p>
          <a:p>
            <a:pPr algn="just"/>
            <a:r>
              <a:rPr lang="ru-RU" b="1" dirty="0">
                <a:solidFill>
                  <a:schemeClr val="bg1"/>
                </a:solidFill>
                <a:latin typeface="Times New Roman" panose="02020603050405020304" pitchFamily="18" charset="0"/>
                <a:cs typeface="Times New Roman" panose="02020603050405020304" pitchFamily="18" charset="0"/>
              </a:rPr>
              <a:t>«Положение подпункта 7) части третьей настоящего пункта не распространяется на ограничения, накладываемые органами государственных доходов, а также судами на основании судебных актов и судебными исполнителями на основании постановлений судебных исполнителей, санкционированных судом, по которым имеются требования, относящиеся к первой, второй и третьей очередям в соответствии с очередностью, предусмотренной пунктом 2 статьи 742 настоящего Кодекса.»;</a:t>
            </a:r>
          </a:p>
          <a:p>
            <a:pPr algn="just"/>
            <a:endParaRPr lang="ru-RU" dirty="0">
              <a:solidFill>
                <a:schemeClr val="bg1"/>
              </a:solidFill>
              <a:latin typeface="Times New Roman" panose="02020603050405020304" pitchFamily="18" charset="0"/>
              <a:cs typeface="Times New Roman" panose="02020603050405020304" pitchFamily="18" charset="0"/>
            </a:endParaRPr>
          </a:p>
          <a:p>
            <a:pPr lvl="0" algn="just"/>
            <a:endParaRPr lang="ru-RU" sz="3600" b="1" dirty="0">
              <a:solidFill>
                <a:schemeClr val="bg1"/>
              </a:solidFill>
              <a:latin typeface="Times New Roman" panose="02020603050405020304" pitchFamily="18" charset="0"/>
              <a:cs typeface="Times New Roman" panose="02020603050405020304" pitchFamily="18" charset="0"/>
            </a:endParaRPr>
          </a:p>
          <a:p>
            <a:pPr algn="just"/>
            <a:endParaRPr lang="ru-RU" sz="32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42186956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34629"/>
          </a:xfrm>
          <a:solidFill>
            <a:srgbClr val="002060"/>
          </a:solidFill>
        </p:spPr>
        <p:txBody>
          <a:bodyPr>
            <a:normAutofit fontScale="92500" lnSpcReduction="10000"/>
          </a:bodyPr>
          <a:lstStyle/>
          <a:p>
            <a:pPr lvl="0" algn="just"/>
            <a:r>
              <a:rPr lang="ru-RU" sz="3600" b="1" dirty="0">
                <a:solidFill>
                  <a:schemeClr val="bg1"/>
                </a:solidFill>
                <a:latin typeface="Times New Roman" panose="02020603050405020304" pitchFamily="18" charset="0"/>
                <a:cs typeface="Times New Roman" panose="02020603050405020304" pitchFamily="18" charset="0"/>
              </a:rPr>
              <a:t>Закон Республики Казахстан от 4 июля 2018 года № 171-VI «О внесении изменений и дополнений в некоторые законодательные акты Республики Казахстан по вопросам расширения академической и управленческой самостоятельности высших учебных заведений</a:t>
            </a:r>
            <a:r>
              <a:rPr lang="ru-RU" sz="3600" b="1" dirty="0" smtClean="0">
                <a:solidFill>
                  <a:schemeClr val="bg1"/>
                </a:solidFill>
                <a:latin typeface="Times New Roman" panose="02020603050405020304" pitchFamily="18" charset="0"/>
                <a:cs typeface="Times New Roman" panose="02020603050405020304" pitchFamily="18" charset="0"/>
              </a:rPr>
              <a:t>»</a:t>
            </a:r>
          </a:p>
          <a:p>
            <a:pPr algn="just"/>
            <a:r>
              <a:rPr lang="ru-RU" dirty="0" smtClean="0">
                <a:solidFill>
                  <a:schemeClr val="bg1"/>
                </a:solidFill>
                <a:latin typeface="Times New Roman" panose="02020603050405020304" pitchFamily="18" charset="0"/>
                <a:cs typeface="Times New Roman" panose="02020603050405020304" pitchFamily="18" charset="0"/>
              </a:rPr>
              <a:t>В статье 741 Изъятие </a:t>
            </a:r>
            <a:r>
              <a:rPr lang="ru-RU" dirty="0">
                <a:solidFill>
                  <a:schemeClr val="bg1"/>
                </a:solidFill>
                <a:latin typeface="Times New Roman" panose="02020603050405020304" pitchFamily="18" charset="0"/>
                <a:cs typeface="Times New Roman" panose="02020603050405020304" pitchFamily="18" charset="0"/>
              </a:rPr>
              <a:t>денег без согласия клиента</a:t>
            </a:r>
            <a:r>
              <a:rPr lang="ru-RU" dirty="0" smtClean="0">
                <a:solidFill>
                  <a:schemeClr val="bg1"/>
                </a:solidFill>
                <a:latin typeface="Times New Roman" panose="02020603050405020304" pitchFamily="18" charset="0"/>
                <a:cs typeface="Times New Roman" panose="02020603050405020304" pitchFamily="18" charset="0"/>
              </a:rPr>
              <a:t>:</a:t>
            </a:r>
          </a:p>
          <a:p>
            <a:pPr algn="just"/>
            <a:r>
              <a:rPr lang="ru-RU" dirty="0">
                <a:solidFill>
                  <a:schemeClr val="bg1"/>
                </a:solidFill>
                <a:latin typeface="Times New Roman" panose="02020603050405020304" pitchFamily="18" charset="0"/>
                <a:cs typeface="Times New Roman" panose="02020603050405020304" pitchFamily="18" charset="0"/>
              </a:rPr>
              <a:t>Не допускается обращение взыскания:</a:t>
            </a:r>
          </a:p>
          <a:p>
            <a:pPr algn="just"/>
            <a:r>
              <a:rPr lang="ru-RU" b="1" dirty="0">
                <a:solidFill>
                  <a:schemeClr val="bg1"/>
                </a:solidFill>
                <a:latin typeface="Times New Roman" panose="02020603050405020304" pitchFamily="18" charset="0"/>
                <a:cs typeface="Times New Roman" panose="02020603050405020304" pitchFamily="18" charset="0"/>
              </a:rPr>
              <a:t>часть вторую дополнить подпунктом 6) следующего содержания:</a:t>
            </a:r>
          </a:p>
          <a:p>
            <a:pPr algn="just"/>
            <a:r>
              <a:rPr lang="ru-RU" b="1" dirty="0">
                <a:solidFill>
                  <a:schemeClr val="bg1"/>
                </a:solidFill>
                <a:latin typeface="Times New Roman" panose="02020603050405020304" pitchFamily="18" charset="0"/>
                <a:cs typeface="Times New Roman" panose="02020603050405020304" pitchFamily="18" charset="0"/>
              </a:rPr>
              <a:t>«6) на деньги, находящиеся на банковских счетах, предназначенных для зачисления компенсации инвестиционных затрат, в соответствии с законодательством Республики Казахстан в области государственно-частного партнерства и о концессиях.»;</a:t>
            </a:r>
          </a:p>
          <a:p>
            <a:pPr algn="just"/>
            <a:r>
              <a:rPr lang="ru-RU" b="1" dirty="0">
                <a:solidFill>
                  <a:schemeClr val="bg1"/>
                </a:solidFill>
                <a:latin typeface="Times New Roman" panose="02020603050405020304" pitchFamily="18" charset="0"/>
                <a:cs typeface="Times New Roman" panose="02020603050405020304" pitchFamily="18" charset="0"/>
              </a:rPr>
              <a:t>дополнить частью третьей следующего содержания:</a:t>
            </a:r>
          </a:p>
          <a:p>
            <a:pPr algn="just"/>
            <a:r>
              <a:rPr lang="ru-RU" b="1" dirty="0">
                <a:solidFill>
                  <a:schemeClr val="bg1"/>
                </a:solidFill>
                <a:latin typeface="Times New Roman" panose="02020603050405020304" pitchFamily="18" charset="0"/>
                <a:cs typeface="Times New Roman" panose="02020603050405020304" pitchFamily="18" charset="0"/>
              </a:rPr>
              <a:t>«Положение подпункта 6) части второй настоящей статьи не распространяется на изъятие денег по требованиям, относящимся к первой, второй и третьей очередям в соответствии с очередностью, предусмотренной пунктом 2 статьи 742 настоящего Кодекса.».</a:t>
            </a:r>
          </a:p>
          <a:p>
            <a:pPr lvl="0" algn="just"/>
            <a:endParaRPr lang="ru-RU" sz="3600" b="1" dirty="0">
              <a:solidFill>
                <a:schemeClr val="bg1"/>
              </a:solidFill>
              <a:latin typeface="Times New Roman" panose="02020603050405020304" pitchFamily="18" charset="0"/>
              <a:cs typeface="Times New Roman" panose="02020603050405020304" pitchFamily="18" charset="0"/>
            </a:endParaRPr>
          </a:p>
          <a:p>
            <a:pPr algn="just"/>
            <a:endParaRPr lang="ru-RU" sz="32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58082447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34629"/>
          </a:xfrm>
          <a:solidFill>
            <a:srgbClr val="002060"/>
          </a:solidFill>
        </p:spPr>
        <p:txBody>
          <a:bodyPr>
            <a:normAutofit/>
          </a:bodyPr>
          <a:lstStyle/>
          <a:p>
            <a:pPr algn="just"/>
            <a:r>
              <a:rPr lang="ru-RU" sz="3600" b="1" dirty="0" smtClean="0">
                <a:solidFill>
                  <a:schemeClr val="bg1"/>
                </a:solidFill>
                <a:latin typeface="Times New Roman" panose="02020603050405020304" pitchFamily="18" charset="0"/>
                <a:cs typeface="Times New Roman" panose="02020603050405020304" pitchFamily="18" charset="0"/>
              </a:rPr>
              <a:t>Закон </a:t>
            </a:r>
            <a:r>
              <a:rPr lang="ru-RU" sz="3600" b="1" dirty="0">
                <a:solidFill>
                  <a:schemeClr val="bg1"/>
                </a:solidFill>
                <a:latin typeface="Times New Roman" panose="02020603050405020304" pitchFamily="18" charset="0"/>
                <a:cs typeface="Times New Roman" panose="02020603050405020304" pitchFamily="18" charset="0"/>
              </a:rPr>
              <a:t>Республики Казахстан от 4 июля 2018 года № 174-VI «О внесении изменений и дополнений в некоторые законодательные акты Республики Казахстан по вопросам венчурного финансирования</a:t>
            </a:r>
            <a:r>
              <a:rPr lang="ru-RU" sz="3600" b="1" dirty="0" smtClean="0">
                <a:solidFill>
                  <a:schemeClr val="bg1"/>
                </a:solidFill>
                <a:latin typeface="Times New Roman" panose="02020603050405020304" pitchFamily="18" charset="0"/>
                <a:cs typeface="Times New Roman" panose="02020603050405020304" pitchFamily="18" charset="0"/>
              </a:rPr>
              <a:t>»</a:t>
            </a:r>
          </a:p>
          <a:p>
            <a:pPr algn="just"/>
            <a:r>
              <a:rPr lang="ru-RU" sz="3600" dirty="0">
                <a:solidFill>
                  <a:schemeClr val="bg1"/>
                </a:solidFill>
                <a:latin typeface="Times New Roman" panose="02020603050405020304" pitchFamily="18" charset="0"/>
                <a:cs typeface="Times New Roman" panose="02020603050405020304" pitchFamily="18" charset="0"/>
              </a:rPr>
              <a:t>в пункте </a:t>
            </a:r>
            <a:r>
              <a:rPr lang="ru-RU" sz="3600" dirty="0" smtClean="0">
                <a:solidFill>
                  <a:schemeClr val="bg1"/>
                </a:solidFill>
                <a:latin typeface="Times New Roman" panose="02020603050405020304" pitchFamily="18" charset="0"/>
                <a:cs typeface="Times New Roman" panose="02020603050405020304" pitchFamily="18" charset="0"/>
              </a:rPr>
              <a:t>7 статьи 209 (Понятие </a:t>
            </a:r>
            <a:r>
              <a:rPr lang="ru-RU" sz="3600" dirty="0">
                <a:solidFill>
                  <a:schemeClr val="bg1"/>
                </a:solidFill>
                <a:latin typeface="Times New Roman" panose="02020603050405020304" pitchFamily="18" charset="0"/>
                <a:cs typeface="Times New Roman" panose="02020603050405020304" pitchFamily="18" charset="0"/>
              </a:rPr>
              <a:t>и основания возникновения общей </a:t>
            </a:r>
            <a:r>
              <a:rPr lang="ru-RU" sz="3600" dirty="0" smtClean="0">
                <a:solidFill>
                  <a:schemeClr val="bg1"/>
                </a:solidFill>
                <a:latin typeface="Times New Roman" panose="02020603050405020304" pitchFamily="18" charset="0"/>
                <a:cs typeface="Times New Roman" panose="02020603050405020304" pitchFamily="18" charset="0"/>
              </a:rPr>
              <a:t>собственности) слова </a:t>
            </a:r>
            <a:r>
              <a:rPr lang="ru-RU" sz="3600" dirty="0">
                <a:solidFill>
                  <a:schemeClr val="bg1"/>
                </a:solidFill>
                <a:latin typeface="Times New Roman" panose="02020603050405020304" pitchFamily="18" charset="0"/>
                <a:cs typeface="Times New Roman" panose="02020603050405020304" pitchFamily="18" charset="0"/>
              </a:rPr>
              <a:t>«об инвестиционных фондах» заменить словами «об инвестиционных и венчурных фондах».</a:t>
            </a:r>
          </a:p>
          <a:p>
            <a:pPr algn="just"/>
            <a:r>
              <a:rPr lang="ru-RU" sz="3600" dirty="0" smtClean="0">
                <a:solidFill>
                  <a:schemeClr val="bg1"/>
                </a:solidFill>
                <a:latin typeface="Times New Roman" panose="02020603050405020304" pitchFamily="18" charset="0"/>
                <a:cs typeface="Times New Roman" panose="02020603050405020304" pitchFamily="18" charset="0"/>
              </a:rPr>
              <a:t>В статье 893 (Доверительное </a:t>
            </a:r>
            <a:r>
              <a:rPr lang="ru-RU" sz="3600" dirty="0">
                <a:solidFill>
                  <a:schemeClr val="bg1"/>
                </a:solidFill>
                <a:latin typeface="Times New Roman" panose="02020603050405020304" pitchFamily="18" charset="0"/>
                <a:cs typeface="Times New Roman" panose="02020603050405020304" pitchFamily="18" charset="0"/>
              </a:rPr>
              <a:t>управление активами инвестиционных </a:t>
            </a:r>
            <a:r>
              <a:rPr lang="ru-RU" sz="3600" dirty="0" smtClean="0">
                <a:solidFill>
                  <a:schemeClr val="bg1"/>
                </a:solidFill>
                <a:latin typeface="Times New Roman" panose="02020603050405020304" pitchFamily="18" charset="0"/>
                <a:cs typeface="Times New Roman" panose="02020603050405020304" pitchFamily="18" charset="0"/>
              </a:rPr>
              <a:t>фондов) слова </a:t>
            </a:r>
            <a:r>
              <a:rPr lang="ru-RU" sz="3600" dirty="0">
                <a:solidFill>
                  <a:schemeClr val="bg1"/>
                </a:solidFill>
                <a:latin typeface="Times New Roman" panose="02020603050405020304" pitchFamily="18" charset="0"/>
                <a:cs typeface="Times New Roman" panose="02020603050405020304" pitchFamily="18" charset="0"/>
              </a:rPr>
              <a:t>«об инвестиционных фондах» заменить словами «об инвестиционных и венчурных фондах».</a:t>
            </a:r>
          </a:p>
          <a:p>
            <a:pPr algn="just"/>
            <a:endParaRPr lang="ru-RU" sz="3600" b="1" dirty="0" smtClean="0">
              <a:solidFill>
                <a:schemeClr val="bg1"/>
              </a:solidFill>
              <a:latin typeface="Times New Roman" panose="02020603050405020304" pitchFamily="18" charset="0"/>
              <a:cs typeface="Times New Roman" panose="02020603050405020304" pitchFamily="18" charset="0"/>
            </a:endParaRPr>
          </a:p>
          <a:p>
            <a:pPr algn="just"/>
            <a:endParaRPr lang="ru-RU" sz="32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52926543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182" y="0"/>
            <a:ext cx="12301182" cy="6858000"/>
          </a:xfrm>
          <a:solidFill>
            <a:srgbClr val="002060"/>
          </a:solidFill>
        </p:spPr>
        <p:txBody>
          <a:bodyPr>
            <a:normAutofit fontScale="55000" lnSpcReduction="20000"/>
          </a:bodyPr>
          <a:lstStyle/>
          <a:p>
            <a:pPr lvl="0" algn="ctr"/>
            <a:r>
              <a:rPr lang="ru-RU" sz="2600" b="1" dirty="0">
                <a:solidFill>
                  <a:schemeClr val="bg1"/>
                </a:solidFill>
                <a:latin typeface="Times New Roman" panose="02020603050405020304" pitchFamily="18" charset="0"/>
                <a:cs typeface="Times New Roman" panose="02020603050405020304" pitchFamily="18" charset="0"/>
              </a:rPr>
              <a:t>Закон Республики Казахстан от 5 июля 2018 года № 177-VI «О внесении изменений и дополнений в некоторые законодательные акты Республики Казахстан по вопросам адвокатской деятельности и юридической помощи»</a:t>
            </a:r>
          </a:p>
          <a:p>
            <a:pPr algn="ctr"/>
            <a:r>
              <a:rPr lang="ru-RU" sz="2600" b="1" dirty="0">
                <a:solidFill>
                  <a:schemeClr val="bg1"/>
                </a:solidFill>
                <a:latin typeface="Times New Roman" panose="02020603050405020304" pitchFamily="18" charset="0"/>
                <a:cs typeface="Times New Roman" panose="02020603050405020304" pitchFamily="18" charset="0"/>
              </a:rPr>
              <a:t>В связи с принятием Закона Республики Казахстан от 5 июля 2018 года № 176-VI «Об адвокатской деятельности и юридической помощи</a:t>
            </a:r>
            <a:r>
              <a:rPr lang="ru-RU" sz="2600" b="1" dirty="0" smtClean="0">
                <a:solidFill>
                  <a:schemeClr val="bg1"/>
                </a:solidFill>
                <a:latin typeface="Times New Roman" panose="02020603050405020304" pitchFamily="18" charset="0"/>
                <a:cs typeface="Times New Roman" panose="02020603050405020304" pitchFamily="18" charset="0"/>
              </a:rPr>
              <a:t>»</a:t>
            </a:r>
          </a:p>
          <a:p>
            <a:pPr algn="just"/>
            <a:r>
              <a:rPr lang="ru-RU" sz="2500" b="1" dirty="0">
                <a:solidFill>
                  <a:schemeClr val="bg1"/>
                </a:solidFill>
                <a:latin typeface="Times New Roman" panose="02020603050405020304" pitchFamily="18" charset="0"/>
                <a:cs typeface="Times New Roman" panose="02020603050405020304" pitchFamily="18" charset="0"/>
              </a:rPr>
              <a:t>Статья 75. Юридический консультант</a:t>
            </a:r>
            <a:endParaRPr lang="ru-RU" sz="2500" dirty="0">
              <a:solidFill>
                <a:schemeClr val="bg1"/>
              </a:solidFill>
              <a:latin typeface="Times New Roman" panose="02020603050405020304" pitchFamily="18" charset="0"/>
              <a:cs typeface="Times New Roman" panose="02020603050405020304" pitchFamily="18" charset="0"/>
            </a:endParaRPr>
          </a:p>
          <a:p>
            <a:pPr algn="just"/>
            <a:r>
              <a:rPr lang="ru-RU" sz="2500" dirty="0">
                <a:solidFill>
                  <a:schemeClr val="bg1"/>
                </a:solidFill>
                <a:latin typeface="Times New Roman" panose="02020603050405020304" pitchFamily="18" charset="0"/>
                <a:cs typeface="Times New Roman" panose="02020603050405020304" pitchFamily="18" charset="0"/>
              </a:rPr>
              <a:t>1. Юридическим консультантом является физическое лицо, имеющее высшее юридическое образование, стаж работы по юридической специальности не менее двух лет, прошедшее аттестацию, являющееся членом палаты юридических консультантов и оказывающее юридическую помощь.</a:t>
            </a:r>
          </a:p>
          <a:p>
            <a:pPr algn="just"/>
            <a:r>
              <a:rPr lang="ru-RU" sz="2500" dirty="0">
                <a:solidFill>
                  <a:schemeClr val="bg1"/>
                </a:solidFill>
                <a:latin typeface="Times New Roman" panose="02020603050405020304" pitchFamily="18" charset="0"/>
                <a:cs typeface="Times New Roman" panose="02020603050405020304" pitchFamily="18" charset="0"/>
              </a:rPr>
              <a:t>2. Юридический консультант может оказывать юридическую помощь самостоятельно, занимаясь частной практикой в виде индивидуального предпринимательства либо без государственной регистрации в качестве индивидуального предпринимателя, а также на основании трудового договора с юридическим лицом.</a:t>
            </a:r>
          </a:p>
          <a:p>
            <a:pPr algn="just"/>
            <a:r>
              <a:rPr lang="ru-RU" sz="2500" i="1" dirty="0">
                <a:solidFill>
                  <a:schemeClr val="bg1"/>
                </a:solidFill>
                <a:latin typeface="Times New Roman" panose="02020603050405020304" pitchFamily="18" charset="0"/>
                <a:cs typeface="Times New Roman" panose="02020603050405020304" pitchFamily="18" charset="0"/>
              </a:rPr>
              <a:t>Статья 77 </a:t>
            </a:r>
            <a:r>
              <a:rPr lang="ru-RU" sz="2500" i="1" u="sng" dirty="0">
                <a:solidFill>
                  <a:schemeClr val="bg1"/>
                </a:solidFill>
                <a:latin typeface="Times New Roman" panose="02020603050405020304" pitchFamily="18" charset="0"/>
                <a:cs typeface="Times New Roman" panose="02020603050405020304" pitchFamily="18" charset="0"/>
              </a:rPr>
              <a:t>вводится в </a:t>
            </a:r>
            <a:r>
              <a:rPr lang="ru-RU" sz="2500" i="1" u="sng" dirty="0" smtClean="0">
                <a:solidFill>
                  <a:schemeClr val="bg1"/>
                </a:solidFill>
                <a:latin typeface="Times New Roman" panose="02020603050405020304" pitchFamily="18" charset="0"/>
                <a:cs typeface="Times New Roman" panose="02020603050405020304" pitchFamily="18" charset="0"/>
              </a:rPr>
              <a:t>действие</a:t>
            </a:r>
            <a:r>
              <a:rPr lang="ru-RU" sz="2500" i="1" u="sng" dirty="0">
                <a:solidFill>
                  <a:schemeClr val="bg1"/>
                </a:solidFill>
                <a:latin typeface="Times New Roman" panose="02020603050405020304" pitchFamily="18" charset="0"/>
                <a:cs typeface="Times New Roman" panose="02020603050405020304" pitchFamily="18" charset="0"/>
              </a:rPr>
              <a:t> </a:t>
            </a:r>
            <a:r>
              <a:rPr lang="ru-RU" sz="2500" i="1" dirty="0" smtClean="0">
                <a:solidFill>
                  <a:schemeClr val="bg1"/>
                </a:solidFill>
                <a:latin typeface="Times New Roman" panose="02020603050405020304" pitchFamily="18" charset="0"/>
                <a:cs typeface="Times New Roman" panose="02020603050405020304" pitchFamily="18" charset="0"/>
              </a:rPr>
              <a:t>с </a:t>
            </a:r>
            <a:r>
              <a:rPr lang="ru-RU" sz="2500" i="1" dirty="0">
                <a:solidFill>
                  <a:schemeClr val="bg1"/>
                </a:solidFill>
                <a:latin typeface="Times New Roman" panose="02020603050405020304" pitchFamily="18" charset="0"/>
                <a:cs typeface="Times New Roman" panose="02020603050405020304" pitchFamily="18" charset="0"/>
              </a:rPr>
              <a:t>1 января 2020 года </a:t>
            </a:r>
            <a:r>
              <a:rPr lang="ru-RU" sz="2500" i="1" dirty="0" smtClean="0">
                <a:solidFill>
                  <a:schemeClr val="bg1"/>
                </a:solidFill>
                <a:latin typeface="Times New Roman" panose="02020603050405020304" pitchFamily="18" charset="0"/>
                <a:cs typeface="Times New Roman" panose="02020603050405020304" pitchFamily="18" charset="0"/>
              </a:rPr>
              <a:t> </a:t>
            </a:r>
            <a:r>
              <a:rPr lang="ru-RU" sz="2500" dirty="0" smtClean="0">
                <a:solidFill>
                  <a:schemeClr val="bg1"/>
                </a:solidFill>
                <a:latin typeface="Times New Roman" panose="02020603050405020304" pitchFamily="18" charset="0"/>
                <a:cs typeface="Times New Roman" panose="02020603050405020304" pitchFamily="18" charset="0"/>
              </a:rPr>
              <a:t>Статья </a:t>
            </a:r>
            <a:r>
              <a:rPr lang="ru-RU" sz="2500" dirty="0">
                <a:solidFill>
                  <a:schemeClr val="bg1"/>
                </a:solidFill>
                <a:latin typeface="Times New Roman" panose="02020603050405020304" pitchFamily="18" charset="0"/>
                <a:cs typeface="Times New Roman" panose="02020603050405020304" pitchFamily="18" charset="0"/>
              </a:rPr>
              <a:t>77. Страхование деятельности юридического консультанта</a:t>
            </a:r>
          </a:p>
          <a:p>
            <a:pPr algn="just"/>
            <a:r>
              <a:rPr lang="ru-RU" sz="2500" b="1" dirty="0">
                <a:solidFill>
                  <a:schemeClr val="bg1"/>
                </a:solidFill>
                <a:latin typeface="Times New Roman" panose="02020603050405020304" pitchFamily="18" charset="0"/>
                <a:cs typeface="Times New Roman" panose="02020603050405020304" pitchFamily="18" charset="0"/>
              </a:rPr>
              <a:t>Статья 78. Палата юридических консультантов</a:t>
            </a:r>
            <a:endParaRPr lang="ru-RU" sz="2500" dirty="0">
              <a:solidFill>
                <a:schemeClr val="bg1"/>
              </a:solidFill>
              <a:latin typeface="Times New Roman" panose="02020603050405020304" pitchFamily="18" charset="0"/>
              <a:cs typeface="Times New Roman" panose="02020603050405020304" pitchFamily="18" charset="0"/>
            </a:endParaRPr>
          </a:p>
          <a:p>
            <a:pPr algn="just"/>
            <a:r>
              <a:rPr lang="ru-RU" sz="2500" dirty="0">
                <a:solidFill>
                  <a:schemeClr val="bg1"/>
                </a:solidFill>
                <a:latin typeface="Times New Roman" panose="02020603050405020304" pitchFamily="18" charset="0"/>
                <a:cs typeface="Times New Roman" panose="02020603050405020304" pitchFamily="18" charset="0"/>
              </a:rPr>
              <a:t>1. Палатой юридических консультантов признается саморегулируемая, основанная на обязательном членстве организация, созданная в целях регулирования деятельности по оказанию юридической помощи и контроля за деятельностью своих членов в части соблюдения ими требований законодательства Республики Казахстан об адвокатской деятельности и юридической помощи, правил и стандартов палаты юридических консультантов, Кодекса профессиональной этики, включенная в реестр палат юридических консультантов, объединяющая на условиях членства не менее пятидесяти юридических консультантов.</a:t>
            </a:r>
          </a:p>
          <a:p>
            <a:pPr algn="just"/>
            <a:r>
              <a:rPr lang="ru-RU" sz="2500" b="1" dirty="0">
                <a:solidFill>
                  <a:schemeClr val="bg1"/>
                </a:solidFill>
                <a:latin typeface="Times New Roman" panose="02020603050405020304" pitchFamily="18" charset="0"/>
                <a:cs typeface="Times New Roman" panose="02020603050405020304" pitchFamily="18" charset="0"/>
              </a:rPr>
              <a:t>Статья 83. Условия и порядок приобретения и прекращения членства в палате юридических консультантов</a:t>
            </a:r>
            <a:endParaRPr lang="ru-RU" sz="2500" dirty="0">
              <a:solidFill>
                <a:schemeClr val="bg1"/>
              </a:solidFill>
              <a:latin typeface="Times New Roman" panose="02020603050405020304" pitchFamily="18" charset="0"/>
              <a:cs typeface="Times New Roman" panose="02020603050405020304" pitchFamily="18" charset="0"/>
            </a:endParaRPr>
          </a:p>
          <a:p>
            <a:pPr algn="just"/>
            <a:r>
              <a:rPr lang="ru-RU" sz="2500" dirty="0">
                <a:solidFill>
                  <a:schemeClr val="bg1"/>
                </a:solidFill>
                <a:latin typeface="Times New Roman" panose="02020603050405020304" pitchFamily="18" charset="0"/>
                <a:cs typeface="Times New Roman" panose="02020603050405020304" pitchFamily="18" charset="0"/>
              </a:rPr>
              <a:t>1. Членом палаты юридических консультантов может быть физическое лицо, соответствующее требованиям, установленным в </a:t>
            </a:r>
            <a:r>
              <a:rPr lang="ru-RU" sz="2500" u="sng" dirty="0">
                <a:solidFill>
                  <a:schemeClr val="bg1"/>
                </a:solidFill>
                <a:latin typeface="Times New Roman" panose="02020603050405020304" pitchFamily="18" charset="0"/>
                <a:cs typeface="Times New Roman" panose="02020603050405020304" pitchFamily="18" charset="0"/>
                <a:hlinkClick r:id="" action="ppaction://hlinkfile"/>
              </a:rPr>
              <a:t>статье 75</a:t>
            </a:r>
            <a:r>
              <a:rPr lang="ru-RU" sz="2500" dirty="0">
                <a:solidFill>
                  <a:schemeClr val="bg1"/>
                </a:solidFill>
                <a:latin typeface="Times New Roman" panose="02020603050405020304" pitchFamily="18" charset="0"/>
                <a:cs typeface="Times New Roman" panose="02020603050405020304" pitchFamily="18" charset="0"/>
              </a:rPr>
              <a:t> настоящего Закона, а также прошедшее аттестацию</a:t>
            </a:r>
            <a:r>
              <a:rPr lang="ru-RU" sz="2500" dirty="0" smtClean="0">
                <a:solidFill>
                  <a:schemeClr val="bg1"/>
                </a:solidFill>
                <a:latin typeface="Times New Roman" panose="02020603050405020304" pitchFamily="18" charset="0"/>
                <a:cs typeface="Times New Roman" panose="02020603050405020304" pitchFamily="18" charset="0"/>
              </a:rPr>
              <a:t>.</a:t>
            </a:r>
            <a:r>
              <a:rPr lang="ru-RU" sz="2500" dirty="0">
                <a:solidFill>
                  <a:schemeClr val="bg1"/>
                </a:solidFill>
                <a:latin typeface="Times New Roman" panose="02020603050405020304" pitchFamily="18" charset="0"/>
                <a:cs typeface="Times New Roman" panose="02020603050405020304" pitchFamily="18" charset="0"/>
              </a:rPr>
              <a:t> Аттестация проводится в виде комплексного тестирования на знание законодательства Республики Казахстан.</a:t>
            </a:r>
          </a:p>
          <a:p>
            <a:pPr algn="just"/>
            <a:r>
              <a:rPr lang="ru-RU" sz="2500" dirty="0">
                <a:solidFill>
                  <a:schemeClr val="bg1"/>
                </a:solidFill>
                <a:latin typeface="Times New Roman" panose="02020603050405020304" pitchFamily="18" charset="0"/>
                <a:cs typeface="Times New Roman" panose="02020603050405020304" pitchFamily="18" charset="0"/>
              </a:rPr>
              <a:t>Порядок и условия проведения аттестации для вступления в палату юридических консультантов определяются палатой юридических консультантов по согласованию с уполномоченным органом.</a:t>
            </a:r>
          </a:p>
          <a:p>
            <a:pPr algn="just"/>
            <a:r>
              <a:rPr lang="ru-RU" sz="2500" dirty="0">
                <a:solidFill>
                  <a:schemeClr val="bg1"/>
                </a:solidFill>
                <a:latin typeface="Times New Roman" panose="02020603050405020304" pitchFamily="18" charset="0"/>
                <a:cs typeface="Times New Roman" panose="02020603050405020304" pitchFamily="18" charset="0"/>
              </a:rPr>
              <a:t>Претендент, соответствующий требованиям настоящего Закона и набравший пороговый балл комплексного тестирования, установленный палатой юридических консультантов, считается прошедшим аттестацию.</a:t>
            </a:r>
          </a:p>
          <a:p>
            <a:pPr algn="just"/>
            <a:r>
              <a:rPr lang="ru-RU" sz="2500" dirty="0">
                <a:solidFill>
                  <a:schemeClr val="bg1"/>
                </a:solidFill>
                <a:latin typeface="Times New Roman" panose="02020603050405020304" pitchFamily="18" charset="0"/>
                <a:cs typeface="Times New Roman" panose="02020603050405020304" pitchFamily="18" charset="0"/>
              </a:rPr>
              <a:t>2. Для вступления в палату юридических консультантов претендент представляет:</a:t>
            </a:r>
          </a:p>
          <a:p>
            <a:pPr algn="just"/>
            <a:r>
              <a:rPr lang="ru-RU" sz="2500" dirty="0">
                <a:solidFill>
                  <a:schemeClr val="bg1"/>
                </a:solidFill>
                <a:latin typeface="Times New Roman" panose="02020603050405020304" pitchFamily="18" charset="0"/>
                <a:cs typeface="Times New Roman" panose="02020603050405020304" pitchFamily="18" charset="0"/>
              </a:rPr>
              <a:t>1) документ о высшем юридическом образовании;</a:t>
            </a:r>
          </a:p>
          <a:p>
            <a:pPr algn="just"/>
            <a:r>
              <a:rPr lang="ru-RU" sz="2500" dirty="0">
                <a:solidFill>
                  <a:schemeClr val="bg1"/>
                </a:solidFill>
                <a:latin typeface="Times New Roman" panose="02020603050405020304" pitchFamily="18" charset="0"/>
                <a:cs typeface="Times New Roman" panose="02020603050405020304" pitchFamily="18" charset="0"/>
              </a:rPr>
              <a:t>2) справку об отсутствии непогашенной или неснятой судимости;</a:t>
            </a:r>
          </a:p>
          <a:p>
            <a:pPr algn="just"/>
            <a:r>
              <a:rPr lang="ru-RU" sz="2500" dirty="0">
                <a:solidFill>
                  <a:schemeClr val="bg1"/>
                </a:solidFill>
                <a:latin typeface="Times New Roman" panose="02020603050405020304" pitchFamily="18" charset="0"/>
                <a:cs typeface="Times New Roman" panose="02020603050405020304" pitchFamily="18" charset="0"/>
              </a:rPr>
              <a:t>3) документы, подтверждающие наличие стажа работы по юридической специальности не менее двух лет;</a:t>
            </a:r>
          </a:p>
          <a:p>
            <a:pPr algn="just"/>
            <a:r>
              <a:rPr lang="ru-RU" sz="2500" dirty="0">
                <a:solidFill>
                  <a:schemeClr val="bg1"/>
                </a:solidFill>
                <a:latin typeface="Times New Roman" panose="02020603050405020304" pitchFamily="18" charset="0"/>
                <a:cs typeface="Times New Roman" panose="02020603050405020304" pitchFamily="18" charset="0"/>
              </a:rPr>
              <a:t>4) результаты аттестации.</a:t>
            </a:r>
          </a:p>
          <a:p>
            <a:pPr algn="just"/>
            <a:r>
              <a:rPr lang="ru-RU" sz="2500" dirty="0">
                <a:solidFill>
                  <a:schemeClr val="bg1"/>
                </a:solidFill>
                <a:latin typeface="Times New Roman" panose="02020603050405020304" pitchFamily="18" charset="0"/>
                <a:cs typeface="Times New Roman" panose="02020603050405020304" pitchFamily="18" charset="0"/>
              </a:rPr>
              <a:t>Юридический консультант одновременно может быть членом только одной палаты юридических консультантов, отвечающей требованиям настоящего Закона.</a:t>
            </a:r>
          </a:p>
          <a:p>
            <a:endParaRPr lang="ru-RU" sz="2400" dirty="0"/>
          </a:p>
          <a:p>
            <a:pPr algn="just"/>
            <a:endParaRPr lang="ru-RU" sz="4000" b="1" dirty="0">
              <a:solidFill>
                <a:schemeClr val="bg1"/>
              </a:solidFill>
              <a:latin typeface="Times New Roman" panose="02020603050405020304" pitchFamily="18" charset="0"/>
              <a:cs typeface="Times New Roman" panose="02020603050405020304" pitchFamily="18" charset="0"/>
            </a:endParaRPr>
          </a:p>
          <a:p>
            <a:pPr algn="just"/>
            <a:endParaRPr lang="ru-RU" b="1" dirty="0" smtClean="0">
              <a:solidFill>
                <a:schemeClr val="bg1"/>
              </a:solidFill>
              <a:latin typeface="Times New Roman" panose="02020603050405020304" pitchFamily="18" charset="0"/>
              <a:cs typeface="Times New Roman" panose="02020603050405020304" pitchFamily="18" charset="0"/>
            </a:endParaRPr>
          </a:p>
          <a:p>
            <a:pPr algn="just"/>
            <a:endParaRPr lang="ru-RU" b="1" dirty="0">
              <a:solidFill>
                <a:schemeClr val="bg1"/>
              </a:solidFill>
              <a:latin typeface="Times New Roman" panose="02020603050405020304" pitchFamily="18" charset="0"/>
              <a:cs typeface="Times New Roman" panose="02020603050405020304" pitchFamily="18" charset="0"/>
            </a:endParaRPr>
          </a:p>
          <a:p>
            <a:pPr algn="just"/>
            <a:endParaRPr lang="ru-RU" b="1" dirty="0" smtClean="0">
              <a:solidFill>
                <a:schemeClr val="bg1"/>
              </a:solidFill>
              <a:latin typeface="Times New Roman" panose="02020603050405020304" pitchFamily="18" charset="0"/>
              <a:cs typeface="Times New Roman" panose="02020603050405020304" pitchFamily="18" charset="0"/>
            </a:endParaRPr>
          </a:p>
          <a:p>
            <a:pPr algn="just"/>
            <a:endParaRPr lang="ru-RU" b="1" dirty="0">
              <a:solidFill>
                <a:schemeClr val="bg1"/>
              </a:solidFill>
              <a:latin typeface="Times New Roman" panose="02020603050405020304" pitchFamily="18" charset="0"/>
              <a:cs typeface="Times New Roman" panose="02020603050405020304" pitchFamily="18" charset="0"/>
            </a:endParaRPr>
          </a:p>
          <a:p>
            <a:pPr algn="just"/>
            <a:endParaRPr lang="ru-RU" b="1" dirty="0" smtClean="0">
              <a:solidFill>
                <a:schemeClr val="bg1"/>
              </a:solidFill>
              <a:latin typeface="Times New Roman" panose="02020603050405020304" pitchFamily="18" charset="0"/>
              <a:cs typeface="Times New Roman" panose="02020603050405020304" pitchFamily="18" charset="0"/>
            </a:endParaRPr>
          </a:p>
          <a:p>
            <a:pPr lvl="0"/>
            <a:endParaRPr lang="ru-RU" b="1" dirty="0"/>
          </a:p>
          <a:p>
            <a:endParaRPr lang="en-US" dirty="0" smtClean="0"/>
          </a:p>
          <a:p>
            <a:endParaRPr lang="en-US" dirty="0"/>
          </a:p>
        </p:txBody>
      </p:sp>
    </p:spTree>
    <p:extLst>
      <p:ext uri="{BB962C8B-B14F-4D97-AF65-F5344CB8AC3E}">
        <p14:creationId xmlns="" xmlns:p14="http://schemas.microsoft.com/office/powerpoint/2010/main" val="117546800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1600" y="0"/>
            <a:ext cx="12090400" cy="6858000"/>
          </a:xfrm>
          <a:solidFill>
            <a:srgbClr val="002060"/>
          </a:solidFill>
        </p:spPr>
        <p:txBody>
          <a:bodyPr>
            <a:normAutofit fontScale="77500" lnSpcReduction="20000"/>
          </a:bodyPr>
          <a:lstStyle/>
          <a:p>
            <a:pPr lvl="0" algn="just"/>
            <a:r>
              <a:rPr lang="ru-RU" sz="4000" b="1" dirty="0">
                <a:solidFill>
                  <a:schemeClr val="bg1"/>
                </a:solidFill>
                <a:latin typeface="Times New Roman" panose="02020603050405020304" pitchFamily="18" charset="0"/>
                <a:cs typeface="Times New Roman" panose="02020603050405020304" pitchFamily="18" charset="0"/>
              </a:rPr>
              <a:t>Закон Республики Казахстан от 5 июля 2018 года № 177-VI «О внесении изменений и дополнений в некоторые законодательные акты Республики Казахстан по вопросам адвокатской деятельности и юридической помощи»</a:t>
            </a:r>
          </a:p>
          <a:p>
            <a:pPr algn="just"/>
            <a:r>
              <a:rPr lang="ru-RU" dirty="0">
                <a:solidFill>
                  <a:schemeClr val="bg1"/>
                </a:solidFill>
                <a:latin typeface="Times New Roman" panose="02020603050405020304" pitchFamily="18" charset="0"/>
                <a:cs typeface="Times New Roman" panose="02020603050405020304" pitchFamily="18" charset="0"/>
              </a:rPr>
              <a:t>в </a:t>
            </a:r>
            <a:r>
              <a:rPr lang="ru-RU" dirty="0" smtClean="0">
                <a:solidFill>
                  <a:schemeClr val="bg1"/>
                </a:solidFill>
                <a:latin typeface="Times New Roman" panose="02020603050405020304" pitchFamily="18" charset="0"/>
                <a:cs typeface="Times New Roman" panose="02020603050405020304" pitchFamily="18" charset="0"/>
              </a:rPr>
              <a:t>статье 58 </a:t>
            </a:r>
            <a:r>
              <a:rPr lang="ru-RU" b="1" dirty="0" smtClean="0">
                <a:solidFill>
                  <a:schemeClr val="bg1"/>
                </a:solidFill>
              </a:rPr>
              <a:t>Представительство </a:t>
            </a:r>
            <a:r>
              <a:rPr lang="ru-RU" b="1" dirty="0">
                <a:solidFill>
                  <a:schemeClr val="bg1"/>
                </a:solidFill>
              </a:rPr>
              <a:t>по поручению</a:t>
            </a:r>
            <a:r>
              <a:rPr lang="ru-RU" dirty="0" smtClean="0">
                <a:solidFill>
                  <a:schemeClr val="bg1"/>
                </a:solidFill>
                <a:latin typeface="Times New Roman" panose="02020603050405020304" pitchFamily="18" charset="0"/>
                <a:cs typeface="Times New Roman" panose="02020603050405020304" pitchFamily="18" charset="0"/>
              </a:rPr>
              <a:t>:</a:t>
            </a:r>
            <a:endParaRPr lang="ru-RU" dirty="0">
              <a:solidFill>
                <a:schemeClr val="bg1"/>
              </a:solidFill>
              <a:latin typeface="Times New Roman" panose="02020603050405020304" pitchFamily="18" charset="0"/>
              <a:cs typeface="Times New Roman" panose="02020603050405020304" pitchFamily="18" charset="0"/>
            </a:endParaRPr>
          </a:p>
          <a:p>
            <a:pPr algn="just"/>
            <a:r>
              <a:rPr lang="ru-RU" i="1" dirty="0" smtClean="0">
                <a:solidFill>
                  <a:schemeClr val="bg1"/>
                </a:solidFill>
                <a:latin typeface="Times New Roman" panose="02020603050405020304" pitchFamily="18" charset="0"/>
                <a:cs typeface="Times New Roman" panose="02020603050405020304" pitchFamily="18" charset="0"/>
              </a:rPr>
              <a:t>Вводятся </a:t>
            </a:r>
            <a:r>
              <a:rPr lang="ru-RU" i="1" dirty="0">
                <a:solidFill>
                  <a:schemeClr val="bg1"/>
                </a:solidFill>
                <a:latin typeface="Times New Roman" panose="02020603050405020304" pitchFamily="18" charset="0"/>
                <a:cs typeface="Times New Roman" panose="02020603050405020304" pitchFamily="18" charset="0"/>
              </a:rPr>
              <a:t>по истечении одного года со дня введения в действие настоящего Закона</a:t>
            </a:r>
            <a:endParaRPr lang="ru-RU" dirty="0">
              <a:solidFill>
                <a:schemeClr val="bg1"/>
              </a:solidFill>
              <a:latin typeface="Times New Roman" panose="02020603050405020304" pitchFamily="18" charset="0"/>
              <a:cs typeface="Times New Roman" panose="02020603050405020304" pitchFamily="18" charset="0"/>
            </a:endParaRPr>
          </a:p>
          <a:p>
            <a:pPr algn="just"/>
            <a:r>
              <a:rPr lang="ru-RU" dirty="0">
                <a:solidFill>
                  <a:schemeClr val="bg1"/>
                </a:solidFill>
                <a:latin typeface="Times New Roman" panose="02020603050405020304" pitchFamily="18" charset="0"/>
                <a:cs typeface="Times New Roman" panose="02020603050405020304" pitchFamily="18" charset="0"/>
              </a:rPr>
              <a:t>подпункты 2) и 6) части первой изложить в следующей редакции:</a:t>
            </a:r>
          </a:p>
          <a:p>
            <a:pPr algn="just"/>
            <a:r>
              <a:rPr lang="ru-RU" dirty="0">
                <a:solidFill>
                  <a:schemeClr val="bg1"/>
                </a:solidFill>
                <a:latin typeface="Times New Roman" panose="02020603050405020304" pitchFamily="18" charset="0"/>
                <a:cs typeface="Times New Roman" panose="02020603050405020304" pitchFamily="18" charset="0"/>
              </a:rPr>
              <a:t>«2) работники юридических лиц:</a:t>
            </a:r>
          </a:p>
          <a:p>
            <a:pPr algn="just"/>
            <a:r>
              <a:rPr lang="ru-RU" dirty="0">
                <a:solidFill>
                  <a:schemeClr val="bg1"/>
                </a:solidFill>
                <a:latin typeface="Times New Roman" panose="02020603050405020304" pitchFamily="18" charset="0"/>
                <a:cs typeface="Times New Roman" panose="02020603050405020304" pitchFamily="18" charset="0"/>
              </a:rPr>
              <a:t>по делам этих юридических лиц, а государственных органов - по делам этих государственных органов и их территориальных подразделений;</a:t>
            </a:r>
          </a:p>
          <a:p>
            <a:pPr algn="just"/>
            <a:r>
              <a:rPr lang="ru-RU" b="1" dirty="0">
                <a:solidFill>
                  <a:schemeClr val="bg1"/>
                </a:solidFill>
                <a:latin typeface="Times New Roman" panose="02020603050405020304" pitchFamily="18" charset="0"/>
                <a:cs typeface="Times New Roman" panose="02020603050405020304" pitchFamily="18" charset="0"/>
              </a:rPr>
              <a:t>по делам иных юридических лиц, если такие юридические лица находятся под контролем (прямым или косвенным) одного и того же лица;»;</a:t>
            </a:r>
          </a:p>
          <a:p>
            <a:pPr algn="just"/>
            <a:r>
              <a:rPr lang="ru-RU" b="1" dirty="0">
                <a:solidFill>
                  <a:schemeClr val="bg1"/>
                </a:solidFill>
                <a:latin typeface="Times New Roman" panose="02020603050405020304" pitchFamily="18" charset="0"/>
                <a:cs typeface="Times New Roman" panose="02020603050405020304" pitchFamily="18" charset="0"/>
              </a:rPr>
              <a:t>«6) лица, являющиеся членами палаты юридических консультантов в соответствии с Законом Республики Казахстан «Об адвокатской деятельности и юридической помощи».»;</a:t>
            </a:r>
          </a:p>
          <a:p>
            <a:pPr algn="just"/>
            <a:r>
              <a:rPr lang="ru-RU" i="1" dirty="0" smtClean="0">
                <a:solidFill>
                  <a:schemeClr val="bg1"/>
                </a:solidFill>
                <a:latin typeface="Times New Roman" panose="02020603050405020304" pitchFamily="18" charset="0"/>
                <a:cs typeface="Times New Roman" panose="02020603050405020304" pitchFamily="18" charset="0"/>
              </a:rPr>
              <a:t>Вводится в действие с </a:t>
            </a:r>
            <a:r>
              <a:rPr lang="ru-RU" i="1" dirty="0">
                <a:solidFill>
                  <a:schemeClr val="bg1"/>
                </a:solidFill>
                <a:latin typeface="Times New Roman" panose="02020603050405020304" pitchFamily="18" charset="0"/>
                <a:cs typeface="Times New Roman" panose="02020603050405020304" pitchFamily="18" charset="0"/>
              </a:rPr>
              <a:t>1 января 2019 года</a:t>
            </a:r>
            <a:endParaRPr lang="ru-RU" dirty="0">
              <a:solidFill>
                <a:schemeClr val="bg1"/>
              </a:solidFill>
              <a:latin typeface="Times New Roman" panose="02020603050405020304" pitchFamily="18" charset="0"/>
              <a:cs typeface="Times New Roman" panose="02020603050405020304" pitchFamily="18" charset="0"/>
            </a:endParaRPr>
          </a:p>
          <a:p>
            <a:pPr algn="just"/>
            <a:r>
              <a:rPr lang="ru-RU" dirty="0">
                <a:solidFill>
                  <a:schemeClr val="bg1"/>
                </a:solidFill>
                <a:latin typeface="Times New Roman" panose="02020603050405020304" pitchFamily="18" charset="0"/>
                <a:cs typeface="Times New Roman" panose="02020603050405020304" pitchFamily="18" charset="0"/>
              </a:rPr>
              <a:t>часть третью изложить в следующей редакции:</a:t>
            </a:r>
          </a:p>
          <a:p>
            <a:pPr algn="just"/>
            <a:r>
              <a:rPr lang="ru-RU" dirty="0">
                <a:solidFill>
                  <a:schemeClr val="bg1"/>
                </a:solidFill>
                <a:latin typeface="Times New Roman" panose="02020603050405020304" pitchFamily="18" charset="0"/>
                <a:cs typeface="Times New Roman" panose="02020603050405020304" pitchFamily="18" charset="0"/>
              </a:rPr>
              <a:t>«3. В соответствии </a:t>
            </a:r>
            <a:r>
              <a:rPr lang="ru-RU" b="1" dirty="0">
                <a:solidFill>
                  <a:schemeClr val="bg1"/>
                </a:solidFill>
                <a:latin typeface="Times New Roman" panose="02020603050405020304" pitchFamily="18" charset="0"/>
                <a:cs typeface="Times New Roman" panose="02020603050405020304" pitchFamily="18" charset="0"/>
              </a:rPr>
              <a:t>с удостоверением адвоката и письменным уведомлением о защите (представительстве) адвокат </a:t>
            </a:r>
            <a:r>
              <a:rPr lang="ru-RU" dirty="0">
                <a:solidFill>
                  <a:schemeClr val="bg1"/>
                </a:solidFill>
                <a:latin typeface="Times New Roman" panose="02020603050405020304" pitchFamily="18" charset="0"/>
                <a:cs typeface="Times New Roman" panose="02020603050405020304" pitchFamily="18" charset="0"/>
              </a:rPr>
              <a:t>вправе совершать необходимые при представительстве процессуальные действия. Полномочия адвоката на совершение каждого из процессуальных действий, перечисленных в части первой статьи 60 настоящего Кодекса, должны быть указаны в доверенности.»;</a:t>
            </a:r>
          </a:p>
          <a:p>
            <a:pPr algn="just"/>
            <a:endParaRPr lang="ru-RU" b="1" dirty="0" smtClean="0">
              <a:solidFill>
                <a:schemeClr val="bg1"/>
              </a:solidFill>
              <a:latin typeface="Times New Roman" panose="02020603050405020304" pitchFamily="18" charset="0"/>
              <a:cs typeface="Times New Roman" panose="02020603050405020304" pitchFamily="18" charset="0"/>
            </a:endParaRPr>
          </a:p>
          <a:p>
            <a:pPr algn="just"/>
            <a:endParaRPr lang="ru-RU" b="1" dirty="0">
              <a:solidFill>
                <a:schemeClr val="bg1"/>
              </a:solidFill>
              <a:latin typeface="Times New Roman" panose="02020603050405020304" pitchFamily="18" charset="0"/>
              <a:cs typeface="Times New Roman" panose="02020603050405020304" pitchFamily="18" charset="0"/>
            </a:endParaRPr>
          </a:p>
          <a:p>
            <a:pPr algn="just"/>
            <a:endParaRPr lang="ru-RU" b="1" dirty="0" smtClean="0">
              <a:solidFill>
                <a:schemeClr val="bg1"/>
              </a:solidFill>
              <a:latin typeface="Times New Roman" panose="02020603050405020304" pitchFamily="18" charset="0"/>
              <a:cs typeface="Times New Roman" panose="02020603050405020304" pitchFamily="18" charset="0"/>
            </a:endParaRPr>
          </a:p>
          <a:p>
            <a:pPr algn="just"/>
            <a:endParaRPr lang="ru-RU" b="1" dirty="0">
              <a:solidFill>
                <a:schemeClr val="bg1"/>
              </a:solidFill>
              <a:latin typeface="Times New Roman" panose="02020603050405020304" pitchFamily="18" charset="0"/>
              <a:cs typeface="Times New Roman" panose="02020603050405020304" pitchFamily="18" charset="0"/>
            </a:endParaRPr>
          </a:p>
          <a:p>
            <a:pPr algn="just"/>
            <a:endParaRPr lang="ru-RU" b="1" dirty="0" smtClean="0">
              <a:solidFill>
                <a:schemeClr val="bg1"/>
              </a:solidFill>
              <a:latin typeface="Times New Roman" panose="02020603050405020304" pitchFamily="18" charset="0"/>
              <a:cs typeface="Times New Roman" panose="02020603050405020304" pitchFamily="18" charset="0"/>
            </a:endParaRPr>
          </a:p>
          <a:p>
            <a:pPr lvl="0"/>
            <a:endParaRPr lang="ru-RU" b="1" dirty="0"/>
          </a:p>
          <a:p>
            <a:endParaRPr lang="en-US" dirty="0" smtClean="0"/>
          </a:p>
          <a:p>
            <a:endParaRPr lang="en-US" dirty="0"/>
          </a:p>
        </p:txBody>
      </p:sp>
    </p:spTree>
    <p:extLst>
      <p:ext uri="{BB962C8B-B14F-4D97-AF65-F5344CB8AC3E}">
        <p14:creationId xmlns="" xmlns:p14="http://schemas.microsoft.com/office/powerpoint/2010/main" val="196884031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1600" y="0"/>
            <a:ext cx="12090400" cy="6858000"/>
          </a:xfrm>
          <a:solidFill>
            <a:srgbClr val="002060"/>
          </a:solidFill>
        </p:spPr>
        <p:txBody>
          <a:bodyPr>
            <a:normAutofit/>
          </a:bodyPr>
          <a:lstStyle/>
          <a:p>
            <a:pPr lvl="0" algn="just"/>
            <a:r>
              <a:rPr lang="ru-RU" sz="4000" b="1" dirty="0">
                <a:solidFill>
                  <a:schemeClr val="bg1"/>
                </a:solidFill>
                <a:latin typeface="Times New Roman" panose="02020603050405020304" pitchFamily="18" charset="0"/>
                <a:cs typeface="Times New Roman" panose="02020603050405020304" pitchFamily="18" charset="0"/>
              </a:rPr>
              <a:t>Закон Республики Казахстан от 5 июля 2018 года № 177-VI «О внесении изменений и дополнений в некоторые законодательные акты Республики Казахстан по вопросам адвокатской деятельности и юридической помощи»</a:t>
            </a:r>
          </a:p>
          <a:p>
            <a:pPr algn="just"/>
            <a:r>
              <a:rPr lang="ru-RU" dirty="0">
                <a:solidFill>
                  <a:schemeClr val="bg1"/>
                </a:solidFill>
                <a:latin typeface="Times New Roman" panose="02020603050405020304" pitchFamily="18" charset="0"/>
                <a:cs typeface="Times New Roman" panose="02020603050405020304" pitchFamily="18" charset="0"/>
              </a:rPr>
              <a:t>вводится в </a:t>
            </a:r>
            <a:r>
              <a:rPr lang="ru-RU" dirty="0" smtClean="0">
                <a:solidFill>
                  <a:schemeClr val="bg1"/>
                </a:solidFill>
                <a:latin typeface="Times New Roman" panose="02020603050405020304" pitchFamily="18" charset="0"/>
                <a:cs typeface="Times New Roman" panose="02020603050405020304" pitchFamily="18" charset="0"/>
              </a:rPr>
              <a:t>действие </a:t>
            </a:r>
            <a:r>
              <a:rPr lang="ru-RU" i="1" dirty="0" smtClean="0">
                <a:solidFill>
                  <a:schemeClr val="bg1"/>
                </a:solidFill>
                <a:latin typeface="Times New Roman" panose="02020603050405020304" pitchFamily="18" charset="0"/>
                <a:cs typeface="Times New Roman" panose="02020603050405020304" pitchFamily="18" charset="0"/>
              </a:rPr>
              <a:t>по </a:t>
            </a:r>
            <a:r>
              <a:rPr lang="ru-RU" i="1" dirty="0">
                <a:solidFill>
                  <a:schemeClr val="bg1"/>
                </a:solidFill>
                <a:latin typeface="Times New Roman" panose="02020603050405020304" pitchFamily="18" charset="0"/>
                <a:cs typeface="Times New Roman" panose="02020603050405020304" pitchFamily="18" charset="0"/>
              </a:rPr>
              <a:t>истечении одного года со дня введения в действие настоящего Закона</a:t>
            </a:r>
            <a:endParaRPr lang="ru-RU" dirty="0">
              <a:solidFill>
                <a:schemeClr val="bg1"/>
              </a:solidFill>
              <a:latin typeface="Times New Roman" panose="02020603050405020304" pitchFamily="18" charset="0"/>
              <a:cs typeface="Times New Roman" panose="02020603050405020304" pitchFamily="18" charset="0"/>
            </a:endParaRPr>
          </a:p>
          <a:p>
            <a:pPr algn="just"/>
            <a:r>
              <a:rPr lang="ru-RU" dirty="0" smtClean="0">
                <a:solidFill>
                  <a:schemeClr val="bg1"/>
                </a:solidFill>
                <a:latin typeface="Times New Roman" panose="02020603050405020304" pitchFamily="18" charset="0"/>
                <a:cs typeface="Times New Roman" panose="02020603050405020304" pitchFamily="18" charset="0"/>
              </a:rPr>
              <a:t>часть </a:t>
            </a:r>
            <a:r>
              <a:rPr lang="ru-RU" dirty="0">
                <a:solidFill>
                  <a:schemeClr val="bg1"/>
                </a:solidFill>
                <a:latin typeface="Times New Roman" panose="02020603050405020304" pitchFamily="18" charset="0"/>
                <a:cs typeface="Times New Roman" panose="02020603050405020304" pitchFamily="18" charset="0"/>
              </a:rPr>
              <a:t>вторую статьи </a:t>
            </a:r>
            <a:r>
              <a:rPr lang="ru-RU" dirty="0" smtClean="0">
                <a:solidFill>
                  <a:schemeClr val="bg1"/>
                </a:solidFill>
                <a:latin typeface="Times New Roman" panose="02020603050405020304" pitchFamily="18" charset="0"/>
                <a:cs typeface="Times New Roman" panose="02020603050405020304" pitchFamily="18" charset="0"/>
              </a:rPr>
              <a:t>59 </a:t>
            </a:r>
            <a:r>
              <a:rPr lang="ru-RU" b="1" dirty="0" smtClean="0">
                <a:solidFill>
                  <a:schemeClr val="bg1"/>
                </a:solidFill>
                <a:latin typeface="Times New Roman" panose="02020603050405020304" pitchFamily="18" charset="0"/>
                <a:cs typeface="Times New Roman" panose="02020603050405020304" pitchFamily="18" charset="0"/>
              </a:rPr>
              <a:t>Лица</a:t>
            </a:r>
            <a:r>
              <a:rPr lang="ru-RU" b="1" dirty="0">
                <a:solidFill>
                  <a:schemeClr val="bg1"/>
                </a:solidFill>
                <a:latin typeface="Times New Roman" panose="02020603050405020304" pitchFamily="18" charset="0"/>
                <a:cs typeface="Times New Roman" panose="02020603050405020304" pitchFamily="18" charset="0"/>
              </a:rPr>
              <a:t>, которые не могут быть представителями в </a:t>
            </a:r>
            <a:r>
              <a:rPr lang="ru-RU" b="1" dirty="0" smtClean="0">
                <a:solidFill>
                  <a:schemeClr val="bg1"/>
                </a:solidFill>
                <a:latin typeface="Times New Roman" panose="02020603050405020304" pitchFamily="18" charset="0"/>
                <a:cs typeface="Times New Roman" panose="02020603050405020304" pitchFamily="18" charset="0"/>
              </a:rPr>
              <a:t>суде </a:t>
            </a:r>
            <a:r>
              <a:rPr lang="ru-RU" dirty="0" smtClean="0">
                <a:solidFill>
                  <a:schemeClr val="bg1"/>
                </a:solidFill>
                <a:latin typeface="Times New Roman" panose="02020603050405020304" pitchFamily="18" charset="0"/>
                <a:cs typeface="Times New Roman" panose="02020603050405020304" pitchFamily="18" charset="0"/>
              </a:rPr>
              <a:t>изложить </a:t>
            </a:r>
            <a:r>
              <a:rPr lang="ru-RU" dirty="0">
                <a:solidFill>
                  <a:schemeClr val="bg1"/>
                </a:solidFill>
                <a:latin typeface="Times New Roman" panose="02020603050405020304" pitchFamily="18" charset="0"/>
                <a:cs typeface="Times New Roman" panose="02020603050405020304" pitchFamily="18" charset="0"/>
              </a:rPr>
              <a:t>в следующей редакции:</a:t>
            </a:r>
          </a:p>
          <a:p>
            <a:pPr algn="just"/>
            <a:r>
              <a:rPr lang="ru-RU" dirty="0">
                <a:solidFill>
                  <a:schemeClr val="bg1"/>
                </a:solidFill>
                <a:latin typeface="Times New Roman" panose="02020603050405020304" pitchFamily="18" charset="0"/>
                <a:cs typeface="Times New Roman" panose="02020603050405020304" pitchFamily="18" charset="0"/>
              </a:rPr>
              <a:t>«2. Представителями по поручению в суде не могут быть адвокаты, </a:t>
            </a:r>
            <a:r>
              <a:rPr lang="ru-RU" b="1" dirty="0">
                <a:solidFill>
                  <a:schemeClr val="bg1"/>
                </a:solidFill>
                <a:latin typeface="Times New Roman" panose="02020603050405020304" pitchFamily="18" charset="0"/>
                <a:cs typeface="Times New Roman" panose="02020603050405020304" pitchFamily="18" charset="0"/>
              </a:rPr>
              <a:t>а также лица, являющиеся членами палаты юридических консультантов, принявшие поручение об оказании юридической помощи с нарушением требований законодательства Республики Казахстан об адвокатской деятельности и юридической помощи.»;</a:t>
            </a:r>
          </a:p>
          <a:p>
            <a:pPr algn="just"/>
            <a:endParaRPr lang="ru-RU" b="1" dirty="0" smtClean="0">
              <a:solidFill>
                <a:schemeClr val="bg1"/>
              </a:solidFill>
              <a:latin typeface="Times New Roman" panose="02020603050405020304" pitchFamily="18" charset="0"/>
              <a:cs typeface="Times New Roman" panose="02020603050405020304" pitchFamily="18" charset="0"/>
            </a:endParaRPr>
          </a:p>
          <a:p>
            <a:pPr algn="just"/>
            <a:endParaRPr lang="ru-RU" b="1" dirty="0">
              <a:solidFill>
                <a:schemeClr val="bg1"/>
              </a:solidFill>
              <a:latin typeface="Times New Roman" panose="02020603050405020304" pitchFamily="18" charset="0"/>
              <a:cs typeface="Times New Roman" panose="02020603050405020304" pitchFamily="18" charset="0"/>
            </a:endParaRPr>
          </a:p>
          <a:p>
            <a:pPr algn="just"/>
            <a:endParaRPr lang="ru-RU" b="1" dirty="0" smtClean="0">
              <a:solidFill>
                <a:schemeClr val="bg1"/>
              </a:solidFill>
              <a:latin typeface="Times New Roman" panose="02020603050405020304" pitchFamily="18" charset="0"/>
              <a:cs typeface="Times New Roman" panose="02020603050405020304" pitchFamily="18" charset="0"/>
            </a:endParaRPr>
          </a:p>
          <a:p>
            <a:pPr algn="just"/>
            <a:endParaRPr lang="ru-RU" b="1" dirty="0">
              <a:solidFill>
                <a:schemeClr val="bg1"/>
              </a:solidFill>
              <a:latin typeface="Times New Roman" panose="02020603050405020304" pitchFamily="18" charset="0"/>
              <a:cs typeface="Times New Roman" panose="02020603050405020304" pitchFamily="18" charset="0"/>
            </a:endParaRPr>
          </a:p>
          <a:p>
            <a:pPr algn="just"/>
            <a:endParaRPr lang="ru-RU" b="1" dirty="0" smtClean="0">
              <a:solidFill>
                <a:schemeClr val="bg1"/>
              </a:solidFill>
              <a:latin typeface="Times New Roman" panose="02020603050405020304" pitchFamily="18" charset="0"/>
              <a:cs typeface="Times New Roman" panose="02020603050405020304" pitchFamily="18" charset="0"/>
            </a:endParaRPr>
          </a:p>
          <a:p>
            <a:pPr lvl="0"/>
            <a:endParaRPr lang="ru-RU" b="1" dirty="0"/>
          </a:p>
          <a:p>
            <a:endParaRPr lang="en-US" dirty="0" smtClean="0"/>
          </a:p>
          <a:p>
            <a:endParaRPr lang="en-US" dirty="0"/>
          </a:p>
        </p:txBody>
      </p:sp>
    </p:spTree>
    <p:extLst>
      <p:ext uri="{BB962C8B-B14F-4D97-AF65-F5344CB8AC3E}">
        <p14:creationId xmlns="" xmlns:p14="http://schemas.microsoft.com/office/powerpoint/2010/main" val="185298953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1600" y="0"/>
            <a:ext cx="12090400" cy="6858000"/>
          </a:xfrm>
          <a:solidFill>
            <a:srgbClr val="002060"/>
          </a:solidFill>
        </p:spPr>
        <p:txBody>
          <a:bodyPr>
            <a:normAutofit fontScale="70000" lnSpcReduction="20000"/>
          </a:bodyPr>
          <a:lstStyle/>
          <a:p>
            <a:pPr lvl="0" algn="just"/>
            <a:r>
              <a:rPr lang="ru-RU" sz="4000" b="1" dirty="0">
                <a:solidFill>
                  <a:schemeClr val="bg1"/>
                </a:solidFill>
                <a:latin typeface="Times New Roman" panose="02020603050405020304" pitchFamily="18" charset="0"/>
                <a:cs typeface="Times New Roman" panose="02020603050405020304" pitchFamily="18" charset="0"/>
              </a:rPr>
              <a:t>Закон Республики Казахстан от 5 июля 2018 года № 177-VI «О внесении изменений и дополнений в некоторые законодательные акты Республики Казахстан по вопросам адвокатской деятельности и юридической помощи»</a:t>
            </a:r>
          </a:p>
          <a:p>
            <a:pPr algn="just"/>
            <a:r>
              <a:rPr lang="ru-RU" dirty="0">
                <a:solidFill>
                  <a:schemeClr val="bg1"/>
                </a:solidFill>
                <a:latin typeface="Times New Roman" panose="02020603050405020304" pitchFamily="18" charset="0"/>
                <a:cs typeface="Times New Roman" panose="02020603050405020304" pitchFamily="18" charset="0"/>
              </a:rPr>
              <a:t>в статье </a:t>
            </a:r>
            <a:r>
              <a:rPr lang="ru-RU" dirty="0" smtClean="0">
                <a:solidFill>
                  <a:schemeClr val="bg1"/>
                </a:solidFill>
                <a:latin typeface="Times New Roman" panose="02020603050405020304" pitchFamily="18" charset="0"/>
                <a:cs typeface="Times New Roman" panose="02020603050405020304" pitchFamily="18" charset="0"/>
              </a:rPr>
              <a:t>61:</a:t>
            </a:r>
            <a:endParaRPr lang="ru-RU" dirty="0">
              <a:solidFill>
                <a:schemeClr val="bg1"/>
              </a:solidFill>
              <a:latin typeface="Times New Roman" panose="02020603050405020304" pitchFamily="18" charset="0"/>
              <a:cs typeface="Times New Roman" panose="02020603050405020304" pitchFamily="18" charset="0"/>
            </a:endParaRPr>
          </a:p>
          <a:p>
            <a:pPr algn="just"/>
            <a:r>
              <a:rPr lang="ru-RU" dirty="0">
                <a:solidFill>
                  <a:schemeClr val="bg1"/>
                </a:solidFill>
                <a:latin typeface="Times New Roman" panose="02020603050405020304" pitchFamily="18" charset="0"/>
                <a:cs typeface="Times New Roman" panose="02020603050405020304" pitchFamily="18" charset="0"/>
              </a:rPr>
              <a:t>абзац первый части третьей изложить в следующей редакции:</a:t>
            </a:r>
          </a:p>
          <a:p>
            <a:pPr algn="just"/>
            <a:r>
              <a:rPr lang="ru-RU" i="1" dirty="0" smtClean="0">
                <a:solidFill>
                  <a:schemeClr val="bg1"/>
                </a:solidFill>
                <a:latin typeface="Times New Roman" panose="02020603050405020304" pitchFamily="18" charset="0"/>
                <a:cs typeface="Times New Roman" panose="02020603050405020304" pitchFamily="18" charset="0"/>
              </a:rPr>
              <a:t>Часть 3 статьи 61 вводится </a:t>
            </a:r>
            <a:r>
              <a:rPr lang="ru-RU" i="1" dirty="0">
                <a:solidFill>
                  <a:schemeClr val="bg1"/>
                </a:solidFill>
                <a:latin typeface="Times New Roman" panose="02020603050405020304" pitchFamily="18" charset="0"/>
                <a:cs typeface="Times New Roman" panose="02020603050405020304" pitchFamily="18" charset="0"/>
              </a:rPr>
              <a:t>в </a:t>
            </a:r>
            <a:r>
              <a:rPr lang="ru-RU" i="1" dirty="0" smtClean="0">
                <a:solidFill>
                  <a:schemeClr val="bg1"/>
                </a:solidFill>
                <a:latin typeface="Times New Roman" panose="02020603050405020304" pitchFamily="18" charset="0"/>
                <a:cs typeface="Times New Roman" panose="02020603050405020304" pitchFamily="18" charset="0"/>
              </a:rPr>
              <a:t>действие</a:t>
            </a:r>
            <a:r>
              <a:rPr lang="ru-RU" i="1" dirty="0">
                <a:solidFill>
                  <a:schemeClr val="bg1"/>
                </a:solidFill>
                <a:latin typeface="Times New Roman" panose="02020603050405020304" pitchFamily="18" charset="0"/>
                <a:cs typeface="Times New Roman" panose="02020603050405020304" pitchFamily="18" charset="0"/>
              </a:rPr>
              <a:t> </a:t>
            </a:r>
            <a:r>
              <a:rPr lang="ru-RU" i="1" dirty="0" smtClean="0">
                <a:solidFill>
                  <a:schemeClr val="bg1"/>
                </a:solidFill>
                <a:latin typeface="Times New Roman" panose="02020603050405020304" pitchFamily="18" charset="0"/>
                <a:cs typeface="Times New Roman" panose="02020603050405020304" pitchFamily="18" charset="0"/>
              </a:rPr>
              <a:t>с </a:t>
            </a:r>
            <a:r>
              <a:rPr lang="ru-RU" i="1" dirty="0">
                <a:solidFill>
                  <a:schemeClr val="bg1"/>
                </a:solidFill>
                <a:latin typeface="Times New Roman" panose="02020603050405020304" pitchFamily="18" charset="0"/>
                <a:cs typeface="Times New Roman" panose="02020603050405020304" pitchFamily="18" charset="0"/>
              </a:rPr>
              <a:t>1 января 2019 </a:t>
            </a:r>
            <a:r>
              <a:rPr lang="ru-RU" i="1" dirty="0" smtClean="0">
                <a:solidFill>
                  <a:schemeClr val="bg1"/>
                </a:solidFill>
                <a:latin typeface="Times New Roman" panose="02020603050405020304" pitchFamily="18" charset="0"/>
                <a:cs typeface="Times New Roman" panose="02020603050405020304" pitchFamily="18" charset="0"/>
              </a:rPr>
              <a:t>года</a:t>
            </a:r>
            <a:endParaRPr lang="ru-RU" dirty="0">
              <a:solidFill>
                <a:schemeClr val="bg1"/>
              </a:solidFill>
              <a:latin typeface="Times New Roman" panose="02020603050405020304" pitchFamily="18" charset="0"/>
              <a:cs typeface="Times New Roman" panose="02020603050405020304" pitchFamily="18" charset="0"/>
            </a:endParaRPr>
          </a:p>
          <a:p>
            <a:pPr algn="just"/>
            <a:r>
              <a:rPr lang="ru-RU" dirty="0">
                <a:solidFill>
                  <a:schemeClr val="bg1"/>
                </a:solidFill>
                <a:latin typeface="Times New Roman" panose="02020603050405020304" pitchFamily="18" charset="0"/>
                <a:cs typeface="Times New Roman" panose="02020603050405020304" pitchFamily="18" charset="0"/>
              </a:rPr>
              <a:t>«3. Полномочия адвоката на ведение конкретного дела подтверждаются </a:t>
            </a:r>
            <a:r>
              <a:rPr lang="ru-RU" b="1" dirty="0">
                <a:solidFill>
                  <a:schemeClr val="bg1"/>
                </a:solidFill>
                <a:latin typeface="Times New Roman" panose="02020603050405020304" pitchFamily="18" charset="0"/>
                <a:cs typeface="Times New Roman" panose="02020603050405020304" pitchFamily="18" charset="0"/>
              </a:rPr>
              <a:t>удостоверением адвоката и письменным уведомлением о защите (представительстве), </a:t>
            </a:r>
            <a:r>
              <a:rPr lang="ru-RU" dirty="0">
                <a:solidFill>
                  <a:schemeClr val="bg1"/>
                </a:solidFill>
                <a:latin typeface="Times New Roman" panose="02020603050405020304" pitchFamily="18" charset="0"/>
                <a:cs typeface="Times New Roman" panose="02020603050405020304" pitchFamily="18" charset="0"/>
              </a:rPr>
              <a:t>предусмотренными Законом Республики Казахстан «Об адвокатской деятельности и юридической помощи».»;</a:t>
            </a:r>
          </a:p>
          <a:p>
            <a:pPr algn="just"/>
            <a:r>
              <a:rPr lang="ru-RU" i="1" dirty="0" smtClean="0">
                <a:solidFill>
                  <a:schemeClr val="bg1"/>
                </a:solidFill>
                <a:latin typeface="Times New Roman" panose="02020603050405020304" pitchFamily="18" charset="0"/>
                <a:cs typeface="Times New Roman" panose="02020603050405020304" pitchFamily="18" charset="0"/>
              </a:rPr>
              <a:t>Части 5-6 статьи 61 вводятся </a:t>
            </a:r>
            <a:r>
              <a:rPr lang="ru-RU" i="1" dirty="0">
                <a:solidFill>
                  <a:schemeClr val="bg1"/>
                </a:solidFill>
                <a:latin typeface="Times New Roman" panose="02020603050405020304" pitchFamily="18" charset="0"/>
                <a:cs typeface="Times New Roman" panose="02020603050405020304" pitchFamily="18" charset="0"/>
              </a:rPr>
              <a:t>в </a:t>
            </a:r>
            <a:r>
              <a:rPr lang="ru-RU" i="1" dirty="0" smtClean="0">
                <a:solidFill>
                  <a:schemeClr val="bg1"/>
                </a:solidFill>
                <a:latin typeface="Times New Roman" panose="02020603050405020304" pitchFamily="18" charset="0"/>
                <a:cs typeface="Times New Roman" panose="02020603050405020304" pitchFamily="18" charset="0"/>
              </a:rPr>
              <a:t>действие</a:t>
            </a:r>
            <a:r>
              <a:rPr lang="ru-RU" i="1" dirty="0">
                <a:solidFill>
                  <a:schemeClr val="bg1"/>
                </a:solidFill>
                <a:latin typeface="Times New Roman" panose="02020603050405020304" pitchFamily="18" charset="0"/>
                <a:cs typeface="Times New Roman" panose="02020603050405020304" pitchFamily="18" charset="0"/>
              </a:rPr>
              <a:t> </a:t>
            </a:r>
            <a:r>
              <a:rPr lang="ru-RU" i="1" dirty="0" smtClean="0">
                <a:solidFill>
                  <a:schemeClr val="bg1"/>
                </a:solidFill>
                <a:latin typeface="Times New Roman" panose="02020603050405020304" pitchFamily="18" charset="0"/>
                <a:cs typeface="Times New Roman" panose="02020603050405020304" pitchFamily="18" charset="0"/>
              </a:rPr>
              <a:t>по </a:t>
            </a:r>
            <a:r>
              <a:rPr lang="ru-RU" i="1" dirty="0">
                <a:solidFill>
                  <a:schemeClr val="bg1"/>
                </a:solidFill>
                <a:latin typeface="Times New Roman" panose="02020603050405020304" pitchFamily="18" charset="0"/>
                <a:cs typeface="Times New Roman" panose="02020603050405020304" pitchFamily="18" charset="0"/>
              </a:rPr>
              <a:t>истечении одного года со дня введения в действие настоящего Закона</a:t>
            </a:r>
            <a:endParaRPr lang="ru-RU" dirty="0">
              <a:solidFill>
                <a:schemeClr val="bg1"/>
              </a:solidFill>
              <a:latin typeface="Times New Roman" panose="02020603050405020304" pitchFamily="18" charset="0"/>
              <a:cs typeface="Times New Roman" panose="02020603050405020304" pitchFamily="18" charset="0"/>
            </a:endParaRPr>
          </a:p>
          <a:p>
            <a:pPr algn="just"/>
            <a:r>
              <a:rPr lang="ru-RU" dirty="0">
                <a:solidFill>
                  <a:schemeClr val="bg1"/>
                </a:solidFill>
                <a:latin typeface="Times New Roman" panose="02020603050405020304" pitchFamily="18" charset="0"/>
                <a:cs typeface="Times New Roman" panose="02020603050405020304" pitchFamily="18" charset="0"/>
              </a:rPr>
              <a:t>часть пятую изложить в следующей редакции:</a:t>
            </a:r>
          </a:p>
          <a:p>
            <a:pPr algn="just"/>
            <a:r>
              <a:rPr lang="ru-RU" dirty="0">
                <a:solidFill>
                  <a:schemeClr val="bg1"/>
                </a:solidFill>
                <a:latin typeface="Times New Roman" panose="02020603050405020304" pitchFamily="18" charset="0"/>
                <a:cs typeface="Times New Roman" panose="02020603050405020304" pitchFamily="18" charset="0"/>
              </a:rPr>
              <a:t>«5. Полномочия представителей, указанных в подпунктах 5) и 6) части первой </a:t>
            </a:r>
            <a:r>
              <a:rPr lang="ru-RU" u="sng" dirty="0">
                <a:solidFill>
                  <a:schemeClr val="bg1"/>
                </a:solidFill>
                <a:latin typeface="Times New Roman" panose="02020603050405020304" pitchFamily="18" charset="0"/>
                <a:cs typeface="Times New Roman" panose="02020603050405020304" pitchFamily="18" charset="0"/>
              </a:rPr>
              <a:t>статьи </a:t>
            </a:r>
            <a:r>
              <a:rPr lang="ru-RU" u="sng" dirty="0" smtClean="0">
                <a:solidFill>
                  <a:schemeClr val="bg1"/>
                </a:solidFill>
                <a:latin typeface="Times New Roman" panose="02020603050405020304" pitchFamily="18" charset="0"/>
                <a:cs typeface="Times New Roman" panose="02020603050405020304" pitchFamily="18" charset="0"/>
              </a:rPr>
              <a:t>58</a:t>
            </a:r>
            <a:r>
              <a:rPr lang="ru-RU" dirty="0">
                <a:solidFill>
                  <a:schemeClr val="bg1"/>
                </a:solidFill>
                <a:latin typeface="Times New Roman" panose="02020603050405020304" pitchFamily="18" charset="0"/>
                <a:cs typeface="Times New Roman" panose="02020603050405020304" pitchFamily="18" charset="0"/>
              </a:rPr>
              <a:t> </a:t>
            </a:r>
            <a:r>
              <a:rPr lang="ru-RU" dirty="0" smtClean="0">
                <a:solidFill>
                  <a:schemeClr val="bg1"/>
                </a:solidFill>
                <a:latin typeface="Times New Roman" panose="02020603050405020304" pitchFamily="18" charset="0"/>
                <a:cs typeface="Times New Roman" panose="02020603050405020304" pitchFamily="18" charset="0"/>
              </a:rPr>
              <a:t>настоящего </a:t>
            </a:r>
            <a:r>
              <a:rPr lang="ru-RU" dirty="0">
                <a:solidFill>
                  <a:schemeClr val="bg1"/>
                </a:solidFill>
                <a:latin typeface="Times New Roman" panose="02020603050405020304" pitchFamily="18" charset="0"/>
                <a:cs typeface="Times New Roman" panose="02020603050405020304" pitchFamily="18" charset="0"/>
              </a:rPr>
              <a:t>Кодекса, могут быть выражены в доверенности или же в случае личного участия в судебном заседании в устном заявлении доверителя, занесенном в протокол судебного заседания. Представителем, указанным в подпункте 6) части первой </a:t>
            </a:r>
            <a:r>
              <a:rPr lang="ru-RU" u="sng" dirty="0">
                <a:solidFill>
                  <a:schemeClr val="bg1"/>
                </a:solidFill>
                <a:latin typeface="Times New Roman" panose="02020603050405020304" pitchFamily="18" charset="0"/>
                <a:cs typeface="Times New Roman" panose="02020603050405020304" pitchFamily="18" charset="0"/>
              </a:rPr>
              <a:t>статьи </a:t>
            </a:r>
            <a:r>
              <a:rPr lang="ru-RU" u="sng" dirty="0" smtClean="0">
                <a:solidFill>
                  <a:schemeClr val="bg1"/>
                </a:solidFill>
                <a:latin typeface="Times New Roman" panose="02020603050405020304" pitchFamily="18" charset="0"/>
                <a:cs typeface="Times New Roman" panose="02020603050405020304" pitchFamily="18" charset="0"/>
              </a:rPr>
              <a:t>58</a:t>
            </a:r>
            <a:r>
              <a:rPr lang="ru-RU" dirty="0">
                <a:solidFill>
                  <a:schemeClr val="bg1"/>
                </a:solidFill>
                <a:latin typeface="Times New Roman" panose="02020603050405020304" pitchFamily="18" charset="0"/>
                <a:cs typeface="Times New Roman" panose="02020603050405020304" pitchFamily="18" charset="0"/>
              </a:rPr>
              <a:t> </a:t>
            </a:r>
            <a:r>
              <a:rPr lang="ru-RU" dirty="0" smtClean="0">
                <a:solidFill>
                  <a:schemeClr val="bg1"/>
                </a:solidFill>
                <a:latin typeface="Times New Roman" panose="02020603050405020304" pitchFamily="18" charset="0"/>
                <a:cs typeface="Times New Roman" panose="02020603050405020304" pitchFamily="18" charset="0"/>
              </a:rPr>
              <a:t>настоящего </a:t>
            </a:r>
            <a:r>
              <a:rPr lang="ru-RU" dirty="0">
                <a:solidFill>
                  <a:schemeClr val="bg1"/>
                </a:solidFill>
                <a:latin typeface="Times New Roman" panose="02020603050405020304" pitchFamily="18" charset="0"/>
                <a:cs typeface="Times New Roman" panose="02020603050405020304" pitchFamily="18" charset="0"/>
              </a:rPr>
              <a:t>Кодекса, </a:t>
            </a:r>
            <a:r>
              <a:rPr lang="ru-RU" b="1" dirty="0">
                <a:solidFill>
                  <a:schemeClr val="bg1"/>
                </a:solidFill>
                <a:latin typeface="Times New Roman" panose="02020603050405020304" pitchFamily="18" charset="0"/>
                <a:cs typeface="Times New Roman" panose="02020603050405020304" pitchFamily="18" charset="0"/>
              </a:rPr>
              <a:t>представляется документ, подтверждающий членство в палате юридических консультантов.»;</a:t>
            </a:r>
          </a:p>
          <a:p>
            <a:pPr algn="just"/>
            <a:r>
              <a:rPr lang="ru-RU" dirty="0">
                <a:solidFill>
                  <a:schemeClr val="bg1"/>
                </a:solidFill>
                <a:latin typeface="Times New Roman" panose="02020603050405020304" pitchFamily="18" charset="0"/>
                <a:cs typeface="Times New Roman" panose="02020603050405020304" pitchFamily="18" charset="0"/>
              </a:rPr>
              <a:t>дополнить частью шестой следующего содержания:</a:t>
            </a:r>
          </a:p>
          <a:p>
            <a:pPr algn="just"/>
            <a:r>
              <a:rPr lang="ru-RU" b="1" dirty="0">
                <a:solidFill>
                  <a:schemeClr val="bg1"/>
                </a:solidFill>
                <a:latin typeface="Times New Roman" panose="02020603050405020304" pitchFamily="18" charset="0"/>
                <a:cs typeface="Times New Roman" panose="02020603050405020304" pitchFamily="18" charset="0"/>
              </a:rPr>
              <a:t>«6. Представителем по делам, указанным в абзаце третьем подпункта 2) части </a:t>
            </a:r>
            <a:r>
              <a:rPr lang="ru-RU" b="1" dirty="0" smtClean="0">
                <a:solidFill>
                  <a:schemeClr val="bg1"/>
                </a:solidFill>
                <a:latin typeface="Times New Roman" panose="02020603050405020304" pitchFamily="18" charset="0"/>
                <a:cs typeface="Times New Roman" panose="02020603050405020304" pitchFamily="18" charset="0"/>
              </a:rPr>
              <a:t>первой </a:t>
            </a:r>
            <a:r>
              <a:rPr lang="ru-RU" b="1" u="sng" dirty="0" smtClean="0">
                <a:solidFill>
                  <a:schemeClr val="bg1"/>
                </a:solidFill>
                <a:latin typeface="Times New Roman" panose="02020603050405020304" pitchFamily="18" charset="0"/>
                <a:cs typeface="Times New Roman" panose="02020603050405020304" pitchFamily="18" charset="0"/>
              </a:rPr>
              <a:t>статьи 58 </a:t>
            </a:r>
            <a:r>
              <a:rPr lang="ru-RU" b="1" dirty="0" smtClean="0">
                <a:solidFill>
                  <a:schemeClr val="bg1"/>
                </a:solidFill>
                <a:latin typeface="Times New Roman" panose="02020603050405020304" pitchFamily="18" charset="0"/>
                <a:cs typeface="Times New Roman" panose="02020603050405020304" pitchFamily="18" charset="0"/>
              </a:rPr>
              <a:t>настоящего </a:t>
            </a:r>
            <a:r>
              <a:rPr lang="ru-RU" b="1" dirty="0">
                <a:solidFill>
                  <a:schemeClr val="bg1"/>
                </a:solidFill>
                <a:latin typeface="Times New Roman" panose="02020603050405020304" pitchFamily="18" charset="0"/>
                <a:cs typeface="Times New Roman" panose="02020603050405020304" pitchFamily="18" charset="0"/>
              </a:rPr>
              <a:t>Кодекса, дополнительно представляются документы, подтверждающие, что юридическое лицо, работником которого он является, и юридическое лицо, интересы которого он представляет, находятся под контролем (прямым или косвенным) одного и того же лица.»;</a:t>
            </a:r>
          </a:p>
          <a:p>
            <a:pPr algn="just"/>
            <a:endParaRPr lang="ru-RU" b="1" dirty="0" smtClean="0">
              <a:solidFill>
                <a:schemeClr val="bg1"/>
              </a:solidFill>
              <a:latin typeface="Times New Roman" panose="02020603050405020304" pitchFamily="18" charset="0"/>
              <a:cs typeface="Times New Roman" panose="02020603050405020304" pitchFamily="18" charset="0"/>
            </a:endParaRPr>
          </a:p>
          <a:p>
            <a:pPr algn="just"/>
            <a:endParaRPr lang="ru-RU" b="1" dirty="0">
              <a:solidFill>
                <a:schemeClr val="bg1"/>
              </a:solidFill>
              <a:latin typeface="Times New Roman" panose="02020603050405020304" pitchFamily="18" charset="0"/>
              <a:cs typeface="Times New Roman" panose="02020603050405020304" pitchFamily="18" charset="0"/>
            </a:endParaRPr>
          </a:p>
          <a:p>
            <a:pPr algn="just"/>
            <a:endParaRPr lang="ru-RU" b="1" dirty="0" smtClean="0">
              <a:solidFill>
                <a:schemeClr val="bg1"/>
              </a:solidFill>
              <a:latin typeface="Times New Roman" panose="02020603050405020304" pitchFamily="18" charset="0"/>
              <a:cs typeface="Times New Roman" panose="02020603050405020304" pitchFamily="18" charset="0"/>
            </a:endParaRPr>
          </a:p>
          <a:p>
            <a:pPr algn="just"/>
            <a:endParaRPr lang="ru-RU" b="1" dirty="0">
              <a:solidFill>
                <a:schemeClr val="bg1"/>
              </a:solidFill>
              <a:latin typeface="Times New Roman" panose="02020603050405020304" pitchFamily="18" charset="0"/>
              <a:cs typeface="Times New Roman" panose="02020603050405020304" pitchFamily="18" charset="0"/>
            </a:endParaRPr>
          </a:p>
          <a:p>
            <a:pPr algn="just"/>
            <a:endParaRPr lang="ru-RU" b="1" dirty="0" smtClean="0">
              <a:solidFill>
                <a:schemeClr val="bg1"/>
              </a:solidFill>
              <a:latin typeface="Times New Roman" panose="02020603050405020304" pitchFamily="18" charset="0"/>
              <a:cs typeface="Times New Roman" panose="02020603050405020304" pitchFamily="18" charset="0"/>
            </a:endParaRPr>
          </a:p>
          <a:p>
            <a:pPr lvl="0"/>
            <a:endParaRPr lang="ru-RU" b="1" dirty="0"/>
          </a:p>
          <a:p>
            <a:endParaRPr lang="en-US" dirty="0" smtClean="0"/>
          </a:p>
          <a:p>
            <a:endParaRPr lang="en-US" dirty="0"/>
          </a:p>
        </p:txBody>
      </p:sp>
    </p:spTree>
    <p:extLst>
      <p:ext uri="{BB962C8B-B14F-4D97-AF65-F5344CB8AC3E}">
        <p14:creationId xmlns="" xmlns:p14="http://schemas.microsoft.com/office/powerpoint/2010/main" val="3939073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1600" y="0"/>
            <a:ext cx="12090400" cy="6858000"/>
          </a:xfrm>
          <a:solidFill>
            <a:srgbClr val="002060"/>
          </a:solidFill>
        </p:spPr>
        <p:txBody>
          <a:bodyPr>
            <a:normAutofit/>
          </a:bodyPr>
          <a:lstStyle/>
          <a:p>
            <a:pPr lvl="0" algn="just"/>
            <a:r>
              <a:rPr lang="ru-RU" sz="4000" b="1" dirty="0">
                <a:solidFill>
                  <a:schemeClr val="bg1"/>
                </a:solidFill>
                <a:latin typeface="Times New Roman" panose="02020603050405020304" pitchFamily="18" charset="0"/>
                <a:cs typeface="Times New Roman" panose="02020603050405020304" pitchFamily="18" charset="0"/>
              </a:rPr>
              <a:t>Закон Республики Казахстан от 5 июля 2018 года № 177-VI «О внесении изменений и дополнений в некоторые законодательные акты Республики Казахстан по вопросам адвокатской деятельности и юридической помощи»</a:t>
            </a:r>
          </a:p>
          <a:p>
            <a:pPr algn="just"/>
            <a:r>
              <a:rPr lang="ru-RU" dirty="0">
                <a:solidFill>
                  <a:schemeClr val="bg1"/>
                </a:solidFill>
                <a:latin typeface="Times New Roman" panose="02020603050405020304" pitchFamily="18" charset="0"/>
                <a:cs typeface="Times New Roman" panose="02020603050405020304" pitchFamily="18" charset="0"/>
              </a:rPr>
              <a:t>подпункт 5) части первой статьи </a:t>
            </a:r>
            <a:r>
              <a:rPr lang="ru-RU" dirty="0" smtClean="0">
                <a:solidFill>
                  <a:schemeClr val="bg1"/>
                </a:solidFill>
                <a:latin typeface="Times New Roman" panose="02020603050405020304" pitchFamily="18" charset="0"/>
                <a:cs typeface="Times New Roman" panose="02020603050405020304" pitchFamily="18" charset="0"/>
              </a:rPr>
              <a:t>145</a:t>
            </a:r>
            <a:r>
              <a:rPr lang="ru-RU" dirty="0">
                <a:solidFill>
                  <a:schemeClr val="bg1"/>
                </a:solidFill>
                <a:latin typeface="Times New Roman" panose="02020603050405020304" pitchFamily="18" charset="0"/>
                <a:cs typeface="Times New Roman" panose="02020603050405020304" pitchFamily="18" charset="0"/>
              </a:rPr>
              <a:t> </a:t>
            </a:r>
            <a:r>
              <a:rPr lang="ru-RU" b="1" dirty="0" smtClean="0">
                <a:solidFill>
                  <a:schemeClr val="bg1"/>
                </a:solidFill>
                <a:latin typeface="Times New Roman" panose="02020603050405020304" pitchFamily="18" charset="0"/>
                <a:cs typeface="Times New Roman" panose="02020603050405020304" pitchFamily="18" charset="0"/>
              </a:rPr>
              <a:t>Дела</a:t>
            </a:r>
            <a:r>
              <a:rPr lang="ru-RU" b="1" dirty="0">
                <a:solidFill>
                  <a:schemeClr val="bg1"/>
                </a:solidFill>
                <a:latin typeface="Times New Roman" panose="02020603050405020304" pitchFamily="18" charset="0"/>
                <a:cs typeface="Times New Roman" panose="02020603050405020304" pitchFamily="18" charset="0"/>
              </a:rPr>
              <a:t>, рассматриваемые в порядке упрощенного (письменного) </a:t>
            </a:r>
            <a:r>
              <a:rPr lang="ru-RU" b="1" dirty="0" smtClean="0">
                <a:solidFill>
                  <a:schemeClr val="bg1"/>
                </a:solidFill>
                <a:latin typeface="Times New Roman" panose="02020603050405020304" pitchFamily="18" charset="0"/>
                <a:cs typeface="Times New Roman" panose="02020603050405020304" pitchFamily="18" charset="0"/>
              </a:rPr>
              <a:t>производства </a:t>
            </a:r>
            <a:r>
              <a:rPr lang="ru-RU" dirty="0" smtClean="0">
                <a:solidFill>
                  <a:schemeClr val="bg1"/>
                </a:solidFill>
                <a:latin typeface="Times New Roman" panose="02020603050405020304" pitchFamily="18" charset="0"/>
                <a:cs typeface="Times New Roman" panose="02020603050405020304" pitchFamily="18" charset="0"/>
              </a:rPr>
              <a:t>изложить </a:t>
            </a:r>
            <a:r>
              <a:rPr lang="ru-RU" dirty="0">
                <a:solidFill>
                  <a:schemeClr val="bg1"/>
                </a:solidFill>
                <a:latin typeface="Times New Roman" panose="02020603050405020304" pitchFamily="18" charset="0"/>
                <a:cs typeface="Times New Roman" panose="02020603050405020304" pitchFamily="18" charset="0"/>
              </a:rPr>
              <a:t>в следующей редакции:</a:t>
            </a:r>
          </a:p>
          <a:p>
            <a:pPr algn="just"/>
            <a:r>
              <a:rPr lang="ru-RU" dirty="0">
                <a:solidFill>
                  <a:schemeClr val="bg1"/>
                </a:solidFill>
                <a:latin typeface="Times New Roman" panose="02020603050405020304" pitchFamily="18" charset="0"/>
                <a:cs typeface="Times New Roman" panose="02020603050405020304" pitchFamily="18" charset="0"/>
              </a:rPr>
              <a:t>«5) об исполнении соглашений об урегулировании споров, заключенных с участием адвоката по договору поручения сторон или адвокатов и сторон в порядке </a:t>
            </a:r>
            <a:r>
              <a:rPr lang="ru-RU" dirty="0" err="1">
                <a:solidFill>
                  <a:schemeClr val="bg1"/>
                </a:solidFill>
                <a:latin typeface="Times New Roman" panose="02020603050405020304" pitchFamily="18" charset="0"/>
                <a:cs typeface="Times New Roman" panose="02020603050405020304" pitchFamily="18" charset="0"/>
              </a:rPr>
              <a:t>партисипативной</a:t>
            </a:r>
            <a:r>
              <a:rPr lang="ru-RU" dirty="0">
                <a:solidFill>
                  <a:schemeClr val="bg1"/>
                </a:solidFill>
                <a:latin typeface="Times New Roman" panose="02020603050405020304" pitchFamily="18" charset="0"/>
                <a:cs typeface="Times New Roman" panose="02020603050405020304" pitchFamily="18" charset="0"/>
              </a:rPr>
              <a:t> процедуры в соответствии с Законом Республики Казахстан «Об адвокатской деятельности и юридической помощи»;».</a:t>
            </a:r>
          </a:p>
          <a:p>
            <a:pPr algn="just"/>
            <a:endParaRPr lang="ru-RU" b="1" dirty="0" smtClean="0">
              <a:solidFill>
                <a:schemeClr val="bg1"/>
              </a:solidFill>
              <a:latin typeface="Times New Roman" panose="02020603050405020304" pitchFamily="18" charset="0"/>
              <a:cs typeface="Times New Roman" panose="02020603050405020304" pitchFamily="18" charset="0"/>
            </a:endParaRPr>
          </a:p>
          <a:p>
            <a:pPr algn="just"/>
            <a:endParaRPr lang="ru-RU" b="1" dirty="0">
              <a:solidFill>
                <a:schemeClr val="bg1"/>
              </a:solidFill>
              <a:latin typeface="Times New Roman" panose="02020603050405020304" pitchFamily="18" charset="0"/>
              <a:cs typeface="Times New Roman" panose="02020603050405020304" pitchFamily="18" charset="0"/>
            </a:endParaRPr>
          </a:p>
          <a:p>
            <a:pPr algn="just"/>
            <a:endParaRPr lang="ru-RU" b="1" dirty="0" smtClean="0">
              <a:solidFill>
                <a:schemeClr val="bg1"/>
              </a:solidFill>
              <a:latin typeface="Times New Roman" panose="02020603050405020304" pitchFamily="18" charset="0"/>
              <a:cs typeface="Times New Roman" panose="02020603050405020304" pitchFamily="18" charset="0"/>
            </a:endParaRPr>
          </a:p>
          <a:p>
            <a:pPr algn="just"/>
            <a:endParaRPr lang="ru-RU" b="1" dirty="0">
              <a:solidFill>
                <a:schemeClr val="bg1"/>
              </a:solidFill>
              <a:latin typeface="Times New Roman" panose="02020603050405020304" pitchFamily="18" charset="0"/>
              <a:cs typeface="Times New Roman" panose="02020603050405020304" pitchFamily="18" charset="0"/>
            </a:endParaRPr>
          </a:p>
          <a:p>
            <a:pPr algn="just"/>
            <a:endParaRPr lang="ru-RU" b="1" dirty="0" smtClean="0">
              <a:solidFill>
                <a:schemeClr val="bg1"/>
              </a:solidFill>
              <a:latin typeface="Times New Roman" panose="02020603050405020304" pitchFamily="18" charset="0"/>
              <a:cs typeface="Times New Roman" panose="02020603050405020304" pitchFamily="18" charset="0"/>
            </a:endParaRPr>
          </a:p>
          <a:p>
            <a:pPr lvl="0"/>
            <a:endParaRPr lang="ru-RU" b="1" dirty="0"/>
          </a:p>
          <a:p>
            <a:endParaRPr lang="en-US" dirty="0" smtClean="0"/>
          </a:p>
          <a:p>
            <a:endParaRPr lang="en-US" dirty="0"/>
          </a:p>
        </p:txBody>
      </p:sp>
    </p:spTree>
    <p:extLst>
      <p:ext uri="{BB962C8B-B14F-4D97-AF65-F5344CB8AC3E}">
        <p14:creationId xmlns="" xmlns:p14="http://schemas.microsoft.com/office/powerpoint/2010/main" val="344454638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flipV="1">
            <a:off x="838200" y="0"/>
            <a:ext cx="10515600" cy="365125"/>
          </a:xfrm>
        </p:spPr>
        <p:txBody>
          <a:bodyPr>
            <a:normAutofit fontScale="90000"/>
          </a:bodyPr>
          <a:lstStyle/>
          <a:p>
            <a:endParaRPr lang="ru-RU" dirty="0"/>
          </a:p>
        </p:txBody>
      </p:sp>
      <p:sp>
        <p:nvSpPr>
          <p:cNvPr id="3" name="Content Placeholder 2"/>
          <p:cNvSpPr>
            <a:spLocks noGrp="1"/>
          </p:cNvSpPr>
          <p:nvPr>
            <p:ph idx="1"/>
          </p:nvPr>
        </p:nvSpPr>
        <p:spPr>
          <a:xfrm>
            <a:off x="0" y="0"/>
            <a:ext cx="12192000" cy="6858000"/>
          </a:xfrm>
          <a:solidFill>
            <a:srgbClr val="002060"/>
          </a:solidFill>
        </p:spPr>
        <p:txBody>
          <a:bodyPr>
            <a:normAutofit lnSpcReduction="10000"/>
          </a:bodyPr>
          <a:lstStyle/>
          <a:p>
            <a:pPr algn="just"/>
            <a:r>
              <a:rPr lang="ru-RU" sz="3600" b="1" dirty="0">
                <a:solidFill>
                  <a:schemeClr val="bg1"/>
                </a:solidFill>
                <a:latin typeface="Times New Roman" panose="02020603050405020304" pitchFamily="18" charset="0"/>
                <a:cs typeface="Times New Roman" panose="02020603050405020304" pitchFamily="18" charset="0"/>
              </a:rPr>
              <a:t>Закон Республики Казахстан от 5 октября 2018 года № 184-VI «О внесении изменений и дополнений в некоторые законодательные акты Республики Казахстан по вопросам обеспечения единства измерений и стандартизации</a:t>
            </a:r>
            <a:r>
              <a:rPr lang="ru-RU" sz="3600" b="1" dirty="0" smtClean="0">
                <a:solidFill>
                  <a:schemeClr val="bg1"/>
                </a:solidFill>
                <a:latin typeface="Times New Roman" panose="02020603050405020304" pitchFamily="18" charset="0"/>
                <a:cs typeface="Times New Roman" panose="02020603050405020304" pitchFamily="18" charset="0"/>
              </a:rPr>
              <a:t>»</a:t>
            </a:r>
          </a:p>
          <a:p>
            <a:pPr algn="just"/>
            <a:endParaRPr lang="ru-RU" sz="4000" b="1" dirty="0" smtClean="0">
              <a:solidFill>
                <a:schemeClr val="bg1"/>
              </a:solidFill>
              <a:latin typeface="Times New Roman" panose="02020603050405020304" pitchFamily="18" charset="0"/>
              <a:cs typeface="Times New Roman" panose="02020603050405020304" pitchFamily="18" charset="0"/>
            </a:endParaRPr>
          </a:p>
          <a:p>
            <a:pPr algn="just"/>
            <a:r>
              <a:rPr lang="ru-RU" sz="3000" dirty="0">
                <a:solidFill>
                  <a:schemeClr val="bg1"/>
                </a:solidFill>
                <a:latin typeface="Times New Roman" panose="02020603050405020304" pitchFamily="18" charset="0"/>
                <a:cs typeface="Times New Roman" panose="02020603050405020304" pitchFamily="18" charset="0"/>
              </a:rPr>
              <a:t>в пункте 1 статьи </a:t>
            </a:r>
            <a:r>
              <a:rPr lang="ru-RU" sz="3000" dirty="0" smtClean="0">
                <a:solidFill>
                  <a:schemeClr val="bg1"/>
                </a:solidFill>
                <a:latin typeface="Times New Roman" panose="02020603050405020304" pitchFamily="18" charset="0"/>
                <a:cs typeface="Times New Roman" panose="02020603050405020304" pitchFamily="18" charset="0"/>
              </a:rPr>
              <a:t>565</a:t>
            </a:r>
            <a:r>
              <a:rPr lang="ru-RU" sz="3000" dirty="0">
                <a:solidFill>
                  <a:schemeClr val="bg1"/>
                </a:solidFill>
                <a:latin typeface="Times New Roman" panose="02020603050405020304" pitchFamily="18" charset="0"/>
                <a:cs typeface="Times New Roman" panose="02020603050405020304" pitchFamily="18" charset="0"/>
              </a:rPr>
              <a:t> </a:t>
            </a:r>
            <a:r>
              <a:rPr lang="ru-RU" sz="3000" dirty="0" smtClean="0">
                <a:solidFill>
                  <a:schemeClr val="bg1"/>
                </a:solidFill>
                <a:latin typeface="Times New Roman" panose="02020603050405020304" pitchFamily="18" charset="0"/>
                <a:cs typeface="Times New Roman" panose="02020603050405020304" pitchFamily="18" charset="0"/>
              </a:rPr>
              <a:t>слова </a:t>
            </a:r>
            <a:r>
              <a:rPr lang="ru-RU" sz="3000" dirty="0">
                <a:solidFill>
                  <a:schemeClr val="bg1"/>
                </a:solidFill>
                <a:latin typeface="Times New Roman" panose="02020603050405020304" pitchFamily="18" charset="0"/>
                <a:cs typeface="Times New Roman" panose="02020603050405020304" pitchFamily="18" charset="0"/>
              </a:rPr>
              <a:t>«для предпринимательских целей» исключить.</a:t>
            </a:r>
          </a:p>
          <a:p>
            <a:pPr algn="just" fontAlgn="base"/>
            <a:r>
              <a:rPr lang="ru-RU" sz="3000" b="1" dirty="0">
                <a:solidFill>
                  <a:schemeClr val="bg1"/>
                </a:solidFill>
                <a:latin typeface="Times New Roman" panose="02020603050405020304" pitchFamily="18" charset="0"/>
                <a:cs typeface="Times New Roman" panose="02020603050405020304" pitchFamily="18" charset="0"/>
              </a:rPr>
              <a:t>Статья 565.</a:t>
            </a:r>
            <a:r>
              <a:rPr lang="ru-RU" sz="3000" dirty="0">
                <a:solidFill>
                  <a:schemeClr val="bg1"/>
                </a:solidFill>
                <a:latin typeface="Times New Roman" panose="02020603050405020304" pitchFamily="18" charset="0"/>
                <a:cs typeface="Times New Roman" panose="02020603050405020304" pitchFamily="18" charset="0"/>
              </a:rPr>
              <a:t> Договор лизинга</a:t>
            </a:r>
          </a:p>
          <a:p>
            <a:pPr algn="just" fontAlgn="base"/>
            <a:r>
              <a:rPr lang="ru-RU" sz="3000" dirty="0">
                <a:solidFill>
                  <a:schemeClr val="bg1"/>
                </a:solidFill>
                <a:latin typeface="Times New Roman" panose="02020603050405020304" pitchFamily="18" charset="0"/>
                <a:cs typeface="Times New Roman" panose="02020603050405020304" pitchFamily="18" charset="0"/>
              </a:rPr>
              <a:t>1. По договору лизинга лизингодатель обязуется приобрести в собственность указанное лизингополучателем имущество у продавца и предоставить лизингополучателю это имущество во временное владение и пользование </a:t>
            </a:r>
            <a:r>
              <a:rPr lang="ru-RU" sz="3600" b="1" dirty="0">
                <a:solidFill>
                  <a:schemeClr val="bg1"/>
                </a:solidFill>
                <a:latin typeface="Times New Roman" panose="02020603050405020304" pitchFamily="18" charset="0"/>
                <a:cs typeface="Times New Roman" panose="02020603050405020304" pitchFamily="18" charset="0"/>
              </a:rPr>
              <a:t>для предпринимательских целей</a:t>
            </a:r>
            <a:r>
              <a:rPr lang="ru-RU" sz="3600" dirty="0">
                <a:solidFill>
                  <a:schemeClr val="bg1"/>
                </a:solidFill>
                <a:latin typeface="Times New Roman" panose="02020603050405020304" pitchFamily="18" charset="0"/>
                <a:cs typeface="Times New Roman" panose="02020603050405020304" pitchFamily="18" charset="0"/>
              </a:rPr>
              <a:t> </a:t>
            </a:r>
            <a:r>
              <a:rPr lang="ru-RU" sz="3000" dirty="0">
                <a:solidFill>
                  <a:schemeClr val="bg1"/>
                </a:solidFill>
                <a:latin typeface="Times New Roman" panose="02020603050405020304" pitchFamily="18" charset="0"/>
                <a:cs typeface="Times New Roman" panose="02020603050405020304" pitchFamily="18" charset="0"/>
              </a:rPr>
              <a:t>за плату.</a:t>
            </a:r>
          </a:p>
          <a:p>
            <a:pPr algn="just"/>
            <a:endParaRPr lang="ru-RU" sz="4000" b="1" dirty="0">
              <a:solidFill>
                <a:schemeClr val="bg1"/>
              </a:solidFill>
              <a:latin typeface="Times New Roman" panose="02020603050405020304" pitchFamily="18" charset="0"/>
              <a:cs typeface="Times New Roman" panose="02020603050405020304" pitchFamily="18" charset="0"/>
            </a:endParaRPr>
          </a:p>
          <a:p>
            <a:endParaRPr lang="ru-RU" dirty="0" smtClean="0"/>
          </a:p>
          <a:p>
            <a:pPr lvl="0"/>
            <a:endParaRPr lang="ru-RU" dirty="0"/>
          </a:p>
        </p:txBody>
      </p:sp>
    </p:spTree>
    <p:extLst>
      <p:ext uri="{BB962C8B-B14F-4D97-AF65-F5344CB8AC3E}">
        <p14:creationId xmlns="" xmlns:p14="http://schemas.microsoft.com/office/powerpoint/2010/main" val="20083780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1944913"/>
          </a:xfrm>
          <a:solidFill>
            <a:srgbClr val="002060"/>
          </a:solidFill>
        </p:spPr>
        <p:txBody>
          <a:bodyPr/>
          <a:lstStyle/>
          <a:p>
            <a:endParaRPr lang="ru-RU" dirty="0"/>
          </a:p>
        </p:txBody>
      </p:sp>
      <p:sp>
        <p:nvSpPr>
          <p:cNvPr id="3" name="Объект 2"/>
          <p:cNvSpPr>
            <a:spLocks noGrp="1"/>
          </p:cNvSpPr>
          <p:nvPr>
            <p:ph idx="1"/>
          </p:nvPr>
        </p:nvSpPr>
        <p:spPr>
          <a:xfrm>
            <a:off x="14514" y="0"/>
            <a:ext cx="12395199" cy="6858000"/>
          </a:xfrm>
          <a:solidFill>
            <a:srgbClr val="002060"/>
          </a:solidFill>
        </p:spPr>
        <p:txBody>
          <a:bodyPr>
            <a:normAutofit fontScale="70000" lnSpcReduction="20000"/>
          </a:bodyPr>
          <a:lstStyle/>
          <a:p>
            <a:pPr marL="0" indent="0" algn="ctr">
              <a:buNone/>
            </a:pPr>
            <a:r>
              <a:rPr lang="ru-RU" sz="2400" b="1" dirty="0">
                <a:solidFill>
                  <a:schemeClr val="bg1"/>
                </a:solidFill>
                <a:latin typeface="Times New Roman" panose="02020603050405020304" pitchFamily="18" charset="0"/>
                <a:cs typeface="Times New Roman" panose="02020603050405020304" pitchFamily="18" charset="0"/>
              </a:rPr>
              <a:t>Закон Республики Казахстан от 24 мая 2018 года № 156-VI «О внесении изменений и дополнений в некоторые законодательные акты Республики Казахстан по вопросам совершенствования регулирования предпринимательской деятельности» (</a:t>
            </a:r>
            <a:r>
              <a:rPr lang="ru-RU" sz="2400" b="1" dirty="0" smtClean="0">
                <a:solidFill>
                  <a:schemeClr val="bg1"/>
                </a:solidFill>
                <a:latin typeface="Times New Roman" panose="02020603050405020304" pitchFamily="18" charset="0"/>
                <a:cs typeface="Times New Roman" panose="02020603050405020304" pitchFamily="18" charset="0"/>
              </a:rPr>
              <a:t>ГПК </a:t>
            </a:r>
            <a:r>
              <a:rPr lang="ru-RU" sz="2400" b="1" dirty="0">
                <a:solidFill>
                  <a:schemeClr val="bg1"/>
                </a:solidFill>
                <a:latin typeface="Times New Roman" panose="02020603050405020304" pitchFamily="18" charset="0"/>
                <a:cs typeface="Times New Roman" panose="02020603050405020304" pitchFamily="18" charset="0"/>
              </a:rPr>
              <a:t>РК</a:t>
            </a:r>
            <a:r>
              <a:rPr lang="ru-RU" sz="2400" b="1" dirty="0" smtClean="0">
                <a:solidFill>
                  <a:schemeClr val="bg1"/>
                </a:solidFill>
                <a:latin typeface="Times New Roman" panose="02020603050405020304" pitchFamily="18" charset="0"/>
                <a:cs typeface="Times New Roman" panose="02020603050405020304" pitchFamily="18" charset="0"/>
              </a:rPr>
              <a:t>)</a:t>
            </a:r>
          </a:p>
          <a:p>
            <a:r>
              <a:rPr lang="ru-RU" sz="2000" dirty="0">
                <a:solidFill>
                  <a:schemeClr val="bg1"/>
                </a:solidFill>
                <a:latin typeface="Times New Roman" panose="02020603050405020304" pitchFamily="18" charset="0"/>
                <a:cs typeface="Times New Roman" panose="02020603050405020304" pitchFamily="18" charset="0"/>
              </a:rPr>
              <a:t>в </a:t>
            </a:r>
            <a:r>
              <a:rPr lang="ru-RU" sz="2000" dirty="0" smtClean="0">
                <a:solidFill>
                  <a:schemeClr val="bg1"/>
                </a:solidFill>
                <a:latin typeface="Times New Roman" panose="02020603050405020304" pitchFamily="18" charset="0"/>
                <a:cs typeface="Times New Roman" panose="02020603050405020304" pitchFamily="18" charset="0"/>
              </a:rPr>
              <a:t>статье 127 ГПК:</a:t>
            </a:r>
            <a:endParaRPr lang="ru-RU" sz="2000" dirty="0">
              <a:solidFill>
                <a:schemeClr val="bg1"/>
              </a:solidFill>
              <a:latin typeface="Times New Roman" panose="02020603050405020304" pitchFamily="18" charset="0"/>
              <a:cs typeface="Times New Roman" panose="02020603050405020304" pitchFamily="18" charset="0"/>
            </a:endParaRPr>
          </a:p>
          <a:p>
            <a:r>
              <a:rPr lang="ru-RU" sz="2000" dirty="0">
                <a:solidFill>
                  <a:schemeClr val="bg1"/>
                </a:solidFill>
                <a:latin typeface="Times New Roman" panose="02020603050405020304" pitchFamily="18" charset="0"/>
                <a:cs typeface="Times New Roman" panose="02020603050405020304" pitchFamily="18" charset="0"/>
              </a:rPr>
              <a:t>части вторую и четвертую изложить в следующей редакции:</a:t>
            </a:r>
          </a:p>
          <a:p>
            <a:pPr algn="just"/>
            <a:r>
              <a:rPr lang="ru-RU" sz="2000" dirty="0">
                <a:solidFill>
                  <a:schemeClr val="bg1"/>
                </a:solidFill>
                <a:latin typeface="Times New Roman" panose="02020603050405020304" pitchFamily="18" charset="0"/>
                <a:cs typeface="Times New Roman" panose="02020603050405020304" pitchFamily="18" charset="0"/>
              </a:rPr>
              <a:t>«2. Лица, участвующие в деле, а также свидетели, эксперты, специалисты и переводчики могут быть извещены или вызваны путем направления извещения </a:t>
            </a:r>
            <a:r>
              <a:rPr lang="ru-RU" sz="2300" b="1" dirty="0">
                <a:solidFill>
                  <a:schemeClr val="bg1"/>
                </a:solidFill>
                <a:latin typeface="Times New Roman" panose="02020603050405020304" pitchFamily="18" charset="0"/>
                <a:cs typeface="Times New Roman" panose="02020603050405020304" pitchFamily="18" charset="0"/>
              </a:rPr>
              <a:t>по адресу электронной почты или абонентскому номеру сотовой связ</a:t>
            </a:r>
            <a:r>
              <a:rPr lang="ru-RU" sz="2000" b="1" dirty="0">
                <a:solidFill>
                  <a:schemeClr val="bg1"/>
                </a:solidFill>
                <a:latin typeface="Times New Roman" panose="02020603050405020304" pitchFamily="18" charset="0"/>
                <a:cs typeface="Times New Roman" panose="02020603050405020304" pitchFamily="18" charset="0"/>
              </a:rPr>
              <a:t>и, </a:t>
            </a:r>
            <a:r>
              <a:rPr lang="ru-RU" sz="2000" dirty="0">
                <a:solidFill>
                  <a:schemeClr val="bg1"/>
                </a:solidFill>
                <a:latin typeface="Times New Roman" panose="02020603050405020304" pitchFamily="18" charset="0"/>
                <a:cs typeface="Times New Roman" panose="02020603050405020304" pitchFamily="18" charset="0"/>
              </a:rPr>
              <a:t>а также с использованием иных средств связи, обеспечивающих фиксирование извещения или вызова.</a:t>
            </a:r>
          </a:p>
          <a:p>
            <a:pPr algn="just"/>
            <a:r>
              <a:rPr lang="ru-RU" sz="2000" dirty="0">
                <a:solidFill>
                  <a:schemeClr val="bg1"/>
                </a:solidFill>
                <a:latin typeface="Times New Roman" panose="02020603050405020304" pitchFamily="18" charset="0"/>
                <a:cs typeface="Times New Roman" panose="02020603050405020304" pitchFamily="18" charset="0"/>
              </a:rPr>
              <a:t>В случае отсутствия сведений об адресе электронной почты или абонентском номере сотовой связи или иных средствах связи, обеспечивающих фиксирование извещения или вызова, извещение направляется телефонограммой или по последнему известному месту жительства или месту нахождения посредством гибридного отправления либо заказным письмом с уведомлением о его вручении.</a:t>
            </a:r>
          </a:p>
          <a:p>
            <a:pPr algn="just"/>
            <a:r>
              <a:rPr lang="ru-RU" sz="2000" dirty="0">
                <a:solidFill>
                  <a:schemeClr val="bg1"/>
                </a:solidFill>
                <a:latin typeface="Times New Roman" panose="02020603050405020304" pitchFamily="18" charset="0"/>
                <a:cs typeface="Times New Roman" panose="02020603050405020304" pitchFamily="18" charset="0"/>
              </a:rPr>
              <a:t>Если по сообщенному суду адресу лицо фактически не проживает, извещение или вызов могут быть направлены по месту его работы.</a:t>
            </a:r>
          </a:p>
          <a:p>
            <a:r>
              <a:rPr lang="ru-RU" sz="2000" dirty="0">
                <a:solidFill>
                  <a:schemeClr val="bg1"/>
                </a:solidFill>
                <a:latin typeface="Times New Roman" panose="02020603050405020304" pitchFamily="18" charset="0"/>
                <a:cs typeface="Times New Roman" panose="02020603050405020304" pitchFamily="18" charset="0"/>
              </a:rPr>
              <a:t>Лица, участвующие в деле, вправе опубликовать в средствах массовой информации сообщение о времени, дате и месте судебного разбирательства по делам, по которым извещаемые и вызываемые лица не являются в суд.</a:t>
            </a:r>
          </a:p>
          <a:p>
            <a:r>
              <a:rPr lang="ru-RU" sz="2000" b="1" dirty="0">
                <a:solidFill>
                  <a:schemeClr val="bg1"/>
                </a:solidFill>
                <a:latin typeface="Times New Roman" panose="02020603050405020304" pitchFamily="18" charset="0"/>
                <a:cs typeface="Times New Roman" panose="02020603050405020304" pitchFamily="18" charset="0"/>
              </a:rPr>
              <a:t>При наличии сведений об электронных средствах связи, указанных в подпунктах 1) и 2) части четвертой настоящей статьи, извещения направляются представителям сторон.»;</a:t>
            </a:r>
          </a:p>
          <a:p>
            <a:r>
              <a:rPr lang="ru-RU" sz="2000" b="1" dirty="0">
                <a:solidFill>
                  <a:schemeClr val="bg1"/>
                </a:solidFill>
                <a:latin typeface="Times New Roman" panose="02020603050405020304" pitchFamily="18" charset="0"/>
                <a:cs typeface="Times New Roman" panose="02020603050405020304" pitchFamily="18" charset="0"/>
              </a:rPr>
              <a:t>«4. Надлежащим извещением стороны является извещение, направленное стороне:</a:t>
            </a:r>
          </a:p>
          <a:p>
            <a:r>
              <a:rPr lang="ru-RU" sz="2000" b="1" dirty="0">
                <a:solidFill>
                  <a:schemeClr val="bg1"/>
                </a:solidFill>
                <a:latin typeface="Times New Roman" panose="02020603050405020304" pitchFamily="18" charset="0"/>
                <a:cs typeface="Times New Roman" panose="02020603050405020304" pitchFamily="18" charset="0"/>
              </a:rPr>
              <a:t>1) на адрес электронной почты, указанный стороной, участвующей в деле;</a:t>
            </a:r>
          </a:p>
          <a:p>
            <a:r>
              <a:rPr lang="ru-RU" sz="2000" b="1" dirty="0">
                <a:solidFill>
                  <a:schemeClr val="bg1"/>
                </a:solidFill>
                <a:latin typeface="Times New Roman" panose="02020603050405020304" pitchFamily="18" charset="0"/>
                <a:cs typeface="Times New Roman" panose="02020603050405020304" pitchFamily="18" charset="0"/>
              </a:rPr>
              <a:t>2) на адрес электронной почты, указанный в электронных сервисах Верховного Суда Республики Казахстан;</a:t>
            </a:r>
          </a:p>
          <a:p>
            <a:r>
              <a:rPr lang="ru-RU" sz="2000" b="1" dirty="0">
                <a:solidFill>
                  <a:schemeClr val="bg1"/>
                </a:solidFill>
                <a:latin typeface="Times New Roman" panose="02020603050405020304" pitchFamily="18" charset="0"/>
                <a:cs typeface="Times New Roman" panose="02020603050405020304" pitchFamily="18" charset="0"/>
              </a:rPr>
              <a:t>3) на адрес электронной почты, указанный в договоре, заключенном между сторонами в течение одного года и являющемся предметом спора;</a:t>
            </a:r>
          </a:p>
          <a:p>
            <a:r>
              <a:rPr lang="ru-RU" sz="2000" b="1" dirty="0">
                <a:solidFill>
                  <a:schemeClr val="bg1"/>
                </a:solidFill>
                <a:latin typeface="Times New Roman" panose="02020603050405020304" pitchFamily="18" charset="0"/>
                <a:cs typeface="Times New Roman" panose="02020603050405020304" pitchFamily="18" charset="0"/>
              </a:rPr>
              <a:t>4) по абонентскому номеру сотовой связи, лично им представленному суду, при получении отчета, подтверждающего доставку;</a:t>
            </a:r>
          </a:p>
          <a:p>
            <a:r>
              <a:rPr lang="ru-RU" sz="2000" b="1" dirty="0">
                <a:solidFill>
                  <a:schemeClr val="bg1"/>
                </a:solidFill>
                <a:latin typeface="Times New Roman" panose="02020603050405020304" pitchFamily="18" charset="0"/>
                <a:cs typeface="Times New Roman" panose="02020603050405020304" pitchFamily="18" charset="0"/>
              </a:rPr>
              <a:t>5) с использованием иных средств связи, обеспечивающих фиксирование извещения или вызова, если не будет доказано, что такое извещение не поступило либо поступило позднее;</a:t>
            </a:r>
          </a:p>
          <a:p>
            <a:r>
              <a:rPr lang="ru-RU" sz="2000" b="1" dirty="0">
                <a:solidFill>
                  <a:schemeClr val="bg1"/>
                </a:solidFill>
                <a:latin typeface="Times New Roman" panose="02020603050405020304" pitchFamily="18" charset="0"/>
                <a:cs typeface="Times New Roman" panose="02020603050405020304" pitchFamily="18" charset="0"/>
              </a:rPr>
              <a:t>6) по последнему известному месту жительства или месту нахождения посредством гибридного отправления либо заказным письмом с уведомлением о его вручении.</a:t>
            </a:r>
          </a:p>
          <a:p>
            <a:r>
              <a:rPr lang="ru-RU" sz="2000" b="1" dirty="0">
                <a:solidFill>
                  <a:schemeClr val="bg1"/>
                </a:solidFill>
                <a:latin typeface="Times New Roman" panose="02020603050405020304" pitchFamily="18" charset="0"/>
                <a:cs typeface="Times New Roman" panose="02020603050405020304" pitchFamily="18" charset="0"/>
              </a:rPr>
              <a:t>В случае неявки стороны по первому извещению, направленному посредством электронных средств связи, указанных в подпунктах 1), 2) и 3) настоящей части, повторное извещение направляется с использованием иных средств связи и доставки, обеспечивающих фиксирование судебного извещения или </a:t>
            </a:r>
            <a:r>
              <a:rPr lang="ru-RU" sz="2000" dirty="0">
                <a:solidFill>
                  <a:schemeClr val="bg1"/>
                </a:solidFill>
                <a:latin typeface="Times New Roman" panose="02020603050405020304" pitchFamily="18" charset="0"/>
                <a:cs typeface="Times New Roman" panose="02020603050405020304" pitchFamily="18" charset="0"/>
              </a:rPr>
              <a:t>вызова.»;</a:t>
            </a:r>
          </a:p>
          <a:p>
            <a:r>
              <a:rPr lang="ru-RU" sz="2000" b="1" dirty="0">
                <a:solidFill>
                  <a:schemeClr val="bg1"/>
                </a:solidFill>
                <a:latin typeface="Times New Roman" panose="02020603050405020304" pitchFamily="18" charset="0"/>
                <a:cs typeface="Times New Roman" panose="02020603050405020304" pitchFamily="18" charset="0"/>
              </a:rPr>
              <a:t>часть пятую исключить;</a:t>
            </a:r>
          </a:p>
          <a:p>
            <a:pPr marL="0" indent="0" algn="ctr">
              <a:buNone/>
            </a:pPr>
            <a:endParaRPr lang="ru-RU"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561775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1944913"/>
          </a:xfrm>
          <a:solidFill>
            <a:srgbClr val="002060"/>
          </a:solidFill>
        </p:spPr>
        <p:txBody>
          <a:bodyPr/>
          <a:lstStyle/>
          <a:p>
            <a:endParaRPr lang="ru-RU" dirty="0"/>
          </a:p>
        </p:txBody>
      </p:sp>
      <p:sp>
        <p:nvSpPr>
          <p:cNvPr id="3" name="Объект 2"/>
          <p:cNvSpPr>
            <a:spLocks noGrp="1"/>
          </p:cNvSpPr>
          <p:nvPr>
            <p:ph idx="1"/>
          </p:nvPr>
        </p:nvSpPr>
        <p:spPr>
          <a:xfrm>
            <a:off x="14514" y="0"/>
            <a:ext cx="12395199" cy="6858000"/>
          </a:xfrm>
          <a:solidFill>
            <a:srgbClr val="002060"/>
          </a:solidFill>
        </p:spPr>
        <p:txBody>
          <a:bodyPr>
            <a:normAutofit fontScale="92500" lnSpcReduction="10000"/>
          </a:bodyPr>
          <a:lstStyle/>
          <a:p>
            <a:pPr marL="0" indent="0" algn="ctr">
              <a:buNone/>
            </a:pPr>
            <a:r>
              <a:rPr lang="ru-RU" sz="2400" b="1" dirty="0">
                <a:solidFill>
                  <a:schemeClr val="bg1"/>
                </a:solidFill>
                <a:latin typeface="Times New Roman" panose="02020603050405020304" pitchFamily="18" charset="0"/>
                <a:cs typeface="Times New Roman" panose="02020603050405020304" pitchFamily="18" charset="0"/>
              </a:rPr>
              <a:t>Закон Республики Казахстан от 24 мая 2018 года № 156-VI «О внесении изменений и дополнений в некоторые законодательные акты Республики Казахстан по вопросам совершенствования регулирования предпринимательской деятельности» (</a:t>
            </a:r>
            <a:r>
              <a:rPr lang="ru-RU" sz="2400" b="1" dirty="0" smtClean="0">
                <a:solidFill>
                  <a:schemeClr val="bg1"/>
                </a:solidFill>
                <a:latin typeface="Times New Roman" panose="02020603050405020304" pitchFamily="18" charset="0"/>
                <a:cs typeface="Times New Roman" panose="02020603050405020304" pitchFamily="18" charset="0"/>
              </a:rPr>
              <a:t>ГПК </a:t>
            </a:r>
            <a:r>
              <a:rPr lang="ru-RU" sz="2400" b="1" dirty="0">
                <a:solidFill>
                  <a:schemeClr val="bg1"/>
                </a:solidFill>
                <a:latin typeface="Times New Roman" panose="02020603050405020304" pitchFamily="18" charset="0"/>
                <a:cs typeface="Times New Roman" panose="02020603050405020304" pitchFamily="18" charset="0"/>
              </a:rPr>
              <a:t>РК</a:t>
            </a:r>
            <a:r>
              <a:rPr lang="ru-RU" sz="2400" b="1" dirty="0" smtClean="0">
                <a:solidFill>
                  <a:schemeClr val="bg1"/>
                </a:solidFill>
                <a:latin typeface="Times New Roman" panose="02020603050405020304" pitchFamily="18" charset="0"/>
                <a:cs typeface="Times New Roman" panose="02020603050405020304" pitchFamily="18" charset="0"/>
              </a:rPr>
              <a:t>)</a:t>
            </a:r>
          </a:p>
          <a:p>
            <a:endParaRPr lang="ru-RU" sz="2400" dirty="0" smtClean="0"/>
          </a:p>
          <a:p>
            <a:pPr algn="just"/>
            <a:r>
              <a:rPr lang="ru-RU" sz="2400" dirty="0">
                <a:solidFill>
                  <a:schemeClr val="bg1"/>
                </a:solidFill>
              </a:rPr>
              <a:t>часть </a:t>
            </a:r>
            <a:r>
              <a:rPr lang="ru-RU" sz="2400" dirty="0" smtClean="0">
                <a:solidFill>
                  <a:schemeClr val="bg1"/>
                </a:solidFill>
              </a:rPr>
              <a:t>первую статьи 129 </a:t>
            </a:r>
            <a:r>
              <a:rPr lang="ru-RU" sz="2400" dirty="0">
                <a:solidFill>
                  <a:schemeClr val="bg1"/>
                </a:solidFill>
              </a:rPr>
              <a:t>изложить в следующей редакции:</a:t>
            </a:r>
          </a:p>
          <a:p>
            <a:pPr algn="just"/>
            <a:r>
              <a:rPr lang="ru-RU" sz="2400" dirty="0">
                <a:solidFill>
                  <a:schemeClr val="bg1"/>
                </a:solidFill>
              </a:rPr>
              <a:t>«1. Судебная повестка или иное извещение доставляются </a:t>
            </a:r>
            <a:r>
              <a:rPr lang="ru-RU" sz="2400" b="1" dirty="0">
                <a:solidFill>
                  <a:schemeClr val="bg1"/>
                </a:solidFill>
              </a:rPr>
              <a:t>по адресу электронной почты или на абонентский номер сотовой связи </a:t>
            </a:r>
            <a:r>
              <a:rPr lang="ru-RU" sz="2400" dirty="0">
                <a:solidFill>
                  <a:schemeClr val="bg1"/>
                </a:solidFill>
              </a:rPr>
              <a:t>либо по почте или </a:t>
            </a:r>
            <a:r>
              <a:rPr lang="ru-RU" sz="2400" b="1" dirty="0">
                <a:solidFill>
                  <a:schemeClr val="bg1"/>
                </a:solidFill>
              </a:rPr>
              <a:t>лицом,</a:t>
            </a:r>
            <a:r>
              <a:rPr lang="ru-RU" sz="2400" dirty="0">
                <a:solidFill>
                  <a:schemeClr val="bg1"/>
                </a:solidFill>
              </a:rPr>
              <a:t> которому судья поручает их доставить.</a:t>
            </a:r>
          </a:p>
          <a:p>
            <a:pPr algn="just"/>
            <a:r>
              <a:rPr lang="ru-RU" sz="2400" dirty="0">
                <a:solidFill>
                  <a:schemeClr val="bg1"/>
                </a:solidFill>
              </a:rPr>
              <a:t>Время их отправления адресату </a:t>
            </a:r>
            <a:r>
              <a:rPr lang="ru-RU" sz="2400" b="1" dirty="0">
                <a:solidFill>
                  <a:schemeClr val="bg1"/>
                </a:solidFill>
              </a:rPr>
              <a:t>по адресу электронной почты или абонентскому номеру сотовой связи фиксируется подтверждающим отчетом, </a:t>
            </a:r>
            <a:r>
              <a:rPr lang="ru-RU" sz="2400" dirty="0">
                <a:solidFill>
                  <a:schemeClr val="bg1"/>
                </a:solidFill>
              </a:rPr>
              <a:t>а в случае доставки нарочно отмечается на корешке повестки или копии иного извещения, подлежащих возврату в суд.»;</a:t>
            </a:r>
          </a:p>
          <a:p>
            <a:pPr algn="just"/>
            <a:r>
              <a:rPr lang="ru-RU" sz="2400" dirty="0" smtClean="0">
                <a:solidFill>
                  <a:schemeClr val="bg1"/>
                </a:solidFill>
              </a:rPr>
              <a:t>часть первую статьи 130 </a:t>
            </a:r>
            <a:r>
              <a:rPr lang="ru-RU" sz="2400" dirty="0">
                <a:solidFill>
                  <a:schemeClr val="bg1"/>
                </a:solidFill>
              </a:rPr>
              <a:t>изложить в следующей редакции:</a:t>
            </a:r>
          </a:p>
          <a:p>
            <a:pPr algn="just"/>
            <a:r>
              <a:rPr lang="ru-RU" sz="2400" dirty="0">
                <a:solidFill>
                  <a:schemeClr val="bg1"/>
                </a:solidFill>
              </a:rPr>
              <a:t>«1. Судебная повестка или иное извещение, адресованные гражданину, вручаются ему лично под расписку на подлежащем возврату в суд корешке повестки или копии иного извещения.</a:t>
            </a:r>
          </a:p>
          <a:p>
            <a:pPr algn="just"/>
            <a:r>
              <a:rPr lang="ru-RU" sz="2400" dirty="0">
                <a:solidFill>
                  <a:schemeClr val="bg1"/>
                </a:solidFill>
              </a:rPr>
              <a:t>Судебная повестка или иное извещение, адресованные юридическому лицу, вручаются его представителю или соответствующему лицу, выполняющему управленческие функции, сотруднику охранной службы либо другому работнику вызываемого, извещаемого лица, которые расписываются на корешке повестки или на копии иного извещения о получении с указанием своей должности, фамилии и инициалов.</a:t>
            </a:r>
          </a:p>
          <a:p>
            <a:pPr algn="just"/>
            <a:r>
              <a:rPr lang="ru-RU" sz="2400" dirty="0">
                <a:solidFill>
                  <a:schemeClr val="bg1"/>
                </a:solidFill>
              </a:rPr>
              <a:t>Судебная повестка или иное извещение считаются доставленными юридическому лицу по месту его нахождения, даже если юридическое лицо отсутствует по указанному адресу.»;</a:t>
            </a:r>
          </a:p>
          <a:p>
            <a:pPr marL="0" indent="0" algn="ctr">
              <a:buNone/>
            </a:pPr>
            <a:endParaRPr lang="ru-RU"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31458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1944913"/>
          </a:xfrm>
          <a:solidFill>
            <a:srgbClr val="002060"/>
          </a:solidFill>
        </p:spPr>
        <p:txBody>
          <a:bodyPr/>
          <a:lstStyle/>
          <a:p>
            <a:endParaRPr lang="ru-RU" dirty="0"/>
          </a:p>
        </p:txBody>
      </p:sp>
      <p:sp>
        <p:nvSpPr>
          <p:cNvPr id="3" name="Объект 2"/>
          <p:cNvSpPr>
            <a:spLocks noGrp="1"/>
          </p:cNvSpPr>
          <p:nvPr>
            <p:ph idx="1"/>
          </p:nvPr>
        </p:nvSpPr>
        <p:spPr>
          <a:xfrm>
            <a:off x="14514" y="0"/>
            <a:ext cx="12395199" cy="6858000"/>
          </a:xfrm>
          <a:solidFill>
            <a:srgbClr val="002060"/>
          </a:solidFill>
        </p:spPr>
        <p:txBody>
          <a:bodyPr>
            <a:normAutofit/>
          </a:bodyPr>
          <a:lstStyle/>
          <a:p>
            <a:pPr marL="0" indent="0" algn="just">
              <a:buNone/>
            </a:pPr>
            <a:r>
              <a:rPr lang="ru-RU" sz="2200" b="1" dirty="0" smtClean="0">
                <a:solidFill>
                  <a:schemeClr val="bg1"/>
                </a:solidFill>
                <a:latin typeface="Times New Roman" panose="02020603050405020304" pitchFamily="18" charset="0"/>
                <a:cs typeface="Times New Roman" panose="02020603050405020304" pitchFamily="18" charset="0"/>
              </a:rPr>
              <a:t>Закон </a:t>
            </a:r>
            <a:r>
              <a:rPr lang="ru-RU" sz="2200" b="1" dirty="0">
                <a:solidFill>
                  <a:schemeClr val="bg1"/>
                </a:solidFill>
                <a:latin typeface="Times New Roman" panose="02020603050405020304" pitchFamily="18" charset="0"/>
                <a:cs typeface="Times New Roman" panose="02020603050405020304" pitchFamily="18" charset="0"/>
              </a:rPr>
              <a:t>Республики Казахстан от 24 мая 2018 года № 156-VI «О внесении изменений и дополнений в некоторые законодательные акты Республики Казахстан по вопросам совершенствования регулирования предпринимательской деятельности» (ГПК РК</a:t>
            </a:r>
            <a:r>
              <a:rPr lang="ru-RU" sz="2200" b="1" dirty="0" smtClean="0">
                <a:solidFill>
                  <a:schemeClr val="bg1"/>
                </a:solidFill>
                <a:latin typeface="Times New Roman" panose="02020603050405020304" pitchFamily="18" charset="0"/>
                <a:cs typeface="Times New Roman" panose="02020603050405020304" pitchFamily="18" charset="0"/>
              </a:rPr>
              <a:t>)</a:t>
            </a:r>
          </a:p>
          <a:p>
            <a:pPr algn="just"/>
            <a:r>
              <a:rPr lang="ru-RU" sz="2400" dirty="0">
                <a:solidFill>
                  <a:schemeClr val="bg1"/>
                </a:solidFill>
                <a:latin typeface="Times New Roman" panose="02020603050405020304" pitchFamily="18" charset="0"/>
                <a:cs typeface="Times New Roman" panose="02020603050405020304" pitchFamily="18" charset="0"/>
              </a:rPr>
              <a:t>часть </a:t>
            </a:r>
            <a:r>
              <a:rPr lang="ru-RU" sz="2400" dirty="0" smtClean="0">
                <a:solidFill>
                  <a:schemeClr val="bg1"/>
                </a:solidFill>
                <a:latin typeface="Times New Roman" panose="02020603050405020304" pitchFamily="18" charset="0"/>
                <a:cs typeface="Times New Roman" panose="02020603050405020304" pitchFamily="18" charset="0"/>
              </a:rPr>
              <a:t>первую статьи 131 </a:t>
            </a:r>
            <a:r>
              <a:rPr lang="ru-RU" sz="2400" dirty="0">
                <a:solidFill>
                  <a:schemeClr val="bg1"/>
                </a:solidFill>
                <a:latin typeface="Times New Roman" panose="02020603050405020304" pitchFamily="18" charset="0"/>
                <a:cs typeface="Times New Roman" panose="02020603050405020304" pitchFamily="18" charset="0"/>
              </a:rPr>
              <a:t>изложить в следующей редакции:</a:t>
            </a:r>
          </a:p>
          <a:p>
            <a:pPr algn="just"/>
            <a:r>
              <a:rPr lang="ru-RU" sz="2400" dirty="0">
                <a:solidFill>
                  <a:schemeClr val="bg1"/>
                </a:solidFill>
                <a:latin typeface="Times New Roman" panose="02020603050405020304" pitchFamily="18" charset="0"/>
                <a:cs typeface="Times New Roman" panose="02020603050405020304" pitchFamily="18" charset="0"/>
              </a:rPr>
              <a:t>«1. При отказе адресата принять судебную повестку или иное извещение лицо, </a:t>
            </a:r>
            <a:r>
              <a:rPr lang="ru-RU" sz="2400" b="1" dirty="0">
                <a:solidFill>
                  <a:schemeClr val="bg1"/>
                </a:solidFill>
                <a:latin typeface="Times New Roman" panose="02020603050405020304" pitchFamily="18" charset="0"/>
                <a:cs typeface="Times New Roman" panose="02020603050405020304" pitchFamily="18" charset="0"/>
              </a:rPr>
              <a:t>вручающее </a:t>
            </a:r>
            <a:r>
              <a:rPr lang="ru-RU" sz="2400" dirty="0">
                <a:solidFill>
                  <a:schemeClr val="bg1"/>
                </a:solidFill>
                <a:latin typeface="Times New Roman" panose="02020603050405020304" pitchFamily="18" charset="0"/>
                <a:cs typeface="Times New Roman" panose="02020603050405020304" pitchFamily="18" charset="0"/>
              </a:rPr>
              <a:t>их, делает соответствующую отметку на повестке или ином извещении, которые возвращаются в суд, а также вправе составить акт об этом. Отметка об отказе адресата получить судебную повестку или иное извещение удостоверяется уполномоченным лицом кооператива собственников помещений (квартир), службы оказания жилищно-эксплуатационных и коммунальных услуг либо управляющим жилым домом, уполномоченным лицом органа местного самоуправления или соответствующего исполнительного органа по месту жительства адресата, или администрации по месту его работы.»;</a:t>
            </a:r>
          </a:p>
          <a:p>
            <a:pPr algn="just"/>
            <a:r>
              <a:rPr lang="ru-RU" sz="2400" dirty="0">
                <a:solidFill>
                  <a:schemeClr val="bg1"/>
                </a:solidFill>
                <a:latin typeface="Times New Roman" panose="02020603050405020304" pitchFamily="18" charset="0"/>
                <a:cs typeface="Times New Roman" panose="02020603050405020304" pitchFamily="18" charset="0"/>
              </a:rPr>
              <a:t>с</a:t>
            </a:r>
            <a:r>
              <a:rPr lang="ru-RU" sz="2400" dirty="0" smtClean="0">
                <a:solidFill>
                  <a:schemeClr val="bg1"/>
                </a:solidFill>
                <a:latin typeface="Times New Roman" panose="02020603050405020304" pitchFamily="18" charset="0"/>
                <a:cs typeface="Times New Roman" panose="02020603050405020304" pitchFamily="18" charset="0"/>
              </a:rPr>
              <a:t>татью 148 дополнить </a:t>
            </a:r>
            <a:r>
              <a:rPr lang="ru-RU" sz="2400" dirty="0">
                <a:solidFill>
                  <a:schemeClr val="bg1"/>
                </a:solidFill>
                <a:latin typeface="Times New Roman" panose="02020603050405020304" pitchFamily="18" charset="0"/>
                <a:cs typeface="Times New Roman" panose="02020603050405020304" pitchFamily="18" charset="0"/>
              </a:rPr>
              <a:t>частью пятой следующего содержания:</a:t>
            </a:r>
          </a:p>
          <a:p>
            <a:pPr algn="just"/>
            <a:r>
              <a:rPr lang="ru-RU" sz="2400" b="1" dirty="0">
                <a:solidFill>
                  <a:schemeClr val="bg1"/>
                </a:solidFill>
                <a:latin typeface="Times New Roman" panose="02020603050405020304" pitchFamily="18" charset="0"/>
                <a:cs typeface="Times New Roman" panose="02020603050405020304" pitchFamily="18" charset="0"/>
              </a:rPr>
              <a:t>«5. Правила технического применения средств подачи документов в суды в форме электронного документа, их регистрации, обработки, ознакомления с ними утверждаются органом, осуществляющим организационное и материально-техническое обеспечение деятельности судов.»;</a:t>
            </a:r>
          </a:p>
          <a:p>
            <a:pPr marL="0" indent="0" algn="just">
              <a:buNone/>
            </a:pPr>
            <a:endParaRPr lang="ru-RU" sz="22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827695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1944913"/>
          </a:xfrm>
          <a:solidFill>
            <a:srgbClr val="002060"/>
          </a:solidFill>
        </p:spPr>
        <p:txBody>
          <a:bodyPr/>
          <a:lstStyle/>
          <a:p>
            <a:endParaRPr lang="ru-RU" dirty="0"/>
          </a:p>
        </p:txBody>
      </p:sp>
      <p:sp>
        <p:nvSpPr>
          <p:cNvPr id="3" name="Объект 2"/>
          <p:cNvSpPr>
            <a:spLocks noGrp="1"/>
          </p:cNvSpPr>
          <p:nvPr>
            <p:ph idx="1"/>
          </p:nvPr>
        </p:nvSpPr>
        <p:spPr>
          <a:xfrm>
            <a:off x="14514" y="0"/>
            <a:ext cx="12395199" cy="6858000"/>
          </a:xfrm>
          <a:solidFill>
            <a:srgbClr val="002060"/>
          </a:solidFill>
        </p:spPr>
        <p:txBody>
          <a:bodyPr>
            <a:normAutofit lnSpcReduction="10000"/>
          </a:bodyPr>
          <a:lstStyle/>
          <a:p>
            <a:pPr marL="0" indent="0" algn="just">
              <a:buNone/>
            </a:pPr>
            <a:r>
              <a:rPr lang="ru-RU" sz="2400" b="1" dirty="0" smtClean="0">
                <a:solidFill>
                  <a:schemeClr val="bg1"/>
                </a:solidFill>
                <a:latin typeface="Times New Roman" panose="02020603050405020304" pitchFamily="18" charset="0"/>
                <a:cs typeface="Times New Roman" panose="02020603050405020304" pitchFamily="18" charset="0"/>
              </a:rPr>
              <a:t>Закон </a:t>
            </a:r>
            <a:r>
              <a:rPr lang="ru-RU" sz="2400" b="1" dirty="0">
                <a:solidFill>
                  <a:schemeClr val="bg1"/>
                </a:solidFill>
                <a:latin typeface="Times New Roman" panose="02020603050405020304" pitchFamily="18" charset="0"/>
                <a:cs typeface="Times New Roman" panose="02020603050405020304" pitchFamily="18" charset="0"/>
              </a:rPr>
              <a:t>Республики Казахстан от 24 мая 2018 года № 156-VI «О внесении изменений и дополнений в некоторые законодательные акты Республики Казахстан по вопросам совершенствования регулирования предпринимательской деятельности» (ГПК РК</a:t>
            </a:r>
            <a:r>
              <a:rPr lang="ru-RU" sz="2400" b="1" dirty="0" smtClean="0">
                <a:solidFill>
                  <a:schemeClr val="bg1"/>
                </a:solidFill>
                <a:latin typeface="Times New Roman" panose="02020603050405020304" pitchFamily="18" charset="0"/>
                <a:cs typeface="Times New Roman" panose="02020603050405020304" pitchFamily="18" charset="0"/>
              </a:rPr>
              <a:t>)</a:t>
            </a:r>
          </a:p>
          <a:p>
            <a:pPr algn="just"/>
            <a:r>
              <a:rPr lang="ru-RU" sz="2400" dirty="0">
                <a:solidFill>
                  <a:schemeClr val="bg1"/>
                </a:solidFill>
                <a:latin typeface="Times New Roman" panose="02020603050405020304" pitchFamily="18" charset="0"/>
                <a:cs typeface="Times New Roman" panose="02020603050405020304" pitchFamily="18" charset="0"/>
              </a:rPr>
              <a:t>часть </a:t>
            </a:r>
            <a:r>
              <a:rPr lang="ru-RU" sz="2400" dirty="0" smtClean="0">
                <a:solidFill>
                  <a:schemeClr val="bg1"/>
                </a:solidFill>
                <a:latin typeface="Times New Roman" panose="02020603050405020304" pitchFamily="18" charset="0"/>
                <a:cs typeface="Times New Roman" panose="02020603050405020304" pitchFamily="18" charset="0"/>
              </a:rPr>
              <a:t>первую статьи 164 </a:t>
            </a:r>
            <a:r>
              <a:rPr lang="ru-RU" sz="2400" dirty="0">
                <a:solidFill>
                  <a:schemeClr val="bg1"/>
                </a:solidFill>
                <a:latin typeface="Times New Roman" panose="02020603050405020304" pitchFamily="18" charset="0"/>
                <a:cs typeface="Times New Roman" panose="02020603050405020304" pitchFamily="18" charset="0"/>
              </a:rPr>
              <a:t>изложить в следующей редакции:</a:t>
            </a:r>
          </a:p>
          <a:p>
            <a:pPr algn="just"/>
            <a:r>
              <a:rPr lang="ru-RU" sz="2400" dirty="0">
                <a:solidFill>
                  <a:schemeClr val="bg1"/>
                </a:solidFill>
                <a:latin typeface="Times New Roman" panose="02020603050405020304" pitchFamily="18" charset="0"/>
                <a:cs typeface="Times New Roman" panose="02020603050405020304" pitchFamily="18" charset="0"/>
              </a:rPr>
              <a:t>«1. Подготовка гражданских дел к судебному разбирательству должна быть проведена не позднее </a:t>
            </a:r>
            <a:r>
              <a:rPr lang="ru-RU" sz="2400" b="1" dirty="0">
                <a:solidFill>
                  <a:schemeClr val="bg1"/>
                </a:solidFill>
                <a:latin typeface="Times New Roman" panose="02020603050405020304" pitchFamily="18" charset="0"/>
                <a:cs typeface="Times New Roman" panose="02020603050405020304" pitchFamily="18" charset="0"/>
              </a:rPr>
              <a:t>двадцати </a:t>
            </a:r>
            <a:r>
              <a:rPr lang="ru-RU" sz="2400" dirty="0">
                <a:solidFill>
                  <a:schemeClr val="bg1"/>
                </a:solidFill>
                <a:latin typeface="Times New Roman" panose="02020603050405020304" pitchFamily="18" charset="0"/>
                <a:cs typeface="Times New Roman" panose="02020603050405020304" pitchFamily="18" charset="0"/>
              </a:rPr>
              <a:t>рабочих дней со дня принятия искового заявления в производство суда, если иное не установлено настоящим Кодексом и другими законами.</a:t>
            </a:r>
          </a:p>
          <a:p>
            <a:pPr algn="just"/>
            <a:r>
              <a:rPr lang="ru-RU" sz="2400" dirty="0">
                <a:solidFill>
                  <a:schemeClr val="bg1"/>
                </a:solidFill>
                <a:latin typeface="Times New Roman" panose="02020603050405020304" pitchFamily="18" charset="0"/>
                <a:cs typeface="Times New Roman" panose="02020603050405020304" pitchFamily="18" charset="0"/>
              </a:rPr>
              <a:t>В исключительных случаях по делам особой сложности, кроме дел о взыскании алиментов, о возмещении вреда, причиненного повреждением здоровья, а также по случаю потери кормильца и по требованиям, вытекающим из трудовых правоотношений, по истечении срока, предоставленного для подготовки дела к судебному разбирательству, этот срок может быть продлен дополнительно на один месяц по определению судьи.»;</a:t>
            </a:r>
          </a:p>
          <a:p>
            <a:pPr algn="just"/>
            <a:r>
              <a:rPr lang="ru-RU" sz="2400" dirty="0">
                <a:solidFill>
                  <a:schemeClr val="bg1"/>
                </a:solidFill>
                <a:latin typeface="Times New Roman" panose="02020603050405020304" pitchFamily="18" charset="0"/>
                <a:cs typeface="Times New Roman" panose="02020603050405020304" pitchFamily="18" charset="0"/>
              </a:rPr>
              <a:t>7) подпункт 1) </a:t>
            </a:r>
            <a:r>
              <a:rPr lang="ru-RU" sz="2400" dirty="0" smtClean="0">
                <a:solidFill>
                  <a:schemeClr val="bg1"/>
                </a:solidFill>
                <a:latin typeface="Times New Roman" panose="02020603050405020304" pitchFamily="18" charset="0"/>
                <a:cs typeface="Times New Roman" panose="02020603050405020304" pitchFamily="18" charset="0"/>
              </a:rPr>
              <a:t>статьи 165 изложить </a:t>
            </a:r>
            <a:r>
              <a:rPr lang="ru-RU" sz="2400" dirty="0">
                <a:solidFill>
                  <a:schemeClr val="bg1"/>
                </a:solidFill>
                <a:latin typeface="Times New Roman" panose="02020603050405020304" pitchFamily="18" charset="0"/>
                <a:cs typeface="Times New Roman" panose="02020603050405020304" pitchFamily="18" charset="0"/>
              </a:rPr>
              <a:t>в следующей редакции:</a:t>
            </a:r>
          </a:p>
          <a:p>
            <a:pPr algn="just"/>
            <a:r>
              <a:rPr lang="ru-RU" sz="2400" dirty="0">
                <a:solidFill>
                  <a:schemeClr val="bg1"/>
                </a:solidFill>
                <a:latin typeface="Times New Roman" panose="02020603050405020304" pitchFamily="18" charset="0"/>
                <a:cs typeface="Times New Roman" panose="02020603050405020304" pitchFamily="18" charset="0"/>
              </a:rPr>
              <a:t>«1) в течение трех рабочих дней со дня принятия искового заявления </a:t>
            </a:r>
            <a:r>
              <a:rPr lang="ru-RU" sz="2400" b="1" dirty="0">
                <a:solidFill>
                  <a:schemeClr val="bg1"/>
                </a:solidFill>
                <a:latin typeface="Times New Roman" panose="02020603050405020304" pitchFamily="18" charset="0"/>
                <a:cs typeface="Times New Roman" panose="02020603050405020304" pitchFamily="18" charset="0"/>
              </a:rPr>
              <a:t>направляет в порядке, предусмотренном главой 11 настоящего Кодекса, </a:t>
            </a:r>
            <a:r>
              <a:rPr lang="ru-RU" sz="2400" dirty="0">
                <a:solidFill>
                  <a:schemeClr val="bg1"/>
                </a:solidFill>
                <a:latin typeface="Times New Roman" panose="02020603050405020304" pitchFamily="18" charset="0"/>
                <a:cs typeface="Times New Roman" panose="02020603050405020304" pitchFamily="18" charset="0"/>
              </a:rPr>
              <a:t>либо вручает ответчику и третьим лицам копии искового заявления и приложенных к нему документов, обосновывающих требования истца, а также обязывает ответчика представить в установленный срок письменный отзыв на заявленные истцом требования с приложением доказательств, обосновывающих доводы;»;</a:t>
            </a:r>
          </a:p>
          <a:p>
            <a:pPr marL="0" indent="0" algn="just">
              <a:buNone/>
            </a:pPr>
            <a:endParaRPr lang="ru-RU"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33646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1944913"/>
          </a:xfrm>
          <a:solidFill>
            <a:srgbClr val="002060"/>
          </a:solidFill>
        </p:spPr>
        <p:txBody>
          <a:bodyPr/>
          <a:lstStyle/>
          <a:p>
            <a:endParaRPr lang="ru-RU" dirty="0"/>
          </a:p>
        </p:txBody>
      </p:sp>
      <p:sp>
        <p:nvSpPr>
          <p:cNvPr id="3" name="Объект 2"/>
          <p:cNvSpPr>
            <a:spLocks noGrp="1"/>
          </p:cNvSpPr>
          <p:nvPr>
            <p:ph idx="1"/>
          </p:nvPr>
        </p:nvSpPr>
        <p:spPr>
          <a:xfrm>
            <a:off x="14514" y="0"/>
            <a:ext cx="12395199" cy="6858000"/>
          </a:xfrm>
          <a:solidFill>
            <a:srgbClr val="002060"/>
          </a:solidFill>
        </p:spPr>
        <p:txBody>
          <a:bodyPr>
            <a:normAutofit lnSpcReduction="10000"/>
          </a:bodyPr>
          <a:lstStyle/>
          <a:p>
            <a:pPr marL="0" indent="0" algn="just">
              <a:buNone/>
            </a:pPr>
            <a:r>
              <a:rPr lang="ru-RU" sz="2400" b="1" dirty="0">
                <a:solidFill>
                  <a:schemeClr val="bg1"/>
                </a:solidFill>
                <a:latin typeface="Times New Roman" panose="02020603050405020304" pitchFamily="18" charset="0"/>
                <a:cs typeface="Times New Roman" panose="02020603050405020304" pitchFamily="18" charset="0"/>
              </a:rPr>
              <a:t>Закон Республики Казахстан от 24 мая 2018 года № 156-VI «О внесении изменений и дополнений в некоторые законодательные акты Республики Казахстан по вопросам совершенствования регулирования предпринимательской деятельности» (ГПК РК</a:t>
            </a:r>
            <a:r>
              <a:rPr lang="ru-RU" sz="2400" b="1" dirty="0" smtClean="0">
                <a:solidFill>
                  <a:schemeClr val="bg1"/>
                </a:solidFill>
                <a:latin typeface="Times New Roman" panose="02020603050405020304" pitchFamily="18" charset="0"/>
                <a:cs typeface="Times New Roman" panose="02020603050405020304" pitchFamily="18" charset="0"/>
              </a:rPr>
              <a:t>)</a:t>
            </a:r>
          </a:p>
          <a:p>
            <a:pPr algn="just"/>
            <a:r>
              <a:rPr lang="ru-RU" sz="2400" dirty="0">
                <a:solidFill>
                  <a:schemeClr val="bg1"/>
                </a:solidFill>
                <a:latin typeface="Times New Roman" panose="02020603050405020304" pitchFamily="18" charset="0"/>
                <a:cs typeface="Times New Roman" panose="02020603050405020304" pitchFamily="18" charset="0"/>
              </a:rPr>
              <a:t>с</a:t>
            </a:r>
            <a:r>
              <a:rPr lang="ru-RU" sz="2400" dirty="0" smtClean="0">
                <a:solidFill>
                  <a:schemeClr val="bg1"/>
                </a:solidFill>
                <a:latin typeface="Times New Roman" panose="02020603050405020304" pitchFamily="18" charset="0"/>
                <a:cs typeface="Times New Roman" panose="02020603050405020304" pitchFamily="18" charset="0"/>
              </a:rPr>
              <a:t>татью 173 изложить </a:t>
            </a:r>
            <a:r>
              <a:rPr lang="ru-RU" sz="2400" dirty="0">
                <a:solidFill>
                  <a:schemeClr val="bg1"/>
                </a:solidFill>
                <a:latin typeface="Times New Roman" panose="02020603050405020304" pitchFamily="18" charset="0"/>
                <a:cs typeface="Times New Roman" panose="02020603050405020304" pitchFamily="18" charset="0"/>
              </a:rPr>
              <a:t>в следующей редакции:</a:t>
            </a:r>
          </a:p>
          <a:p>
            <a:pPr algn="just"/>
            <a:r>
              <a:rPr lang="ru-RU" sz="2400" dirty="0">
                <a:solidFill>
                  <a:schemeClr val="bg1"/>
                </a:solidFill>
                <a:latin typeface="Times New Roman" panose="02020603050405020304" pitchFamily="18" charset="0"/>
                <a:cs typeface="Times New Roman" panose="02020603050405020304" pitchFamily="18" charset="0"/>
              </a:rPr>
              <a:t>«Статья 173. Назначение дела к судебному разбирательству</a:t>
            </a:r>
          </a:p>
          <a:p>
            <a:pPr algn="just"/>
            <a:r>
              <a:rPr lang="ru-RU" sz="2400" dirty="0">
                <a:solidFill>
                  <a:schemeClr val="bg1"/>
                </a:solidFill>
                <a:latin typeface="Times New Roman" panose="02020603050405020304" pitchFamily="18" charset="0"/>
                <a:cs typeface="Times New Roman" panose="02020603050405020304" pitchFamily="18" charset="0"/>
              </a:rPr>
              <a:t>Судья, признав дело подготовленным, выносит определение о назначении его к разбирательству в судебном заседании, извещает стороны и других лиц, участвующих в деле, о времени и месте рассмотрения дела.</a:t>
            </a:r>
          </a:p>
          <a:p>
            <a:pPr algn="just"/>
            <a:r>
              <a:rPr lang="ru-RU" sz="2400" dirty="0">
                <a:solidFill>
                  <a:schemeClr val="bg1"/>
                </a:solidFill>
                <a:latin typeface="Times New Roman" panose="02020603050405020304" pitchFamily="18" charset="0"/>
                <a:cs typeface="Times New Roman" panose="02020603050405020304" pitchFamily="18" charset="0"/>
              </a:rPr>
              <a:t>Судебное разбирательство должно быть начато не позднее </a:t>
            </a:r>
            <a:r>
              <a:rPr lang="ru-RU" b="1" dirty="0">
                <a:solidFill>
                  <a:schemeClr val="bg1"/>
                </a:solidFill>
                <a:latin typeface="Times New Roman" panose="02020603050405020304" pitchFamily="18" charset="0"/>
                <a:cs typeface="Times New Roman" panose="02020603050405020304" pitchFamily="18" charset="0"/>
              </a:rPr>
              <a:t>двадцати</a:t>
            </a:r>
            <a:r>
              <a:rPr lang="ru-RU" sz="2400" b="1" dirty="0">
                <a:solidFill>
                  <a:schemeClr val="bg1"/>
                </a:solidFill>
                <a:latin typeface="Times New Roman" panose="02020603050405020304" pitchFamily="18" charset="0"/>
                <a:cs typeface="Times New Roman" panose="02020603050405020304" pitchFamily="18" charset="0"/>
              </a:rPr>
              <a:t> </a:t>
            </a:r>
            <a:r>
              <a:rPr lang="ru-RU" sz="2400" dirty="0">
                <a:solidFill>
                  <a:schemeClr val="bg1"/>
                </a:solidFill>
                <a:latin typeface="Times New Roman" panose="02020603050405020304" pitchFamily="18" charset="0"/>
                <a:cs typeface="Times New Roman" panose="02020603050405020304" pitchFamily="18" charset="0"/>
              </a:rPr>
              <a:t>рабочих дней со дня окончания его подготовки.</a:t>
            </a:r>
          </a:p>
          <a:p>
            <a:pPr algn="just"/>
            <a:r>
              <a:rPr lang="ru-RU" sz="2400" dirty="0">
                <a:solidFill>
                  <a:schemeClr val="bg1"/>
                </a:solidFill>
                <a:latin typeface="Times New Roman" panose="02020603050405020304" pitchFamily="18" charset="0"/>
                <a:cs typeface="Times New Roman" panose="02020603050405020304" pitchFamily="18" charset="0"/>
              </a:rPr>
              <a:t>Отложение назначенного судебного разбирательства, как правило, не допускается, за исключением случаев, предусмотренных статьей 198 настоящего Кодекса.»;</a:t>
            </a:r>
          </a:p>
          <a:p>
            <a:pPr marL="0" indent="0" algn="just">
              <a:buNone/>
            </a:pPr>
            <a:r>
              <a:rPr lang="ru-RU" sz="2400" dirty="0" smtClean="0">
                <a:solidFill>
                  <a:schemeClr val="bg1"/>
                </a:solidFill>
                <a:latin typeface="Times New Roman" panose="02020603050405020304" pitchFamily="18" charset="0"/>
                <a:cs typeface="Times New Roman" panose="02020603050405020304" pitchFamily="18" charset="0"/>
              </a:rPr>
              <a:t>часть первую статьи 198 </a:t>
            </a:r>
            <a:r>
              <a:rPr lang="ru-RU" sz="2400" dirty="0">
                <a:solidFill>
                  <a:schemeClr val="bg1"/>
                </a:solidFill>
                <a:latin typeface="Times New Roman" panose="02020603050405020304" pitchFamily="18" charset="0"/>
                <a:cs typeface="Times New Roman" panose="02020603050405020304" pitchFamily="18" charset="0"/>
              </a:rPr>
              <a:t>изложить в следующей редакции:</a:t>
            </a:r>
          </a:p>
          <a:p>
            <a:pPr algn="just"/>
            <a:r>
              <a:rPr lang="ru-RU" sz="2400" dirty="0">
                <a:solidFill>
                  <a:schemeClr val="bg1"/>
                </a:solidFill>
                <a:latin typeface="Times New Roman" panose="02020603050405020304" pitchFamily="18" charset="0"/>
                <a:cs typeface="Times New Roman" panose="02020603050405020304" pitchFamily="18" charset="0"/>
              </a:rPr>
              <a:t>«1. Отложение разбирательства дела допускается </a:t>
            </a:r>
            <a:r>
              <a:rPr lang="ru-RU" b="1" dirty="0">
                <a:solidFill>
                  <a:schemeClr val="bg1"/>
                </a:solidFill>
                <a:latin typeface="Times New Roman" panose="02020603050405020304" pitchFamily="18" charset="0"/>
                <a:cs typeface="Times New Roman" panose="02020603050405020304" pitchFamily="18" charset="0"/>
              </a:rPr>
              <a:t>только</a:t>
            </a:r>
            <a:r>
              <a:rPr lang="ru-RU" sz="2400" dirty="0">
                <a:solidFill>
                  <a:schemeClr val="bg1"/>
                </a:solidFill>
                <a:latin typeface="Times New Roman" panose="02020603050405020304" pitchFamily="18" charset="0"/>
                <a:cs typeface="Times New Roman" panose="02020603050405020304" pitchFamily="18" charset="0"/>
              </a:rPr>
              <a:t> по причине невозможности рассмотрения дела в этом судебном заседании вследствие неявки по уважительным причинам кого-либо из лиц, участвующих в деле, необходимости представления или истребования дополнительных доказательств по правилам статьи 73 настоящего Кодекса, при предъявлении встречного иска в случае, предусмотренном частью второй статьи 153 настоящего Кодекса.»;</a:t>
            </a:r>
          </a:p>
          <a:p>
            <a:pPr marL="0" indent="0" algn="just">
              <a:buNone/>
            </a:pPr>
            <a:endParaRPr lang="ru-RU"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9732313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2175</TotalTime>
  <Words>9349</Words>
  <Application>Microsoft Office PowerPoint</Application>
  <PresentationFormat>Произвольный</PresentationFormat>
  <Paragraphs>407</Paragraphs>
  <Slides>49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49</vt:i4>
      </vt:variant>
    </vt:vector>
  </HeadingPairs>
  <TitlesOfParts>
    <vt:vector size="50" baseType="lpstr">
      <vt:lpstr>Office Theme</vt:lpstr>
      <vt:lpstr>Слайд 1</vt:lpstr>
      <vt:lpstr>Закон Республики Казахстан от 10 января 2018 года № 134-VI «О внесении изменений и дополнений в некоторые законодательные акты Республики Казахстан по вопросам оценочной деятельности» Закон введен в действие по истечении шести месяцев после дня его первого официального опубликования.</vt:lpstr>
      <vt:lpstr>Закон Республики Казахстан от 24 мая 2018 года № 156-VI «О внесении изменений и дополнений в некоторые законодательные акты Республики Казахстан по вопросам совершенствования регулирования предпринимательской деятельности» (ГК РК)</vt:lpstr>
      <vt:lpstr>Слайд 4</vt:lpstr>
      <vt:lpstr>Слайд 5</vt:lpstr>
      <vt:lpstr>Слайд 6</vt:lpstr>
      <vt:lpstr>Слайд 7</vt:lpstr>
      <vt:lpstr>Слайд 8</vt:lpstr>
      <vt:lpstr>Слайд 9</vt:lpstr>
      <vt:lpstr>Слайд 10</vt:lpstr>
      <vt:lpstr>   </vt:lpstr>
      <vt:lpstr>   </vt:lpstr>
      <vt:lpstr>   </vt:lpstr>
      <vt:lpstr>   </vt:lpstr>
      <vt:lpstr>   </vt:lpstr>
      <vt:lpstr>   </vt:lpstr>
      <vt:lpstr>   </vt:lpstr>
      <vt:lpstr>   </vt:lpstr>
      <vt:lpstr>   </vt:lpstr>
      <vt:lpstr>   </vt:lpstr>
      <vt:lpstr>   </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lpstr>Слайд 43</vt:lpstr>
      <vt:lpstr>Слайд 44</vt:lpstr>
      <vt:lpstr>Слайд 45</vt:lpstr>
      <vt:lpstr>Слайд 46</vt:lpstr>
      <vt:lpstr>Слайд 47</vt:lpstr>
      <vt:lpstr>Слайд 48</vt:lpstr>
      <vt:lpstr>Слайд 49</vt:lpstr>
    </vt:vector>
  </TitlesOfParts>
  <Company>Hewlett 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ТРУДОВОЙ КОДЕКС РК</dc:title>
  <dc:creator>Kaziyeva, Assel</dc:creator>
  <cp:lastModifiedBy>a.aizhan</cp:lastModifiedBy>
  <cp:revision>89</cp:revision>
  <dcterms:created xsi:type="dcterms:W3CDTF">2016-01-12T03:48:35Z</dcterms:created>
  <dcterms:modified xsi:type="dcterms:W3CDTF">2019-01-09T10:29:34Z</dcterms:modified>
</cp:coreProperties>
</file>