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9" r:id="rId4"/>
    <p:sldId id="290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6" r:id="rId16"/>
    <p:sldId id="337" r:id="rId17"/>
    <p:sldId id="335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291" r:id="rId26"/>
    <p:sldId id="292" r:id="rId27"/>
    <p:sldId id="293" r:id="rId28"/>
    <p:sldId id="294" r:id="rId29"/>
    <p:sldId id="303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emeinoe-pravo.net/skolko-stoit-surrogatnoe-materinstvo-v-rossii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0%B9%D0%BE%D1%82%D0%B0%D1%80" TargetMode="External"/><Relationship Id="rId2" Type="http://schemas.openxmlformats.org/officeDocument/2006/relationships/hyperlink" Target="https://ru.wikipedia.org/wiki/%D0%9F%D0%BB%D1%83%D1%82%D0%B0%D1%80%D1%8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4%D1%80%D0%B5%D0%B2%D0%BD%D0%B8%D0%B9_%D0%A0%D0%B8%D0%BC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1%D1%8B%D0%BD%D1%8F" TargetMode="External"/><Relationship Id="rId2" Type="http://schemas.openxmlformats.org/officeDocument/2006/relationships/hyperlink" Target="https://ru.wikipedia.org/wiki/%D0%95%D0%B2%D1%80%D0%B5%D0%B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9A%D0%BD%D0%B8%D0%B3%D0%B0_%D0%91%D1%8B%D1%82%D0%B8%D1%8F" TargetMode="External"/><Relationship Id="rId4" Type="http://schemas.openxmlformats.org/officeDocument/2006/relationships/hyperlink" Target="https://ru.wikipedia.org/wiki/%D0%98%D0%B7%D0%BC%D0%B0%D0%B8%D0%BB_(%D0%B2_%D0%91%D0%B8%D0%B1%D0%BB%D0%B8%D0%B8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1%81%D0%BF%D0%BB%D0%BE%D0%B4%D0%B8%D0%B5" TargetMode="External"/><Relationship Id="rId2" Type="http://schemas.openxmlformats.org/officeDocument/2006/relationships/hyperlink" Target="https://ru.wikipedia.org/wiki/%D0%AD%D0%BC%D0%B0%D0%BD%D1%81%D0%B8%D0%BF%D0%B0%D1%86%D0%B8%D1%8F_(%D1%81%D0%BE%D1%86%D0%B8%D0%BE%D0%BB%D0%BE%D0%B3%D0%B8%D1%8F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8%D0%BB%D0%BB%D0%B8%D0%BD%D0%BE%D0%B9%D1%81" TargetMode="External"/><Relationship Id="rId5" Type="http://schemas.openxmlformats.org/officeDocument/2006/relationships/hyperlink" Target="https://ru.wikipedia.org/wiki/%D0%AD%D0%BA%D1%81%D1%82%D1%80%D0%B0%D0%BA%D0%BE%D1%80%D0%BF%D0%BE%D1%80%D0%B0%D0%BB%D1%8C%D0%BD%D0%BE%D0%B5_%D0%BE%D0%BF%D0%BB%D0%BE%D0%B4%D0%BE%D1%82%D0%B2%D0%BE%D1%80%D0%B5%D0%BD%D0%B8%D0%B5" TargetMode="External"/><Relationship Id="rId4" Type="http://schemas.openxmlformats.org/officeDocument/2006/relationships/hyperlink" Target="https://ru.wikipedia.org/wiki/%D0%98%D1%81%D0%BA%D1%83%D1%81%D1%81%D1%82%D0%B2%D0%B5%D0%BD%D0%BD%D0%BE%D0%B5_%D0%BE%D0%BF%D0%BB%D0%BE%D0%B4%D0%BE%D1%82%D0%B2%D0%BE%D1%80%D0%B5%D0%BD%D0%B8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C%D0%B1%D1%80%D0%B8%D0%BE%D0%BD" TargetMode="External"/><Relationship Id="rId2" Type="http://schemas.openxmlformats.org/officeDocument/2006/relationships/hyperlink" Target="https://ru.wikipedia.org/wiki/%D0%92%D0%B5%D0%BB%D0%B8%D0%BA%D0%BE%D0%B1%D1%80%D0%B8%D1%82%D0%B0%D0%BD%D0%B8%D1%8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AE%D0%90%D0%A0" TargetMode="External"/><Relationship Id="rId4" Type="http://schemas.openxmlformats.org/officeDocument/2006/relationships/hyperlink" Target="https://ru.wikipedia.org/wiki/%D0%AD%D0%BA%D1%81%D1%82%D1%80%D0%B0%D0%BA%D0%BE%D1%80%D0%BF%D0%BE%D1%80%D0%B0%D0%BB%D1%8C%D0%BD%D0%BE%D0%B5_%D0%BE%D0%BF%D0%BB%D0%BE%D0%B4%D0%BE%D1%82%D0%B2%D0%BE%D1%80%D0%B5%D0%BD%D0%B8%D0%B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i="1" dirty="0">
              <a:cs typeface="Arial" panose="020B0604020202020204" pitchFamily="34" charset="0"/>
            </a:endParaRPr>
          </a:p>
          <a:p>
            <a:pPr algn="l"/>
            <a:endParaRPr lang="ru-RU" sz="40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/>
            <a:endParaRPr lang="ru-RU" sz="2800" b="1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/>
            <a:r>
              <a:rPr lang="ru-RU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Алтынай Макешева</a:t>
            </a:r>
          </a:p>
          <a:p>
            <a:pPr algn="l"/>
            <a:endParaRPr lang="ru-RU" sz="1600" b="1" i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/>
            <a:r>
              <a:rPr lang="ru-RU" sz="40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Нотариус </a:t>
            </a:r>
            <a:r>
              <a:rPr lang="ru-RU" sz="4000" b="1" i="1" dirty="0">
                <a:solidFill>
                  <a:schemeClr val="tx2"/>
                </a:solidFill>
                <a:cs typeface="Arial" panose="020B0604020202020204" pitchFamily="34" charset="0"/>
              </a:rPr>
              <a:t>г. Алматы</a:t>
            </a:r>
          </a:p>
        </p:txBody>
      </p:sp>
      <p:pic>
        <p:nvPicPr>
          <p:cNvPr id="5" name="Picture 2" descr="C:\Users\Altynai\Desktop\Вебинары мои 2019\ДСМ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44" y="1334074"/>
            <a:ext cx="3972836" cy="31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1. Женщина</a:t>
            </a:r>
            <a:r>
              <a:rPr lang="ru-RU" dirty="0">
                <a:solidFill>
                  <a:schemeClr val="tx2"/>
                </a:solidFill>
              </a:rPr>
              <a:t>, желающая стать суррогатной матерью, должна быть в возрасте </a:t>
            </a:r>
            <a:r>
              <a:rPr lang="ru-RU" b="1" u="sng" dirty="0">
                <a:solidFill>
                  <a:schemeClr val="tx2"/>
                </a:solidFill>
              </a:rPr>
              <a:t>от 20 до 35 лет</a:t>
            </a:r>
            <a:r>
              <a:rPr lang="ru-RU" dirty="0">
                <a:solidFill>
                  <a:schemeClr val="tx2"/>
                </a:solidFill>
              </a:rPr>
              <a:t>, иметь удовлетворительное физическое, психическое и репродуктивное здоровье, подтвержденное заключением медицинской организации, а также иметь </a:t>
            </a:r>
            <a:r>
              <a:rPr lang="ru-RU" b="1" u="sng" dirty="0">
                <a:solidFill>
                  <a:schemeClr val="tx2"/>
                </a:solidFill>
              </a:rPr>
              <a:t>собственного здорового ребенка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. В случае, если суррогатная мать состоит в зарегистрированном браке (супружестве), при заключении договора суррогатного материнства необходимо представить </a:t>
            </a:r>
            <a:r>
              <a:rPr lang="ru-RU" b="1" u="sng" dirty="0" smtClean="0">
                <a:solidFill>
                  <a:schemeClr val="tx2"/>
                </a:solidFill>
              </a:rPr>
              <a:t>нотариальное письменное </a:t>
            </a:r>
            <a:r>
              <a:rPr lang="ru-RU" b="1" u="sng" dirty="0">
                <a:solidFill>
                  <a:schemeClr val="tx2"/>
                </a:solidFill>
              </a:rPr>
              <a:t>согласие </a:t>
            </a:r>
            <a:r>
              <a:rPr lang="ru-RU" b="1" u="sng" dirty="0" smtClean="0">
                <a:solidFill>
                  <a:schemeClr val="tx2"/>
                </a:solidFill>
              </a:rPr>
              <a:t>супруга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3.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Медицинская </a:t>
            </a:r>
            <a:r>
              <a:rPr lang="ru-RU" dirty="0">
                <a:solidFill>
                  <a:schemeClr val="tx2"/>
                </a:solidFill>
              </a:rPr>
              <a:t>организация, применяющая вспомогательные репродуктивные методы и технологии, обязана вынести </a:t>
            </a:r>
            <a:r>
              <a:rPr lang="ru-RU" b="1" u="sng" dirty="0">
                <a:solidFill>
                  <a:schemeClr val="tx2"/>
                </a:solidFill>
              </a:rPr>
              <a:t>заключение об их применении с полной и исчерпывающей информацией об использованных для этого биоматериалах самих лиц, желающих иметь </a:t>
            </a:r>
            <a:r>
              <a:rPr lang="ru-RU" b="1" u="sng" dirty="0" smtClean="0">
                <a:solidFill>
                  <a:schemeClr val="tx2"/>
                </a:solidFill>
              </a:rPr>
              <a:t>ребенка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либо донорского банка. Один экземпляр заключения прилагается к нотариально удостоверенному договору суррогатного материнства и хранится по месту совершения сделки</a:t>
            </a:r>
            <a:r>
              <a:rPr lang="ru-RU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17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tx2"/>
                </a:solidFill>
              </a:rPr>
              <a:t>* Кодекс </a:t>
            </a:r>
            <a:r>
              <a:rPr lang="ru-RU" sz="1700" b="1" dirty="0">
                <a:solidFill>
                  <a:schemeClr val="tx2"/>
                </a:solidFill>
              </a:rPr>
              <a:t>Республики Казахстан «О браке (супружестве) и семье»</a:t>
            </a:r>
            <a:endParaRPr lang="ru-RU" sz="1700" b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Кто может быть суррогатной матерью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2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7525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>
                <a:solidFill>
                  <a:schemeClr val="tx2"/>
                </a:solidFill>
              </a:rPr>
              <a:t>Заказчиками по договору суррогатного материнства может выступать супружеская пара (супруги). </a:t>
            </a:r>
            <a:endParaRPr lang="ru-RU" sz="96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9600" b="1" u="sng" dirty="0" smtClean="0">
                <a:solidFill>
                  <a:schemeClr val="tx2"/>
                </a:solidFill>
              </a:rPr>
              <a:t>Родителями </a:t>
            </a:r>
            <a:r>
              <a:rPr lang="ru-RU" sz="9600" b="1" u="sng" dirty="0">
                <a:solidFill>
                  <a:schemeClr val="tx2"/>
                </a:solidFill>
              </a:rPr>
              <a:t>ребенка</a:t>
            </a:r>
            <a:r>
              <a:rPr lang="ru-RU" sz="9600" b="1" dirty="0">
                <a:solidFill>
                  <a:schemeClr val="tx2"/>
                </a:solidFill>
              </a:rPr>
              <a:t>, родившегося в результате применения вспомогательных репродуктивных методов и технологий, на основании договора суррогатного материнства признаются </a:t>
            </a:r>
            <a:r>
              <a:rPr lang="ru-RU" sz="9600" b="1" u="sng" dirty="0">
                <a:solidFill>
                  <a:schemeClr val="tx2"/>
                </a:solidFill>
              </a:rPr>
              <a:t>супруги (заказчики</a:t>
            </a:r>
            <a:r>
              <a:rPr lang="ru-RU" sz="9600" b="1" u="sng" dirty="0" smtClean="0">
                <a:solidFill>
                  <a:schemeClr val="tx2"/>
                </a:solidFill>
              </a:rPr>
              <a:t>)</a:t>
            </a:r>
            <a:r>
              <a:rPr lang="ru-RU" sz="9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9600" b="1" dirty="0" smtClean="0">
                <a:solidFill>
                  <a:schemeClr val="tx2"/>
                </a:solidFill>
              </a:rPr>
              <a:t>В </a:t>
            </a:r>
            <a:r>
              <a:rPr lang="ru-RU" sz="9600" b="1" dirty="0">
                <a:solidFill>
                  <a:schemeClr val="tx2"/>
                </a:solidFill>
              </a:rPr>
              <a:t>случае рождения в результате применения таких методов и технологий либо согласно договору суррогатного материнства двух и более детей супруги (заказчики) в равной мере несут ответственность за каждого родившегося ребенка. </a:t>
            </a:r>
            <a:r>
              <a:rPr lang="ru-RU" sz="9600" b="1" u="sng" dirty="0">
                <a:solidFill>
                  <a:schemeClr val="tx2"/>
                </a:solidFill>
              </a:rPr>
              <a:t>Матерью ребенка</a:t>
            </a:r>
            <a:r>
              <a:rPr lang="ru-RU" sz="9600" b="1" dirty="0">
                <a:solidFill>
                  <a:schemeClr val="tx2"/>
                </a:solidFill>
              </a:rPr>
              <a:t> после его рождения в медицинском свидетельстве о рождении записывается </a:t>
            </a:r>
            <a:r>
              <a:rPr lang="ru-RU" sz="9600" b="1" u="sng" dirty="0">
                <a:solidFill>
                  <a:schemeClr val="tx2"/>
                </a:solidFill>
              </a:rPr>
              <a:t>супруга</a:t>
            </a:r>
            <a:r>
              <a:rPr lang="ru-RU" sz="9600" b="1" dirty="0">
                <a:solidFill>
                  <a:schemeClr val="tx2"/>
                </a:solidFill>
              </a:rPr>
              <a:t> (заказчица), а </a:t>
            </a:r>
            <a:r>
              <a:rPr lang="ru-RU" sz="9600" b="1" u="sng" dirty="0">
                <a:solidFill>
                  <a:schemeClr val="tx2"/>
                </a:solidFill>
              </a:rPr>
              <a:t>отцом</a:t>
            </a:r>
            <a:r>
              <a:rPr lang="ru-RU" sz="9600" b="1" dirty="0">
                <a:solidFill>
                  <a:schemeClr val="tx2"/>
                </a:solidFill>
              </a:rPr>
              <a:t> —</a:t>
            </a:r>
            <a:r>
              <a:rPr lang="ru-RU" sz="9600" b="1" dirty="0" smtClean="0">
                <a:solidFill>
                  <a:schemeClr val="tx2"/>
                </a:solidFill>
              </a:rPr>
              <a:t> </a:t>
            </a:r>
            <a:r>
              <a:rPr lang="ru-RU" sz="9600" b="1" u="sng" dirty="0">
                <a:solidFill>
                  <a:schemeClr val="tx2"/>
                </a:solidFill>
              </a:rPr>
              <a:t>супруг</a:t>
            </a:r>
            <a:r>
              <a:rPr lang="ru-RU" sz="9600" b="1" dirty="0">
                <a:solidFill>
                  <a:schemeClr val="tx2"/>
                </a:solidFill>
              </a:rPr>
              <a:t> (заказчик), заключившие договор суррогатного материнства</a:t>
            </a:r>
            <a:r>
              <a:rPr lang="ru-RU" sz="9600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7200" b="1" dirty="0">
              <a:solidFill>
                <a:schemeClr val="tx2"/>
              </a:solidFill>
            </a:endParaRPr>
          </a:p>
          <a:p>
            <a:pPr algn="just"/>
            <a:r>
              <a:rPr lang="ru-RU" sz="4800" b="1" dirty="0">
                <a:solidFill>
                  <a:schemeClr val="tx2"/>
                </a:solidFill>
              </a:rPr>
              <a:t>* Кодекс Республики Казахстан «О браке (супружестве) и семье»</a:t>
            </a:r>
          </a:p>
          <a:p>
            <a:pPr algn="just"/>
            <a:endParaRPr lang="ru-RU" sz="9600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Кто может выступать заказчиками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>
                <a:solidFill>
                  <a:schemeClr val="bg1"/>
                </a:solidFill>
              </a:rPr>
              <a:t>Договору суррогатного материнства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5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8245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</a:rPr>
              <a:t>Договор </a:t>
            </a:r>
            <a:r>
              <a:rPr lang="ru-RU" sz="2200" b="1" dirty="0">
                <a:solidFill>
                  <a:schemeClr val="tx2"/>
                </a:solidFill>
              </a:rPr>
              <a:t>суррогатного материнства заключается в письменной форме с соблюдением требований гражданского законодательства Республики Казахстан и </a:t>
            </a:r>
            <a:r>
              <a:rPr lang="ru-RU" sz="2400" b="1" u="sng" dirty="0">
                <a:solidFill>
                  <a:schemeClr val="tx2"/>
                </a:solidFill>
              </a:rPr>
              <a:t>подлежит обязательному нотариальному удостоверению</a:t>
            </a:r>
            <a:r>
              <a:rPr lang="ru-RU" sz="2200" b="1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tx2"/>
                </a:solidFill>
              </a:rPr>
              <a:t>Заключение договора суррогатного материнства заведомо </a:t>
            </a:r>
            <a:r>
              <a:rPr lang="ru-RU" sz="2200" b="1" u="sng" dirty="0">
                <a:solidFill>
                  <a:schemeClr val="tx2"/>
                </a:solidFill>
              </a:rPr>
              <a:t>предполагает родительские права и обязанности супругов </a:t>
            </a:r>
            <a:r>
              <a:rPr lang="ru-RU" sz="2200" b="1" dirty="0">
                <a:solidFill>
                  <a:schemeClr val="tx2"/>
                </a:solidFill>
              </a:rPr>
              <a:t>(заказчиков) </a:t>
            </a:r>
            <a:r>
              <a:rPr lang="ru-RU" sz="2200" b="1" u="sng" dirty="0">
                <a:solidFill>
                  <a:schemeClr val="tx2"/>
                </a:solidFill>
              </a:rPr>
              <a:t>на ребенка</a:t>
            </a:r>
            <a:r>
              <a:rPr lang="ru-RU" sz="2200" b="1" dirty="0">
                <a:solidFill>
                  <a:schemeClr val="tx2"/>
                </a:solidFill>
              </a:rPr>
              <a:t>, родившегося в результате применения вспомогательных репродуктивных методов и технологий.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Одновременно с договором суррогатного материнства супруги (заказчики) заключают договор с медицинской организацией, применяющей вспомогательные репродуктивные методы и технологии, которая будет оказывать соответствующие услуги</a:t>
            </a:r>
            <a:r>
              <a:rPr lang="ru-RU" sz="2200" b="1" dirty="0" smtClean="0">
                <a:solidFill>
                  <a:schemeClr val="tx2"/>
                </a:solidFill>
              </a:rPr>
              <a:t>.*</a:t>
            </a:r>
            <a:endParaRPr lang="ru-RU" sz="2200" b="1" dirty="0">
              <a:solidFill>
                <a:schemeClr val="tx2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 algn="l"/>
            <a:r>
              <a:rPr lang="ru-RU" sz="1800" b="1" dirty="0" smtClean="0">
                <a:solidFill>
                  <a:schemeClr val="tx2"/>
                </a:solidFill>
              </a:rPr>
              <a:t>     </a:t>
            </a:r>
            <a:r>
              <a:rPr lang="ru-RU" sz="1200" b="1" dirty="0" smtClean="0">
                <a:solidFill>
                  <a:schemeClr val="tx2"/>
                </a:solidFill>
              </a:rPr>
              <a:t>* </a:t>
            </a:r>
            <a:r>
              <a:rPr lang="ru-RU" sz="1200" b="1" dirty="0">
                <a:solidFill>
                  <a:schemeClr val="tx2"/>
                </a:solidFill>
              </a:rPr>
              <a:t>Кодекс Республики Казахстан «О браке (супружестве) и семье»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Как должен быть оформлен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Договор суррогатного материнства?</a:t>
            </a:r>
          </a:p>
        </p:txBody>
      </p:sp>
    </p:spTree>
    <p:extLst>
      <p:ext uri="{BB962C8B-B14F-4D97-AF65-F5344CB8AC3E}">
        <p14:creationId xmlns:p14="http://schemas.microsoft.com/office/powerpoint/2010/main" val="172720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</a:rPr>
              <a:t>Договор суррогатного материнства должен содержать: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1) данные супругов (заказчиков) и суррогатной матери;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2) порядок и условия оплаты материальных расходов на содержание суррогатной матери;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3) права,  обязанности  и  ответственность  сторон  при неисполнении условий договора;</a:t>
            </a:r>
          </a:p>
          <a:p>
            <a:pPr algn="just" fontAlgn="base"/>
            <a:r>
              <a:rPr lang="ru-RU" sz="2800" b="1" dirty="0">
                <a:solidFill>
                  <a:schemeClr val="tx2"/>
                </a:solidFill>
              </a:rPr>
              <a:t>4) размер и порядок компенсаций, предусмотренных п. 1 ст. 57 Кодекса Республики Казахстан «О браке (супружестве) и семье»;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5) иные условия, в том числе форс-мажорные обстоятельства</a:t>
            </a:r>
            <a:r>
              <a:rPr lang="ru-RU" sz="2800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2800" b="1" dirty="0">
              <a:solidFill>
                <a:schemeClr val="tx2"/>
              </a:solidFill>
            </a:endParaRPr>
          </a:p>
          <a:p>
            <a:pPr algn="l"/>
            <a:r>
              <a:rPr lang="ru-RU" sz="1300" b="1" dirty="0">
                <a:solidFill>
                  <a:schemeClr val="tx2"/>
                </a:solidFill>
              </a:rPr>
              <a:t>* Кодекс Республики Казахстан «О браке (супружестве) и семье»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Содержание </a:t>
            </a:r>
            <a:r>
              <a:rPr lang="ru-RU" sz="2400" b="1" dirty="0" smtClean="0">
                <a:solidFill>
                  <a:schemeClr val="bg1"/>
                </a:solidFill>
              </a:rPr>
              <a:t>Договора </a:t>
            </a:r>
            <a:r>
              <a:rPr lang="ru-RU" sz="2400" b="1" dirty="0">
                <a:solidFill>
                  <a:schemeClr val="bg1"/>
                </a:solidFill>
              </a:rPr>
              <a:t>суррогатного материнства:</a:t>
            </a:r>
          </a:p>
        </p:txBody>
      </p:sp>
    </p:spTree>
    <p:extLst>
      <p:ext uri="{BB962C8B-B14F-4D97-AF65-F5344CB8AC3E}">
        <p14:creationId xmlns:p14="http://schemas.microsoft.com/office/powerpoint/2010/main" val="422809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7"/>
            <a:ext cx="8640960" cy="489654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1. Супруги (заказчики) при заключении договора суррогатного материнства обязаны: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1) нести материальные расходы, связанные с прохождением суррогатной матерью медицинского обследования;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2) нести материальные расходы, связанные с применением вспомогательных репродуктивных методов и технологий; 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3) представить в медицинские организации, применяющие вспомогательные репродуктивные методы и технологии, медицинское заключение о физическом, психическом здоровье, а также результаты медико-генетического обследования;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4) оплачивать расходы по медицинскому обслуживанию суррогатной матери в период беременности, родов и в течение </a:t>
            </a:r>
            <a:r>
              <a:rPr lang="ru-RU" b="1" dirty="0" smtClean="0">
                <a:solidFill>
                  <a:schemeClr val="tx2"/>
                </a:solidFill>
              </a:rPr>
              <a:t>      56 дней </a:t>
            </a:r>
            <a:r>
              <a:rPr lang="ru-RU" b="1" dirty="0">
                <a:solidFill>
                  <a:schemeClr val="tx2"/>
                </a:solidFill>
              </a:rPr>
              <a:t>после родов, а в случае осложнений, связанных с беременностью и родами, оплачивать расходы в течение 70 дней после родов</a:t>
            </a:r>
            <a:r>
              <a:rPr lang="ru-RU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1900" b="1" dirty="0">
              <a:solidFill>
                <a:schemeClr val="tx2"/>
              </a:solidFill>
            </a:endParaRPr>
          </a:p>
          <a:p>
            <a:pPr algn="just"/>
            <a:r>
              <a:rPr lang="ru-RU" sz="1900" b="1" dirty="0">
                <a:solidFill>
                  <a:schemeClr val="tx2"/>
                </a:solidFill>
              </a:rPr>
              <a:t>* Кодекс Республики Казахстан «О браке (супружестве) и семье»</a:t>
            </a:r>
          </a:p>
          <a:p>
            <a:pPr algn="just"/>
            <a:endParaRPr lang="ru-RU" b="1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Права и обязанности </a:t>
            </a:r>
            <a:r>
              <a:rPr lang="ru-RU" sz="2400" b="1" dirty="0" smtClean="0">
                <a:solidFill>
                  <a:schemeClr val="bg1"/>
                </a:solidFill>
              </a:rPr>
              <a:t>супругов (заказчиков)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по договору </a:t>
            </a:r>
            <a:r>
              <a:rPr lang="ru-RU" sz="2400" b="1" dirty="0">
                <a:solidFill>
                  <a:schemeClr val="bg1"/>
                </a:solidFill>
              </a:rPr>
              <a:t>суррогатного </a:t>
            </a:r>
            <a:r>
              <a:rPr lang="ru-RU" sz="2400" b="1" dirty="0" smtClean="0">
                <a:solidFill>
                  <a:schemeClr val="bg1"/>
                </a:solidFill>
              </a:rPr>
              <a:t>материнства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7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95701"/>
            <a:ext cx="8784976" cy="500165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2. Суррогатная мать </a:t>
            </a:r>
            <a:r>
              <a:rPr lang="ru-RU" sz="2000" b="1" dirty="0" smtClean="0">
                <a:solidFill>
                  <a:schemeClr val="tx2"/>
                </a:solidFill>
              </a:rPr>
              <a:t>при </a:t>
            </a:r>
            <a:r>
              <a:rPr lang="ru-RU" sz="2000" b="1" dirty="0">
                <a:solidFill>
                  <a:schemeClr val="tx2"/>
                </a:solidFill>
              </a:rPr>
              <a:t>заключении договора суррогатного материнства обязана: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1) представить заказчикам медицинское заключение о своем физическом, психическом и репродуктивном здоровье;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2) регулярно наблюдаться у врача и строго выполнять его рекомендации и назначения;</a:t>
            </a: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3) информировать лиц, заключивших с ней договор, о течении беременности с оговоренной в договоре </a:t>
            </a:r>
            <a:r>
              <a:rPr lang="ru-RU" sz="2000" b="1" dirty="0" smtClean="0">
                <a:solidFill>
                  <a:schemeClr val="tx2"/>
                </a:solidFill>
              </a:rPr>
              <a:t>периодичностью;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4) </a:t>
            </a:r>
            <a:r>
              <a:rPr lang="ru-RU" sz="2200" b="1" u="sng" dirty="0">
                <a:solidFill>
                  <a:schemeClr val="tx2"/>
                </a:solidFill>
              </a:rPr>
              <a:t>передать рожденного ребенка лицам, заключившим с ней договор суррогатного материнства</a:t>
            </a:r>
            <a:r>
              <a:rPr lang="ru-RU" sz="2000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r>
              <a:rPr lang="ru-RU" sz="2200" b="1" dirty="0" smtClean="0">
                <a:solidFill>
                  <a:schemeClr val="tx2"/>
                </a:solidFill>
              </a:rPr>
              <a:t>Для сравнения: </a:t>
            </a:r>
            <a:r>
              <a:rPr lang="ru-RU" sz="2200" b="1" dirty="0">
                <a:solidFill>
                  <a:schemeClr val="tx2"/>
                </a:solidFill>
              </a:rPr>
              <a:t>Согласно законодательству </a:t>
            </a:r>
            <a:r>
              <a:rPr lang="ru-RU" sz="2200" b="1" dirty="0" smtClean="0">
                <a:solidFill>
                  <a:schemeClr val="tx2"/>
                </a:solidFill>
              </a:rPr>
              <a:t>России, </a:t>
            </a:r>
            <a:r>
              <a:rPr lang="ru-RU" sz="2200" b="1" u="sng" dirty="0">
                <a:solidFill>
                  <a:schemeClr val="tx2"/>
                </a:solidFill>
              </a:rPr>
              <a:t>все права на новорожденного ребёнка принадлежат женщине, которая была им беременна</a:t>
            </a:r>
            <a:r>
              <a:rPr lang="ru-RU" sz="2200" b="1" dirty="0" smtClean="0">
                <a:solidFill>
                  <a:schemeClr val="tx2"/>
                </a:solidFill>
              </a:rPr>
              <a:t>.**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300" b="1" dirty="0" smtClean="0">
                <a:solidFill>
                  <a:schemeClr val="tx2"/>
                </a:solidFill>
              </a:rPr>
              <a:t>Кодекс </a:t>
            </a:r>
            <a:r>
              <a:rPr lang="ru-RU" sz="1300" b="1" dirty="0">
                <a:solidFill>
                  <a:schemeClr val="tx2"/>
                </a:solidFill>
              </a:rPr>
              <a:t>Республики Казахстан «О браке (супружестве) и семье</a:t>
            </a:r>
            <a:r>
              <a:rPr lang="ru-RU" sz="1300" b="1" dirty="0" smtClean="0">
                <a:solidFill>
                  <a:schemeClr val="tx2"/>
                </a:solidFill>
              </a:rPr>
              <a:t>» (Ст. 56)</a:t>
            </a:r>
            <a:r>
              <a:rPr lang="ru-RU" sz="1300" dirty="0"/>
              <a:t> </a:t>
            </a:r>
            <a:endParaRPr lang="ru-RU" sz="1300" dirty="0" smtClean="0"/>
          </a:p>
          <a:p>
            <a:pPr algn="just"/>
            <a:r>
              <a:rPr lang="ru-RU" sz="1300" dirty="0" smtClean="0"/>
              <a:t>** Источник</a:t>
            </a:r>
            <a:r>
              <a:rPr lang="ru-RU" sz="1300" dirty="0"/>
              <a:t>:.</a:t>
            </a:r>
            <a:r>
              <a:rPr lang="ru-RU" sz="1300" dirty="0">
                <a:hlinkClick r:id="rId2"/>
              </a:rPr>
              <a:t>http://semeinoe-pravo.net/skolko-stoit-surrogatnoe-materinstvo-v-rossii/</a:t>
            </a:r>
            <a:endParaRPr lang="ru-RU" sz="1300" dirty="0"/>
          </a:p>
          <a:p>
            <a:pPr algn="just"/>
            <a:endParaRPr lang="ru-RU" sz="1200" b="1" dirty="0">
              <a:solidFill>
                <a:schemeClr val="tx2"/>
              </a:solidFill>
            </a:endParaRPr>
          </a:p>
          <a:p>
            <a:pPr algn="just"/>
            <a:endParaRPr lang="ru-RU" sz="2400" b="1" dirty="0">
              <a:solidFill>
                <a:schemeClr val="tx2"/>
              </a:solidFill>
            </a:endParaRPr>
          </a:p>
          <a:p>
            <a:pPr algn="just"/>
            <a:endParaRPr lang="ru-RU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Права и обязанности </a:t>
            </a:r>
            <a:r>
              <a:rPr lang="ru-RU" sz="2400" b="1" dirty="0" smtClean="0">
                <a:solidFill>
                  <a:schemeClr val="bg1"/>
                </a:solidFill>
              </a:rPr>
              <a:t>суррогатной матери </a:t>
            </a:r>
            <a:endParaRPr lang="ru-RU" sz="2400" b="1" dirty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по договору суррогатного материнства</a:t>
            </a:r>
          </a:p>
        </p:txBody>
      </p:sp>
    </p:spTree>
    <p:extLst>
      <p:ext uri="{BB962C8B-B14F-4D97-AF65-F5344CB8AC3E}">
        <p14:creationId xmlns:p14="http://schemas.microsoft.com/office/powerpoint/2010/main" val="126273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640960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>
                <a:solidFill>
                  <a:schemeClr val="tx2"/>
                </a:solidFill>
              </a:rPr>
              <a:t>3. Суррогатная мать </a:t>
            </a:r>
            <a:r>
              <a:rPr lang="ru-RU" sz="3400" b="1" u="sng" dirty="0">
                <a:solidFill>
                  <a:schemeClr val="tx2"/>
                </a:solidFill>
              </a:rPr>
              <a:t>не вправе передавать ребенка иным лицам</a:t>
            </a:r>
            <a:r>
              <a:rPr lang="ru-RU" sz="3400" b="1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3400" b="1" dirty="0">
                <a:solidFill>
                  <a:schemeClr val="tx2"/>
                </a:solidFill>
              </a:rPr>
              <a:t>4. При наличии у суррогатной матери постоянной работы </a:t>
            </a:r>
            <a:r>
              <a:rPr lang="ru-RU" sz="3400" b="1" u="sng" dirty="0">
                <a:solidFill>
                  <a:schemeClr val="tx2"/>
                </a:solidFill>
              </a:rPr>
              <a:t>вопрос продолжения трудовой деятельности решается по взаимному соглашению сторон</a:t>
            </a:r>
            <a:r>
              <a:rPr lang="ru-RU" sz="3400" b="1" dirty="0">
                <a:solidFill>
                  <a:schemeClr val="tx2"/>
                </a:solidFill>
              </a:rPr>
              <a:t> договора суррогатного материнства.</a:t>
            </a:r>
          </a:p>
          <a:p>
            <a:pPr algn="just"/>
            <a:r>
              <a:rPr lang="ru-RU" sz="3400" b="1" dirty="0">
                <a:solidFill>
                  <a:schemeClr val="tx2"/>
                </a:solidFill>
              </a:rPr>
              <a:t>5. Суррогатная мать </a:t>
            </a:r>
            <a:r>
              <a:rPr lang="ru-RU" sz="3400" b="1" u="sng" dirty="0">
                <a:solidFill>
                  <a:schemeClr val="tx2"/>
                </a:solidFill>
              </a:rPr>
              <a:t>несет ответственность за беременность</a:t>
            </a:r>
            <a:r>
              <a:rPr lang="ru-RU" sz="3400" b="1" dirty="0">
                <a:solidFill>
                  <a:schemeClr val="tx2"/>
                </a:solidFill>
              </a:rPr>
              <a:t>, предусмотренную договором суррогатного материнства, после применения вспомогательных репродуктивных методов и технологий, и обязана исключить возможность наступления естественной беременности.</a:t>
            </a:r>
          </a:p>
          <a:p>
            <a:pPr algn="just"/>
            <a:r>
              <a:rPr lang="ru-RU" sz="3400" b="1" dirty="0">
                <a:solidFill>
                  <a:schemeClr val="tx2"/>
                </a:solidFill>
              </a:rPr>
              <a:t>6. Вопрос о вынашивании многоплодной беременности решается по взаимному соглашению сторон договора суррогатного материнства.</a:t>
            </a:r>
          </a:p>
          <a:p>
            <a:pPr algn="just"/>
            <a:endParaRPr lang="ru-RU" sz="1700" b="1" dirty="0">
              <a:solidFill>
                <a:schemeClr val="tx2"/>
              </a:solidFill>
            </a:endParaRPr>
          </a:p>
          <a:p>
            <a:pPr algn="just"/>
            <a:r>
              <a:rPr lang="ru-RU" sz="1700" b="1" dirty="0">
                <a:solidFill>
                  <a:schemeClr val="tx2"/>
                </a:solidFill>
              </a:rPr>
              <a:t>* Кодекс Республики Казахстан «О браке (супружестве) и семье»</a:t>
            </a: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Права и обязанности суррогатной матери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по договору суррогатного материнства</a:t>
            </a:r>
          </a:p>
        </p:txBody>
      </p:sp>
    </p:spTree>
    <p:extLst>
      <p:ext uri="{BB962C8B-B14F-4D97-AF65-F5344CB8AC3E}">
        <p14:creationId xmlns:p14="http://schemas.microsoft.com/office/powerpoint/2010/main" val="337795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84976" cy="496855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800" b="1" dirty="0">
                <a:solidFill>
                  <a:schemeClr val="tx2"/>
                </a:solidFill>
              </a:rPr>
              <a:t>1. Применение вспомогательных репродуктивных методов и технологий допускается в отношении женщин, состоящих в зарегистрированном браке (супружестве), также в отношении женщин, не состоящих в браке (супружестве), достигших совершеннолетия и имеющих удовлетворительное физическое, психическое и репродуктивное здоровье, подтвержденное заключением медицинской организации.</a:t>
            </a:r>
          </a:p>
          <a:p>
            <a:pPr algn="just"/>
            <a:r>
              <a:rPr lang="ru-RU" sz="4800" b="1" dirty="0">
                <a:solidFill>
                  <a:schemeClr val="tx2"/>
                </a:solidFill>
              </a:rPr>
              <a:t>2. Женщина, сама вынашивающая и рожающая ребенка в результате применения вспомогательных репродуктивных методов и технологий, включая использование </a:t>
            </a:r>
            <a:r>
              <a:rPr lang="ru-RU" sz="4800" b="1" dirty="0" smtClean="0">
                <a:solidFill>
                  <a:schemeClr val="tx2"/>
                </a:solidFill>
              </a:rPr>
              <a:t>донорских биоматериалов, </a:t>
            </a:r>
            <a:r>
              <a:rPr lang="ru-RU" sz="4800" b="1" dirty="0">
                <a:solidFill>
                  <a:schemeClr val="tx2"/>
                </a:solidFill>
              </a:rPr>
              <a:t>является генетической матерью.</a:t>
            </a:r>
          </a:p>
          <a:p>
            <a:pPr algn="just"/>
            <a:r>
              <a:rPr lang="ru-RU" sz="4800" b="1" dirty="0">
                <a:solidFill>
                  <a:schemeClr val="tx2"/>
                </a:solidFill>
              </a:rPr>
              <a:t>3. В случае рождения ребенка в результате применения вспомогательных репродуктивных методов и технологий сведения о родителях этого ребенка записываются в порядке, установленном </a:t>
            </a:r>
            <a:r>
              <a:rPr lang="ru-RU" sz="4800" b="1" dirty="0" smtClean="0">
                <a:solidFill>
                  <a:schemeClr val="tx2"/>
                </a:solidFill>
              </a:rPr>
              <a:t>Кодексом </a:t>
            </a:r>
            <a:r>
              <a:rPr lang="ru-RU" sz="4800" b="1" dirty="0">
                <a:solidFill>
                  <a:schemeClr val="tx2"/>
                </a:solidFill>
              </a:rPr>
              <a:t>«О браке (супружестве) и семье</a:t>
            </a:r>
            <a:r>
              <a:rPr lang="ru-RU" sz="4800" b="1" dirty="0" smtClean="0">
                <a:solidFill>
                  <a:schemeClr val="tx2"/>
                </a:solidFill>
              </a:rPr>
              <a:t>».*</a:t>
            </a:r>
            <a:endParaRPr lang="ru-RU" sz="4800" b="1" dirty="0">
              <a:solidFill>
                <a:schemeClr val="tx2"/>
              </a:solidFill>
            </a:endParaRPr>
          </a:p>
          <a:p>
            <a:pPr algn="just"/>
            <a:endParaRPr lang="ru-RU" sz="3400" b="1" dirty="0">
              <a:solidFill>
                <a:schemeClr val="tx2"/>
              </a:solidFill>
            </a:endParaRPr>
          </a:p>
          <a:p>
            <a:pPr algn="l"/>
            <a:r>
              <a:rPr lang="ru-RU" sz="2500" b="1" dirty="0">
                <a:solidFill>
                  <a:schemeClr val="tx2"/>
                </a:solidFill>
              </a:rPr>
              <a:t>* Кодекс Республики Казахстан «О браке (супружестве) и семье»</a:t>
            </a: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Применение вспомогательных репродуктивных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методов </a:t>
            </a:r>
            <a:r>
              <a:rPr lang="ru-RU" sz="2400" b="1" dirty="0">
                <a:solidFill>
                  <a:schemeClr val="bg1"/>
                </a:solidFill>
              </a:rPr>
              <a:t>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99924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464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Отказ супругов (заказчиков) от ребенка оформляется в установленном порядке после регистрации его рождения в регистрирующем органе.</a:t>
            </a:r>
          </a:p>
          <a:p>
            <a:pPr algn="just"/>
            <a:r>
              <a:rPr lang="ru-RU" b="1" u="sng" dirty="0">
                <a:solidFill>
                  <a:schemeClr val="tx2"/>
                </a:solidFill>
              </a:rPr>
              <a:t>В случае отказа от ребенка супруги </a:t>
            </a:r>
            <a:r>
              <a:rPr lang="ru-RU" b="1" dirty="0">
                <a:solidFill>
                  <a:schemeClr val="tx2"/>
                </a:solidFill>
              </a:rPr>
              <a:t>(заказчики), давшие свое согласие на применение ВРТ либо заключившие договор с суррогатной матерью, </a:t>
            </a:r>
            <a:r>
              <a:rPr lang="ru-RU" b="1" u="sng" dirty="0">
                <a:solidFill>
                  <a:schemeClr val="tx2"/>
                </a:solidFill>
              </a:rPr>
              <a:t>не вправе требовать от суррогатной матери возмещения материальных расходов</a:t>
            </a:r>
            <a:r>
              <a:rPr lang="ru-RU" b="1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u="sng" dirty="0">
                <a:solidFill>
                  <a:schemeClr val="tx2"/>
                </a:solidFill>
              </a:rPr>
              <a:t>В случае отказа супругов</a:t>
            </a:r>
            <a:r>
              <a:rPr lang="ru-RU" b="1" dirty="0">
                <a:solidFill>
                  <a:schemeClr val="tx2"/>
                </a:solidFill>
              </a:rPr>
              <a:t> (заказчиков), заключивших договор с суррогатной матерью, от ребенка </a:t>
            </a:r>
            <a:r>
              <a:rPr lang="ru-RU" b="1" u="sng" dirty="0">
                <a:solidFill>
                  <a:schemeClr val="tx2"/>
                </a:solidFill>
              </a:rPr>
              <a:t>право материнства по ее желанию остается за суррогатной матерью</a:t>
            </a:r>
            <a:r>
              <a:rPr lang="ru-RU" b="1" dirty="0">
                <a:solidFill>
                  <a:schemeClr val="tx2"/>
                </a:solidFill>
              </a:rPr>
              <a:t>, а в случае ее отказа ребенок передается на попечение государства</a:t>
            </a:r>
            <a:r>
              <a:rPr lang="ru-RU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17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tx2"/>
                </a:solidFill>
              </a:rPr>
              <a:t>* </a:t>
            </a:r>
            <a:r>
              <a:rPr lang="ru-RU" sz="1700" b="1" dirty="0">
                <a:solidFill>
                  <a:schemeClr val="tx2"/>
                </a:solidFill>
              </a:rPr>
              <a:t>Кодекс Республики Казахстан «О браке (супружестве) и семье»</a:t>
            </a:r>
          </a:p>
          <a:p>
            <a:pPr algn="just"/>
            <a:endParaRPr lang="ru-RU" b="1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Правовые последствия </a:t>
            </a:r>
            <a:r>
              <a:rPr lang="ru-RU" sz="2400" b="1" dirty="0" smtClean="0">
                <a:solidFill>
                  <a:schemeClr val="bg1"/>
                </a:solidFill>
              </a:rPr>
              <a:t>договора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суррогатного материнства </a:t>
            </a:r>
            <a:r>
              <a:rPr lang="ru-RU" sz="2400" b="1" dirty="0" smtClean="0">
                <a:solidFill>
                  <a:schemeClr val="bg1"/>
                </a:solidFill>
              </a:rPr>
              <a:t>или </a:t>
            </a:r>
            <a:r>
              <a:rPr lang="ru-RU" sz="2400" b="1" dirty="0">
                <a:solidFill>
                  <a:schemeClr val="bg1"/>
                </a:solidFill>
              </a:rPr>
              <a:t>применения </a:t>
            </a:r>
            <a:r>
              <a:rPr lang="ru-RU" sz="2400" b="1" dirty="0" smtClean="0">
                <a:solidFill>
                  <a:schemeClr val="bg1"/>
                </a:solidFill>
              </a:rPr>
              <a:t>ВРТ </a:t>
            </a:r>
          </a:p>
          <a:p>
            <a:pPr lvl="0" algn="ctr"/>
            <a:r>
              <a:rPr lang="ru-RU" sz="3200" b="1" u="sng" dirty="0" smtClean="0">
                <a:solidFill>
                  <a:schemeClr val="bg1"/>
                </a:solidFill>
              </a:rPr>
              <a:t>Отказ от ребенка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1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568952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b="1" u="sng" dirty="0">
                <a:solidFill>
                  <a:schemeClr val="tx2"/>
                </a:solidFill>
              </a:rPr>
              <a:t>При отказе супругов</a:t>
            </a:r>
            <a:r>
              <a:rPr lang="ru-RU" sz="3800" b="1" dirty="0">
                <a:solidFill>
                  <a:schemeClr val="tx2"/>
                </a:solidFill>
              </a:rPr>
              <a:t> </a:t>
            </a:r>
            <a:r>
              <a:rPr lang="ru-RU" sz="3800" b="1" dirty="0" smtClean="0">
                <a:solidFill>
                  <a:schemeClr val="tx2"/>
                </a:solidFill>
              </a:rPr>
              <a:t>(заказчиков) </a:t>
            </a:r>
            <a:r>
              <a:rPr lang="ru-RU" sz="3800" b="1" u="sng" dirty="0" smtClean="0">
                <a:solidFill>
                  <a:schemeClr val="tx2"/>
                </a:solidFill>
              </a:rPr>
              <a:t>от </a:t>
            </a:r>
            <a:r>
              <a:rPr lang="ru-RU" sz="3800" b="1" u="sng" dirty="0">
                <a:solidFill>
                  <a:schemeClr val="tx2"/>
                </a:solidFill>
              </a:rPr>
              <a:t>ребенка</a:t>
            </a:r>
            <a:r>
              <a:rPr lang="ru-RU" sz="3800" b="1" dirty="0">
                <a:solidFill>
                  <a:schemeClr val="tx2"/>
                </a:solidFill>
              </a:rPr>
              <a:t> и </a:t>
            </a:r>
            <a:r>
              <a:rPr lang="ru-RU" sz="3800" b="1" u="sng" dirty="0">
                <a:solidFill>
                  <a:schemeClr val="tx2"/>
                </a:solidFill>
              </a:rPr>
              <a:t>при принятии ребенка суррогатной матерью эти лица обязаны выплатить суррогатной матери компенсацию</a:t>
            </a:r>
            <a:r>
              <a:rPr lang="ru-RU" sz="3800" b="1" dirty="0">
                <a:solidFill>
                  <a:schemeClr val="tx2"/>
                </a:solidFill>
              </a:rPr>
              <a:t> в размере и порядке, которые установлены договором.</a:t>
            </a:r>
          </a:p>
          <a:p>
            <a:pPr algn="just"/>
            <a:r>
              <a:rPr lang="ru-RU" sz="3800" b="1" u="sng" dirty="0">
                <a:solidFill>
                  <a:schemeClr val="tx2"/>
                </a:solidFill>
              </a:rPr>
              <a:t>В случае расторжения брака</a:t>
            </a:r>
            <a:r>
              <a:rPr lang="ru-RU" sz="3800" b="1" dirty="0">
                <a:solidFill>
                  <a:schemeClr val="tx2"/>
                </a:solidFill>
              </a:rPr>
              <a:t> (супружества) </a:t>
            </a:r>
            <a:r>
              <a:rPr lang="ru-RU" sz="3800" b="1" u="sng" dirty="0" smtClean="0">
                <a:solidFill>
                  <a:schemeClr val="tx2"/>
                </a:solidFill>
              </a:rPr>
              <a:t>супругов</a:t>
            </a:r>
            <a:r>
              <a:rPr lang="ru-RU" sz="3800" b="1" dirty="0" smtClean="0">
                <a:solidFill>
                  <a:schemeClr val="tx2"/>
                </a:solidFill>
              </a:rPr>
              <a:t> </a:t>
            </a:r>
            <a:r>
              <a:rPr lang="ru-RU" sz="3800" b="1" u="sng" dirty="0">
                <a:solidFill>
                  <a:schemeClr val="tx2"/>
                </a:solidFill>
              </a:rPr>
              <a:t>ответственность за ребенка</a:t>
            </a:r>
            <a:r>
              <a:rPr lang="ru-RU" sz="3800" b="1" dirty="0">
                <a:solidFill>
                  <a:schemeClr val="tx2"/>
                </a:solidFill>
              </a:rPr>
              <a:t>, родившегося по договору суррогатного материнства, возлагается на обоих супругов (заказчиков).</a:t>
            </a:r>
          </a:p>
          <a:p>
            <a:pPr algn="just"/>
            <a:r>
              <a:rPr lang="ru-RU" sz="3500" b="1" u="sng" dirty="0">
                <a:solidFill>
                  <a:schemeClr val="tx2"/>
                </a:solidFill>
              </a:rPr>
              <a:t>В случае смерти одного из </a:t>
            </a:r>
            <a:r>
              <a:rPr lang="ru-RU" sz="3500" b="1" u="sng" dirty="0" smtClean="0">
                <a:solidFill>
                  <a:schemeClr val="tx2"/>
                </a:solidFill>
              </a:rPr>
              <a:t>супругов ответственность </a:t>
            </a:r>
            <a:r>
              <a:rPr lang="ru-RU" sz="3500" b="1" u="sng" dirty="0">
                <a:solidFill>
                  <a:schemeClr val="tx2"/>
                </a:solidFill>
              </a:rPr>
              <a:t>за ребенка</a:t>
            </a:r>
            <a:r>
              <a:rPr lang="ru-RU" sz="3500" b="1" dirty="0">
                <a:solidFill>
                  <a:schemeClr val="tx2"/>
                </a:solidFill>
              </a:rPr>
              <a:t>, родившегося по договору суррогатного материнства, </a:t>
            </a:r>
            <a:r>
              <a:rPr lang="ru-RU" sz="3500" b="1" u="sng" dirty="0">
                <a:solidFill>
                  <a:schemeClr val="tx2"/>
                </a:solidFill>
              </a:rPr>
              <a:t>возлагается на оставшегося в живых</a:t>
            </a:r>
            <a:r>
              <a:rPr lang="ru-RU" sz="3500" b="1" dirty="0">
                <a:solidFill>
                  <a:schemeClr val="tx2"/>
                </a:solidFill>
              </a:rPr>
              <a:t>. </a:t>
            </a:r>
            <a:r>
              <a:rPr lang="ru-RU" sz="3500" b="1" u="sng" dirty="0">
                <a:solidFill>
                  <a:schemeClr val="tx2"/>
                </a:solidFill>
              </a:rPr>
              <a:t>В случае смерти обоих супругов</a:t>
            </a:r>
            <a:r>
              <a:rPr lang="ru-RU" sz="3500" b="1" dirty="0">
                <a:solidFill>
                  <a:schemeClr val="tx2"/>
                </a:solidFill>
              </a:rPr>
              <a:t> и отказа их близких родственников усыновить родившегося ребенка по желанию суррогатной матери </a:t>
            </a:r>
            <a:r>
              <a:rPr lang="ru-RU" sz="3500" b="1" u="sng" dirty="0">
                <a:solidFill>
                  <a:schemeClr val="tx2"/>
                </a:solidFill>
              </a:rPr>
              <a:t>этот ребенок может быть передан ей</a:t>
            </a:r>
            <a:r>
              <a:rPr lang="ru-RU" sz="3500" b="1" dirty="0">
                <a:solidFill>
                  <a:schemeClr val="tx2"/>
                </a:solidFill>
              </a:rPr>
              <a:t>, а в случае ее отказа - на попечение государства</a:t>
            </a:r>
            <a:r>
              <a:rPr lang="ru-RU" sz="3500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17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700" b="1" dirty="0" smtClean="0">
                <a:solidFill>
                  <a:schemeClr val="tx2"/>
                </a:solidFill>
              </a:rPr>
              <a:t>* </a:t>
            </a:r>
            <a:r>
              <a:rPr lang="ru-RU" sz="1700" b="1" dirty="0">
                <a:solidFill>
                  <a:schemeClr val="tx2"/>
                </a:solidFill>
              </a:rPr>
              <a:t>Кодекс Республики Казахстан «О браке (супружестве) и семье»</a:t>
            </a: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Правовые последствия договора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 суррогатного материнства или применения ВРТ </a:t>
            </a:r>
          </a:p>
          <a:p>
            <a:pPr lvl="0" algn="ctr"/>
            <a:r>
              <a:rPr lang="ru-RU" sz="3200" b="1" u="sng" dirty="0">
                <a:solidFill>
                  <a:schemeClr val="bg1"/>
                </a:solidFill>
              </a:rPr>
              <a:t>Отказ от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18408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Ещё </a:t>
            </a:r>
            <a:r>
              <a:rPr lang="ru-RU" sz="2200" b="1" dirty="0" smtClean="0">
                <a:solidFill>
                  <a:schemeClr val="tx2"/>
                </a:solidFill>
                <a:hlinkClick r:id="rId2" tooltip="Плутарх"/>
              </a:rPr>
              <a:t>Плутарх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описывал </a:t>
            </a:r>
            <a:r>
              <a:rPr lang="ru-RU" sz="2200" b="1" dirty="0" smtClean="0">
                <a:solidFill>
                  <a:schemeClr val="tx2"/>
                </a:solidFill>
              </a:rPr>
              <a:t>ситуацию, напоминающую 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современное суррогатное </a:t>
            </a:r>
            <a:r>
              <a:rPr lang="ru-RU" sz="2200" b="1" dirty="0">
                <a:solidFill>
                  <a:schemeClr val="tx2"/>
                </a:solidFill>
              </a:rPr>
              <a:t>материнство: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«</a:t>
            </a:r>
            <a:r>
              <a:rPr lang="ru-RU" sz="2200" b="1" dirty="0">
                <a:solidFill>
                  <a:schemeClr val="tx2"/>
                </a:solidFill>
              </a:rPr>
              <a:t>Стратоника, понимая, что её мужу </a:t>
            </a:r>
            <a:r>
              <a:rPr lang="ru-RU" sz="2200" b="1" dirty="0" smtClean="0">
                <a:solidFill>
                  <a:schemeClr val="tx2"/>
                </a:solidFill>
              </a:rPr>
              <a:t>необходимо 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иметь </a:t>
            </a:r>
            <a:r>
              <a:rPr lang="ru-RU" sz="2200" b="1" dirty="0">
                <a:solidFill>
                  <a:schemeClr val="tx2"/>
                </a:solidFill>
              </a:rPr>
              <a:t>законных детей </a:t>
            </a:r>
            <a:r>
              <a:rPr lang="ru-RU" sz="2200" b="1" dirty="0" smtClean="0">
                <a:solidFill>
                  <a:schemeClr val="tx2"/>
                </a:solidFill>
              </a:rPr>
              <a:t>для </a:t>
            </a:r>
            <a:r>
              <a:rPr lang="ru-RU" sz="2200" b="1" dirty="0">
                <a:solidFill>
                  <a:schemeClr val="tx2"/>
                </a:solidFill>
              </a:rPr>
              <a:t>передачи </a:t>
            </a:r>
            <a:r>
              <a:rPr lang="ru-RU" sz="2200" b="1" dirty="0" smtClean="0">
                <a:solidFill>
                  <a:schemeClr val="tx2"/>
                </a:solidFill>
              </a:rPr>
              <a:t>по 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наследству его </a:t>
            </a:r>
            <a:r>
              <a:rPr lang="ru-RU" sz="2200" b="1" dirty="0">
                <a:solidFill>
                  <a:schemeClr val="tx2"/>
                </a:solidFill>
              </a:rPr>
              <a:t>царской власти </a:t>
            </a:r>
            <a:r>
              <a:rPr lang="ru-RU" sz="2200" b="1" dirty="0" smtClean="0">
                <a:solidFill>
                  <a:schemeClr val="tx2"/>
                </a:solidFill>
              </a:rPr>
              <a:t>и </a:t>
            </a:r>
            <a:r>
              <a:rPr lang="ru-RU" sz="2200" b="1" dirty="0">
                <a:solidFill>
                  <a:schemeClr val="tx2"/>
                </a:solidFill>
              </a:rPr>
              <a:t>не рожая сама,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убедила </a:t>
            </a:r>
            <a:r>
              <a:rPr lang="ru-RU" sz="2200" b="1" dirty="0">
                <a:solidFill>
                  <a:schemeClr val="tx2"/>
                </a:solidFill>
              </a:rPr>
              <a:t>его произвести </a:t>
            </a:r>
            <a:r>
              <a:rPr lang="ru-RU" sz="2200" b="1" dirty="0" smtClean="0">
                <a:solidFill>
                  <a:schemeClr val="tx2"/>
                </a:solidFill>
              </a:rPr>
              <a:t>детей </a:t>
            </a:r>
            <a:r>
              <a:rPr lang="ru-RU" sz="2200" b="1" dirty="0">
                <a:solidFill>
                  <a:schemeClr val="tx2"/>
                </a:solidFill>
              </a:rPr>
              <a:t>с другой женщиной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и </a:t>
            </a:r>
            <a:r>
              <a:rPr lang="ru-RU" sz="2200" b="1" dirty="0">
                <a:solidFill>
                  <a:schemeClr val="tx2"/>
                </a:solidFill>
              </a:rPr>
              <a:t>позволить ей </a:t>
            </a:r>
            <a:r>
              <a:rPr lang="ru-RU" sz="2200" b="1" dirty="0" smtClean="0">
                <a:solidFill>
                  <a:schemeClr val="tx2"/>
                </a:solidFill>
              </a:rPr>
              <a:t>принять </a:t>
            </a:r>
            <a:r>
              <a:rPr lang="ru-RU" sz="2200" b="1" dirty="0">
                <a:solidFill>
                  <a:schemeClr val="tx2"/>
                </a:solidFill>
              </a:rPr>
              <a:t>их как своих родных</a:t>
            </a:r>
            <a:r>
              <a:rPr lang="ru-RU" sz="2200" b="1" dirty="0" smtClean="0">
                <a:solidFill>
                  <a:schemeClr val="tx2"/>
                </a:solidFill>
              </a:rPr>
              <a:t>.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hlinkClick r:id="rId3" tooltip="Дейотар"/>
              </a:rPr>
              <a:t>Дейотар</a:t>
            </a:r>
            <a:r>
              <a:rPr lang="ru-RU" sz="2200" b="1" dirty="0">
                <a:solidFill>
                  <a:schemeClr val="tx2"/>
                </a:solidFill>
              </a:rPr>
              <a:t>, </a:t>
            </a:r>
            <a:r>
              <a:rPr lang="ru-RU" sz="2200" b="1" dirty="0" smtClean="0">
                <a:solidFill>
                  <a:schemeClr val="tx2"/>
                </a:solidFill>
              </a:rPr>
              <a:t>восхищенный </a:t>
            </a:r>
            <a:r>
              <a:rPr lang="ru-RU" sz="2200" b="1" dirty="0">
                <a:solidFill>
                  <a:schemeClr val="tx2"/>
                </a:solidFill>
              </a:rPr>
              <a:t>её самоотвержением,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предоставил </a:t>
            </a:r>
            <a:r>
              <a:rPr lang="ru-RU" sz="2200" b="1" dirty="0">
                <a:solidFill>
                  <a:schemeClr val="tx2"/>
                </a:solidFill>
              </a:rPr>
              <a:t>ей свободу действий, и она, выбрав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из </a:t>
            </a:r>
            <a:r>
              <a:rPr lang="ru-RU" sz="2200" b="1" dirty="0">
                <a:solidFill>
                  <a:schemeClr val="tx2"/>
                </a:solidFill>
              </a:rPr>
              <a:t>числа пленных девушку по имени Электра, </a:t>
            </a:r>
            <a:endParaRPr lang="ru-RU" sz="22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</a:rPr>
              <a:t>**</a:t>
            </a:r>
            <a:r>
              <a:rPr lang="ru-RU" sz="2200" b="1" dirty="0" smtClean="0">
                <a:solidFill>
                  <a:schemeClr val="tx2"/>
                </a:solidFill>
              </a:rPr>
              <a:t>                                                        свела </a:t>
            </a:r>
            <a:r>
              <a:rPr lang="ru-RU" sz="2200" b="1" dirty="0">
                <a:solidFill>
                  <a:schemeClr val="tx2"/>
                </a:solidFill>
              </a:rPr>
              <a:t>её с Дейотаром, а родившихся </a:t>
            </a:r>
            <a:r>
              <a:rPr lang="ru-RU" sz="2200" b="1" dirty="0" smtClean="0">
                <a:solidFill>
                  <a:schemeClr val="tx2"/>
                </a:solidFill>
              </a:rPr>
              <a:t>от этого 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</a:rPr>
              <a:t>союза </a:t>
            </a:r>
            <a:r>
              <a:rPr lang="ru-RU" sz="2200" b="1" dirty="0">
                <a:solidFill>
                  <a:schemeClr val="tx2"/>
                </a:solidFill>
              </a:rPr>
              <a:t>детей воспитала как своих законных</a:t>
            </a:r>
            <a:r>
              <a:rPr lang="ru-RU" sz="2200" b="1" dirty="0" smtClean="0">
                <a:solidFill>
                  <a:schemeClr val="tx2"/>
                </a:solidFill>
              </a:rPr>
              <a:t>».*</a:t>
            </a: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</a:rPr>
              <a:t>*</a:t>
            </a:r>
            <a:r>
              <a:rPr lang="en-US" sz="1300" b="1" dirty="0" smtClean="0">
                <a:solidFill>
                  <a:schemeClr val="tx2"/>
                </a:solidFill>
              </a:rPr>
              <a:t> https</a:t>
            </a:r>
            <a:r>
              <a:rPr lang="en-US" sz="1300" b="1" dirty="0">
                <a:solidFill>
                  <a:schemeClr val="tx2"/>
                </a:solidFill>
              </a:rPr>
              <a:t>://ru.wikipedia.org/wiki</a:t>
            </a:r>
            <a:r>
              <a:rPr lang="ru-RU" sz="1300" b="1" dirty="0" smtClean="0">
                <a:solidFill>
                  <a:schemeClr val="tx2"/>
                </a:solidFill>
              </a:rPr>
              <a:t>/</a:t>
            </a:r>
            <a:r>
              <a:rPr lang="ru-RU" sz="1300" b="1" dirty="0" err="1" smtClean="0">
                <a:solidFill>
                  <a:schemeClr val="tx2"/>
                </a:solidFill>
              </a:rPr>
              <a:t>суррогатное_материнство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300" b="1" dirty="0" smtClean="0">
                <a:solidFill>
                  <a:schemeClr val="tx2"/>
                </a:solidFill>
              </a:rPr>
              <a:t>** Картинка с сайта: </a:t>
            </a:r>
            <a:r>
              <a:rPr lang="en-US" sz="1300" b="1" dirty="0">
                <a:solidFill>
                  <a:schemeClr val="tx2"/>
                </a:solidFill>
              </a:rPr>
              <a:t>http://www.koob.ru/plutarh/</a:t>
            </a:r>
            <a:endParaRPr lang="ru-RU" sz="1300" b="1" dirty="0">
              <a:solidFill>
                <a:schemeClr val="tx2"/>
              </a:solidFill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71412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Немного из древней истории:</a:t>
            </a:r>
          </a:p>
        </p:txBody>
      </p:sp>
      <p:pic>
        <p:nvPicPr>
          <p:cNvPr id="1026" name="Picture 2" descr="C:\Users\Altynai\Desktop\Вебинары мои 2019\Плутар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22028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6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12968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Передача ребенка суррогатной матери либо государственным организациям в форме опеки не прекращает его прав как наследника супругов (заказчиков).</a:t>
            </a:r>
          </a:p>
          <a:p>
            <a:pPr algn="just"/>
            <a:r>
              <a:rPr lang="ru-RU" b="1" u="sng" dirty="0">
                <a:solidFill>
                  <a:schemeClr val="tx2"/>
                </a:solidFill>
              </a:rPr>
              <a:t>В случае наступления естественной беременности у суррогатной матери</a:t>
            </a:r>
            <a:r>
              <a:rPr lang="ru-RU" b="1" dirty="0">
                <a:solidFill>
                  <a:schemeClr val="tx2"/>
                </a:solidFill>
              </a:rPr>
              <a:t> после заключения договора суррогатного материнства </a:t>
            </a:r>
            <a:r>
              <a:rPr lang="ru-RU" b="1" u="sng" dirty="0">
                <a:solidFill>
                  <a:schemeClr val="tx2"/>
                </a:solidFill>
              </a:rPr>
              <a:t>договор расторгается с выплатой ею всех расходов</a:t>
            </a:r>
            <a:r>
              <a:rPr lang="ru-RU" b="1" dirty="0">
                <a:solidFill>
                  <a:schemeClr val="tx2"/>
                </a:solidFill>
              </a:rPr>
              <a:t>, затраченных заказчиками согласно договору суррогатного материнства</a:t>
            </a:r>
            <a:r>
              <a:rPr lang="ru-RU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1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* </a:t>
            </a:r>
            <a:r>
              <a:rPr lang="ru-RU" sz="1400" b="1" dirty="0">
                <a:solidFill>
                  <a:schemeClr val="tx2"/>
                </a:solidFill>
              </a:rPr>
              <a:t>Кодекс Республики Казахстан «О браке (супружестве) и семье»</a:t>
            </a:r>
          </a:p>
          <a:p>
            <a:pPr algn="just"/>
            <a:endParaRPr lang="ru-RU" b="1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Правовые последствия договора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 суррогатного материнства или применения ВРТ </a:t>
            </a:r>
          </a:p>
          <a:p>
            <a:pPr lvl="0" algn="ctr"/>
            <a:r>
              <a:rPr lang="ru-RU" sz="3200" b="1" u="sng" dirty="0">
                <a:solidFill>
                  <a:schemeClr val="bg1"/>
                </a:solidFill>
              </a:rPr>
              <a:t>Отказ от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19493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800" b="1" dirty="0" smtClean="0">
                <a:solidFill>
                  <a:schemeClr val="tx2"/>
                </a:solidFill>
              </a:rPr>
              <a:t>Всего </a:t>
            </a:r>
            <a:r>
              <a:rPr lang="ru-RU" sz="3800" b="1" dirty="0">
                <a:solidFill>
                  <a:schemeClr val="tx2"/>
                </a:solidFill>
              </a:rPr>
              <a:t>в Казахстане с помощью ЭКО появилось на свет более 15 </a:t>
            </a:r>
            <a:r>
              <a:rPr lang="ru-RU" sz="3800" b="1" dirty="0" smtClean="0">
                <a:solidFill>
                  <a:schemeClr val="tx2"/>
                </a:solidFill>
              </a:rPr>
              <a:t>000 </a:t>
            </a:r>
            <a:r>
              <a:rPr lang="ru-RU" sz="3800" b="1" dirty="0">
                <a:solidFill>
                  <a:schemeClr val="tx2"/>
                </a:solidFill>
              </a:rPr>
              <a:t>детей.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800" b="1" dirty="0" smtClean="0">
                <a:solidFill>
                  <a:schemeClr val="tx2"/>
                </a:solidFill>
              </a:rPr>
              <a:t>Ежегодно </a:t>
            </a:r>
            <a:r>
              <a:rPr lang="ru-RU" sz="3800" b="1" dirty="0">
                <a:solidFill>
                  <a:schemeClr val="tx2"/>
                </a:solidFill>
              </a:rPr>
              <a:t>около </a:t>
            </a:r>
            <a:r>
              <a:rPr lang="ru-RU" sz="3800" b="1" dirty="0" smtClean="0">
                <a:solidFill>
                  <a:schemeClr val="tx2"/>
                </a:solidFill>
              </a:rPr>
              <a:t>2 000 детей </a:t>
            </a:r>
            <a:r>
              <a:rPr lang="ru-RU" sz="3800" b="1" dirty="0">
                <a:solidFill>
                  <a:schemeClr val="tx2"/>
                </a:solidFill>
              </a:rPr>
              <a:t>в Казахстане рождается в результате </a:t>
            </a:r>
            <a:r>
              <a:rPr lang="ru-RU" sz="3800" b="1" dirty="0" smtClean="0">
                <a:solidFill>
                  <a:schemeClr val="tx2"/>
                </a:solidFill>
              </a:rPr>
              <a:t>ЭКО.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800" b="1" dirty="0" smtClean="0">
                <a:solidFill>
                  <a:schemeClr val="tx2"/>
                </a:solidFill>
              </a:rPr>
              <a:t>Из </a:t>
            </a:r>
            <a:r>
              <a:rPr lang="ru-RU" sz="3800" b="1" dirty="0">
                <a:solidFill>
                  <a:schemeClr val="tx2"/>
                </a:solidFill>
              </a:rPr>
              <a:t>них около 300 детей – у тех, кто прошёл ЭКО по квоте, за счёт средств </a:t>
            </a:r>
            <a:r>
              <a:rPr lang="ru-RU" sz="3800" b="1" dirty="0" smtClean="0">
                <a:solidFill>
                  <a:schemeClr val="tx2"/>
                </a:solidFill>
              </a:rPr>
              <a:t>госбюджета.*</a:t>
            </a:r>
            <a:endParaRPr lang="ru-RU" sz="38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800" b="1" dirty="0" smtClean="0">
                <a:solidFill>
                  <a:schemeClr val="tx2"/>
                </a:solidFill>
              </a:rPr>
              <a:t>Для примера: ежегодно </a:t>
            </a:r>
            <a:r>
              <a:rPr lang="ru-RU" sz="3800" b="1" dirty="0">
                <a:solidFill>
                  <a:schemeClr val="tx2"/>
                </a:solidFill>
              </a:rPr>
              <a:t>около </a:t>
            </a:r>
            <a:r>
              <a:rPr lang="ru-RU" sz="3800" b="1" dirty="0" smtClean="0">
                <a:solidFill>
                  <a:schemeClr val="tx2"/>
                </a:solidFill>
              </a:rPr>
              <a:t>508 детей         в </a:t>
            </a:r>
            <a:r>
              <a:rPr lang="ru-RU" sz="3800" b="1" dirty="0">
                <a:solidFill>
                  <a:schemeClr val="tx2"/>
                </a:solidFill>
              </a:rPr>
              <a:t>России </a:t>
            </a:r>
            <a:r>
              <a:rPr lang="ru-RU" sz="3800" b="1" dirty="0" smtClean="0">
                <a:solidFill>
                  <a:schemeClr val="tx2"/>
                </a:solidFill>
              </a:rPr>
              <a:t>рождается </a:t>
            </a:r>
            <a:r>
              <a:rPr lang="ru-RU" sz="3800" b="1" dirty="0">
                <a:solidFill>
                  <a:schemeClr val="tx2"/>
                </a:solidFill>
              </a:rPr>
              <a:t>в результате </a:t>
            </a:r>
            <a:r>
              <a:rPr lang="ru-RU" sz="3800" b="1" dirty="0" smtClean="0">
                <a:solidFill>
                  <a:schemeClr val="tx2"/>
                </a:solidFill>
              </a:rPr>
              <a:t>ЭКО (данные на 2015 год).</a:t>
            </a:r>
            <a:endParaRPr lang="ru-RU" sz="3800" b="1" dirty="0">
              <a:solidFill>
                <a:schemeClr val="tx2"/>
              </a:solidFill>
            </a:endParaRPr>
          </a:p>
          <a:p>
            <a:pPr algn="l"/>
            <a:endParaRPr lang="ru-RU" sz="19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900" b="1" dirty="0" smtClean="0">
                <a:solidFill>
                  <a:schemeClr val="tx2"/>
                </a:solidFill>
              </a:rPr>
              <a:t>* Источник: </a:t>
            </a:r>
            <a:r>
              <a:rPr lang="en-US" sz="1900" b="1" dirty="0">
                <a:solidFill>
                  <a:schemeClr val="tx2"/>
                </a:solidFill>
              </a:rPr>
              <a:t>https://</a:t>
            </a:r>
            <a:r>
              <a:rPr lang="en-US" sz="1900" b="1" dirty="0" smtClean="0">
                <a:solidFill>
                  <a:schemeClr val="tx2"/>
                </a:solidFill>
              </a:rPr>
              <a:t>informburo.kz/novosti/okolo-dvuh-tysyach-detey-v-kazahstane-ezhegodno-rozhdaetsya-s-pomoshchyu-eko.html</a:t>
            </a:r>
            <a:endParaRPr lang="ru-RU" sz="1900" b="1" dirty="0" smtClean="0">
              <a:solidFill>
                <a:schemeClr val="tx2"/>
              </a:solidFill>
            </a:endParaRPr>
          </a:p>
          <a:p>
            <a:pPr algn="l"/>
            <a:r>
              <a:rPr lang="ru-RU" sz="1900" b="1" dirty="0" smtClean="0">
                <a:solidFill>
                  <a:schemeClr val="tx2"/>
                </a:solidFill>
              </a:rPr>
              <a:t>** Источник:  </a:t>
            </a:r>
            <a:r>
              <a:rPr lang="en-US" sz="1900" b="1" dirty="0">
                <a:solidFill>
                  <a:schemeClr val="tx2"/>
                </a:solidFill>
              </a:rPr>
              <a:t>https://russian.rt.com/russia/article/434770-rossiya-deti-surrogatnoe-materinstvo</a:t>
            </a:r>
            <a:endParaRPr lang="ru-RU" sz="1900" b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Сколько детей </a:t>
            </a:r>
            <a:r>
              <a:rPr lang="ru-RU" sz="2200" b="1" dirty="0">
                <a:solidFill>
                  <a:schemeClr val="bg1"/>
                </a:solidFill>
              </a:rPr>
              <a:t>в Казахстане ежегодно рождается с помощью </a:t>
            </a:r>
            <a:r>
              <a:rPr lang="ru-RU" sz="2200" b="1" dirty="0" smtClean="0">
                <a:solidFill>
                  <a:schemeClr val="bg1"/>
                </a:solidFill>
              </a:rPr>
              <a:t>ЭКО?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7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0960" cy="4752528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/>
                </a:solidFill>
              </a:rPr>
              <a:t>Суррогатное </a:t>
            </a:r>
            <a:r>
              <a:rPr lang="ru-RU" sz="4000" b="1" dirty="0">
                <a:solidFill>
                  <a:schemeClr val="tx2"/>
                </a:solidFill>
              </a:rPr>
              <a:t>материнство разрешено в 45 штатах США, </a:t>
            </a:r>
            <a:r>
              <a:rPr lang="ru-RU" sz="4000" b="1" dirty="0" smtClean="0">
                <a:solidFill>
                  <a:schemeClr val="tx2"/>
                </a:solidFill>
              </a:rPr>
              <a:t>    в </a:t>
            </a:r>
            <a:r>
              <a:rPr lang="ru-RU" sz="4000" b="1" dirty="0">
                <a:solidFill>
                  <a:schemeClr val="tx2"/>
                </a:solidFill>
              </a:rPr>
              <a:t>Испании, Греции, </a:t>
            </a:r>
            <a:r>
              <a:rPr lang="ru-RU" sz="4000" b="1" dirty="0" smtClean="0">
                <a:solidFill>
                  <a:schemeClr val="tx2"/>
                </a:solidFill>
              </a:rPr>
              <a:t>Канаде, </a:t>
            </a:r>
            <a:r>
              <a:rPr lang="ru-RU" sz="4000" b="1" dirty="0">
                <a:solidFill>
                  <a:schemeClr val="tx2"/>
                </a:solidFill>
              </a:rPr>
              <a:t>Австралии, Бразилии. 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2"/>
                </a:solidFill>
              </a:rPr>
              <a:t>Суррогатное материнство запрещено в Австрии, Германии, Норвегии, Швеции, </a:t>
            </a:r>
            <a:r>
              <a:rPr lang="ru-RU" sz="4000" b="1" dirty="0" smtClean="0">
                <a:solidFill>
                  <a:schemeClr val="tx2"/>
                </a:solidFill>
              </a:rPr>
              <a:t>Франции и </a:t>
            </a:r>
            <a:r>
              <a:rPr lang="ru-RU" sz="4000" b="1" dirty="0">
                <a:solidFill>
                  <a:schemeClr val="tx2"/>
                </a:solidFill>
              </a:rPr>
              <a:t>отдельных штатах </a:t>
            </a:r>
            <a:r>
              <a:rPr lang="ru-RU" sz="4000" b="1" dirty="0" smtClean="0">
                <a:solidFill>
                  <a:schemeClr val="tx2"/>
                </a:solidFill>
              </a:rPr>
              <a:t>США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2"/>
                </a:solidFill>
              </a:rPr>
              <a:t>В некоторых странах (Великобритания, Израиль, Швейцария) введены жесткие ограничения, в том </a:t>
            </a:r>
            <a:r>
              <a:rPr lang="ru-RU" sz="4000" b="1" dirty="0" smtClean="0">
                <a:solidFill>
                  <a:schemeClr val="tx2"/>
                </a:solidFill>
              </a:rPr>
              <a:t>числе </a:t>
            </a:r>
            <a:r>
              <a:rPr lang="ru-RU" sz="4000" b="1" dirty="0">
                <a:solidFill>
                  <a:schemeClr val="tx2"/>
                </a:solidFill>
              </a:rPr>
              <a:t>запрещающие оказание услуги суррогатного материнства на коммерческой </a:t>
            </a:r>
            <a:r>
              <a:rPr lang="ru-RU" sz="4000" b="1" dirty="0" smtClean="0">
                <a:solidFill>
                  <a:schemeClr val="tx2"/>
                </a:solidFill>
              </a:rPr>
              <a:t>основе.</a:t>
            </a:r>
            <a:endParaRPr lang="ru-RU" sz="40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2"/>
                </a:solidFill>
              </a:rPr>
              <a:t>При </a:t>
            </a:r>
            <a:r>
              <a:rPr lang="ru-RU" sz="4000" b="1" dirty="0">
                <a:solidFill>
                  <a:schemeClr val="tx2"/>
                </a:solidFill>
              </a:rPr>
              <a:t>этом, количество циклов ЭКО с суррогатной матерью в США за 10 лет почти удвоилось (с </a:t>
            </a:r>
            <a:r>
              <a:rPr lang="ru-RU" sz="4000" b="1" dirty="0" smtClean="0">
                <a:solidFill>
                  <a:schemeClr val="tx2"/>
                </a:solidFill>
              </a:rPr>
              <a:t>2 133 </a:t>
            </a:r>
            <a:r>
              <a:rPr lang="ru-RU" sz="4000" b="1" dirty="0">
                <a:solidFill>
                  <a:schemeClr val="tx2"/>
                </a:solidFill>
              </a:rPr>
              <a:t>в 2005 году до </a:t>
            </a:r>
            <a:r>
              <a:rPr lang="ru-RU" sz="4000" b="1" dirty="0" smtClean="0">
                <a:solidFill>
                  <a:schemeClr val="tx2"/>
                </a:solidFill>
              </a:rPr>
              <a:t>  4 300 </a:t>
            </a:r>
            <a:r>
              <a:rPr lang="ru-RU" sz="4000" b="1" dirty="0">
                <a:solidFill>
                  <a:schemeClr val="tx2"/>
                </a:solidFill>
              </a:rPr>
              <a:t>в 2014 году), что одновременно увеличило долю такого вида лечения среди всех программ ЭКО с 2 до </a:t>
            </a:r>
            <a:r>
              <a:rPr lang="ru-RU" sz="4000" b="1" dirty="0" smtClean="0">
                <a:solidFill>
                  <a:schemeClr val="tx2"/>
                </a:solidFill>
              </a:rPr>
              <a:t>3%*</a:t>
            </a:r>
            <a:endParaRPr lang="ru-RU" sz="4000" b="1" dirty="0">
              <a:solidFill>
                <a:schemeClr val="tx2"/>
              </a:solidFill>
            </a:endParaRPr>
          </a:p>
          <a:p>
            <a:pPr algn="l"/>
            <a:endParaRPr lang="ru-RU" sz="1900" dirty="0" smtClean="0"/>
          </a:p>
          <a:p>
            <a:pPr algn="l"/>
            <a:r>
              <a:rPr lang="ru-RU" sz="1900" dirty="0" smtClean="0">
                <a:solidFill>
                  <a:schemeClr val="tx2"/>
                </a:solidFill>
              </a:rPr>
              <a:t>* Источник: открытые данные в Интернете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Мировая практика по суррогатному материнству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Где разрешено и где запрещено?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12968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Ребенок получает генетический материал от своих биологических родителей</a:t>
            </a:r>
            <a:endParaRPr lang="ru-RU" b="1" i="1" dirty="0">
              <a:solidFill>
                <a:schemeClr val="tx2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Оплодотворение происходит </a:t>
            </a:r>
            <a:r>
              <a:rPr lang="ru-RU" b="1" i="1" dirty="0">
                <a:solidFill>
                  <a:schemeClr val="tx2"/>
                </a:solidFill>
              </a:rPr>
              <a:t>в </a:t>
            </a:r>
            <a:r>
              <a:rPr lang="ru-RU" b="1" i="1" dirty="0" smtClean="0">
                <a:solidFill>
                  <a:schemeClr val="tx2"/>
                </a:solidFill>
              </a:rPr>
              <a:t>пробирке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Эмбрион уже </a:t>
            </a:r>
            <a:r>
              <a:rPr lang="ru-RU" b="1" i="1" dirty="0">
                <a:solidFill>
                  <a:schemeClr val="tx2"/>
                </a:solidFill>
              </a:rPr>
              <a:t>имеет полный набор </a:t>
            </a:r>
            <a:r>
              <a:rPr lang="ru-RU" b="1" i="1" dirty="0" smtClean="0">
                <a:solidFill>
                  <a:schemeClr val="tx2"/>
                </a:solidFill>
              </a:rPr>
              <a:t>генов в момент помещения в организм суррогатной матери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Суррогатная мать не передает ребенку своих генов*</a:t>
            </a:r>
          </a:p>
          <a:p>
            <a:pPr algn="l"/>
            <a:r>
              <a:rPr lang="ru-RU" sz="1200" dirty="0">
                <a:solidFill>
                  <a:schemeClr val="tx2"/>
                </a:solidFill>
              </a:rPr>
              <a:t>* Источник: открытые данные в Интернете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1200" b="1" i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Имеется </a:t>
            </a:r>
            <a:r>
              <a:rPr lang="ru-RU" sz="3200" b="1" dirty="0">
                <a:solidFill>
                  <a:schemeClr val="bg1"/>
                </a:solidFill>
              </a:rPr>
              <a:t>ли родственная связь между суррогатной матерью и </a:t>
            </a:r>
            <a:r>
              <a:rPr lang="ru-RU" sz="3200" b="1" dirty="0" smtClean="0">
                <a:solidFill>
                  <a:schemeClr val="bg1"/>
                </a:solidFill>
              </a:rPr>
              <a:t>ребёнком?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518457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Недавно общественность </a:t>
            </a:r>
            <a:r>
              <a:rPr lang="ru-RU" b="1" dirty="0">
                <a:solidFill>
                  <a:schemeClr val="tx2"/>
                </a:solidFill>
              </a:rPr>
              <a:t>всколыхнула новость о рождении сына в семье </a:t>
            </a:r>
            <a:r>
              <a:rPr lang="ru-RU" b="1" dirty="0" smtClean="0">
                <a:solidFill>
                  <a:schemeClr val="tx2"/>
                </a:solidFill>
              </a:rPr>
              <a:t>певца        Д</a:t>
            </a:r>
            <a:r>
              <a:rPr lang="ru-RU" b="1" dirty="0">
                <a:solidFill>
                  <a:schemeClr val="tx2"/>
                </a:solidFill>
              </a:rPr>
              <a:t>. Маликова от суррогатной матери. Такие случаи не редкость, об этом открыто говорят многие </a:t>
            </a:r>
            <a:r>
              <a:rPr lang="ru-RU" b="1" dirty="0" smtClean="0">
                <a:solidFill>
                  <a:schemeClr val="tx2"/>
                </a:solidFill>
              </a:rPr>
              <a:t>артисты, например, А. Пугачева,         Ф. Киркоров и многие другие.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Ким </a:t>
            </a:r>
            <a:r>
              <a:rPr lang="ru-RU" b="1" dirty="0" err="1" smtClean="0">
                <a:solidFill>
                  <a:schemeClr val="tx2"/>
                </a:solidFill>
              </a:rPr>
              <a:t>Кардашьян</a:t>
            </a:r>
            <a:r>
              <a:rPr lang="ru-RU" b="1" dirty="0" smtClean="0">
                <a:solidFill>
                  <a:schemeClr val="tx2"/>
                </a:solidFill>
              </a:rPr>
              <a:t> и </a:t>
            </a:r>
            <a:r>
              <a:rPr lang="ru-RU" b="1" dirty="0" err="1" smtClean="0">
                <a:solidFill>
                  <a:schemeClr val="tx2"/>
                </a:solidFill>
              </a:rPr>
              <a:t>Канье</a:t>
            </a:r>
            <a:r>
              <a:rPr lang="ru-RU" b="1" dirty="0" smtClean="0">
                <a:solidFill>
                  <a:schemeClr val="tx2"/>
                </a:solidFill>
              </a:rPr>
              <a:t> Уэст ждут 4-го ребенка, который, как и их 3-й ребенок появится на свет при помощи </a:t>
            </a:r>
            <a:r>
              <a:rPr lang="ru-RU" b="1" dirty="0">
                <a:solidFill>
                  <a:schemeClr val="tx2"/>
                </a:solidFill>
              </a:rPr>
              <a:t>суррогатной </a:t>
            </a:r>
            <a:r>
              <a:rPr lang="ru-RU" b="1" dirty="0" smtClean="0">
                <a:solidFill>
                  <a:schemeClr val="tx2"/>
                </a:solidFill>
              </a:rPr>
              <a:t>матери.</a:t>
            </a:r>
            <a:endParaRPr lang="ru-RU" b="1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Знаменитости тоже прибегают к услугам суррогатной матери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Суррогатная мама-рекордсменка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Изображение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3528" y="1226369"/>
            <a:ext cx="8316416" cy="54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Суррогатная мама-рекордсменка хочет 16-го ребенка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Самая плодовитая суррогатная мать в Великобритании произвела на свет уже 15-го по счёту ребёнка. 52-летняя Кэрол Хорлок мечтает о том, чтобы подарить жизнь своему 16-му ребенку, хотя эта женщина еще только планирует сыграть собственную свадьбу. Эта жительница графства Эссекс является официально самой плодовитой суррогатной матерью в стране, у неё также есть и другой рекорд - она самая возрастная коммерческая суррогатная мать. </a:t>
            </a:r>
            <a:r>
              <a:rPr lang="ru-RU" b="1" dirty="0" smtClean="0">
                <a:solidFill>
                  <a:schemeClr val="tx2"/>
                </a:solidFill>
              </a:rPr>
              <a:t>У самой </a:t>
            </a:r>
            <a:r>
              <a:rPr lang="ru-RU" b="1" dirty="0">
                <a:solidFill>
                  <a:schemeClr val="tx2"/>
                </a:solidFill>
              </a:rPr>
              <a:t>Кэрол имеются две родных дочери, которым 28 и 24 года. Помимо них женщина </a:t>
            </a:r>
            <a:r>
              <a:rPr lang="ru-RU" b="1" u="sng" dirty="0">
                <a:solidFill>
                  <a:schemeClr val="tx2"/>
                </a:solidFill>
              </a:rPr>
              <a:t>произвела на свет 13 детей, включая одну пару близнецов и тройняшек</a:t>
            </a:r>
            <a:r>
              <a:rPr lang="ru-RU" b="1" dirty="0">
                <a:solidFill>
                  <a:schemeClr val="tx2"/>
                </a:solidFill>
              </a:rPr>
              <a:t>. К настоящему моменту уже 8 пар испытали счастье материнства благодаря этой женщине, которая родила своего первого суррогатного ребенка в 27 лет. Ее 15-й по счёту малыш появился на свет в апреле 2013 года. Женщина признается, что, конечно, испытывает эмоциональную привязанность к своим детям, но она понимает, что дарит невероятное счастье людям, не имеющим возможности завести собственных детей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en-US" b="1" dirty="0" smtClean="0">
                <a:solidFill>
                  <a:schemeClr val="tx2"/>
                </a:solidFill>
              </a:rPr>
              <a:t>*</a:t>
            </a:r>
            <a:endParaRPr lang="ru-RU" b="1" dirty="0">
              <a:solidFill>
                <a:schemeClr val="tx2"/>
              </a:solidFill>
            </a:endParaRPr>
          </a:p>
          <a:p>
            <a:pPr algn="l"/>
            <a:r>
              <a:rPr lang="en-US" sz="2000" dirty="0">
                <a:solidFill>
                  <a:schemeClr val="tx2"/>
                </a:solidFill>
              </a:rPr>
              <a:t>*</a:t>
            </a:r>
            <a:r>
              <a:rPr lang="ru-RU" sz="2000" dirty="0" smtClean="0">
                <a:solidFill>
                  <a:schemeClr val="tx2"/>
                </a:solidFill>
              </a:rPr>
              <a:t>Источник: аккаунт </a:t>
            </a:r>
            <a:r>
              <a:rPr lang="en-US" sz="2000" dirty="0" smtClean="0">
                <a:solidFill>
                  <a:schemeClr val="tx2"/>
                </a:solidFill>
              </a:rPr>
              <a:t>@</a:t>
            </a:r>
            <a:r>
              <a:rPr lang="en-US" sz="2000" dirty="0" err="1" smtClean="0">
                <a:solidFill>
                  <a:schemeClr val="tx2"/>
                </a:solidFill>
              </a:rPr>
              <a:t>materinstvo.blog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Суррогатная мама-рекордсменка</a:t>
            </a:r>
          </a:p>
        </p:txBody>
      </p:sp>
    </p:spTree>
    <p:extLst>
      <p:ext uri="{BB962C8B-B14F-4D97-AF65-F5344CB8AC3E}">
        <p14:creationId xmlns:p14="http://schemas.microsoft.com/office/powerpoint/2010/main" val="322107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tx2"/>
                </a:solidFill>
              </a:rPr>
              <a:t>1.</a:t>
            </a:r>
            <a:r>
              <a:rPr lang="ru-RU" sz="2200" dirty="0">
                <a:solidFill>
                  <a:schemeClr val="tx2"/>
                </a:solidFill>
              </a:rPr>
              <a:t> Имя: </a:t>
            </a:r>
            <a:r>
              <a:rPr lang="ru-RU" sz="2200" b="1" dirty="0">
                <a:solidFill>
                  <a:schemeClr val="tx2"/>
                </a:solidFill>
              </a:rPr>
              <a:t>Мария</a:t>
            </a:r>
            <a:endParaRPr lang="ru-RU" sz="2200" dirty="0">
              <a:solidFill>
                <a:schemeClr val="tx2"/>
              </a:solidFill>
            </a:endParaRPr>
          </a:p>
          <a:p>
            <a:pPr algn="just"/>
            <a:r>
              <a:rPr lang="ru-RU" sz="2200" dirty="0">
                <a:solidFill>
                  <a:schemeClr val="tx2"/>
                </a:solidFill>
              </a:rPr>
              <a:t>Какие услуги суррогатной матери должны оплачиваться в обязательном порядке, и как не ошибиться в этом вопросе?</a:t>
            </a:r>
          </a:p>
          <a:p>
            <a:pPr algn="just"/>
            <a:r>
              <a:rPr lang="ru-RU" sz="2200" b="1" dirty="0">
                <a:solidFill>
                  <a:schemeClr val="tx2"/>
                </a:solidFill>
              </a:rPr>
              <a:t>2.</a:t>
            </a:r>
            <a:r>
              <a:rPr lang="ru-RU" sz="2200" dirty="0">
                <a:solidFill>
                  <a:schemeClr val="tx2"/>
                </a:solidFill>
              </a:rPr>
              <a:t> Имя: </a:t>
            </a:r>
            <a:r>
              <a:rPr lang="ru-RU" sz="2200" b="1" dirty="0">
                <a:solidFill>
                  <a:schemeClr val="tx2"/>
                </a:solidFill>
              </a:rPr>
              <a:t>МИЛАНА</a:t>
            </a:r>
            <a:endParaRPr lang="ru-RU" sz="2200" dirty="0">
              <a:solidFill>
                <a:schemeClr val="tx2"/>
              </a:solidFill>
            </a:endParaRPr>
          </a:p>
          <a:p>
            <a:pPr algn="just"/>
            <a:r>
              <a:rPr lang="ru-RU" sz="2200" dirty="0">
                <a:solidFill>
                  <a:schemeClr val="tx2"/>
                </a:solidFill>
              </a:rPr>
              <a:t>Здравствуйте! Тема очень для меня важная. Подскажите, имеются ли в Казахстане базы данных суррогатных матерей? Где и как можно подыскать подходящую суррогатную мать? </a:t>
            </a:r>
            <a:r>
              <a:rPr lang="ru-RU" sz="2200" dirty="0" smtClean="0">
                <a:solidFill>
                  <a:schemeClr val="tx2"/>
                </a:solidFill>
              </a:rPr>
              <a:t>Спасибо.</a:t>
            </a:r>
            <a:endParaRPr lang="ru-RU" sz="2200" dirty="0">
              <a:solidFill>
                <a:schemeClr val="tx2"/>
              </a:solidFill>
            </a:endParaRPr>
          </a:p>
          <a:p>
            <a:pPr algn="just"/>
            <a:r>
              <a:rPr lang="ru-RU" sz="2200" b="1" dirty="0">
                <a:solidFill>
                  <a:schemeClr val="tx2"/>
                </a:solidFill>
              </a:rPr>
              <a:t>3.</a:t>
            </a:r>
            <a:r>
              <a:rPr lang="ru-RU" sz="2200" dirty="0">
                <a:solidFill>
                  <a:schemeClr val="tx2"/>
                </a:solidFill>
              </a:rPr>
              <a:t> Имя: </a:t>
            </a:r>
            <a:r>
              <a:rPr lang="ru-RU" sz="2200" b="1" dirty="0">
                <a:solidFill>
                  <a:schemeClr val="tx2"/>
                </a:solidFill>
              </a:rPr>
              <a:t>Вера</a:t>
            </a:r>
            <a:endParaRPr lang="ru-RU" sz="2200" dirty="0">
              <a:solidFill>
                <a:schemeClr val="tx2"/>
              </a:solidFill>
            </a:endParaRPr>
          </a:p>
          <a:p>
            <a:pPr algn="just"/>
            <a:r>
              <a:rPr lang="ru-RU" sz="2200" dirty="0">
                <a:solidFill>
                  <a:schemeClr val="tx2"/>
                </a:solidFill>
              </a:rPr>
              <a:t>Добрый день! Существуют ли </a:t>
            </a:r>
            <a:r>
              <a:rPr lang="ru-RU" sz="2200" dirty="0" smtClean="0">
                <a:solidFill>
                  <a:schemeClr val="tx2"/>
                </a:solidFill>
              </a:rPr>
              <a:t>какие-то </a:t>
            </a:r>
            <a:r>
              <a:rPr lang="ru-RU" sz="2200" dirty="0">
                <a:solidFill>
                  <a:schemeClr val="tx2"/>
                </a:solidFill>
              </a:rPr>
              <a:t>условия и как правильно их прописать в договоре, чтобы обезопасить себя в будущем от внезапного появления в жизни твоего ребенка (к примеру по истечении 10-15 лет) той самой суррогатной матери? Если все-таки данная встреча происходит путем шантажа, то какие дальнейшие действия должны быть со стороны родителей? Как обезопасить себя?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Ответы на вопросы участников вебинара: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6190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4.</a:t>
            </a:r>
            <a:r>
              <a:rPr lang="ru-RU" dirty="0">
                <a:solidFill>
                  <a:schemeClr val="tx2"/>
                </a:solidFill>
              </a:rPr>
              <a:t> Имя: </a:t>
            </a:r>
            <a:r>
              <a:rPr lang="ru-RU" b="1" dirty="0">
                <a:solidFill>
                  <a:schemeClr val="tx2"/>
                </a:solidFill>
              </a:rPr>
              <a:t>Оля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Могут ли заказчики отказаться от ребенка? Были ли в Казахстане случаи, когда суррогатные матери оставляли детей себе и возможно ли это?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5.</a:t>
            </a:r>
            <a:r>
              <a:rPr lang="ru-RU" dirty="0">
                <a:solidFill>
                  <a:schemeClr val="tx2"/>
                </a:solidFill>
              </a:rPr>
              <a:t> Имя: </a:t>
            </a:r>
            <a:r>
              <a:rPr lang="ru-RU" b="1" dirty="0">
                <a:solidFill>
                  <a:schemeClr val="tx2"/>
                </a:solidFill>
              </a:rPr>
              <a:t>Альбина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Если во время беременности суррогатной матери происходит выкидыш или ребенок рождается мертвым, каким образом регулируется оплата услуг суррогатной матери? Зависит ли оплата в таких случаях от условий договора или существуют законодательные нормы, регулирующие такие случаи? Какая у Вас практика по таким случаям? 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6.</a:t>
            </a:r>
            <a:r>
              <a:rPr lang="ru-RU" dirty="0">
                <a:solidFill>
                  <a:schemeClr val="tx2"/>
                </a:solidFill>
              </a:rPr>
              <a:t> Имя: </a:t>
            </a:r>
            <a:r>
              <a:rPr lang="ru-RU" b="1" dirty="0">
                <a:solidFill>
                  <a:schemeClr val="tx2"/>
                </a:solidFill>
              </a:rPr>
              <a:t>J D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1. Может ли быть заключен договор суррогатного материнства с одиноким геем, не семейной парой? 2. Может ли человек с ВИЧ-положительным статусом, но с неопределяемой вирусной нагрузкой заключить договор суррогатного материнства? Предусмотрены ли специальные программы от государства для таких лиц, с целью обзавестись нормальной семьей </a:t>
            </a:r>
            <a:r>
              <a:rPr lang="ru-RU" dirty="0" smtClean="0">
                <a:solidFill>
                  <a:schemeClr val="tx2"/>
                </a:solidFill>
              </a:rPr>
              <a:t>             (</a:t>
            </a:r>
            <a:r>
              <a:rPr lang="ru-RU" dirty="0">
                <a:solidFill>
                  <a:schemeClr val="tx2"/>
                </a:solidFill>
              </a:rPr>
              <a:t>от своего биоматериала)? 3. Можно ли заключить договор суррогатного материнства гражданину Казахстана с гражданами других государств и какое применимое право при этом будет? 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/>
              <a:t>Ответы на вопросы участников вебинара:</a:t>
            </a:r>
          </a:p>
        </p:txBody>
      </p:sp>
    </p:spTree>
    <p:extLst>
      <p:ext uri="{BB962C8B-B14F-4D97-AF65-F5344CB8AC3E}">
        <p14:creationId xmlns:p14="http://schemas.microsoft.com/office/powerpoint/2010/main" val="61717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504056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-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Гражданский </a:t>
            </a:r>
            <a:r>
              <a:rPr lang="ru-RU" b="1" i="1" dirty="0">
                <a:solidFill>
                  <a:schemeClr val="tx2"/>
                </a:solidFill>
              </a:rPr>
              <a:t>Кодекс Республики Казахстан;</a:t>
            </a:r>
          </a:p>
          <a:p>
            <a:endParaRPr lang="ru-RU" sz="800" b="1" i="1" dirty="0">
              <a:solidFill>
                <a:schemeClr val="tx2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-</a:t>
            </a:r>
            <a:r>
              <a:rPr lang="ru-RU" b="1" i="1" dirty="0" smtClean="0">
                <a:solidFill>
                  <a:schemeClr val="bg1"/>
                </a:solidFill>
              </a:rPr>
              <a:t>…</a:t>
            </a:r>
            <a:r>
              <a:rPr lang="ru-RU" b="1" i="1" dirty="0" smtClean="0">
                <a:solidFill>
                  <a:schemeClr val="tx2"/>
                </a:solidFill>
              </a:rPr>
              <a:t>Кодекс </a:t>
            </a:r>
            <a:r>
              <a:rPr lang="ru-RU" b="1" i="1" dirty="0">
                <a:solidFill>
                  <a:schemeClr val="tx2"/>
                </a:solidFill>
              </a:rPr>
              <a:t>Республики Казахстан «О браке (супружестве) </a:t>
            </a:r>
            <a:r>
              <a:rPr lang="ru-RU" b="1" i="1" dirty="0" smtClean="0">
                <a:solidFill>
                  <a:schemeClr val="tx2"/>
                </a:solidFill>
              </a:rPr>
              <a:t>и </a:t>
            </a:r>
            <a:r>
              <a:rPr lang="ru-RU" b="1" i="1" dirty="0">
                <a:solidFill>
                  <a:schemeClr val="tx2"/>
                </a:solidFill>
              </a:rPr>
              <a:t>семье»;</a:t>
            </a:r>
          </a:p>
          <a:p>
            <a:endParaRPr lang="ru-RU" sz="800" b="1" i="1" dirty="0">
              <a:solidFill>
                <a:schemeClr val="tx2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- Кодекс </a:t>
            </a:r>
            <a:r>
              <a:rPr lang="ru-RU" b="1" i="1" dirty="0">
                <a:solidFill>
                  <a:schemeClr val="tx2"/>
                </a:solidFill>
              </a:rPr>
              <a:t>Республики Казахстан «О здоровье народа </a:t>
            </a:r>
            <a:r>
              <a:rPr lang="ru-RU" b="1" i="1" dirty="0" smtClean="0">
                <a:solidFill>
                  <a:schemeClr val="tx2"/>
                </a:solidFill>
              </a:rPr>
              <a:t>и </a:t>
            </a:r>
            <a:r>
              <a:rPr lang="ru-RU" b="1" i="1" dirty="0">
                <a:solidFill>
                  <a:schemeClr val="tx2"/>
                </a:solidFill>
              </a:rPr>
              <a:t>системе здравоохранения»;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-</a:t>
            </a:r>
            <a:r>
              <a:rPr lang="ru-RU" b="1" i="1" dirty="0" smtClean="0">
                <a:solidFill>
                  <a:schemeClr val="bg1"/>
                </a:solidFill>
              </a:rPr>
              <a:t>…</a:t>
            </a:r>
            <a:r>
              <a:rPr lang="ru-RU" sz="3000" b="1" i="1" dirty="0" smtClean="0">
                <a:solidFill>
                  <a:schemeClr val="tx2"/>
                </a:solidFill>
              </a:rPr>
              <a:t>Закон </a:t>
            </a:r>
            <a:r>
              <a:rPr lang="ru-RU" sz="3000" b="1" i="1" dirty="0">
                <a:solidFill>
                  <a:schemeClr val="tx2"/>
                </a:solidFill>
              </a:rPr>
              <a:t>Республики Казахстан «О Нотариате»;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-</a:t>
            </a:r>
            <a:r>
              <a:rPr lang="ru-RU" b="1" i="1" dirty="0" smtClean="0">
                <a:solidFill>
                  <a:schemeClr val="bg1"/>
                </a:solidFill>
              </a:rPr>
              <a:t>..</a:t>
            </a:r>
            <a:r>
              <a:rPr lang="ru-RU" b="1" i="1" dirty="0" smtClean="0">
                <a:solidFill>
                  <a:schemeClr val="tx2"/>
                </a:solidFill>
              </a:rPr>
              <a:t>Правила </a:t>
            </a:r>
            <a:r>
              <a:rPr lang="ru-RU" b="1" i="1" dirty="0">
                <a:solidFill>
                  <a:schemeClr val="tx2"/>
                </a:solidFill>
              </a:rPr>
              <a:t>совершения нотариальных действий Нотариусами.</a:t>
            </a: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Нормативная база Республики Казахстан: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5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lnSpcReduction="10000"/>
          </a:bodyPr>
          <a:lstStyle/>
          <a:p>
            <a:pPr algn="r"/>
            <a:endParaRPr lang="ru-RU" sz="1300" dirty="0" smtClean="0">
              <a:solidFill>
                <a:schemeClr val="tx1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В </a:t>
            </a:r>
            <a:r>
              <a:rPr lang="ru-RU" sz="2800" b="1" dirty="0">
                <a:solidFill>
                  <a:schemeClr val="tx2"/>
                </a:solidFill>
                <a:hlinkClick r:id="rId2" tooltip="Древний Рим"/>
              </a:rPr>
              <a:t>Древнем Риме</a:t>
            </a:r>
            <a:r>
              <a:rPr lang="ru-RU" sz="2800" b="1" dirty="0">
                <a:solidFill>
                  <a:schemeClr val="tx2"/>
                </a:solidFill>
              </a:rPr>
              <a:t> мужчины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отдавали </a:t>
            </a:r>
            <a:r>
              <a:rPr lang="ru-RU" sz="2800" b="1" dirty="0">
                <a:solidFill>
                  <a:schemeClr val="tx2"/>
                </a:solidFill>
              </a:rPr>
              <a:t>своих </a:t>
            </a:r>
            <a:r>
              <a:rPr lang="ru-RU" sz="2800" b="1" dirty="0" smtClean="0">
                <a:solidFill>
                  <a:schemeClr val="tx2"/>
                </a:solidFill>
              </a:rPr>
              <a:t>жен внаем</a:t>
            </a:r>
          </a:p>
          <a:p>
            <a:pPr algn="r"/>
            <a:r>
              <a:rPr lang="ru-RU" sz="3000" b="1" dirty="0" smtClean="0">
                <a:solidFill>
                  <a:schemeClr val="tx2"/>
                </a:solidFill>
              </a:rPr>
              <a:t> 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i="1" dirty="0">
                <a:solidFill>
                  <a:schemeClr val="tx2"/>
                </a:solidFill>
              </a:rPr>
              <a:t>ventrem locare</a:t>
            </a:r>
            <a:r>
              <a:rPr lang="ru-RU" sz="3000" b="1" dirty="0">
                <a:solidFill>
                  <a:schemeClr val="tx2"/>
                </a:solidFill>
              </a:rPr>
              <a:t>) </a:t>
            </a:r>
            <a:endParaRPr lang="ru-RU" sz="30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супружеским </a:t>
            </a:r>
            <a:r>
              <a:rPr lang="ru-RU" sz="2800" b="1" dirty="0">
                <a:solidFill>
                  <a:schemeClr val="tx2"/>
                </a:solidFill>
              </a:rPr>
              <a:t>парам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где </a:t>
            </a:r>
            <a:r>
              <a:rPr lang="ru-RU" sz="2800" b="1" dirty="0" smtClean="0">
                <a:solidFill>
                  <a:schemeClr val="tx2"/>
                </a:solidFill>
              </a:rPr>
              <a:t>жена </a:t>
            </a:r>
            <a:r>
              <a:rPr lang="ru-RU" sz="2800" b="1" dirty="0">
                <a:solidFill>
                  <a:schemeClr val="tx2"/>
                </a:solidFill>
              </a:rPr>
              <a:t>была бесплодна,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и </a:t>
            </a:r>
            <a:r>
              <a:rPr lang="ru-RU" sz="2800" b="1" dirty="0">
                <a:solidFill>
                  <a:schemeClr val="tx2"/>
                </a:solidFill>
              </a:rPr>
              <a:t>ребёнок, </a:t>
            </a:r>
            <a:r>
              <a:rPr lang="ru-RU" sz="2800" b="1" dirty="0" smtClean="0">
                <a:solidFill>
                  <a:schemeClr val="tx2"/>
                </a:solidFill>
              </a:rPr>
              <a:t>рождённый с </a:t>
            </a:r>
            <a:r>
              <a:rPr lang="ru-RU" sz="2800" b="1" dirty="0">
                <a:solidFill>
                  <a:schemeClr val="tx2"/>
                </a:solidFill>
              </a:rPr>
              <a:t>помощью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«наёмной» матери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smtClean="0">
                <a:solidFill>
                  <a:schemeClr val="tx2"/>
                </a:solidFill>
              </a:rPr>
              <a:t>в </a:t>
            </a:r>
            <a:r>
              <a:rPr lang="ru-RU" sz="2800" b="1" dirty="0">
                <a:solidFill>
                  <a:schemeClr val="tx2"/>
                </a:solidFill>
              </a:rPr>
              <a:t>последующем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являлся </a:t>
            </a:r>
            <a:r>
              <a:rPr lang="ru-RU" sz="2800" b="1" dirty="0">
                <a:solidFill>
                  <a:schemeClr val="tx2"/>
                </a:solidFill>
              </a:rPr>
              <a:t>законным ребёнком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бесплодной </a:t>
            </a:r>
            <a:r>
              <a:rPr lang="ru-RU" sz="2800" b="1" dirty="0">
                <a:solidFill>
                  <a:schemeClr val="tx2"/>
                </a:solidFill>
              </a:rPr>
              <a:t>супружеской пары</a:t>
            </a:r>
            <a:r>
              <a:rPr lang="ru-RU" sz="2800" b="1" dirty="0" smtClean="0">
                <a:solidFill>
                  <a:schemeClr val="tx2"/>
                </a:solidFill>
              </a:rPr>
              <a:t>.* </a:t>
            </a:r>
            <a:endParaRPr lang="ru-RU" sz="2800" b="1" dirty="0">
              <a:solidFill>
                <a:schemeClr val="tx2"/>
              </a:solidFill>
            </a:endParaRPr>
          </a:p>
          <a:p>
            <a:pPr algn="just"/>
            <a:endParaRPr lang="ru-RU" sz="1050" b="1" dirty="0">
              <a:solidFill>
                <a:schemeClr val="tx2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2"/>
                </a:solidFill>
              </a:rPr>
              <a:t>* </a:t>
            </a:r>
            <a:r>
              <a:rPr lang="en-US" sz="1200" b="1" dirty="0" smtClean="0">
                <a:solidFill>
                  <a:schemeClr val="tx2"/>
                </a:solidFill>
              </a:rPr>
              <a:t>https</a:t>
            </a:r>
            <a:r>
              <a:rPr lang="en-US" sz="1200" b="1" dirty="0">
                <a:solidFill>
                  <a:schemeClr val="tx2"/>
                </a:solidFill>
              </a:rPr>
              <a:t>://ru.wikipedia.org/wiki</a:t>
            </a:r>
            <a:r>
              <a:rPr lang="ru-RU" sz="1200" b="1" dirty="0" smtClean="0">
                <a:solidFill>
                  <a:schemeClr val="tx2"/>
                </a:solidFill>
              </a:rPr>
              <a:t>/</a:t>
            </a:r>
            <a:r>
              <a:rPr lang="ru-RU" sz="1200" b="1" dirty="0" err="1" smtClean="0">
                <a:solidFill>
                  <a:schemeClr val="tx2"/>
                </a:solidFill>
              </a:rPr>
              <a:t>суррогатное_материнство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2"/>
                </a:solidFill>
              </a:rPr>
              <a:t>** Картинка с сайта: </a:t>
            </a:r>
            <a:r>
              <a:rPr lang="en-US" sz="1200" b="1" dirty="0">
                <a:solidFill>
                  <a:schemeClr val="tx2"/>
                </a:solidFill>
              </a:rPr>
              <a:t>http://www.doklad-na-temu.ru/istoriya/drevnii-rim.htm</a:t>
            </a:r>
            <a:endParaRPr lang="ru-RU" sz="1200" b="1" dirty="0">
              <a:solidFill>
                <a:schemeClr val="tx2"/>
              </a:solidFill>
            </a:endParaRPr>
          </a:p>
          <a:p>
            <a:pPr algn="l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Немного из древней истории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tynai\Desktop\Вебинары мои 2019\Древний Р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4176464" cy="26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4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 fontScale="70000" lnSpcReduction="20000"/>
          </a:bodyPr>
          <a:lstStyle/>
          <a:p>
            <a:endParaRPr lang="ru-RU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1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300" b="1" i="1" dirty="0">
                <a:solidFill>
                  <a:schemeClr val="tx2"/>
                </a:solidFill>
              </a:rPr>
              <a:t>Нотариус Алтынай </a:t>
            </a:r>
            <a:r>
              <a:rPr lang="ru-RU" sz="6300" b="1" i="1" dirty="0" smtClean="0">
                <a:solidFill>
                  <a:schemeClr val="tx2"/>
                </a:solidFill>
              </a:rPr>
              <a:t>Макешева</a:t>
            </a:r>
          </a:p>
          <a:p>
            <a:endParaRPr lang="ru-RU" sz="2600" b="1" i="1" dirty="0">
              <a:solidFill>
                <a:schemeClr val="tx2"/>
              </a:solidFill>
            </a:endParaRPr>
          </a:p>
          <a:p>
            <a:r>
              <a:rPr lang="ru-RU" sz="4000" b="1" i="1" dirty="0" smtClean="0">
                <a:solidFill>
                  <a:schemeClr val="tx2"/>
                </a:solidFill>
              </a:rPr>
              <a:t>(16 лет нотариальной практики, из них</a:t>
            </a:r>
          </a:p>
          <a:p>
            <a:endParaRPr lang="ru-RU" sz="1600" b="1" i="1" dirty="0" smtClean="0">
              <a:solidFill>
                <a:schemeClr val="tx2"/>
              </a:solidFill>
            </a:endParaRPr>
          </a:p>
          <a:p>
            <a:r>
              <a:rPr lang="ru-RU" sz="3700" b="1" i="1" dirty="0" smtClean="0">
                <a:solidFill>
                  <a:schemeClr val="tx2"/>
                </a:solidFill>
              </a:rPr>
              <a:t>9 лет работаю с темой суррогатного материнства)</a:t>
            </a:r>
            <a:endParaRPr lang="ru-RU" sz="3700" b="1" i="1" dirty="0">
              <a:solidFill>
                <a:schemeClr val="tx2"/>
              </a:solidFill>
            </a:endParaRPr>
          </a:p>
          <a:p>
            <a:endParaRPr lang="ru-RU" sz="1900" b="1" i="1" dirty="0" smtClean="0">
              <a:solidFill>
                <a:schemeClr val="tx2"/>
              </a:solidFill>
            </a:endParaRPr>
          </a:p>
          <a:p>
            <a:r>
              <a:rPr lang="ru-RU" sz="4100" b="1" i="1" dirty="0" smtClean="0">
                <a:solidFill>
                  <a:schemeClr val="tx2"/>
                </a:solidFill>
              </a:rPr>
              <a:t>+</a:t>
            </a:r>
            <a:r>
              <a:rPr lang="ru-RU" sz="4100" b="1" i="1" dirty="0">
                <a:solidFill>
                  <a:schemeClr val="tx2"/>
                </a:solidFill>
              </a:rPr>
              <a:t>7 </a:t>
            </a:r>
            <a:r>
              <a:rPr lang="ru-RU" sz="4100" b="1" i="1" dirty="0" smtClean="0">
                <a:solidFill>
                  <a:schemeClr val="tx2"/>
                </a:solidFill>
              </a:rPr>
              <a:t>777 363 88 88 </a:t>
            </a:r>
            <a:r>
              <a:rPr lang="ru-RU" sz="4100" b="1" i="1" dirty="0">
                <a:solidFill>
                  <a:schemeClr val="tx2"/>
                </a:solidFill>
              </a:rPr>
              <a:t>(</a:t>
            </a:r>
            <a:r>
              <a:rPr lang="en-US" sz="4100" b="1" i="1" dirty="0">
                <a:solidFill>
                  <a:schemeClr val="tx2"/>
                </a:solidFill>
              </a:rPr>
              <a:t>Whats App</a:t>
            </a:r>
            <a:r>
              <a:rPr lang="ru-RU" sz="4100" b="1" i="1" dirty="0">
                <a:solidFill>
                  <a:schemeClr val="tx2"/>
                </a:solidFill>
              </a:rPr>
              <a:t>)</a:t>
            </a:r>
          </a:p>
          <a:p>
            <a:endParaRPr lang="ru-RU" sz="2100" b="1" i="1" dirty="0">
              <a:solidFill>
                <a:schemeClr val="tx2"/>
              </a:solidFill>
            </a:endParaRPr>
          </a:p>
          <a:p>
            <a:r>
              <a:rPr lang="en-US" sz="4100" b="1" i="1" dirty="0">
                <a:solidFill>
                  <a:schemeClr val="tx2"/>
                </a:solidFill>
              </a:rPr>
              <a:t>www.notarius-makesheva.kz</a:t>
            </a:r>
            <a:endParaRPr lang="ru-RU" sz="4100" b="1" i="1" dirty="0">
              <a:solidFill>
                <a:schemeClr val="tx2"/>
              </a:solidFill>
            </a:endParaRPr>
          </a:p>
          <a:p>
            <a:endParaRPr lang="en-US" sz="2100" b="1" i="1" dirty="0">
              <a:solidFill>
                <a:schemeClr val="tx2"/>
              </a:solidFill>
            </a:endParaRPr>
          </a:p>
          <a:p>
            <a:r>
              <a:rPr lang="ru-RU" sz="4100" b="1" i="1" dirty="0">
                <a:solidFill>
                  <a:schemeClr val="tx2"/>
                </a:solidFill>
              </a:rPr>
              <a:t>Страница в </a:t>
            </a:r>
            <a:r>
              <a:rPr lang="tr-TR" sz="4100" b="1" i="1" dirty="0">
                <a:solidFill>
                  <a:schemeClr val="tx2"/>
                </a:solidFill>
              </a:rPr>
              <a:t>F</a:t>
            </a:r>
            <a:r>
              <a:rPr lang="en-US" sz="4100" b="1" i="1" dirty="0">
                <a:solidFill>
                  <a:schemeClr val="tx2"/>
                </a:solidFill>
              </a:rPr>
              <a:t>acebook</a:t>
            </a:r>
            <a:r>
              <a:rPr lang="ru-RU" sz="4100" b="1" i="1" dirty="0">
                <a:solidFill>
                  <a:schemeClr val="tx2"/>
                </a:solidFill>
              </a:rPr>
              <a:t> </a:t>
            </a:r>
            <a:r>
              <a:rPr lang="tr-TR" sz="4100" b="1" i="1" dirty="0">
                <a:solidFill>
                  <a:schemeClr val="tx2"/>
                </a:solidFill>
              </a:rPr>
              <a:t>@</a:t>
            </a:r>
            <a:r>
              <a:rPr lang="en-US" sz="4100" b="1" i="1" dirty="0">
                <a:solidFill>
                  <a:schemeClr val="tx2"/>
                </a:solidFill>
              </a:rPr>
              <a:t>instanotarykz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373216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5500" dirty="0" smtClean="0">
              <a:solidFill>
                <a:schemeClr val="tx1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У </a:t>
            </a:r>
            <a:r>
              <a:rPr lang="ru-RU" sz="10400" b="1" dirty="0">
                <a:solidFill>
                  <a:schemeClr val="tx2"/>
                </a:solidFill>
              </a:rPr>
              <a:t>древних </a:t>
            </a:r>
            <a:r>
              <a:rPr lang="ru-RU" sz="10400" b="1" dirty="0">
                <a:solidFill>
                  <a:schemeClr val="tx2"/>
                </a:solidFill>
                <a:hlinkClick r:id="rId2" tooltip="Евреи"/>
              </a:rPr>
              <a:t>евреев</a:t>
            </a:r>
            <a:r>
              <a:rPr lang="ru-RU" sz="10400" b="1" dirty="0">
                <a:solidFill>
                  <a:schemeClr val="tx2"/>
                </a:solidFill>
              </a:rPr>
              <a:t> бездетные жёны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прибегали </a:t>
            </a:r>
            <a:r>
              <a:rPr lang="ru-RU" sz="10400" b="1" dirty="0">
                <a:solidFill>
                  <a:schemeClr val="tx2"/>
                </a:solidFill>
              </a:rPr>
              <a:t>к помощи </a:t>
            </a:r>
            <a:r>
              <a:rPr lang="ru-RU" sz="10400" b="1" dirty="0">
                <a:solidFill>
                  <a:schemeClr val="tx2"/>
                </a:solidFill>
                <a:hlinkClick r:id="rId3" tooltip="Рабыня"/>
              </a:rPr>
              <a:t>рабынь</a:t>
            </a:r>
            <a:r>
              <a:rPr lang="ru-RU" sz="10400" b="1" dirty="0">
                <a:solidFill>
                  <a:schemeClr val="tx2"/>
                </a:solidFill>
              </a:rPr>
              <a:t>,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которые </a:t>
            </a:r>
            <a:r>
              <a:rPr lang="ru-RU" sz="10400" b="1" dirty="0">
                <a:solidFill>
                  <a:schemeClr val="tx2"/>
                </a:solidFill>
              </a:rPr>
              <a:t>рожали ребёнка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от </a:t>
            </a:r>
            <a:r>
              <a:rPr lang="ru-RU" sz="10400" b="1" dirty="0">
                <a:solidFill>
                  <a:schemeClr val="tx2"/>
                </a:solidFill>
              </a:rPr>
              <a:t>мужа такой женщины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(</a:t>
            </a:r>
            <a:r>
              <a:rPr lang="ru-RU" sz="10400" b="1" dirty="0">
                <a:solidFill>
                  <a:schemeClr val="tx2"/>
                </a:solidFill>
              </a:rPr>
              <a:t>см., например, историю </a:t>
            </a:r>
            <a:r>
              <a:rPr lang="ru-RU" sz="10400" b="1" dirty="0" smtClean="0">
                <a:solidFill>
                  <a:schemeClr val="tx2"/>
                </a:solidFill>
              </a:rPr>
              <a:t>рождения</a:t>
            </a: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 </a:t>
            </a:r>
            <a:r>
              <a:rPr lang="ru-RU" sz="10400" b="1" dirty="0">
                <a:solidFill>
                  <a:schemeClr val="tx2"/>
                </a:solidFill>
                <a:hlinkClick r:id="rId4" tooltip="Измаил (в Библии)"/>
              </a:rPr>
              <a:t>Измаила</a:t>
            </a:r>
            <a:r>
              <a:rPr lang="ru-RU" sz="10400" b="1" dirty="0">
                <a:solidFill>
                  <a:schemeClr val="tx2"/>
                </a:solidFill>
              </a:rPr>
              <a:t> в </a:t>
            </a:r>
            <a:r>
              <a:rPr lang="ru-RU" sz="10400" b="1" dirty="0">
                <a:solidFill>
                  <a:schemeClr val="tx2"/>
                </a:solidFill>
                <a:hlinkClick r:id="rId5" tooltip="Книга Бытия"/>
              </a:rPr>
              <a:t>Книге Бытия</a:t>
            </a:r>
            <a:r>
              <a:rPr lang="ru-RU" sz="10400" b="1" dirty="0" smtClean="0">
                <a:solidFill>
                  <a:schemeClr val="tx2"/>
                </a:solidFill>
              </a:rPr>
              <a:t>).</a:t>
            </a: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 </a:t>
            </a:r>
            <a:r>
              <a:rPr lang="ru-RU" sz="10400" b="1" dirty="0">
                <a:solidFill>
                  <a:schemeClr val="tx2"/>
                </a:solidFill>
              </a:rPr>
              <a:t>Но первой на </a:t>
            </a:r>
            <a:r>
              <a:rPr lang="ru-RU" sz="10400" b="1" dirty="0" smtClean="0">
                <a:solidFill>
                  <a:schemeClr val="tx2"/>
                </a:solidFill>
              </a:rPr>
              <a:t>руки </a:t>
            </a:r>
            <a:r>
              <a:rPr lang="ru-RU" sz="10400" b="1" dirty="0">
                <a:solidFill>
                  <a:schemeClr val="tx2"/>
                </a:solidFill>
              </a:rPr>
              <a:t>его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брала </a:t>
            </a:r>
            <a:r>
              <a:rPr lang="ru-RU" sz="10400" b="1" dirty="0">
                <a:solidFill>
                  <a:schemeClr val="tx2"/>
                </a:solidFill>
              </a:rPr>
              <a:t>законная жена,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тем </a:t>
            </a:r>
            <a:r>
              <a:rPr lang="ru-RU" sz="10400" b="1" dirty="0">
                <a:solidFill>
                  <a:schemeClr val="tx2"/>
                </a:solidFill>
              </a:rPr>
              <a:t>самым демонстрируя своё </a:t>
            </a:r>
            <a:endParaRPr lang="ru-RU" sz="104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0400" b="1" dirty="0" smtClean="0">
                <a:solidFill>
                  <a:schemeClr val="tx2"/>
                </a:solidFill>
              </a:rPr>
              <a:t>неоспоримое </a:t>
            </a:r>
            <a:r>
              <a:rPr lang="ru-RU" sz="10400" b="1" dirty="0">
                <a:solidFill>
                  <a:schemeClr val="tx2"/>
                </a:solidFill>
              </a:rPr>
              <a:t>право на младенца.* </a:t>
            </a:r>
          </a:p>
          <a:p>
            <a:pPr algn="just"/>
            <a:endParaRPr lang="ru-RU" sz="1200" b="1" dirty="0">
              <a:solidFill>
                <a:schemeClr val="tx2"/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tx2"/>
                </a:solidFill>
              </a:rPr>
              <a:t>**</a:t>
            </a:r>
            <a:endParaRPr lang="ru-RU" sz="4800" b="1" dirty="0">
              <a:solidFill>
                <a:schemeClr val="tx2"/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tx2"/>
                </a:solidFill>
              </a:rPr>
              <a:t>* </a:t>
            </a:r>
            <a:r>
              <a:rPr lang="en-US" sz="4800" b="1" dirty="0" smtClean="0">
                <a:solidFill>
                  <a:schemeClr val="tx2"/>
                </a:solidFill>
              </a:rPr>
              <a:t>https</a:t>
            </a:r>
            <a:r>
              <a:rPr lang="en-US" sz="4800" b="1" dirty="0">
                <a:solidFill>
                  <a:schemeClr val="tx2"/>
                </a:solidFill>
              </a:rPr>
              <a:t>://ru.wikipedia.org/wiki</a:t>
            </a:r>
            <a:r>
              <a:rPr lang="ru-RU" sz="4800" b="1" dirty="0" smtClean="0">
                <a:solidFill>
                  <a:schemeClr val="tx2"/>
                </a:solidFill>
              </a:rPr>
              <a:t>/</a:t>
            </a:r>
            <a:r>
              <a:rPr lang="ru-RU" sz="4800" b="1" dirty="0" err="1" smtClean="0">
                <a:solidFill>
                  <a:schemeClr val="tx2"/>
                </a:solidFill>
              </a:rPr>
              <a:t>суррогатное_материнство</a:t>
            </a:r>
            <a:endParaRPr lang="ru-RU" sz="48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ru-RU" sz="4800" b="1" dirty="0">
              <a:solidFill>
                <a:schemeClr val="tx2"/>
              </a:solidFill>
            </a:endParaRPr>
          </a:p>
          <a:p>
            <a:pPr algn="just"/>
            <a:r>
              <a:rPr lang="ru-RU" sz="4800" b="1" dirty="0">
                <a:solidFill>
                  <a:schemeClr val="tx2"/>
                </a:solidFill>
              </a:rPr>
              <a:t>**Автор: Угрюмов, Григорий Иванович - http://www.artsait.ru/art/u/ugrumov/art1.php, </a:t>
            </a:r>
          </a:p>
          <a:p>
            <a:pPr algn="just"/>
            <a:r>
              <a:rPr lang="ru-RU" sz="4800" b="1" dirty="0">
                <a:solidFill>
                  <a:schemeClr val="tx2"/>
                </a:solidFill>
              </a:rPr>
              <a:t>Общественное достояние, https://commons.wikimedia.org/w/index.php?curid=7488741</a:t>
            </a:r>
          </a:p>
          <a:p>
            <a:pPr algn="l"/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Немного </a:t>
            </a:r>
            <a:r>
              <a:rPr lang="ru-RU" sz="2400" b="1" dirty="0">
                <a:solidFill>
                  <a:schemeClr val="bg1"/>
                </a:solidFill>
              </a:rPr>
              <a:t>из древней истории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ltynai\Desktop\Вебинары мои 2019\Hagar_and_Ishmael_in_desert_(Grigoriy_Ugryumov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4784"/>
            <a:ext cx="3096344" cy="39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55172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</a:rPr>
              <a:t>Научно-технический прогресс и процесс женской </a:t>
            </a:r>
            <a:r>
              <a:rPr lang="ru-RU" sz="2400" b="1" dirty="0">
                <a:solidFill>
                  <a:schemeClr val="tx2"/>
                </a:solidFill>
                <a:hlinkClick r:id="rId2" tooltip="Эмансипация (социология)"/>
              </a:rPr>
              <a:t>эмансипации</a:t>
            </a:r>
            <a:r>
              <a:rPr lang="ru-RU" sz="2400" b="1" dirty="0">
                <a:solidFill>
                  <a:schemeClr val="tx2"/>
                </a:solidFill>
              </a:rPr>
              <a:t> способствовали поиску новых путей решения проблемы </a:t>
            </a:r>
            <a:r>
              <a:rPr lang="ru-RU" sz="2400" b="1" dirty="0">
                <a:solidFill>
                  <a:schemeClr val="tx2"/>
                </a:solidFill>
                <a:hlinkClick r:id="rId3" tooltip="Бесплодие"/>
              </a:rPr>
              <a:t>бесплодия</a:t>
            </a:r>
            <a:r>
              <a:rPr lang="ru-RU" sz="2400" b="1" dirty="0">
                <a:solidFill>
                  <a:schemeClr val="tx2"/>
                </a:solidFill>
              </a:rPr>
              <a:t>. Современное суррогатное материнство стало возможным после появления технологий </a:t>
            </a:r>
            <a:r>
              <a:rPr lang="ru-RU" sz="2400" b="1" dirty="0">
                <a:solidFill>
                  <a:schemeClr val="tx2"/>
                </a:solidFill>
                <a:hlinkClick r:id="rId4" tooltip="Искусственное оплодотворение"/>
              </a:rPr>
              <a:t>искусственного оплодотворения</a:t>
            </a:r>
            <a:r>
              <a:rPr lang="ru-RU" sz="2400" b="1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  <a:hlinkClick r:id="rId5" tooltip="Экстракорпоральное оплодотворение"/>
              </a:rPr>
              <a:t>экстракорпорального оплодотворения</a:t>
            </a:r>
            <a:r>
              <a:rPr lang="ru-RU" sz="2400" b="1" dirty="0">
                <a:solidFill>
                  <a:schemeClr val="tx2"/>
                </a:solidFill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</a:rPr>
              <a:t>Это </a:t>
            </a:r>
            <a:r>
              <a:rPr lang="ru-RU" sz="2400" b="1" dirty="0">
                <a:solidFill>
                  <a:schemeClr val="tx2"/>
                </a:solidFill>
              </a:rPr>
              <a:t>сделало возможным получение генетического материала от генетических родителей с последующей «подсадкой» его для вынашивания и рождения ребёнка в естественный биологический инкубатор — организм суррогатной матери. </a:t>
            </a:r>
          </a:p>
          <a:p>
            <a:pPr algn="just"/>
            <a:endParaRPr lang="ru-RU" sz="13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Впервые </a:t>
            </a:r>
            <a:r>
              <a:rPr lang="ru-RU" sz="2400" b="1" dirty="0">
                <a:solidFill>
                  <a:schemeClr val="tx2"/>
                </a:solidFill>
              </a:rPr>
              <a:t>об успешном суррогатном материнстве было заявлено в 1980 г. Первой суррогатной матерью стала 37-летняя Элизабет Кейн из штата </a:t>
            </a:r>
            <a:r>
              <a:rPr lang="ru-RU" sz="2400" b="1" dirty="0">
                <a:solidFill>
                  <a:schemeClr val="tx2"/>
                </a:solidFill>
                <a:hlinkClick r:id="rId6" tooltip="Иллинойс"/>
              </a:rPr>
              <a:t>Иллинойс</a:t>
            </a:r>
            <a:r>
              <a:rPr lang="ru-RU" sz="2400" b="1" dirty="0">
                <a:solidFill>
                  <a:schemeClr val="tx2"/>
                </a:solidFill>
              </a:rPr>
              <a:t>. Женщина, которая не могла иметь </a:t>
            </a:r>
            <a:r>
              <a:rPr lang="ru-RU" sz="2400" b="1" dirty="0" smtClean="0">
                <a:solidFill>
                  <a:schemeClr val="tx2"/>
                </a:solidFill>
              </a:rPr>
              <a:t>детей и ее супруг заключили </a:t>
            </a:r>
            <a:r>
              <a:rPr lang="ru-RU" sz="2400" b="1" dirty="0">
                <a:solidFill>
                  <a:schemeClr val="tx2"/>
                </a:solidFill>
              </a:rPr>
              <a:t>с Кейн договор, </a:t>
            </a:r>
            <a:r>
              <a:rPr lang="ru-RU" sz="2400" b="1" dirty="0" smtClean="0">
                <a:solidFill>
                  <a:schemeClr val="tx2"/>
                </a:solidFill>
              </a:rPr>
              <a:t>согласно которому она выносила ребенка, </a:t>
            </a:r>
            <a:r>
              <a:rPr lang="ru-RU" sz="2400" b="1" dirty="0">
                <a:solidFill>
                  <a:schemeClr val="tx2"/>
                </a:solidFill>
              </a:rPr>
              <a:t>а после родов </a:t>
            </a:r>
            <a:r>
              <a:rPr lang="ru-RU" sz="2400" b="1" dirty="0" smtClean="0">
                <a:solidFill>
                  <a:schemeClr val="tx2"/>
                </a:solidFill>
              </a:rPr>
              <a:t>получила </a:t>
            </a:r>
            <a:r>
              <a:rPr lang="ru-RU" sz="2400" b="1" dirty="0">
                <a:solidFill>
                  <a:schemeClr val="tx2"/>
                </a:solidFill>
              </a:rPr>
              <a:t>денежное вознаграждение. При этом Кейн имела 3 собственных детей</a:t>
            </a:r>
            <a:r>
              <a:rPr lang="ru-RU" sz="2400" b="1" dirty="0" smtClean="0">
                <a:solidFill>
                  <a:schemeClr val="tx2"/>
                </a:solidFill>
              </a:rPr>
              <a:t>.*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b="1" dirty="0" smtClean="0">
                <a:solidFill>
                  <a:schemeClr val="tx2"/>
                </a:solidFill>
              </a:rPr>
              <a:t>*</a:t>
            </a:r>
            <a:r>
              <a:rPr lang="en-US" sz="1300" b="1" dirty="0" smtClean="0">
                <a:solidFill>
                  <a:schemeClr val="tx2"/>
                </a:solidFill>
              </a:rPr>
              <a:t> </a:t>
            </a:r>
            <a:r>
              <a:rPr lang="en-US" sz="1300" b="1" dirty="0">
                <a:solidFill>
                  <a:schemeClr val="tx2"/>
                </a:solidFill>
              </a:rPr>
              <a:t>https://ru.wikipedia.org/wiki</a:t>
            </a:r>
            <a:r>
              <a:rPr lang="ru-RU" sz="1300" b="1" dirty="0">
                <a:solidFill>
                  <a:schemeClr val="tx2"/>
                </a:solidFill>
              </a:rPr>
              <a:t>/</a:t>
            </a:r>
            <a:r>
              <a:rPr lang="ru-RU" sz="1300" b="1" dirty="0" err="1">
                <a:solidFill>
                  <a:schemeClr val="tx2"/>
                </a:solidFill>
              </a:rPr>
              <a:t>суррогатное_материнство</a:t>
            </a:r>
            <a:endParaRPr lang="ru-RU" sz="1300" b="1" dirty="0">
              <a:solidFill>
                <a:schemeClr val="tx2"/>
              </a:solidFill>
            </a:endParaRPr>
          </a:p>
          <a:p>
            <a:pPr algn="just"/>
            <a:endParaRPr lang="ru-RU" sz="2400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Современная история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8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</a:rPr>
              <a:t>Пионерами суррогатного материнства в </a:t>
            </a:r>
            <a:r>
              <a:rPr lang="ru-RU" sz="2800" b="1" dirty="0">
                <a:solidFill>
                  <a:schemeClr val="tx2"/>
                </a:solidFill>
                <a:hlinkClick r:id="rId2" tooltip="Великобритания"/>
              </a:rPr>
              <a:t>Великобритании</a:t>
            </a:r>
            <a:r>
              <a:rPr lang="ru-RU" sz="2800" b="1" dirty="0">
                <a:solidFill>
                  <a:schemeClr val="tx2"/>
                </a:solidFill>
              </a:rPr>
              <a:t> стали Патрик Стептоу и Роберт Эдвардс. </a:t>
            </a:r>
            <a:r>
              <a:rPr lang="ru-RU" sz="2800" b="1" dirty="0">
                <a:solidFill>
                  <a:schemeClr val="tx2"/>
                </a:solidFill>
                <a:hlinkClick r:id="rId3" tooltip="Эмбрион"/>
              </a:rPr>
              <a:t>Эмбрионы</a:t>
            </a:r>
            <a:r>
              <a:rPr lang="ru-RU" sz="2800" b="1" dirty="0">
                <a:solidFill>
                  <a:schemeClr val="tx2"/>
                </a:solidFill>
              </a:rPr>
              <a:t> генетических родителей, полученные в результате </a:t>
            </a:r>
            <a:r>
              <a:rPr lang="ru-RU" sz="2800" b="1" dirty="0">
                <a:solidFill>
                  <a:schemeClr val="tx2"/>
                </a:solidFill>
                <a:hlinkClick r:id="rId4" tooltip="Экстракорпоральное оплодотворение"/>
              </a:rPr>
              <a:t>экстракорпорального оплодотворения</a:t>
            </a:r>
            <a:r>
              <a:rPr lang="ru-RU" sz="2800" b="1" dirty="0">
                <a:solidFill>
                  <a:schemeClr val="tx2"/>
                </a:solidFill>
              </a:rPr>
              <a:t>, были перенесены сестре бесплодной женщины, и в 1989 г. она родила ребёнка. 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</a:rPr>
              <a:t>Первый случай вынашивания ребёнка матерью вместо бесплодной дочери был зарегистрирован в </a:t>
            </a:r>
            <a:r>
              <a:rPr lang="ru-RU" sz="2800" b="1" dirty="0">
                <a:solidFill>
                  <a:schemeClr val="tx2"/>
                </a:solidFill>
                <a:hlinkClick r:id="rId5" tooltip="ЮАР"/>
              </a:rPr>
              <a:t>ЮАР</a:t>
            </a:r>
            <a:r>
              <a:rPr lang="ru-RU" sz="2800" b="1" dirty="0">
                <a:solidFill>
                  <a:schemeClr val="tx2"/>
                </a:solidFill>
              </a:rPr>
              <a:t> в 1987 г. К настоящему времени суррогатное материнство стало достаточно распространенным явлением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sz="1400" b="1" dirty="0">
              <a:solidFill>
                <a:schemeClr val="tx2"/>
              </a:solidFill>
            </a:endParaRPr>
          </a:p>
          <a:p>
            <a:pPr algn="l"/>
            <a:r>
              <a:rPr lang="ru-RU" sz="1200" b="1" dirty="0">
                <a:solidFill>
                  <a:schemeClr val="tx2"/>
                </a:solidFill>
              </a:rPr>
              <a:t>*</a:t>
            </a:r>
            <a:r>
              <a:rPr lang="en-US" sz="1200" b="1" dirty="0">
                <a:solidFill>
                  <a:schemeClr val="tx2"/>
                </a:solidFill>
              </a:rPr>
              <a:t> https://ru.wikipedia.org/wiki</a:t>
            </a:r>
            <a:r>
              <a:rPr lang="ru-RU" sz="1200" b="1" dirty="0">
                <a:solidFill>
                  <a:schemeClr val="tx2"/>
                </a:solidFill>
              </a:rPr>
              <a:t>/</a:t>
            </a:r>
            <a:r>
              <a:rPr lang="ru-RU" sz="1200" b="1" dirty="0" err="1">
                <a:solidFill>
                  <a:schemeClr val="tx2"/>
                </a:solidFill>
              </a:rPr>
              <a:t>суррогатное_материнство</a:t>
            </a:r>
            <a:endParaRPr lang="ru-RU" sz="1200" b="1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Современная история:</a:t>
            </a:r>
          </a:p>
        </p:txBody>
      </p:sp>
    </p:spTree>
    <p:extLst>
      <p:ext uri="{BB962C8B-B14F-4D97-AF65-F5344CB8AC3E}">
        <p14:creationId xmlns:p14="http://schemas.microsoft.com/office/powerpoint/2010/main" val="149717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chemeClr val="tx2"/>
                </a:solidFill>
              </a:rPr>
              <a:t>1998</a:t>
            </a:r>
            <a:r>
              <a:rPr lang="ru-RU" b="1" dirty="0" smtClean="0">
                <a:solidFill>
                  <a:schemeClr val="tx2"/>
                </a:solidFill>
              </a:rPr>
              <a:t> год </a:t>
            </a:r>
            <a:r>
              <a:rPr lang="ru-RU" b="1" dirty="0">
                <a:solidFill>
                  <a:schemeClr val="tx2"/>
                </a:solidFill>
              </a:rPr>
              <a:t>– </a:t>
            </a:r>
            <a:r>
              <a:rPr lang="ru-RU" b="1" dirty="0" smtClean="0">
                <a:solidFill>
                  <a:schemeClr val="tx2"/>
                </a:solidFill>
              </a:rPr>
              <a:t>суррогатное </a:t>
            </a:r>
            <a:r>
              <a:rPr lang="ru-RU" b="1" dirty="0">
                <a:solidFill>
                  <a:schemeClr val="tx2"/>
                </a:solidFill>
              </a:rPr>
              <a:t>материнство в </a:t>
            </a:r>
            <a:r>
              <a:rPr lang="ru-RU" b="1" dirty="0" smtClean="0">
                <a:solidFill>
                  <a:schemeClr val="tx2"/>
                </a:solidFill>
              </a:rPr>
              <a:t>Казахстане </a:t>
            </a:r>
            <a:r>
              <a:rPr lang="ru-RU" b="1" dirty="0">
                <a:solidFill>
                  <a:schemeClr val="tx2"/>
                </a:solidFill>
              </a:rPr>
              <a:t>разрешено на законодательном уровне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chemeClr val="tx2"/>
                </a:solidFill>
              </a:rPr>
              <a:t>1999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год </a:t>
            </a:r>
            <a:r>
              <a:rPr lang="ru-RU" b="1" dirty="0">
                <a:solidFill>
                  <a:schemeClr val="tx2"/>
                </a:solidFill>
              </a:rPr>
              <a:t>– в Казахстане впервые проведена программа суррогатного </a:t>
            </a:r>
            <a:r>
              <a:rPr lang="ru-RU" b="1" dirty="0" smtClean="0">
                <a:solidFill>
                  <a:schemeClr val="tx2"/>
                </a:solidFill>
              </a:rPr>
              <a:t>материнства</a:t>
            </a:r>
            <a:endParaRPr lang="ru-RU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chemeClr val="tx2"/>
                </a:solidFill>
              </a:rPr>
              <a:t>2004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год </a:t>
            </a:r>
            <a:r>
              <a:rPr lang="ru-RU" b="1" dirty="0">
                <a:solidFill>
                  <a:schemeClr val="tx2"/>
                </a:solidFill>
              </a:rPr>
              <a:t>– вступил в силу Закон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«</a:t>
            </a:r>
            <a:r>
              <a:rPr lang="ru-RU" b="1" dirty="0">
                <a:solidFill>
                  <a:schemeClr val="tx2"/>
                </a:solidFill>
              </a:rPr>
              <a:t>О репродуктивных правах граждан и гарантиях их осуществления»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3500" b="1" dirty="0">
                <a:solidFill>
                  <a:schemeClr val="tx2"/>
                </a:solidFill>
              </a:rPr>
              <a:t>2009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год </a:t>
            </a:r>
            <a:r>
              <a:rPr lang="ru-RU" b="1" dirty="0">
                <a:solidFill>
                  <a:schemeClr val="tx2"/>
                </a:solidFill>
              </a:rPr>
              <a:t>– вступил в силу </a:t>
            </a:r>
            <a:r>
              <a:rPr lang="ru-RU" b="1" dirty="0" smtClean="0">
                <a:solidFill>
                  <a:schemeClr val="tx2"/>
                </a:solidFill>
              </a:rPr>
              <a:t>Кодекс </a:t>
            </a:r>
            <a:r>
              <a:rPr lang="ru-RU" b="1" dirty="0">
                <a:solidFill>
                  <a:schemeClr val="tx2"/>
                </a:solidFill>
              </a:rPr>
              <a:t>«О здоровье народа и системе </a:t>
            </a:r>
            <a:r>
              <a:rPr lang="ru-RU" b="1" dirty="0" smtClean="0">
                <a:solidFill>
                  <a:schemeClr val="tx2"/>
                </a:solidFill>
              </a:rPr>
              <a:t>здравоохранения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chemeClr val="tx2"/>
                </a:solidFill>
              </a:rPr>
              <a:t>2019</a:t>
            </a:r>
            <a:r>
              <a:rPr lang="ru-RU" b="1" dirty="0" smtClean="0">
                <a:solidFill>
                  <a:schemeClr val="tx2"/>
                </a:solidFill>
              </a:rPr>
              <a:t> год – 21 год существования суррогатного материнства в</a:t>
            </a:r>
            <a:r>
              <a:rPr lang="ru-RU" b="1" dirty="0">
                <a:solidFill>
                  <a:schemeClr val="tx2"/>
                </a:solidFill>
              </a:rPr>
              <a:t> Казахстане </a:t>
            </a: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58907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Основные моменты </a:t>
            </a:r>
            <a:r>
              <a:rPr lang="ru-RU" sz="2400" b="1" dirty="0">
                <a:solidFill>
                  <a:schemeClr val="bg1"/>
                </a:solidFill>
              </a:rPr>
              <a:t>суррогатного материнства в Казахстане:</a:t>
            </a:r>
          </a:p>
        </p:txBody>
      </p:sp>
    </p:spTree>
    <p:extLst>
      <p:ext uri="{BB962C8B-B14F-4D97-AF65-F5344CB8AC3E}">
        <p14:creationId xmlns:p14="http://schemas.microsoft.com/office/powerpoint/2010/main" val="109894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>
                <a:solidFill>
                  <a:schemeClr val="tx2"/>
                </a:solidFill>
              </a:rPr>
              <a:t>Это вспомогательная репродуктивная технология, при применении которой в зачатии и рождении ребёнка участвуют 3 человека: </a:t>
            </a:r>
            <a:endParaRPr lang="ru-RU" sz="3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3400" b="1" dirty="0" smtClean="0">
                <a:solidFill>
                  <a:schemeClr val="tx2"/>
                </a:solidFill>
              </a:rPr>
              <a:t>Супружеская пара (генетические родители), предоставившие свои биоматериалы для оплодотворения и согласные после рождения ребёнка взять на себя обязанности отца и матери, а также суррогатная мать — женщина детородного возраста, согласившаяся на возмездной или безвозмездной основе забеременеть, выносить и родить ребёнка от генетических родителей и </a:t>
            </a:r>
            <a:r>
              <a:rPr lang="ru-RU" sz="4000" b="1" u="sng" dirty="0" smtClean="0">
                <a:solidFill>
                  <a:schemeClr val="tx2"/>
                </a:solidFill>
              </a:rPr>
              <a:t>не претендующая на роль матери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3400" b="1" dirty="0" smtClean="0">
                <a:solidFill>
                  <a:schemeClr val="tx2"/>
                </a:solidFill>
              </a:rPr>
              <a:t>данного ребёнка.</a:t>
            </a:r>
            <a:endParaRPr lang="ru-RU" sz="34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400" b="1" dirty="0" smtClean="0">
                <a:solidFill>
                  <a:schemeClr val="tx2"/>
                </a:solidFill>
              </a:rPr>
              <a:t>В </a:t>
            </a:r>
            <a:r>
              <a:rPr lang="ru-RU" sz="3400" b="1" dirty="0">
                <a:solidFill>
                  <a:schemeClr val="tx2"/>
                </a:solidFill>
              </a:rPr>
              <a:t>большинстве случаев суррогатное материнство применяется для преодоления бесплодия в супружеских парах. </a:t>
            </a:r>
            <a:r>
              <a:rPr lang="ru-RU" sz="3400" b="1" dirty="0" smtClean="0">
                <a:solidFill>
                  <a:schemeClr val="tx2"/>
                </a:solidFill>
              </a:rPr>
              <a:t>                     В </a:t>
            </a:r>
            <a:r>
              <a:rPr lang="ru-RU" sz="3400" b="1" dirty="0">
                <a:solidFill>
                  <a:schemeClr val="tx2"/>
                </a:solidFill>
              </a:rPr>
              <a:t>определенных случаях супружеская пара может использовать донорские биоматериалы</a:t>
            </a:r>
            <a:r>
              <a:rPr lang="ru-RU" sz="3400" b="1" dirty="0" smtClean="0">
                <a:solidFill>
                  <a:schemeClr val="tx2"/>
                </a:solidFill>
              </a:rPr>
              <a:t>.* </a:t>
            </a:r>
            <a:endParaRPr lang="ru-RU" sz="3400" b="1" dirty="0">
              <a:solidFill>
                <a:schemeClr val="tx2"/>
              </a:solidFill>
            </a:endParaRP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  <a:p>
            <a:pPr algn="just"/>
            <a:r>
              <a:rPr lang="ru-RU" sz="1800" b="1" dirty="0">
                <a:solidFill>
                  <a:schemeClr val="tx2"/>
                </a:solidFill>
              </a:rPr>
              <a:t>*</a:t>
            </a:r>
            <a:r>
              <a:rPr lang="en-US" sz="1800" b="1" dirty="0">
                <a:solidFill>
                  <a:schemeClr val="tx2"/>
                </a:solidFill>
              </a:rPr>
              <a:t> https://ru.wikipedia.org/wiki</a:t>
            </a:r>
            <a:r>
              <a:rPr lang="ru-RU" sz="1800" b="1" dirty="0">
                <a:solidFill>
                  <a:schemeClr val="tx2"/>
                </a:solidFill>
              </a:rPr>
              <a:t>/</a:t>
            </a:r>
            <a:r>
              <a:rPr lang="ru-RU" sz="1800" b="1" dirty="0" err="1">
                <a:solidFill>
                  <a:schemeClr val="tx2"/>
                </a:solidFill>
              </a:rPr>
              <a:t>суррогатное_материнство</a:t>
            </a:r>
            <a:endParaRPr lang="ru-RU" sz="1800" b="1" dirty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Что такое суррогатное материнство?</a:t>
            </a:r>
          </a:p>
        </p:txBody>
      </p:sp>
    </p:spTree>
    <p:extLst>
      <p:ext uri="{BB962C8B-B14F-4D97-AF65-F5344CB8AC3E}">
        <p14:creationId xmlns:p14="http://schemas.microsoft.com/office/powerpoint/2010/main" val="157817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Это собирательное название медицинских технологий, методов лечения и процедур, направленных на достижение  беременности пациенткой, при которых отдельные или все этапы зачатия осуществляются вне организма будущего родителя. Применяются при бесплодии.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«ВРТ — это методы лечения бесплодия, при применении которых отдельные или все этапы зачатия и раннего развития эмбрионов осуществляются вне материнского организма (в том числе с использованием донорских и (или) криоконсервированных половых клеток, тканей репродуктивных органов и эмбрионов, а также суррогатного материнства)». Перечень технологий, относимых к ВРТ, достаточно обширен. Суррогатное материнство относится к данному перечню.*</a:t>
            </a:r>
          </a:p>
          <a:p>
            <a:pPr algn="just"/>
            <a:endParaRPr lang="ru-RU" sz="1600" b="1" dirty="0">
              <a:solidFill>
                <a:schemeClr val="tx2"/>
              </a:solidFill>
            </a:endParaRPr>
          </a:p>
          <a:p>
            <a:pPr algn="just"/>
            <a:r>
              <a:rPr lang="ru-RU" sz="1600" b="1" dirty="0">
                <a:solidFill>
                  <a:schemeClr val="tx2"/>
                </a:solidFill>
              </a:rPr>
              <a:t>*</a:t>
            </a:r>
            <a:r>
              <a:rPr lang="en-US" sz="1600" b="1" dirty="0">
                <a:solidFill>
                  <a:schemeClr val="tx2"/>
                </a:solidFill>
              </a:rPr>
              <a:t> https://ru.wikipedia.org/wiki</a:t>
            </a:r>
            <a:r>
              <a:rPr lang="ru-RU" sz="1600" b="1" dirty="0">
                <a:solidFill>
                  <a:schemeClr val="tx2"/>
                </a:solidFill>
              </a:rPr>
              <a:t>/</a:t>
            </a:r>
            <a:r>
              <a:rPr lang="ru-RU" sz="1600" b="1" dirty="0" err="1">
                <a:solidFill>
                  <a:schemeClr val="tx2"/>
                </a:solidFill>
              </a:rPr>
              <a:t>вспомогательная_репродуктивная_технология</a:t>
            </a:r>
            <a:endParaRPr lang="ru-RU" sz="1600" b="1" dirty="0">
              <a:solidFill>
                <a:schemeClr val="tx2"/>
              </a:solidFill>
            </a:endParaRPr>
          </a:p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Что такое вспомогательные репродуктивные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методы </a:t>
            </a:r>
            <a:r>
              <a:rPr lang="ru-RU" sz="2400" b="1" dirty="0">
                <a:solidFill>
                  <a:schemeClr val="bg1"/>
                </a:solidFill>
              </a:rPr>
              <a:t>и технологии (ВРТ)? </a:t>
            </a:r>
          </a:p>
        </p:txBody>
      </p:sp>
    </p:spTree>
    <p:extLst>
      <p:ext uri="{BB962C8B-B14F-4D97-AF65-F5344CB8AC3E}">
        <p14:creationId xmlns:p14="http://schemas.microsoft.com/office/powerpoint/2010/main" val="2434816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2483</Words>
  <Application>Microsoft Office PowerPoint</Application>
  <PresentationFormat>Экран (4:3)</PresentationFormat>
  <Paragraphs>241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130</cp:revision>
  <dcterms:created xsi:type="dcterms:W3CDTF">2018-01-30T04:51:50Z</dcterms:created>
  <dcterms:modified xsi:type="dcterms:W3CDTF">2019-01-17T02:35:20Z</dcterms:modified>
</cp:coreProperties>
</file>