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89" r:id="rId4"/>
    <p:sldId id="290" r:id="rId5"/>
    <p:sldId id="325" r:id="rId6"/>
    <p:sldId id="326" r:id="rId7"/>
    <p:sldId id="327" r:id="rId8"/>
    <p:sldId id="328" r:id="rId9"/>
    <p:sldId id="329" r:id="rId10"/>
    <p:sldId id="330" r:id="rId11"/>
    <p:sldId id="331" r:id="rId12"/>
    <p:sldId id="332" r:id="rId13"/>
    <p:sldId id="333" r:id="rId14"/>
    <p:sldId id="334" r:id="rId15"/>
    <p:sldId id="336" r:id="rId16"/>
    <p:sldId id="337" r:id="rId17"/>
    <p:sldId id="335" r:id="rId18"/>
    <p:sldId id="338" r:id="rId19"/>
    <p:sldId id="339" r:id="rId20"/>
    <p:sldId id="340" r:id="rId21"/>
    <p:sldId id="341" r:id="rId22"/>
    <p:sldId id="342" r:id="rId23"/>
    <p:sldId id="343" r:id="rId24"/>
    <p:sldId id="344" r:id="rId25"/>
    <p:sldId id="291" r:id="rId26"/>
    <p:sldId id="292" r:id="rId27"/>
    <p:sldId id="293" r:id="rId28"/>
    <p:sldId id="294" r:id="rId29"/>
    <p:sldId id="303" r:id="rId30"/>
    <p:sldId id="288" r:id="rId31"/>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F4F"/>
    <a:srgbClr val="606060"/>
    <a:srgbClr val="327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54997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38601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3197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947DF8-371D-462B-9C48-045C62A71580}"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72062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947DF8-371D-462B-9C48-045C62A71580}" type="datetimeFigureOut">
              <a:rPr lang="ru-RU" smtClean="0"/>
              <a:t>01.02.2019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2938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947DF8-371D-462B-9C48-045C62A71580}" type="datetimeFigureOut">
              <a:rPr lang="ru-RU" smtClean="0"/>
              <a:t>01.02.2019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30067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947DF8-371D-462B-9C48-045C62A71580}" type="datetimeFigureOut">
              <a:rPr lang="ru-RU" smtClean="0"/>
              <a:t>01.02.2019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378351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947DF8-371D-462B-9C48-045C62A71580}" type="datetimeFigureOut">
              <a:rPr lang="ru-RU" smtClean="0"/>
              <a:t>01.02.2019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94072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947DF8-371D-462B-9C48-045C62A71580}" type="datetimeFigureOut">
              <a:rPr lang="ru-RU" smtClean="0"/>
              <a:t>01.02.2019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247379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947DF8-371D-462B-9C48-045C62A71580}" type="datetimeFigureOut">
              <a:rPr lang="ru-RU" smtClean="0"/>
              <a:t>01.02.2019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95941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947DF8-371D-462B-9C48-045C62A71580}" type="datetimeFigureOut">
              <a:rPr lang="ru-RU" smtClean="0"/>
              <a:t>01.02.2019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575DEC-D436-4A77-93B4-E6E2A8377312}" type="slidenum">
              <a:rPr lang="ru-RU" smtClean="0"/>
              <a:t>‹#›</a:t>
            </a:fld>
            <a:endParaRPr lang="ru-RU"/>
          </a:p>
        </p:txBody>
      </p:sp>
    </p:spTree>
    <p:extLst>
      <p:ext uri="{BB962C8B-B14F-4D97-AF65-F5344CB8AC3E}">
        <p14:creationId xmlns:p14="http://schemas.microsoft.com/office/powerpoint/2010/main" val="175807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47DF8-371D-462B-9C48-045C62A71580}" type="datetimeFigureOut">
              <a:rPr lang="ru-RU" smtClean="0"/>
              <a:t>01.02.2019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75DEC-D436-4A77-93B4-E6E2A8377312}" type="slidenum">
              <a:rPr lang="ru-RU" smtClean="0"/>
              <a:t>‹#›</a:t>
            </a:fld>
            <a:endParaRPr lang="ru-RU"/>
          </a:p>
        </p:txBody>
      </p:sp>
    </p:spTree>
    <p:extLst>
      <p:ext uri="{BB962C8B-B14F-4D97-AF65-F5344CB8AC3E}">
        <p14:creationId xmlns:p14="http://schemas.microsoft.com/office/powerpoint/2010/main" val="114891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24744"/>
            <a:ext cx="9144000" cy="5733256"/>
          </a:xfrm>
        </p:spPr>
        <p:txBody>
          <a:bodyPr>
            <a:normAutofit/>
          </a:bodyPr>
          <a:lstStyle/>
          <a:p>
            <a:pPr>
              <a:lnSpc>
                <a:spcPct val="150000"/>
              </a:lnSpc>
            </a:pPr>
            <a:r>
              <a:rPr lang="ru-RU" sz="4400" b="1" i="1" dirty="0" smtClean="0">
                <a:solidFill>
                  <a:schemeClr val="tx1"/>
                </a:solidFill>
              </a:rPr>
              <a:t>Наследование </a:t>
            </a:r>
            <a:r>
              <a:rPr lang="ru-RU" sz="4400" b="1" i="1" dirty="0">
                <a:solidFill>
                  <a:schemeClr val="tx1"/>
                </a:solidFill>
              </a:rPr>
              <a:t>авторского права</a:t>
            </a:r>
          </a:p>
          <a:p>
            <a:pPr>
              <a:lnSpc>
                <a:spcPct val="150000"/>
              </a:lnSpc>
            </a:pPr>
            <a:r>
              <a:rPr lang="ru-RU" sz="4400" b="1" i="1" dirty="0">
                <a:solidFill>
                  <a:schemeClr val="tx1"/>
                </a:solidFill>
              </a:rPr>
              <a:t>Переход авторских прав </a:t>
            </a:r>
          </a:p>
          <a:p>
            <a:pPr>
              <a:lnSpc>
                <a:spcPct val="150000"/>
              </a:lnSpc>
            </a:pPr>
            <a:r>
              <a:rPr lang="ru-RU" sz="4400" b="1" i="1" dirty="0">
                <a:solidFill>
                  <a:schemeClr val="tx1"/>
                </a:solidFill>
              </a:rPr>
              <a:t>в порядке наследования  </a:t>
            </a:r>
          </a:p>
          <a:p>
            <a:endParaRPr lang="ru-RU" sz="1600" b="1" i="1" dirty="0" smtClean="0">
              <a:solidFill>
                <a:schemeClr val="tx1"/>
              </a:solidFill>
              <a:cs typeface="Arial" panose="020B0604020202020204" pitchFamily="34" charset="0"/>
            </a:endParaRPr>
          </a:p>
          <a:p>
            <a:r>
              <a:rPr lang="ru-RU" sz="4000" b="1" i="1" dirty="0" smtClean="0">
                <a:solidFill>
                  <a:srgbClr val="0070C0"/>
                </a:solidFill>
                <a:cs typeface="Arial" panose="020B0604020202020204" pitchFamily="34" charset="0"/>
              </a:rPr>
              <a:t>Нотариус </a:t>
            </a:r>
            <a:r>
              <a:rPr lang="ru-RU" sz="4000" b="1" i="1" dirty="0">
                <a:solidFill>
                  <a:srgbClr val="0070C0"/>
                </a:solidFill>
                <a:cs typeface="Arial" panose="020B0604020202020204" pitchFamily="34" charset="0"/>
              </a:rPr>
              <a:t>Алтынай </a:t>
            </a:r>
            <a:r>
              <a:rPr lang="ru-RU" sz="4000" b="1" i="1" dirty="0" smtClean="0">
                <a:solidFill>
                  <a:srgbClr val="0070C0"/>
                </a:solidFill>
                <a:cs typeface="Arial" panose="020B0604020202020204" pitchFamily="34" charset="0"/>
              </a:rPr>
              <a:t>Макешева</a:t>
            </a:r>
          </a:p>
          <a:p>
            <a:endParaRPr lang="ru-RU" sz="800" b="1" i="1" dirty="0" smtClean="0">
              <a:solidFill>
                <a:srgbClr val="0070C0"/>
              </a:solidFill>
              <a:cs typeface="Arial" panose="020B0604020202020204" pitchFamily="34" charset="0"/>
            </a:endParaRPr>
          </a:p>
          <a:p>
            <a:r>
              <a:rPr lang="ru-RU" sz="4200" b="1" i="1" dirty="0">
                <a:solidFill>
                  <a:srgbClr val="0070C0"/>
                </a:solidFill>
                <a:cs typeface="Arial" panose="020B0604020202020204" pitchFamily="34" charset="0"/>
              </a:rPr>
              <a:t>Юрист Жангир Шалекенов </a:t>
            </a:r>
          </a:p>
          <a:p>
            <a:endParaRPr lang="ru-RU" sz="3600" b="1" i="1" dirty="0">
              <a:cs typeface="Arial" panose="020B0604020202020204" pitchFamily="34" charset="0"/>
            </a:endParaRPr>
          </a:p>
        </p:txBody>
      </p:sp>
    </p:spTree>
    <p:extLst>
      <p:ext uri="{BB962C8B-B14F-4D97-AF65-F5344CB8AC3E}">
        <p14:creationId xmlns:p14="http://schemas.microsoft.com/office/powerpoint/2010/main" val="391086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700807"/>
            <a:ext cx="8712968" cy="4896545"/>
          </a:xfrm>
        </p:spPr>
        <p:txBody>
          <a:bodyPr>
            <a:normAutofit/>
          </a:bodyPr>
          <a:lstStyle/>
          <a:p>
            <a:pPr algn="just"/>
            <a:r>
              <a:rPr lang="ru-RU" sz="3000" dirty="0">
                <a:solidFill>
                  <a:schemeClr val="tx1"/>
                </a:solidFill>
              </a:rPr>
              <a:t>4. Авторское право на произведение, обнародованное анонимно или под псевдонимом, действует в течение </a:t>
            </a:r>
            <a:r>
              <a:rPr lang="ru-RU" sz="3000" dirty="0" smtClean="0">
                <a:solidFill>
                  <a:schemeClr val="tx1"/>
                </a:solidFill>
              </a:rPr>
              <a:t>70 </a:t>
            </a:r>
            <a:r>
              <a:rPr lang="ru-RU" sz="3000" dirty="0">
                <a:solidFill>
                  <a:schemeClr val="tx1"/>
                </a:solidFill>
              </a:rPr>
              <a:t>лет после даты его правомерного обнародования. Если в течение указанного срока автор произведения, выпущенного анонимно или под псевдонимом, раскроет свою личность или его личность не будет далее оставлять сомнений, то применяется </a:t>
            </a:r>
            <a:r>
              <a:rPr lang="ru-RU" sz="3000" dirty="0" smtClean="0">
                <a:solidFill>
                  <a:schemeClr val="tx1"/>
                </a:solidFill>
              </a:rPr>
              <a:t>положение п. 1 </a:t>
            </a:r>
            <a:r>
              <a:rPr lang="ru-RU" sz="3000" dirty="0">
                <a:solidFill>
                  <a:schemeClr val="tx1"/>
                </a:solidFill>
              </a:rPr>
              <a:t>настоящей статьи</a:t>
            </a:r>
            <a:r>
              <a:rPr lang="ru-RU" sz="3000" dirty="0" smtClean="0">
                <a:solidFill>
                  <a:schemeClr val="tx1"/>
                </a:solidFill>
              </a:rPr>
              <a:t>.* </a:t>
            </a:r>
            <a:endParaRPr lang="ru-RU" sz="3000" dirty="0">
              <a:solidFill>
                <a:schemeClr val="tx1"/>
              </a:solidFill>
            </a:endParaRPr>
          </a:p>
          <a:p>
            <a:pPr algn="just"/>
            <a:r>
              <a:rPr lang="ru-RU" sz="1800" dirty="0" smtClean="0"/>
              <a:t>*Ст. </a:t>
            </a:r>
            <a:r>
              <a:rPr lang="ru-RU" sz="1800" dirty="0" smtClean="0">
                <a:solidFill>
                  <a:schemeClr val="tx1">
                    <a:lumMod val="50000"/>
                    <a:lumOff val="50000"/>
                  </a:schemeClr>
                </a:solidFill>
              </a:rPr>
              <a:t>28</a:t>
            </a:r>
            <a:r>
              <a:rPr lang="ru-RU" sz="1800" dirty="0" smtClean="0"/>
              <a:t> </a:t>
            </a:r>
            <a:r>
              <a:rPr lang="ru-RU" sz="1800" dirty="0"/>
              <a:t>Закона Республики Казахстан </a:t>
            </a:r>
            <a:r>
              <a:rPr lang="ru-RU" sz="1800" dirty="0" smtClean="0"/>
              <a:t>«</a:t>
            </a:r>
            <a:r>
              <a:rPr lang="ru-RU" sz="1800" dirty="0"/>
              <a:t>Об авторском праве и смежных правах».</a:t>
            </a:r>
            <a:endParaRPr lang="ru-RU" sz="1800" dirty="0" smtClean="0"/>
          </a:p>
        </p:txBody>
      </p:sp>
      <p:sp>
        <p:nvSpPr>
          <p:cNvPr id="2" name="Прямоугольник 1"/>
          <p:cNvSpPr/>
          <p:nvPr/>
        </p:nvSpPr>
        <p:spPr>
          <a:xfrm>
            <a:off x="0" y="764704"/>
            <a:ext cx="9144000" cy="892552"/>
          </a:xfrm>
          <a:prstGeom prst="rect">
            <a:avLst/>
          </a:prstGeom>
          <a:solidFill>
            <a:srgbClr val="C00000"/>
          </a:solidFill>
        </p:spPr>
        <p:txBody>
          <a:bodyPr wrap="square">
            <a:spAutoFit/>
          </a:bodyPr>
          <a:lstStyle/>
          <a:p>
            <a:pPr algn="ctr"/>
            <a:r>
              <a:rPr lang="ru-RU" sz="2400" b="1" dirty="0"/>
              <a:t>Авторское право на произведение, обнародованное </a:t>
            </a:r>
            <a:endParaRPr lang="ru-RU" sz="2400" b="1" dirty="0" smtClean="0"/>
          </a:p>
          <a:p>
            <a:pPr algn="ctr"/>
            <a:r>
              <a:rPr lang="ru-RU" sz="2800" b="1" dirty="0" smtClean="0"/>
              <a:t>анонимно </a:t>
            </a:r>
            <a:r>
              <a:rPr lang="ru-RU" sz="2800" b="1" dirty="0"/>
              <a:t>или под псевдонимом </a:t>
            </a:r>
            <a:endParaRPr lang="ru-RU" sz="2800" dirty="0"/>
          </a:p>
        </p:txBody>
      </p:sp>
    </p:spTree>
    <p:extLst>
      <p:ext uri="{BB962C8B-B14F-4D97-AF65-F5344CB8AC3E}">
        <p14:creationId xmlns:p14="http://schemas.microsoft.com/office/powerpoint/2010/main" val="338642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340768"/>
            <a:ext cx="8712968" cy="5256584"/>
          </a:xfrm>
        </p:spPr>
        <p:txBody>
          <a:bodyPr>
            <a:normAutofit/>
          </a:bodyPr>
          <a:lstStyle/>
          <a:p>
            <a:pPr algn="l"/>
            <a:r>
              <a:rPr lang="ru-RU" b="1" u="sng" dirty="0">
                <a:solidFill>
                  <a:schemeClr val="tx1"/>
                </a:solidFill>
                <a:effectLst>
                  <a:outerShdw blurRad="38100" dist="38100" dir="2700000" algn="tl">
                    <a:srgbClr val="000000">
                      <a:alpha val="43137"/>
                    </a:srgbClr>
                  </a:outerShdw>
                </a:effectLst>
              </a:rPr>
              <a:t>Раиса Кудашева </a:t>
            </a:r>
            <a:endParaRPr lang="ru-RU" b="1" u="sng" dirty="0" smtClean="0">
              <a:solidFill>
                <a:schemeClr val="tx1"/>
              </a:solidFill>
              <a:effectLst>
                <a:outerShdw blurRad="38100" dist="38100" dir="2700000" algn="tl">
                  <a:srgbClr val="000000">
                    <a:alpha val="43137"/>
                  </a:srgbClr>
                </a:outerShdw>
              </a:effectLst>
            </a:endParaRPr>
          </a:p>
          <a:p>
            <a:pPr algn="l"/>
            <a:r>
              <a:rPr lang="ru-RU" dirty="0" smtClean="0">
                <a:solidFill>
                  <a:schemeClr val="tx1"/>
                </a:solidFill>
              </a:rPr>
              <a:t>1878 - 1964 гг. -</a:t>
            </a:r>
          </a:p>
          <a:p>
            <a:pPr algn="l"/>
            <a:r>
              <a:rPr lang="ru-RU" dirty="0" smtClean="0">
                <a:solidFill>
                  <a:schemeClr val="tx1"/>
                </a:solidFill>
              </a:rPr>
              <a:t>(псевдоним </a:t>
            </a:r>
            <a:r>
              <a:rPr lang="ru-RU" dirty="0">
                <a:solidFill>
                  <a:schemeClr val="tx1"/>
                </a:solidFill>
              </a:rPr>
              <a:t>при </a:t>
            </a:r>
            <a:r>
              <a:rPr lang="ru-RU" dirty="0" smtClean="0">
                <a:solidFill>
                  <a:schemeClr val="tx1"/>
                </a:solidFill>
              </a:rPr>
              <a:t>написании </a:t>
            </a:r>
          </a:p>
          <a:p>
            <a:pPr algn="l"/>
            <a:r>
              <a:rPr lang="ru-RU" dirty="0" smtClean="0">
                <a:solidFill>
                  <a:schemeClr val="tx1"/>
                </a:solidFill>
              </a:rPr>
              <a:t>детского стиха </a:t>
            </a:r>
            <a:r>
              <a:rPr lang="ru-RU" dirty="0">
                <a:solidFill>
                  <a:schemeClr val="tx1"/>
                </a:solidFill>
              </a:rPr>
              <a:t>«Елочка»- «А.Э.») </a:t>
            </a:r>
          </a:p>
          <a:p>
            <a:pPr algn="l"/>
            <a:r>
              <a:rPr lang="ru-RU" b="1" dirty="0">
                <a:solidFill>
                  <a:schemeClr val="tx1"/>
                </a:solidFill>
              </a:rPr>
              <a:t>Стихотворение «Елочка» </a:t>
            </a:r>
            <a:endParaRPr lang="ru-RU" b="1" dirty="0" smtClean="0">
              <a:solidFill>
                <a:schemeClr val="tx1"/>
              </a:solidFill>
            </a:endParaRPr>
          </a:p>
          <a:p>
            <a:pPr algn="l"/>
            <a:r>
              <a:rPr lang="ru-RU" b="1" dirty="0" smtClean="0">
                <a:solidFill>
                  <a:schemeClr val="tx1"/>
                </a:solidFill>
              </a:rPr>
              <a:t>1903 г. </a:t>
            </a:r>
            <a:r>
              <a:rPr lang="ru-RU" b="1" dirty="0">
                <a:solidFill>
                  <a:schemeClr val="tx1"/>
                </a:solidFill>
              </a:rPr>
              <a:t>(больше </a:t>
            </a:r>
            <a:r>
              <a:rPr lang="ru-RU" b="1" dirty="0" smtClean="0">
                <a:solidFill>
                  <a:schemeClr val="tx1"/>
                </a:solidFill>
              </a:rPr>
              <a:t>известна как</a:t>
            </a:r>
          </a:p>
          <a:p>
            <a:pPr algn="l"/>
            <a:r>
              <a:rPr lang="ru-RU" b="1" dirty="0" smtClean="0">
                <a:solidFill>
                  <a:schemeClr val="tx1"/>
                </a:solidFill>
              </a:rPr>
              <a:t>детская </a:t>
            </a:r>
            <a:r>
              <a:rPr lang="ru-RU" b="1" dirty="0">
                <a:solidFill>
                  <a:schemeClr val="tx1"/>
                </a:solidFill>
              </a:rPr>
              <a:t>новогодняя </a:t>
            </a:r>
            <a:r>
              <a:rPr lang="ru-RU" b="1" dirty="0" smtClean="0">
                <a:solidFill>
                  <a:schemeClr val="tx1"/>
                </a:solidFill>
              </a:rPr>
              <a:t>песенка </a:t>
            </a:r>
          </a:p>
          <a:p>
            <a:pPr algn="l"/>
            <a:r>
              <a:rPr lang="ru-RU" sz="3400" b="1" dirty="0" smtClean="0">
                <a:solidFill>
                  <a:schemeClr val="tx1"/>
                </a:solidFill>
              </a:rPr>
              <a:t>«</a:t>
            </a:r>
            <a:r>
              <a:rPr lang="ru-RU" sz="3400" b="1" dirty="0">
                <a:solidFill>
                  <a:schemeClr val="tx1"/>
                </a:solidFill>
              </a:rPr>
              <a:t>В лесу родилась елочка</a:t>
            </a:r>
            <a:r>
              <a:rPr lang="ru-RU" sz="3400" b="1" dirty="0" smtClean="0">
                <a:solidFill>
                  <a:schemeClr val="tx1"/>
                </a:solidFill>
              </a:rPr>
              <a:t>»)*</a:t>
            </a:r>
            <a:endParaRPr lang="ru-RU" sz="3400" b="1" dirty="0">
              <a:solidFill>
                <a:schemeClr val="tx1"/>
              </a:solidFill>
            </a:endParaRPr>
          </a:p>
          <a:p>
            <a:pPr algn="l"/>
            <a:endParaRPr lang="ru-RU" altLang="ru-RU" sz="1200" b="1" dirty="0" smtClean="0"/>
          </a:p>
          <a:p>
            <a:pPr algn="l"/>
            <a:r>
              <a:rPr lang="ru-RU" altLang="ru-RU" sz="1200" b="1" dirty="0" smtClean="0"/>
              <a:t>*Все </a:t>
            </a:r>
            <a:r>
              <a:rPr lang="ru-RU" altLang="ru-RU" sz="1200" b="1" dirty="0"/>
              <a:t>фотографии и информация взята </a:t>
            </a:r>
            <a:r>
              <a:rPr lang="en-US" altLang="ru-RU" sz="1200" b="1" dirty="0"/>
              <a:t>c</a:t>
            </a:r>
            <a:r>
              <a:rPr lang="ru-RU" altLang="ru-RU" sz="1200" b="1" dirty="0"/>
              <a:t> wikipedia.org</a:t>
            </a:r>
          </a:p>
          <a:p>
            <a:pPr algn="l"/>
            <a:endParaRPr lang="ru-RU" sz="1200"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lgn="ctr"/>
            <a:r>
              <a:rPr lang="ru-RU" sz="2400" b="1" dirty="0">
                <a:solidFill>
                  <a:schemeClr val="bg1"/>
                </a:solidFill>
              </a:rPr>
              <a:t>Выдающиеся личности</a:t>
            </a:r>
          </a:p>
        </p:txBody>
      </p:sp>
      <p:pic>
        <p:nvPicPr>
          <p:cNvPr id="4" name="Рисунок 3" descr="http://amnesia.pavelbers.com/xI183,P20Kudasheva.jpg.pagespeed.ic.-7-a_2hhDW.jpg"/>
          <p:cNvPicPr/>
          <p:nvPr/>
        </p:nvPicPr>
        <p:blipFill>
          <a:blip r:embed="rId2"/>
          <a:stretch>
            <a:fillRect/>
          </a:stretch>
        </p:blipFill>
        <p:spPr bwMode="auto">
          <a:xfrm>
            <a:off x="6084168" y="1412776"/>
            <a:ext cx="2808312" cy="5184576"/>
          </a:xfrm>
          <a:prstGeom prst="rect">
            <a:avLst/>
          </a:prstGeom>
        </p:spPr>
      </p:pic>
    </p:spTree>
    <p:extLst>
      <p:ext uri="{BB962C8B-B14F-4D97-AF65-F5344CB8AC3E}">
        <p14:creationId xmlns:p14="http://schemas.microsoft.com/office/powerpoint/2010/main" val="3846450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340768"/>
            <a:ext cx="8784976" cy="5040560"/>
          </a:xfrm>
        </p:spPr>
        <p:txBody>
          <a:bodyPr>
            <a:normAutofit fontScale="92500" lnSpcReduction="10000"/>
          </a:bodyPr>
          <a:lstStyle/>
          <a:p>
            <a:pPr algn="just"/>
            <a:r>
              <a:rPr lang="ru-RU" dirty="0">
                <a:solidFill>
                  <a:schemeClr val="tx1"/>
                </a:solidFill>
              </a:rPr>
              <a:t>5. Авторское право на произведение, созданное в соавторстве, действует в течение всей жизни </a:t>
            </a:r>
            <a:r>
              <a:rPr lang="ru-RU" b="1" u="sng" dirty="0">
                <a:solidFill>
                  <a:schemeClr val="tx1"/>
                </a:solidFill>
              </a:rPr>
              <a:t>и </a:t>
            </a:r>
            <a:r>
              <a:rPr lang="ru-RU" b="1" u="sng" dirty="0" smtClean="0">
                <a:solidFill>
                  <a:schemeClr val="tx1"/>
                </a:solidFill>
              </a:rPr>
              <a:t>70 </a:t>
            </a:r>
            <a:r>
              <a:rPr lang="ru-RU" b="1" u="sng" dirty="0">
                <a:solidFill>
                  <a:schemeClr val="tx1"/>
                </a:solidFill>
              </a:rPr>
              <a:t>лет после смерти последнего автора</a:t>
            </a:r>
            <a:r>
              <a:rPr lang="ru-RU" dirty="0">
                <a:solidFill>
                  <a:schemeClr val="tx1"/>
                </a:solidFill>
              </a:rPr>
              <a:t>, пережившего других соавторов</a:t>
            </a:r>
            <a:r>
              <a:rPr lang="ru-RU" dirty="0" smtClean="0">
                <a:solidFill>
                  <a:schemeClr val="tx1"/>
                </a:solidFill>
              </a:rPr>
              <a:t>.*</a:t>
            </a:r>
          </a:p>
          <a:p>
            <a:pPr algn="l"/>
            <a:r>
              <a:rPr lang="ru-RU" sz="1900" dirty="0"/>
              <a:t>*</a:t>
            </a:r>
            <a:r>
              <a:rPr lang="ru-RU" sz="1900" dirty="0" smtClean="0"/>
              <a:t>Ст. </a:t>
            </a:r>
            <a:r>
              <a:rPr lang="ru-RU" sz="1900" dirty="0" smtClean="0">
                <a:solidFill>
                  <a:schemeClr val="tx1">
                    <a:lumMod val="50000"/>
                    <a:lumOff val="50000"/>
                  </a:schemeClr>
                </a:solidFill>
              </a:rPr>
              <a:t>28</a:t>
            </a:r>
            <a:r>
              <a:rPr lang="ru-RU" sz="1900" dirty="0" smtClean="0"/>
              <a:t> </a:t>
            </a:r>
            <a:r>
              <a:rPr lang="ru-RU" sz="1900" dirty="0"/>
              <a:t>Закона Республики Казахстан «Об авторском праве и смежных правах».</a:t>
            </a:r>
          </a:p>
          <a:p>
            <a:pPr algn="l"/>
            <a:r>
              <a:rPr lang="ru-RU" dirty="0">
                <a:solidFill>
                  <a:schemeClr val="tx1"/>
                </a:solidFill>
              </a:rPr>
              <a:t/>
            </a:r>
            <a:br>
              <a:rPr lang="ru-RU" dirty="0">
                <a:solidFill>
                  <a:schemeClr val="tx1"/>
                </a:solidFill>
              </a:rPr>
            </a:br>
            <a:r>
              <a:rPr lang="ru-RU" b="1" dirty="0">
                <a:solidFill>
                  <a:schemeClr val="tx1"/>
                </a:solidFill>
              </a:rPr>
              <a:t>Исчисление сроков</a:t>
            </a:r>
            <a:endParaRPr lang="ru-RU" dirty="0">
              <a:solidFill>
                <a:schemeClr val="tx1"/>
              </a:solidFill>
            </a:endParaRPr>
          </a:p>
          <a:p>
            <a:pPr algn="just"/>
            <a:r>
              <a:rPr lang="ru-RU" dirty="0">
                <a:solidFill>
                  <a:schemeClr val="tx1"/>
                </a:solidFill>
              </a:rPr>
              <a:t>8. Исчисление сроков, начинается </a:t>
            </a:r>
            <a:r>
              <a:rPr lang="ru-RU" b="1" dirty="0">
                <a:solidFill>
                  <a:schemeClr val="tx1"/>
                </a:solidFill>
              </a:rPr>
              <a:t>с </a:t>
            </a:r>
            <a:r>
              <a:rPr lang="ru-RU" b="1" dirty="0" smtClean="0">
                <a:solidFill>
                  <a:schemeClr val="tx1"/>
                </a:solidFill>
              </a:rPr>
              <a:t>01 </a:t>
            </a:r>
            <a:r>
              <a:rPr lang="ru-RU" b="1" dirty="0">
                <a:solidFill>
                  <a:schemeClr val="tx1"/>
                </a:solidFill>
              </a:rPr>
              <a:t>января года</a:t>
            </a:r>
            <a:r>
              <a:rPr lang="ru-RU" dirty="0">
                <a:solidFill>
                  <a:schemeClr val="tx1"/>
                </a:solidFill>
              </a:rPr>
              <a:t>, следующего за годом, в котором имел место юридический факт, являющийся основанием для начала течения срока</a:t>
            </a:r>
            <a:r>
              <a:rPr lang="ru-RU" dirty="0" smtClean="0">
                <a:solidFill>
                  <a:schemeClr val="tx1"/>
                </a:solidFill>
              </a:rPr>
              <a:t>.** </a:t>
            </a:r>
            <a:endParaRPr lang="ru-RU" dirty="0">
              <a:solidFill>
                <a:schemeClr val="tx1"/>
              </a:solidFill>
            </a:endParaRPr>
          </a:p>
          <a:p>
            <a:pPr algn="just"/>
            <a:r>
              <a:rPr lang="ru-RU" sz="1900" dirty="0" smtClean="0"/>
              <a:t>**Ст. </a:t>
            </a:r>
            <a:r>
              <a:rPr lang="ru-RU" sz="1900" dirty="0" smtClean="0">
                <a:solidFill>
                  <a:schemeClr val="tx1">
                    <a:lumMod val="50000"/>
                    <a:lumOff val="50000"/>
                  </a:schemeClr>
                </a:solidFill>
              </a:rPr>
              <a:t>28</a:t>
            </a:r>
            <a:r>
              <a:rPr lang="ru-RU" sz="1900" dirty="0" smtClean="0"/>
              <a:t> </a:t>
            </a:r>
            <a:r>
              <a:rPr lang="ru-RU" sz="1900" dirty="0"/>
              <a:t>Закона Республики Казахстан </a:t>
            </a:r>
            <a:r>
              <a:rPr lang="ru-RU" sz="1900" dirty="0" smtClean="0"/>
              <a:t>«</a:t>
            </a:r>
            <a:r>
              <a:rPr lang="ru-RU" sz="1900" dirty="0"/>
              <a:t>Об авторском праве и смежных правах».</a:t>
            </a:r>
          </a:p>
          <a:p>
            <a:pPr algn="just"/>
            <a:endParaRPr lang="ru-RU" dirty="0" smtClean="0">
              <a:solidFill>
                <a:schemeClr val="tx1"/>
              </a:solidFill>
            </a:endParaRPr>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lgn="ctr"/>
            <a:r>
              <a:rPr lang="ru-RU" sz="2400" b="1" dirty="0"/>
              <a:t>Авторское право на произведение, созданное в соавторстве</a:t>
            </a:r>
            <a:endParaRPr lang="ru-RU" sz="2400" b="1" dirty="0">
              <a:solidFill>
                <a:schemeClr val="bg1"/>
              </a:solidFill>
            </a:endParaRPr>
          </a:p>
        </p:txBody>
      </p:sp>
    </p:spTree>
    <p:extLst>
      <p:ext uri="{BB962C8B-B14F-4D97-AF65-F5344CB8AC3E}">
        <p14:creationId xmlns:p14="http://schemas.microsoft.com/office/powerpoint/2010/main" val="1727206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628799"/>
            <a:ext cx="8784976" cy="5040559"/>
          </a:xfrm>
        </p:spPr>
        <p:txBody>
          <a:bodyPr>
            <a:normAutofit fontScale="25000" lnSpcReduction="20000"/>
          </a:bodyPr>
          <a:lstStyle/>
          <a:p>
            <a:pPr algn="just"/>
            <a:r>
              <a:rPr lang="ru-RU" sz="9800" dirty="0">
                <a:solidFill>
                  <a:schemeClr val="tx1"/>
                </a:solidFill>
              </a:rPr>
              <a:t>1. Истечение срока действия авторского права на произведения означает их переход в общественное достояние. </a:t>
            </a:r>
          </a:p>
          <a:p>
            <a:pPr algn="just"/>
            <a:r>
              <a:rPr lang="ru-RU" sz="7600" dirty="0">
                <a:solidFill>
                  <a:schemeClr val="tx1"/>
                </a:solidFill>
              </a:rPr>
              <a:t>2. Исключен в соответствии с </a:t>
            </a:r>
            <a:r>
              <a:rPr lang="ru-RU" sz="7600" u="sng" dirty="0">
                <a:solidFill>
                  <a:schemeClr val="tx1"/>
                </a:solidFill>
              </a:rPr>
              <a:t>Законом</a:t>
            </a:r>
            <a:r>
              <a:rPr lang="ru-RU" sz="7600" dirty="0">
                <a:solidFill>
                  <a:schemeClr val="tx1"/>
                </a:solidFill>
              </a:rPr>
              <a:t> РК от </a:t>
            </a:r>
            <a:r>
              <a:rPr lang="ru-RU" sz="7600" dirty="0" smtClean="0">
                <a:solidFill>
                  <a:schemeClr val="tx1"/>
                </a:solidFill>
              </a:rPr>
              <a:t>09.07.2004 </a:t>
            </a:r>
            <a:r>
              <a:rPr lang="ru-RU" sz="7600" dirty="0">
                <a:solidFill>
                  <a:schemeClr val="tx1"/>
                </a:solidFill>
              </a:rPr>
              <a:t>г. № 586-II </a:t>
            </a:r>
            <a:r>
              <a:rPr lang="ru-RU" sz="7600" i="1" dirty="0">
                <a:solidFill>
                  <a:schemeClr val="tx1"/>
                </a:solidFill>
              </a:rPr>
              <a:t>(</a:t>
            </a:r>
            <a:r>
              <a:rPr lang="ru-RU" sz="7600" i="1" u="sng" dirty="0">
                <a:solidFill>
                  <a:schemeClr val="tx1"/>
                </a:solidFill>
              </a:rPr>
              <a:t>см. стар. ред.</a:t>
            </a:r>
            <a:r>
              <a:rPr lang="ru-RU" sz="7600" i="1" dirty="0">
                <a:solidFill>
                  <a:schemeClr val="tx1"/>
                </a:solidFill>
              </a:rPr>
              <a:t>)</a:t>
            </a:r>
            <a:endParaRPr lang="ru-RU" sz="7600" dirty="0">
              <a:solidFill>
                <a:schemeClr val="tx1"/>
              </a:solidFill>
            </a:endParaRPr>
          </a:p>
          <a:p>
            <a:pPr algn="just"/>
            <a:r>
              <a:rPr lang="ru-RU" sz="9800" dirty="0">
                <a:solidFill>
                  <a:schemeClr val="tx1"/>
                </a:solidFill>
              </a:rPr>
              <a:t>3. Произведения, перешедшие в общественное достояние, могут свободно использоваться любым лицом без выплаты авторского вознаграждения. При этом должно соблюдаться право авторства, право на имя и право на защиту репутации автора. </a:t>
            </a:r>
          </a:p>
          <a:p>
            <a:pPr algn="just"/>
            <a:r>
              <a:rPr lang="ru-RU" sz="9800" dirty="0">
                <a:solidFill>
                  <a:schemeClr val="tx1"/>
                </a:solidFill>
              </a:rPr>
              <a:t>4. Использователи произведений, перешедших в общественное достояние, в целях содействия творческой деятельности авторов, улучшения их материально-бытовых условий вправе производить отчисления в профессиональные фонды авторов или организациям, управляющим имущественными правами авторов на коллективной основе.</a:t>
            </a:r>
          </a:p>
          <a:p>
            <a:pPr algn="l"/>
            <a:endParaRPr lang="ru-RU" dirty="0" smtClean="0"/>
          </a:p>
        </p:txBody>
      </p:sp>
      <p:sp>
        <p:nvSpPr>
          <p:cNvPr id="2" name="Прямоугольник 1"/>
          <p:cNvSpPr/>
          <p:nvPr/>
        </p:nvSpPr>
        <p:spPr>
          <a:xfrm>
            <a:off x="0" y="764704"/>
            <a:ext cx="9144000" cy="769441"/>
          </a:xfrm>
          <a:prstGeom prst="rect">
            <a:avLst/>
          </a:prstGeom>
          <a:solidFill>
            <a:srgbClr val="C00000"/>
          </a:solidFill>
        </p:spPr>
        <p:txBody>
          <a:bodyPr wrap="square">
            <a:spAutoFit/>
          </a:bodyPr>
          <a:lstStyle/>
          <a:p>
            <a:pPr algn="ctr"/>
            <a:r>
              <a:rPr lang="ru-RU" sz="2200" b="1" dirty="0" smtClean="0"/>
              <a:t>Ст. </a:t>
            </a:r>
            <a:r>
              <a:rPr lang="ru-RU" sz="2200" b="1" dirty="0"/>
              <a:t>29 Закона Республики Казахстан «Об авторском праве и смежных правах». Переход произведений в общественное достояние </a:t>
            </a:r>
            <a:endParaRPr lang="ru-RU" sz="2200" dirty="0"/>
          </a:p>
        </p:txBody>
      </p:sp>
    </p:spTree>
    <p:extLst>
      <p:ext uri="{BB962C8B-B14F-4D97-AF65-F5344CB8AC3E}">
        <p14:creationId xmlns:p14="http://schemas.microsoft.com/office/powerpoint/2010/main" val="4228091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340768"/>
            <a:ext cx="8856984" cy="5517232"/>
          </a:xfrm>
        </p:spPr>
        <p:txBody>
          <a:bodyPr>
            <a:normAutofit fontScale="70000" lnSpcReduction="20000"/>
          </a:bodyPr>
          <a:lstStyle/>
          <a:p>
            <a:r>
              <a:rPr lang="ru-RU" altLang="ru-RU" sz="3400" b="1" dirty="0" smtClean="0">
                <a:solidFill>
                  <a:schemeClr val="tx1"/>
                </a:solidFill>
                <a:latin typeface="Arial" charset="0"/>
              </a:rPr>
              <a:t>Авторское </a:t>
            </a:r>
            <a:r>
              <a:rPr lang="ru-RU" altLang="ru-RU" sz="3400" b="1" dirty="0">
                <a:solidFill>
                  <a:schemeClr val="tx1"/>
                </a:solidFill>
                <a:latin typeface="Arial" charset="0"/>
              </a:rPr>
              <a:t>право на произведение, </a:t>
            </a:r>
            <a:r>
              <a:rPr lang="ru-RU" altLang="ru-RU" sz="3400" b="1" dirty="0" smtClean="0">
                <a:solidFill>
                  <a:schemeClr val="tx1"/>
                </a:solidFill>
                <a:latin typeface="Arial" charset="0"/>
              </a:rPr>
              <a:t>впервые</a:t>
            </a:r>
          </a:p>
          <a:p>
            <a:r>
              <a:rPr lang="ru-RU" altLang="ru-RU" sz="3400" b="1" dirty="0" smtClean="0">
                <a:solidFill>
                  <a:schemeClr val="tx1"/>
                </a:solidFill>
                <a:latin typeface="Arial" charset="0"/>
              </a:rPr>
              <a:t>     выпущенное </a:t>
            </a:r>
            <a:r>
              <a:rPr lang="ru-RU" altLang="ru-RU" sz="3400" b="1" dirty="0">
                <a:solidFill>
                  <a:schemeClr val="tx1"/>
                </a:solidFill>
                <a:latin typeface="Arial" charset="0"/>
              </a:rPr>
              <a:t>в свет в течение 30 лет после </a:t>
            </a:r>
            <a:endParaRPr lang="ru-RU" altLang="ru-RU" sz="3400" b="1" dirty="0" smtClean="0">
              <a:solidFill>
                <a:schemeClr val="tx1"/>
              </a:solidFill>
              <a:latin typeface="Arial" charset="0"/>
            </a:endParaRPr>
          </a:p>
          <a:p>
            <a:r>
              <a:rPr lang="ru-RU" altLang="ru-RU" sz="3400" b="1" dirty="0" smtClean="0">
                <a:solidFill>
                  <a:schemeClr val="tx1"/>
                </a:solidFill>
                <a:latin typeface="Arial" charset="0"/>
              </a:rPr>
              <a:t>смерти </a:t>
            </a:r>
            <a:r>
              <a:rPr lang="ru-RU" altLang="ru-RU" sz="3400" b="1" dirty="0">
                <a:solidFill>
                  <a:schemeClr val="tx1"/>
                </a:solidFill>
                <a:latin typeface="Arial" charset="0"/>
              </a:rPr>
              <a:t>автора, а также если автор был </a:t>
            </a:r>
            <a:endParaRPr lang="ru-RU" altLang="ru-RU" sz="3400" b="1" dirty="0" smtClean="0">
              <a:solidFill>
                <a:schemeClr val="tx1"/>
              </a:solidFill>
              <a:latin typeface="Arial" charset="0"/>
            </a:endParaRPr>
          </a:p>
          <a:p>
            <a:r>
              <a:rPr lang="ru-RU" altLang="ru-RU" sz="3400" b="1" dirty="0" smtClean="0">
                <a:solidFill>
                  <a:schemeClr val="tx1"/>
                </a:solidFill>
                <a:latin typeface="Arial" charset="0"/>
              </a:rPr>
              <a:t>репрессирован </a:t>
            </a:r>
            <a:r>
              <a:rPr lang="ru-RU" altLang="ru-RU" sz="3400" b="1" dirty="0">
                <a:solidFill>
                  <a:schemeClr val="tx1"/>
                </a:solidFill>
                <a:latin typeface="Arial" charset="0"/>
              </a:rPr>
              <a:t>и реабилитирован </a:t>
            </a:r>
            <a:r>
              <a:rPr lang="ru-RU" altLang="ru-RU" sz="3400" b="1" dirty="0" smtClean="0">
                <a:solidFill>
                  <a:schemeClr val="tx1"/>
                </a:solidFill>
                <a:latin typeface="Arial" charset="0"/>
              </a:rPr>
              <a:t>посмертно.</a:t>
            </a:r>
            <a:endParaRPr lang="ru-RU" altLang="ru-RU" sz="3400" b="1" dirty="0">
              <a:solidFill>
                <a:schemeClr val="tx1"/>
              </a:solidFill>
              <a:latin typeface="Arial" charset="0"/>
            </a:endParaRPr>
          </a:p>
          <a:p>
            <a:pPr marL="342900" indent="-339725"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ru-RU" altLang="ru-RU" sz="3600" dirty="0" smtClean="0">
                <a:solidFill>
                  <a:schemeClr val="tx1"/>
                </a:solidFill>
                <a:latin typeface="Arial" charset="0"/>
              </a:rPr>
              <a:t>   </a:t>
            </a:r>
            <a:r>
              <a:rPr lang="ru-RU" altLang="ru-RU" sz="3600" dirty="0" smtClean="0">
                <a:solidFill>
                  <a:schemeClr val="tx1"/>
                </a:solidFill>
                <a:latin typeface="Arial" charset="0"/>
              </a:rPr>
              <a:t> Авторское </a:t>
            </a:r>
            <a:r>
              <a:rPr lang="ru-RU" altLang="ru-RU" sz="3600" dirty="0">
                <a:solidFill>
                  <a:schemeClr val="tx1"/>
                </a:solidFill>
                <a:latin typeface="Arial" charset="0"/>
              </a:rPr>
              <a:t>право на произведение, впервые выпущенное в свет в течение 30 лет после смерти автора, действует в течение 70 лет после его выпуска в свет, считая с 01 января года, следующего за выпуском произведения в свет. </a:t>
            </a:r>
          </a:p>
          <a:p>
            <a:pPr marL="342900" indent="-339725"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ru-RU" altLang="ru-RU" sz="3600" dirty="0" smtClean="0">
                <a:solidFill>
                  <a:schemeClr val="tx1"/>
                </a:solidFill>
                <a:latin typeface="Arial" charset="0"/>
              </a:rPr>
              <a:t>    В </a:t>
            </a:r>
            <a:r>
              <a:rPr lang="ru-RU" altLang="ru-RU" sz="3600" dirty="0">
                <a:solidFill>
                  <a:schemeClr val="tx1"/>
                </a:solidFill>
                <a:latin typeface="Arial" charset="0"/>
              </a:rPr>
              <a:t>случае, если автор был репрессирован и реабилитирован посмертно, то срок охраны прав, предусмотренный настоящей, начинает действовать с 01 января года, следующего за годом реабилитации</a:t>
            </a:r>
            <a:r>
              <a:rPr lang="ru-RU" altLang="ru-RU" sz="3600" dirty="0" smtClean="0">
                <a:solidFill>
                  <a:schemeClr val="tx1"/>
                </a:solidFill>
                <a:latin typeface="Arial" charset="0"/>
              </a:rPr>
              <a:t>.* </a:t>
            </a:r>
            <a:endParaRPr lang="ru-RU" altLang="ru-RU" sz="3600" dirty="0">
              <a:solidFill>
                <a:schemeClr val="tx1"/>
              </a:solidFill>
              <a:latin typeface="Arial" charset="0"/>
            </a:endParaRPr>
          </a:p>
          <a:p>
            <a:pPr marL="342900" indent="-339725"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endParaRPr lang="ru-RU" altLang="ru-RU" dirty="0">
              <a:latin typeface="Arial" charset="0"/>
            </a:endParaRPr>
          </a:p>
          <a:p>
            <a:pPr marL="342900" indent="-339725" algn="jus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pPr>
            <a:r>
              <a:rPr lang="ru-RU" altLang="ru-RU" dirty="0" smtClean="0">
                <a:latin typeface="Arial" charset="0"/>
              </a:rPr>
              <a:t>    *</a:t>
            </a:r>
            <a:r>
              <a:rPr lang="ru-RU" altLang="ru-RU" dirty="0" smtClean="0">
                <a:latin typeface="Arial" charset="0"/>
              </a:rPr>
              <a:t>ст</a:t>
            </a:r>
            <a:r>
              <a:rPr lang="ru-RU" altLang="ru-RU" dirty="0">
                <a:latin typeface="Arial" charset="0"/>
              </a:rPr>
              <a:t>. 28 Закона РК «Об авторском праве и смежных правах»</a:t>
            </a:r>
          </a:p>
          <a:p>
            <a:pPr algn="l"/>
            <a:endParaRPr lang="ru-RU"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endParaRPr lang="ru-RU" sz="2400" b="1" dirty="0">
              <a:solidFill>
                <a:schemeClr val="bg1"/>
              </a:solidFill>
            </a:endParaRPr>
          </a:p>
        </p:txBody>
      </p:sp>
    </p:spTree>
    <p:extLst>
      <p:ext uri="{BB962C8B-B14F-4D97-AF65-F5344CB8AC3E}">
        <p14:creationId xmlns:p14="http://schemas.microsoft.com/office/powerpoint/2010/main" val="49147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340768"/>
            <a:ext cx="8928992" cy="5517232"/>
          </a:xfrm>
        </p:spPr>
        <p:txBody>
          <a:bodyPr>
            <a:normAutofit fontScale="85000" lnSpcReduction="20000"/>
          </a:bodyPr>
          <a:lstStyle/>
          <a:p>
            <a:pPr algn="just"/>
            <a:r>
              <a:rPr lang="ru-RU" dirty="0">
                <a:solidFill>
                  <a:schemeClr val="tx1"/>
                </a:solidFill>
              </a:rPr>
              <a:t>Наследование представляет собой переход после смерти гражданина принадлежащего ему на праве частной собственности имущества, а также имущественных и личных неимущественных прав и обязанностей к одному или нескольким лицам (наследникам). </a:t>
            </a:r>
          </a:p>
          <a:p>
            <a:pPr algn="just"/>
            <a:r>
              <a:rPr lang="ru-RU" dirty="0">
                <a:solidFill>
                  <a:schemeClr val="tx1"/>
                </a:solidFill>
              </a:rPr>
              <a:t>Таким образом, наследство или наследственное имущество - это совокупность принадлежащего наследодателю на праве частной собственности имущества, его имущественных и личных неимущественных прав и обязанностей. В наследственное имущество могут входить разнообразные права и обязанности наследодателя: право частной собственности на различные вещи и предметы, залоговое право, права требования, которые следуют из договора и обязательства по договору, права на результаты интеллектуальной собственности и </a:t>
            </a:r>
            <a:r>
              <a:rPr lang="ru-RU" dirty="0" smtClean="0">
                <a:solidFill>
                  <a:schemeClr val="tx1"/>
                </a:solidFill>
              </a:rPr>
              <a:t>авторского права.</a:t>
            </a:r>
          </a:p>
          <a:p>
            <a:pPr algn="just"/>
            <a:endParaRPr lang="ru-RU" dirty="0"/>
          </a:p>
          <a:p>
            <a:pPr algn="l"/>
            <a:endParaRPr lang="ru-RU"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lgn="ctr"/>
            <a:r>
              <a:rPr lang="ru-RU" sz="2400" b="1" dirty="0" smtClean="0"/>
              <a:t>Что такое наследование?</a:t>
            </a:r>
            <a:endParaRPr lang="ru-RU" sz="2400" b="1" dirty="0"/>
          </a:p>
        </p:txBody>
      </p:sp>
    </p:spTree>
    <p:extLst>
      <p:ext uri="{BB962C8B-B14F-4D97-AF65-F5344CB8AC3E}">
        <p14:creationId xmlns:p14="http://schemas.microsoft.com/office/powerpoint/2010/main" val="126273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fontScale="92500" lnSpcReduction="20000"/>
          </a:bodyPr>
          <a:lstStyle/>
          <a:p>
            <a:pPr algn="just"/>
            <a:r>
              <a:rPr lang="ru-RU" dirty="0">
                <a:solidFill>
                  <a:schemeClr val="tx1"/>
                </a:solidFill>
              </a:rPr>
              <a:t>Наследование осуществляется по завещанию и по закону.</a:t>
            </a:r>
          </a:p>
          <a:p>
            <a:pPr algn="just"/>
            <a:r>
              <a:rPr lang="ru-RU" dirty="0">
                <a:solidFill>
                  <a:schemeClr val="tx1"/>
                </a:solidFill>
              </a:rPr>
              <a:t>При наследовании по закону порядок и условия перехода прав и обязанностей наследодателя указаны в самом законе. В этом случае имущество наследодателя делится в равных долях между лицами, перечисленными в законе, и в соответствии с установленной очередностью. </a:t>
            </a:r>
          </a:p>
          <a:p>
            <a:pPr algn="just"/>
            <a:r>
              <a:rPr lang="ru-RU" dirty="0">
                <a:solidFill>
                  <a:schemeClr val="tx1"/>
                </a:solidFill>
              </a:rPr>
              <a:t>В случаях, когда основанием наследования является завещание, распределение прав и обязанностей между наследниками, а также назначением самих наследников зависит исключительно от воли завещателя. </a:t>
            </a:r>
          </a:p>
          <a:p>
            <a:pPr algn="l"/>
            <a:endParaRPr lang="ru-RU"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lgn="ctr"/>
            <a:r>
              <a:rPr lang="ru-RU" sz="2400" b="1" dirty="0"/>
              <a:t>Основания наследования</a:t>
            </a:r>
            <a:endParaRPr lang="ru-RU" sz="2400" b="1" dirty="0">
              <a:solidFill>
                <a:schemeClr val="bg1"/>
              </a:solidFill>
            </a:endParaRPr>
          </a:p>
        </p:txBody>
      </p:sp>
    </p:spTree>
    <p:extLst>
      <p:ext uri="{BB962C8B-B14F-4D97-AF65-F5344CB8AC3E}">
        <p14:creationId xmlns:p14="http://schemas.microsoft.com/office/powerpoint/2010/main" val="337795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340768"/>
            <a:ext cx="8712968" cy="5328592"/>
          </a:xfrm>
        </p:spPr>
        <p:txBody>
          <a:bodyPr>
            <a:normAutofit lnSpcReduction="10000"/>
          </a:bodyPr>
          <a:lstStyle/>
          <a:p>
            <a:pPr algn="l"/>
            <a:r>
              <a:rPr lang="ru-RU" dirty="0" smtClean="0">
                <a:solidFill>
                  <a:schemeClr val="tx1"/>
                </a:solidFill>
              </a:rPr>
              <a:t>- Неимущественные </a:t>
            </a:r>
            <a:r>
              <a:rPr lang="ru-RU" dirty="0">
                <a:solidFill>
                  <a:schemeClr val="tx1"/>
                </a:solidFill>
              </a:rPr>
              <a:t>права </a:t>
            </a:r>
            <a:endParaRPr lang="ru-RU" dirty="0" smtClean="0">
              <a:solidFill>
                <a:schemeClr val="tx1"/>
              </a:solidFill>
            </a:endParaRPr>
          </a:p>
          <a:p>
            <a:pPr algn="l"/>
            <a:r>
              <a:rPr lang="ru-RU" dirty="0" smtClean="0">
                <a:solidFill>
                  <a:schemeClr val="tx1"/>
                </a:solidFill>
              </a:rPr>
              <a:t>- Имущество (недвижимое и движимое)</a:t>
            </a:r>
          </a:p>
          <a:p>
            <a:pPr algn="l"/>
            <a:r>
              <a:rPr lang="ru-RU" dirty="0" smtClean="0">
                <a:solidFill>
                  <a:schemeClr val="tx1"/>
                </a:solidFill>
              </a:rPr>
              <a:t>- Обязанности</a:t>
            </a:r>
            <a:endParaRPr lang="ru-RU" dirty="0">
              <a:solidFill>
                <a:schemeClr val="tx1"/>
              </a:solidFill>
            </a:endParaRPr>
          </a:p>
          <a:p>
            <a:pPr algn="just"/>
            <a:r>
              <a:rPr lang="ru-RU" dirty="0" smtClean="0">
                <a:solidFill>
                  <a:schemeClr val="tx1"/>
                </a:solidFill>
              </a:rPr>
              <a:t>Наследственная </a:t>
            </a:r>
            <a:r>
              <a:rPr lang="ru-RU" dirty="0">
                <a:solidFill>
                  <a:schemeClr val="tx1"/>
                </a:solidFill>
              </a:rPr>
              <a:t>масса может включать в себя движимое и недвижимое имущество, такие как жилой дом, квартира, автотранспорт, деньги, ценные бумаги, неимущественные права, имущественные требования, основанные на договорах или вытекающие из иных оснований, а также обязательства, возникающие из договорных и вне договорных оснований. </a:t>
            </a:r>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lgn="ctr"/>
            <a:r>
              <a:rPr lang="ru-RU" sz="2400" b="1" dirty="0" smtClean="0"/>
              <a:t>Объекты наследственного права</a:t>
            </a:r>
            <a:endParaRPr lang="ru-RU" sz="2400" b="1" dirty="0">
              <a:solidFill>
                <a:schemeClr val="bg1"/>
              </a:solidFill>
            </a:endParaRPr>
          </a:p>
        </p:txBody>
      </p:sp>
    </p:spTree>
    <p:extLst>
      <p:ext uri="{BB962C8B-B14F-4D97-AF65-F5344CB8AC3E}">
        <p14:creationId xmlns:p14="http://schemas.microsoft.com/office/powerpoint/2010/main" val="999244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340768"/>
            <a:ext cx="8928992" cy="5400600"/>
          </a:xfrm>
        </p:spPr>
        <p:txBody>
          <a:bodyPr>
            <a:normAutofit/>
          </a:bodyPr>
          <a:lstStyle/>
          <a:p>
            <a:pPr algn="l"/>
            <a:r>
              <a:rPr lang="ru-RU" dirty="0" smtClean="0">
                <a:solidFill>
                  <a:schemeClr val="tx1"/>
                </a:solidFill>
              </a:rPr>
              <a:t>Наследники: физические и юридические лица</a:t>
            </a:r>
          </a:p>
          <a:p>
            <a:pPr algn="l"/>
            <a:r>
              <a:rPr lang="ru-RU" dirty="0" smtClean="0">
                <a:solidFill>
                  <a:schemeClr val="tx1"/>
                </a:solidFill>
              </a:rPr>
              <a:t>Физические лица:</a:t>
            </a:r>
          </a:p>
          <a:p>
            <a:pPr algn="l"/>
            <a:r>
              <a:rPr lang="ru-RU" dirty="0" smtClean="0">
                <a:solidFill>
                  <a:schemeClr val="tx1"/>
                </a:solidFill>
              </a:rPr>
              <a:t>граждане   </a:t>
            </a:r>
            <a:r>
              <a:rPr lang="ru-RU" dirty="0">
                <a:solidFill>
                  <a:schemeClr val="tx1"/>
                </a:solidFill>
              </a:rPr>
              <a:t>Республики  Казахстан </a:t>
            </a:r>
            <a:endParaRPr lang="ru-RU" dirty="0" smtClean="0">
              <a:solidFill>
                <a:schemeClr val="tx1"/>
              </a:solidFill>
            </a:endParaRPr>
          </a:p>
          <a:p>
            <a:pPr algn="l"/>
            <a:r>
              <a:rPr lang="ru-RU" dirty="0">
                <a:solidFill>
                  <a:schemeClr val="tx1"/>
                </a:solidFill>
              </a:rPr>
              <a:t>Иностранные   граждане </a:t>
            </a:r>
          </a:p>
          <a:p>
            <a:pPr algn="l"/>
            <a:r>
              <a:rPr lang="ru-RU" dirty="0" smtClean="0">
                <a:solidFill>
                  <a:schemeClr val="tx1"/>
                </a:solidFill>
              </a:rPr>
              <a:t>Лица </a:t>
            </a:r>
            <a:r>
              <a:rPr lang="ru-RU" dirty="0">
                <a:solidFill>
                  <a:schemeClr val="tx1"/>
                </a:solidFill>
              </a:rPr>
              <a:t>без    гражданства </a:t>
            </a:r>
            <a:endParaRPr lang="ru-RU" dirty="0" smtClean="0">
              <a:solidFill>
                <a:schemeClr val="tx1"/>
              </a:solidFill>
            </a:endParaRPr>
          </a:p>
          <a:p>
            <a:pPr algn="l"/>
            <a:r>
              <a:rPr lang="ru-RU" dirty="0" smtClean="0">
                <a:solidFill>
                  <a:schemeClr val="tx1"/>
                </a:solidFill>
              </a:rPr>
              <a:t>Юридические лица: </a:t>
            </a:r>
          </a:p>
          <a:p>
            <a:pPr algn="l"/>
            <a:r>
              <a:rPr lang="ru-RU" dirty="0" smtClean="0">
                <a:solidFill>
                  <a:schemeClr val="tx1"/>
                </a:solidFill>
              </a:rPr>
              <a:t>Республика  </a:t>
            </a:r>
            <a:r>
              <a:rPr lang="ru-RU" dirty="0">
                <a:solidFill>
                  <a:schemeClr val="tx1"/>
                </a:solidFill>
              </a:rPr>
              <a:t>Казахстан </a:t>
            </a:r>
            <a:endParaRPr lang="ru-RU" dirty="0" smtClean="0">
              <a:solidFill>
                <a:schemeClr val="tx1"/>
              </a:solidFill>
            </a:endParaRPr>
          </a:p>
          <a:p>
            <a:pPr algn="l"/>
            <a:r>
              <a:rPr lang="ru-RU" dirty="0">
                <a:solidFill>
                  <a:schemeClr val="tx1"/>
                </a:solidFill>
              </a:rPr>
              <a:t>Иностранное  государство </a:t>
            </a:r>
            <a:endParaRPr lang="ru-RU" dirty="0" smtClean="0">
              <a:solidFill>
                <a:schemeClr val="tx1"/>
              </a:solidFill>
            </a:endParaRPr>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lgn="ctr"/>
            <a:r>
              <a:rPr lang="ru-RU" sz="2400" b="1" dirty="0" smtClean="0"/>
              <a:t>Субъекты </a:t>
            </a:r>
            <a:r>
              <a:rPr lang="ru-RU" sz="2400" b="1" dirty="0"/>
              <a:t>наследственного права</a:t>
            </a:r>
            <a:endParaRPr lang="ru-RU" sz="2400" b="1" dirty="0">
              <a:solidFill>
                <a:schemeClr val="bg1"/>
              </a:solidFill>
            </a:endParaRPr>
          </a:p>
        </p:txBody>
      </p:sp>
    </p:spTree>
    <p:extLst>
      <p:ext uri="{BB962C8B-B14F-4D97-AF65-F5344CB8AC3E}">
        <p14:creationId xmlns:p14="http://schemas.microsoft.com/office/powerpoint/2010/main" val="382961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700808"/>
            <a:ext cx="8856984" cy="5040559"/>
          </a:xfrm>
        </p:spPr>
        <p:txBody>
          <a:bodyPr>
            <a:normAutofit fontScale="70000" lnSpcReduction="20000"/>
          </a:bodyPr>
          <a:lstStyle/>
          <a:p>
            <a:pPr algn="just"/>
            <a:r>
              <a:rPr lang="ru-RU" sz="3400" dirty="0">
                <a:solidFill>
                  <a:schemeClr val="tx1"/>
                </a:solidFill>
              </a:rPr>
              <a:t>Наследодателями могут быть любые физические лица, независимо от гражданства, проживающие на территории Казахстана, недееспособные или ограниченно дееспособные. Требования обладать дееспособностью предъявляются лишь к наследодателям, если они оставляют наследство по завещанию. </a:t>
            </a:r>
          </a:p>
          <a:p>
            <a:pPr algn="just"/>
            <a:r>
              <a:rPr lang="ru-RU" sz="3400" dirty="0" smtClean="0">
                <a:solidFill>
                  <a:schemeClr val="tx1"/>
                </a:solidFill>
              </a:rPr>
              <a:t>Статьей </a:t>
            </a:r>
            <a:r>
              <a:rPr lang="ru-RU" sz="3400" dirty="0" smtClean="0">
                <a:solidFill>
                  <a:schemeClr val="tx1"/>
                </a:solidFill>
              </a:rPr>
              <a:t>1044 </a:t>
            </a:r>
            <a:r>
              <a:rPr lang="ru-RU" sz="3400" dirty="0">
                <a:solidFill>
                  <a:schemeClr val="tx1"/>
                </a:solidFill>
              </a:rPr>
              <a:t>Гражданского кодекса РК </a:t>
            </a:r>
            <a:r>
              <a:rPr lang="ru-RU" sz="3400" dirty="0">
                <a:solidFill>
                  <a:schemeClr val="tx1"/>
                </a:solidFill>
              </a:rPr>
              <a:t>к наследникам физическим лицам предъявляются требования, чтобы они были живы в момент открытия наследства, это могут быть и зачатые при жизни наследодателя дети, которые могут унаследовать как по закону, так и по завещанию лишь в том случае, если они родились живыми и прожили хотя бы несколько минут. Не могут быть наследниками мертворожденные дети. </a:t>
            </a:r>
          </a:p>
          <a:p>
            <a:pPr algn="just"/>
            <a:r>
              <a:rPr lang="ru-RU" sz="3400" dirty="0">
                <a:solidFill>
                  <a:schemeClr val="tx1"/>
                </a:solidFill>
              </a:rPr>
              <a:t>Юридические лица могут быть наследниками по завещанию, если они созданы до открытия наследства и существовали к этому времени. </a:t>
            </a:r>
          </a:p>
          <a:p>
            <a:pPr algn="l"/>
            <a:endParaRPr lang="ru-RU" dirty="0" smtClean="0"/>
          </a:p>
        </p:txBody>
      </p:sp>
      <p:sp>
        <p:nvSpPr>
          <p:cNvPr id="2" name="Прямоугольник 1"/>
          <p:cNvSpPr/>
          <p:nvPr/>
        </p:nvSpPr>
        <p:spPr>
          <a:xfrm>
            <a:off x="0" y="764704"/>
            <a:ext cx="9144000" cy="830997"/>
          </a:xfrm>
          <a:prstGeom prst="rect">
            <a:avLst/>
          </a:prstGeom>
          <a:solidFill>
            <a:srgbClr val="C00000"/>
          </a:solidFill>
        </p:spPr>
        <p:txBody>
          <a:bodyPr wrap="square">
            <a:spAutoFit/>
          </a:bodyPr>
          <a:lstStyle/>
          <a:p>
            <a:r>
              <a:rPr lang="ru-RU" sz="2400" dirty="0"/>
              <a:t>Наследодателем признается лицо, после смерти которого осуществляется наследственное правопреемство. </a:t>
            </a:r>
          </a:p>
        </p:txBody>
      </p:sp>
    </p:spTree>
    <p:extLst>
      <p:ext uri="{BB962C8B-B14F-4D97-AF65-F5344CB8AC3E}">
        <p14:creationId xmlns:p14="http://schemas.microsoft.com/office/powerpoint/2010/main" val="318408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20249"/>
            <a:ext cx="8784976" cy="4849112"/>
          </a:xfrm>
        </p:spPr>
        <p:txBody>
          <a:bodyPr>
            <a:normAutofit fontScale="85000" lnSpcReduction="10000"/>
          </a:bodyPr>
          <a:lstStyle/>
          <a:p>
            <a:pPr algn="just">
              <a:lnSpc>
                <a:spcPct val="160000"/>
              </a:lnSpc>
            </a:pPr>
            <a:r>
              <a:rPr lang="ru-RU" sz="2300" dirty="0">
                <a:solidFill>
                  <a:schemeClr val="tx1"/>
                </a:solidFill>
              </a:rPr>
              <a:t>К личным неимущественным благам и правам относятся: жизнь, здоровье, достоинство личности, честь, доброе имя, деловая репутация, неприкосновенность частной жизни, личная и семейная тайна, право на имя, право на авторство, право на неприкосновенность произведения и другие нематериальные блага и права. (п. 3 ст. 115 </a:t>
            </a:r>
            <a:r>
              <a:rPr lang="ru-RU" sz="2400" dirty="0">
                <a:solidFill>
                  <a:schemeClr val="tx1"/>
                </a:solidFill>
              </a:rPr>
              <a:t>Гражданского кодекса</a:t>
            </a:r>
            <a:r>
              <a:rPr lang="ru-RU" sz="2300" dirty="0" smtClean="0">
                <a:solidFill>
                  <a:schemeClr val="tx1"/>
                </a:solidFill>
              </a:rPr>
              <a:t> </a:t>
            </a:r>
            <a:r>
              <a:rPr lang="ru-RU" sz="2300" dirty="0">
                <a:solidFill>
                  <a:schemeClr val="tx1"/>
                </a:solidFill>
              </a:rPr>
              <a:t>РК)</a:t>
            </a:r>
          </a:p>
          <a:p>
            <a:pPr algn="just">
              <a:lnSpc>
                <a:spcPct val="160000"/>
              </a:lnSpc>
            </a:pPr>
            <a:r>
              <a:rPr lang="ru-RU" sz="2300" dirty="0">
                <a:solidFill>
                  <a:schemeClr val="tx1"/>
                </a:solidFill>
              </a:rPr>
              <a:t>Объекты гражданских прав могут свободно отчуждаться или переходить от одного лица к другому в порядке универсального правопреемства (наследование, реорганизация юридического лица) либо иным способом, если они не изъяты из оборота или не ограничены в обороте. (п.1 ст. 116 </a:t>
            </a:r>
            <a:r>
              <a:rPr lang="ru-RU" sz="2400" dirty="0">
                <a:solidFill>
                  <a:schemeClr val="tx1"/>
                </a:solidFill>
              </a:rPr>
              <a:t>Гражданского кодекса</a:t>
            </a:r>
            <a:r>
              <a:rPr lang="ru-RU" sz="2300" dirty="0" smtClean="0">
                <a:solidFill>
                  <a:schemeClr val="tx1"/>
                </a:solidFill>
              </a:rPr>
              <a:t> </a:t>
            </a:r>
            <a:r>
              <a:rPr lang="ru-RU" sz="2300" dirty="0">
                <a:solidFill>
                  <a:schemeClr val="tx1"/>
                </a:solidFill>
              </a:rPr>
              <a:t>РК)</a:t>
            </a:r>
          </a:p>
          <a:p>
            <a:endParaRPr lang="ru-RU" dirty="0" smtClean="0"/>
          </a:p>
        </p:txBody>
      </p:sp>
      <p:sp>
        <p:nvSpPr>
          <p:cNvPr id="2" name="Прямоугольник 1"/>
          <p:cNvSpPr/>
          <p:nvPr/>
        </p:nvSpPr>
        <p:spPr>
          <a:xfrm>
            <a:off x="0" y="764704"/>
            <a:ext cx="9144000" cy="1055545"/>
          </a:xfrm>
          <a:prstGeom prst="rect">
            <a:avLst/>
          </a:prstGeom>
          <a:solidFill>
            <a:srgbClr val="C00000"/>
          </a:solidFill>
        </p:spPr>
        <p:txBody>
          <a:bodyPr wrap="square">
            <a:spAutoFit/>
          </a:bodyPr>
          <a:lstStyle/>
          <a:p>
            <a:pPr>
              <a:lnSpc>
                <a:spcPct val="150000"/>
              </a:lnSpc>
            </a:pPr>
            <a:r>
              <a:rPr lang="ru-RU" sz="2200" b="1" dirty="0"/>
              <a:t>Собственность, в том числе право наследования, гарантируется законом. (ч. 2 ст. 26 Конституция Республики Казахстан)</a:t>
            </a:r>
          </a:p>
        </p:txBody>
      </p:sp>
    </p:spTree>
    <p:extLst>
      <p:ext uri="{BB962C8B-B14F-4D97-AF65-F5344CB8AC3E}">
        <p14:creationId xmlns:p14="http://schemas.microsoft.com/office/powerpoint/2010/main" val="312386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595701"/>
            <a:ext cx="8928992" cy="5073660"/>
          </a:xfrm>
        </p:spPr>
        <p:txBody>
          <a:bodyPr>
            <a:noAutofit/>
          </a:bodyPr>
          <a:lstStyle/>
          <a:p>
            <a:pPr algn="just"/>
            <a:r>
              <a:rPr lang="ru-RU" sz="2200" dirty="0">
                <a:solidFill>
                  <a:schemeClr val="tx1"/>
                </a:solidFill>
              </a:rPr>
              <a:t>- имущество завещано государству; </a:t>
            </a:r>
          </a:p>
          <a:p>
            <a:pPr algn="just"/>
            <a:r>
              <a:rPr lang="ru-RU" sz="2200" dirty="0">
                <a:solidFill>
                  <a:schemeClr val="tx1"/>
                </a:solidFill>
              </a:rPr>
              <a:t>- у наследодателя нет наследников ни по закону, ни по завещанию; </a:t>
            </a:r>
          </a:p>
          <a:p>
            <a:pPr algn="just"/>
            <a:r>
              <a:rPr lang="ru-RU" sz="2200" dirty="0">
                <a:solidFill>
                  <a:schemeClr val="tx1"/>
                </a:solidFill>
              </a:rPr>
              <a:t>- все наследники устранены от наследования; </a:t>
            </a:r>
          </a:p>
          <a:p>
            <a:pPr algn="just"/>
            <a:r>
              <a:rPr lang="ru-RU" sz="2200" dirty="0">
                <a:solidFill>
                  <a:schemeClr val="tx1"/>
                </a:solidFill>
              </a:rPr>
              <a:t>- ни один из наследников не принял наследства. </a:t>
            </a:r>
          </a:p>
          <a:p>
            <a:pPr algn="just"/>
            <a:r>
              <a:rPr lang="ru-RU" sz="2200" dirty="0">
                <a:solidFill>
                  <a:schemeClr val="tx1"/>
                </a:solidFill>
              </a:rPr>
              <a:t>В последних трех случаях имущество именуются "выморочным". </a:t>
            </a:r>
          </a:p>
          <a:p>
            <a:pPr algn="just"/>
            <a:r>
              <a:rPr lang="ru-RU" sz="2200" dirty="0">
                <a:solidFill>
                  <a:schemeClr val="tx1"/>
                </a:solidFill>
              </a:rPr>
              <a:t>В случае, если кто-нибудь из наследников отказался от наследства в пользу государства, к государству переходит лишь доля, причитавшаяся данному наследнику, а если при отсутствии наследников по закону завещана только часть имущества, остальная часть переходит к государству. </a:t>
            </a:r>
          </a:p>
          <a:p>
            <a:pPr algn="just"/>
            <a:r>
              <a:rPr lang="ru-RU" sz="2200" dirty="0">
                <a:solidFill>
                  <a:schemeClr val="tx1"/>
                </a:solidFill>
              </a:rPr>
              <a:t>Устранение от наследования наследников производится на основании </a:t>
            </a:r>
            <a:r>
              <a:rPr lang="ru-RU" sz="2200" dirty="0" smtClean="0">
                <a:solidFill>
                  <a:schemeClr val="tx1"/>
                </a:solidFill>
              </a:rPr>
              <a:t> ст. 1045 Гражданского </a:t>
            </a:r>
            <a:r>
              <a:rPr lang="ru-RU" sz="2200" dirty="0">
                <a:solidFill>
                  <a:schemeClr val="tx1"/>
                </a:solidFill>
              </a:rPr>
              <a:t>кодекса РК, а лица лишенные этого права именуются "недостойными наследниками". </a:t>
            </a:r>
          </a:p>
          <a:p>
            <a:pPr algn="just"/>
            <a:endParaRPr lang="ru-RU" sz="2200" dirty="0" smtClean="0">
              <a:solidFill>
                <a:schemeClr val="tx1"/>
              </a:solidFill>
            </a:endParaRPr>
          </a:p>
        </p:txBody>
      </p:sp>
      <p:sp>
        <p:nvSpPr>
          <p:cNvPr id="2" name="Прямоугольник 1"/>
          <p:cNvSpPr/>
          <p:nvPr/>
        </p:nvSpPr>
        <p:spPr>
          <a:xfrm>
            <a:off x="0" y="764704"/>
            <a:ext cx="9144000" cy="830997"/>
          </a:xfrm>
          <a:prstGeom prst="rect">
            <a:avLst/>
          </a:prstGeom>
          <a:solidFill>
            <a:srgbClr val="C00000"/>
          </a:solidFill>
        </p:spPr>
        <p:txBody>
          <a:bodyPr wrap="square">
            <a:spAutoFit/>
          </a:bodyPr>
          <a:lstStyle/>
          <a:p>
            <a:r>
              <a:rPr lang="ru-RU" sz="2400" dirty="0"/>
              <a:t>Наследственное имущество переходит к государству по праву наследования в случаях если: </a:t>
            </a:r>
          </a:p>
        </p:txBody>
      </p:sp>
    </p:spTree>
    <p:extLst>
      <p:ext uri="{BB962C8B-B14F-4D97-AF65-F5344CB8AC3E}">
        <p14:creationId xmlns:p14="http://schemas.microsoft.com/office/powerpoint/2010/main" val="4194933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340768"/>
            <a:ext cx="8784976" cy="5256584"/>
          </a:xfrm>
        </p:spPr>
        <p:txBody>
          <a:bodyPr>
            <a:normAutofit fontScale="92500" lnSpcReduction="20000"/>
          </a:bodyPr>
          <a:lstStyle/>
          <a:p>
            <a:pPr algn="just"/>
            <a:r>
              <a:rPr lang="ru-RU" dirty="0">
                <a:solidFill>
                  <a:schemeClr val="tx1"/>
                </a:solidFill>
              </a:rPr>
              <a:t>В соответствии </a:t>
            </a:r>
            <a:r>
              <a:rPr lang="ru-RU" dirty="0" smtClean="0">
                <a:solidFill>
                  <a:schemeClr val="tx1"/>
                </a:solidFill>
              </a:rPr>
              <a:t>со ст. 1072 </a:t>
            </a:r>
            <a:r>
              <a:rPr lang="ru-RU" dirty="0">
                <a:solidFill>
                  <a:schemeClr val="tx1"/>
                </a:solidFill>
              </a:rPr>
              <a:t>Гражданского кодекса РК, наследник приобретает право на причитающееся ему наследство или его часть (долю) со времени открытия наследства, если он не откажется впоследствии от наследства, не будет лишен права наследовать и не утратит право наследовать вследствие признания недействительным завещательного распоряжения о назначении его наследником. </a:t>
            </a:r>
          </a:p>
          <a:p>
            <a:pPr algn="just"/>
            <a:r>
              <a:rPr lang="ru-RU" dirty="0">
                <a:solidFill>
                  <a:schemeClr val="tx1"/>
                </a:solidFill>
              </a:rPr>
              <a:t>Для приобретения наследства наследник должен его принять. Принятие наследства - односторонняя сделка, и, как всякая сделка, принятие может быть совершено только полностью дееспособным лицом. </a:t>
            </a:r>
          </a:p>
          <a:p>
            <a:pPr algn="l"/>
            <a:endParaRPr lang="ru-RU"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lgn="ctr"/>
            <a:r>
              <a:rPr lang="ru-RU" sz="2400" b="1" dirty="0" smtClean="0"/>
              <a:t>Принятие наследства наследниками</a:t>
            </a:r>
            <a:endParaRPr lang="ru-RU" sz="2400" b="1" dirty="0"/>
          </a:p>
        </p:txBody>
      </p:sp>
    </p:spTree>
    <p:extLst>
      <p:ext uri="{BB962C8B-B14F-4D97-AF65-F5344CB8AC3E}">
        <p14:creationId xmlns:p14="http://schemas.microsoft.com/office/powerpoint/2010/main" val="3383976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340768"/>
            <a:ext cx="8856984" cy="5517232"/>
          </a:xfrm>
        </p:spPr>
        <p:txBody>
          <a:bodyPr>
            <a:normAutofit fontScale="25000" lnSpcReduction="20000"/>
          </a:bodyPr>
          <a:lstStyle/>
          <a:p>
            <a:pPr algn="just"/>
            <a:r>
              <a:rPr lang="ru-RU" sz="8600" dirty="0">
                <a:solidFill>
                  <a:schemeClr val="tx1"/>
                </a:solidFill>
              </a:rPr>
              <a:t>- путем подачи нотариусу соответствующего заявления; </a:t>
            </a:r>
          </a:p>
          <a:p>
            <a:pPr algn="just"/>
            <a:r>
              <a:rPr lang="ru-RU" sz="8600" dirty="0">
                <a:solidFill>
                  <a:schemeClr val="tx1"/>
                </a:solidFill>
              </a:rPr>
              <a:t>- фактически (вступление во владение наследственным имуществом, сопровождающимися любыми действиями по управлению и пользованию им). </a:t>
            </a:r>
          </a:p>
          <a:p>
            <a:pPr algn="just"/>
            <a:r>
              <a:rPr lang="ru-RU" sz="8600" dirty="0">
                <a:solidFill>
                  <a:schemeClr val="tx1"/>
                </a:solidFill>
              </a:rPr>
              <a:t>Общее требование - подпись наследника на заявлении должна быть нотариально засвидетельствована. </a:t>
            </a:r>
          </a:p>
          <a:p>
            <a:pPr algn="just"/>
            <a:r>
              <a:rPr lang="ru-RU" sz="8600" dirty="0">
                <a:solidFill>
                  <a:schemeClr val="tx1"/>
                </a:solidFill>
              </a:rPr>
              <a:t>Исключение - личная явка с документами, удостоверяющими его личность, а также, если данное лицо уже обращалось к нотариусу с заявлением о принятии наследства, где подпись его была нотариально засвидетельствована, и теперь оно обращается с заявление по поводу другого наследства. </a:t>
            </a:r>
          </a:p>
          <a:p>
            <a:pPr algn="just"/>
            <a:r>
              <a:rPr lang="ru-RU" sz="8600" dirty="0">
                <a:solidFill>
                  <a:schemeClr val="tx1"/>
                </a:solidFill>
              </a:rPr>
              <a:t>За несовершеннолетних детей в возрасте до 14 лет заявление о принятии наследства подается их родителями, несовершеннолетние в возрасте от 14 до 18 лет действуют сами, но с согласия родителей или попечителей. Лица, ограниченные в дееспособности вследствие злоупотребления спиртными напитками или наркотическими веществами, подают такие заявления с согласия попечителей. </a:t>
            </a:r>
          </a:p>
          <a:p>
            <a:pPr algn="just"/>
            <a:r>
              <a:rPr lang="ru-RU" sz="8600" dirty="0">
                <a:solidFill>
                  <a:schemeClr val="tx1"/>
                </a:solidFill>
              </a:rPr>
              <a:t>Заявление о принятии может быть подано представителем наследника по доверенности. </a:t>
            </a:r>
          </a:p>
          <a:p>
            <a:pPr algn="l"/>
            <a:endParaRPr lang="ru-RU"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algn="ctr"/>
            <a:r>
              <a:rPr lang="ru-RU" sz="2400" dirty="0"/>
              <a:t>Принятие осуществляется двумя способами: </a:t>
            </a:r>
          </a:p>
        </p:txBody>
      </p:sp>
    </p:spTree>
    <p:extLst>
      <p:ext uri="{BB962C8B-B14F-4D97-AF65-F5344CB8AC3E}">
        <p14:creationId xmlns:p14="http://schemas.microsoft.com/office/powerpoint/2010/main" val="3427815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340768"/>
            <a:ext cx="8928992" cy="5400600"/>
          </a:xfrm>
        </p:spPr>
        <p:txBody>
          <a:bodyPr>
            <a:normAutofit fontScale="85000" lnSpcReduction="20000"/>
          </a:bodyPr>
          <a:lstStyle/>
          <a:p>
            <a:pPr algn="just"/>
            <a:r>
              <a:rPr lang="ru-RU" sz="2800" dirty="0">
                <a:solidFill>
                  <a:schemeClr val="tx1"/>
                </a:solidFill>
              </a:rPr>
              <a:t>В соответствии </a:t>
            </a:r>
            <a:r>
              <a:rPr lang="ru-RU" sz="2800" dirty="0" smtClean="0">
                <a:solidFill>
                  <a:schemeClr val="tx1"/>
                </a:solidFill>
              </a:rPr>
              <a:t>с </a:t>
            </a:r>
            <a:r>
              <a:rPr lang="ru-RU" sz="2800" dirty="0" err="1" smtClean="0">
                <a:solidFill>
                  <a:schemeClr val="tx1"/>
                </a:solidFill>
              </a:rPr>
              <a:t>пп</a:t>
            </a:r>
            <a:r>
              <a:rPr lang="ru-RU" sz="2800" dirty="0" smtClean="0">
                <a:solidFill>
                  <a:schemeClr val="tx1"/>
                </a:solidFill>
              </a:rPr>
              <a:t>. 1,2 ст. 30 </a:t>
            </a:r>
            <a:r>
              <a:rPr lang="ru-RU" sz="2800" dirty="0">
                <a:solidFill>
                  <a:schemeClr val="tx1"/>
                </a:solidFill>
              </a:rPr>
              <a:t>Закона РК "Об авторском праве и смежных правах" авторские права передаются по авторским договорам и в порядке наследования. Авторское право переходит в порядке наследования по закону и по завещанию. Допускается наследование таких авторских прав, как право автора на выпуск произведений в свет, его воспроизведение и распространение. Наследники автора вправе заключить договор на использование созданного автором произведения. </a:t>
            </a:r>
          </a:p>
          <a:p>
            <a:pPr algn="just"/>
            <a:r>
              <a:rPr lang="ru-RU" sz="2800" dirty="0">
                <a:solidFill>
                  <a:schemeClr val="tx1"/>
                </a:solidFill>
              </a:rPr>
              <a:t>К наследникам переходят права и обязанности, касающиеся использования и распространения произведения по договору, заключенному при жизни автора. </a:t>
            </a:r>
          </a:p>
          <a:p>
            <a:pPr algn="just"/>
            <a:r>
              <a:rPr lang="ru-RU" sz="2800" dirty="0">
                <a:solidFill>
                  <a:schemeClr val="tx1"/>
                </a:solidFill>
              </a:rPr>
              <a:t>Авторское право действует в течение всей жизни автора и </a:t>
            </a:r>
            <a:r>
              <a:rPr lang="ru-RU" sz="2800" dirty="0" smtClean="0">
                <a:solidFill>
                  <a:schemeClr val="tx1"/>
                </a:solidFill>
              </a:rPr>
              <a:t>70 </a:t>
            </a:r>
            <a:r>
              <a:rPr lang="ru-RU" sz="2800" dirty="0">
                <a:solidFill>
                  <a:schemeClr val="tx1"/>
                </a:solidFill>
              </a:rPr>
              <a:t>лет после его смерти. </a:t>
            </a:r>
          </a:p>
          <a:p>
            <a:pPr algn="just"/>
            <a:r>
              <a:rPr lang="ru-RU" sz="2800" dirty="0">
                <a:solidFill>
                  <a:schemeClr val="tx1"/>
                </a:solidFill>
              </a:rPr>
              <a:t>Авторское права распространяется на произведения науки, литературы и искусства, являющиеся результатом творческой деятельности, независимо от назначения и достоинства произведения, а также от способа его выражения. </a:t>
            </a:r>
          </a:p>
          <a:p>
            <a:pPr algn="l"/>
            <a:endParaRPr lang="ru-RU"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lgn="ctr"/>
            <a:r>
              <a:rPr lang="ru-RU" sz="2400" b="1" dirty="0"/>
              <a:t>Наследование авторских и смежных прав</a:t>
            </a:r>
            <a:endParaRPr lang="ru-RU" sz="2400" b="1" dirty="0">
              <a:solidFill>
                <a:schemeClr val="bg1"/>
              </a:solidFill>
            </a:endParaRPr>
          </a:p>
        </p:txBody>
      </p:sp>
    </p:spTree>
    <p:extLst>
      <p:ext uri="{BB962C8B-B14F-4D97-AF65-F5344CB8AC3E}">
        <p14:creationId xmlns:p14="http://schemas.microsoft.com/office/powerpoint/2010/main" val="1433175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595701"/>
            <a:ext cx="8784976" cy="5145668"/>
          </a:xfrm>
        </p:spPr>
        <p:txBody>
          <a:bodyPr>
            <a:normAutofit fontScale="70000" lnSpcReduction="20000"/>
          </a:bodyPr>
          <a:lstStyle/>
          <a:p>
            <a:pPr algn="just"/>
            <a:r>
              <a:rPr lang="ru-RU" dirty="0">
                <a:solidFill>
                  <a:schemeClr val="tx1"/>
                </a:solidFill>
              </a:rPr>
              <a:t>Для возникновения и осуществления авторского права не требуется регистрации произведения, иного специального оформления произведения или соблюдения каких-либо формальностей. Обладатель исключительных авторских прав для охраны своих прав использует установленные элементы охраны: </a:t>
            </a:r>
          </a:p>
          <a:p>
            <a:pPr algn="just"/>
            <a:r>
              <a:rPr lang="ru-RU" dirty="0">
                <a:solidFill>
                  <a:schemeClr val="tx1"/>
                </a:solidFill>
              </a:rPr>
              <a:t>- знак охраны: латинская буква </a:t>
            </a:r>
            <a:r>
              <a:rPr lang="ru-RU" dirty="0" smtClean="0">
                <a:solidFill>
                  <a:schemeClr val="tx1"/>
                </a:solidFill>
              </a:rPr>
              <a:t>«С» </a:t>
            </a:r>
            <a:r>
              <a:rPr lang="ru-RU" dirty="0">
                <a:solidFill>
                  <a:schemeClr val="tx1"/>
                </a:solidFill>
              </a:rPr>
              <a:t>в окружности; </a:t>
            </a:r>
          </a:p>
          <a:p>
            <a:pPr algn="just"/>
            <a:r>
              <a:rPr lang="ru-RU" dirty="0">
                <a:solidFill>
                  <a:schemeClr val="tx1"/>
                </a:solidFill>
              </a:rPr>
              <a:t>- имя обладателя исключительных авторских прав; </a:t>
            </a:r>
          </a:p>
          <a:p>
            <a:pPr algn="just"/>
            <a:r>
              <a:rPr lang="ru-RU" dirty="0">
                <a:solidFill>
                  <a:schemeClr val="tx1"/>
                </a:solidFill>
              </a:rPr>
              <a:t>- год первого опубликования произведения. </a:t>
            </a:r>
          </a:p>
          <a:p>
            <a:pPr algn="just"/>
            <a:r>
              <a:rPr lang="ru-RU" dirty="0">
                <a:solidFill>
                  <a:schemeClr val="tx1"/>
                </a:solidFill>
              </a:rPr>
              <a:t>Для выдачи свидетельства о праве на наследство наличия указанной символики на произведении не достаточно. </a:t>
            </a:r>
          </a:p>
          <a:p>
            <a:pPr algn="just"/>
            <a:r>
              <a:rPr lang="ru-RU" dirty="0">
                <a:solidFill>
                  <a:schemeClr val="tx1"/>
                </a:solidFill>
              </a:rPr>
              <a:t>Поскольку </a:t>
            </a:r>
            <a:r>
              <a:rPr lang="ru-RU" dirty="0" smtClean="0">
                <a:solidFill>
                  <a:schemeClr val="tx1"/>
                </a:solidFill>
              </a:rPr>
              <a:t>Нотариус </a:t>
            </a:r>
            <a:r>
              <a:rPr lang="ru-RU" dirty="0">
                <a:solidFill>
                  <a:schemeClr val="tx1"/>
                </a:solidFill>
              </a:rPr>
              <a:t>удостоверяет наследственные права лишь на основании документов, бесспорно подтверждающих право собственности самого наследодателя, для выдачи свидетельства о праве на наследство необходим дополнительный документ, свидетельствующий о принадлежности авторского права наследодателю. Таким документом, в частности может быть справки творческих союзов, договоры об издании и т.п. </a:t>
            </a:r>
          </a:p>
          <a:p>
            <a:pPr algn="l"/>
            <a:endParaRPr lang="ru-RU" dirty="0" smtClean="0"/>
          </a:p>
        </p:txBody>
      </p:sp>
      <p:sp>
        <p:nvSpPr>
          <p:cNvPr id="2" name="Прямоугольник 1"/>
          <p:cNvSpPr/>
          <p:nvPr/>
        </p:nvSpPr>
        <p:spPr>
          <a:xfrm>
            <a:off x="0" y="764704"/>
            <a:ext cx="9144000" cy="830997"/>
          </a:xfrm>
          <a:prstGeom prst="rect">
            <a:avLst/>
          </a:prstGeom>
          <a:solidFill>
            <a:srgbClr val="C00000"/>
          </a:solidFill>
        </p:spPr>
        <p:txBody>
          <a:bodyPr wrap="square">
            <a:spAutoFit/>
          </a:bodyPr>
          <a:lstStyle/>
          <a:p>
            <a:pPr lvl="0" algn="just"/>
            <a:r>
              <a:rPr lang="ru-RU" sz="2400" dirty="0"/>
              <a:t>Авторское право на произведения науки, литературы и искусства возникает в силу факта его создания. </a:t>
            </a:r>
            <a:endParaRPr lang="ru-RU" sz="2400" b="1" dirty="0">
              <a:solidFill>
                <a:schemeClr val="bg1"/>
              </a:solidFill>
            </a:endParaRPr>
          </a:p>
        </p:txBody>
      </p:sp>
    </p:spTree>
    <p:extLst>
      <p:ext uri="{BB962C8B-B14F-4D97-AF65-F5344CB8AC3E}">
        <p14:creationId xmlns:p14="http://schemas.microsoft.com/office/powerpoint/2010/main" val="425238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965033"/>
            <a:ext cx="8856984" cy="4776335"/>
          </a:xfrm>
        </p:spPr>
        <p:txBody>
          <a:bodyPr>
            <a:normAutofit lnSpcReduction="10000"/>
          </a:bodyPr>
          <a:lstStyle/>
          <a:p>
            <a:pPr algn="just"/>
            <a:r>
              <a:rPr lang="ru-RU" sz="2400" dirty="0">
                <a:solidFill>
                  <a:schemeClr val="tx1"/>
                </a:solidFill>
              </a:rPr>
              <a:t>Наследникам автора принадлежит право охраны неприкосновенности произведений после смерти автора и это правомочие сроком не ограничивается. </a:t>
            </a:r>
          </a:p>
          <a:p>
            <a:pPr algn="just"/>
            <a:r>
              <a:rPr lang="ru-RU" sz="2400" dirty="0">
                <a:solidFill>
                  <a:schemeClr val="tx1"/>
                </a:solidFill>
              </a:rPr>
              <a:t>В том же порядке, в котором назначается исполнитель завещания, автор в соответствии </a:t>
            </a:r>
            <a:r>
              <a:rPr lang="ru-RU" sz="2400" dirty="0" smtClean="0">
                <a:solidFill>
                  <a:schemeClr val="tx1"/>
                </a:solidFill>
              </a:rPr>
              <a:t>с п. 4 ст. 30 вышеуказанного </a:t>
            </a:r>
            <a:r>
              <a:rPr lang="ru-RU" sz="2400" dirty="0">
                <a:solidFill>
                  <a:schemeClr val="tx1"/>
                </a:solidFill>
              </a:rPr>
              <a:t>Закона вправе указать лицо, на которое он возлагает охрану неприкосновенности своих произведений после смерти. Это лицо осуществляет свои полномочия пожизненно. При отсутствии таких указаний сохранение произведения в том виде, котором оно было создано автором, осуществляется его наследниками. </a:t>
            </a:r>
          </a:p>
          <a:p>
            <a:pPr algn="just"/>
            <a:r>
              <a:rPr lang="ru-RU" sz="2400" dirty="0">
                <a:solidFill>
                  <a:schemeClr val="tx1"/>
                </a:solidFill>
              </a:rPr>
              <a:t>В соответствии </a:t>
            </a:r>
            <a:r>
              <a:rPr lang="ru-RU" sz="2400" dirty="0" smtClean="0">
                <a:solidFill>
                  <a:schemeClr val="tx1"/>
                </a:solidFill>
              </a:rPr>
              <a:t>с п. 1 ст. 989 </a:t>
            </a:r>
            <a:r>
              <a:rPr lang="ru-RU" sz="2400" dirty="0">
                <a:solidFill>
                  <a:schemeClr val="tx1"/>
                </a:solidFill>
              </a:rPr>
              <a:t>Гражданского кодекса </a:t>
            </a:r>
            <a:r>
              <a:rPr lang="ru-RU" sz="2400" dirty="0">
                <a:solidFill>
                  <a:schemeClr val="tx1"/>
                </a:solidFill>
              </a:rPr>
              <a:t>РК смежные права в отношении исполнителя действуют в течение </a:t>
            </a:r>
            <a:r>
              <a:rPr lang="ru-RU" sz="2400" dirty="0" smtClean="0">
                <a:solidFill>
                  <a:schemeClr val="tx1"/>
                </a:solidFill>
              </a:rPr>
              <a:t>70 </a:t>
            </a:r>
            <a:r>
              <a:rPr lang="ru-RU" sz="2400" dirty="0">
                <a:solidFill>
                  <a:schemeClr val="tx1"/>
                </a:solidFill>
              </a:rPr>
              <a:t>лет после первого исполнителя или постановки. </a:t>
            </a:r>
          </a:p>
          <a:p>
            <a:pPr marL="457200" indent="-457200" algn="l">
              <a:buFont typeface="Arial" panose="020B0604020202020204" pitchFamily="34" charset="0"/>
              <a:buChar char="•"/>
            </a:pPr>
            <a:endParaRPr lang="ru-RU" b="1" dirty="0" smtClean="0">
              <a:solidFill>
                <a:schemeClr val="tx1"/>
              </a:solidFill>
            </a:endParaRPr>
          </a:p>
          <a:p>
            <a:pPr algn="l"/>
            <a:endParaRPr lang="ru-RU" dirty="0" smtClean="0"/>
          </a:p>
        </p:txBody>
      </p:sp>
      <p:sp>
        <p:nvSpPr>
          <p:cNvPr id="2" name="Прямоугольник 1"/>
          <p:cNvSpPr/>
          <p:nvPr/>
        </p:nvSpPr>
        <p:spPr>
          <a:xfrm>
            <a:off x="0" y="764704"/>
            <a:ext cx="9144000" cy="1200329"/>
          </a:xfrm>
          <a:prstGeom prst="rect">
            <a:avLst/>
          </a:prstGeom>
          <a:solidFill>
            <a:srgbClr val="C00000"/>
          </a:solidFill>
        </p:spPr>
        <p:txBody>
          <a:bodyPr wrap="square">
            <a:spAutoFit/>
          </a:bodyPr>
          <a:lstStyle/>
          <a:p>
            <a:pPr algn="just"/>
            <a:r>
              <a:rPr lang="ru-RU" sz="2400" dirty="0"/>
              <a:t>Следует иметь в виду, что право авторства, право на имя, право на защиту репутации автора произведения не переходят по наследству. </a:t>
            </a:r>
          </a:p>
        </p:txBody>
      </p:sp>
    </p:spTree>
    <p:extLst>
      <p:ext uri="{BB962C8B-B14F-4D97-AF65-F5344CB8AC3E}">
        <p14:creationId xmlns:p14="http://schemas.microsoft.com/office/powerpoint/2010/main" val="41508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965033"/>
            <a:ext cx="8928992" cy="4704328"/>
          </a:xfrm>
        </p:spPr>
        <p:txBody>
          <a:bodyPr>
            <a:normAutofit fontScale="70000" lnSpcReduction="20000"/>
          </a:bodyPr>
          <a:lstStyle/>
          <a:p>
            <a:pPr algn="just"/>
            <a:r>
              <a:rPr lang="ru-RU" dirty="0">
                <a:solidFill>
                  <a:schemeClr val="tx1"/>
                </a:solidFill>
              </a:rPr>
              <a:t>К наследникам переходит право на оформление изобретений, полезных моделей и промышленных образцов. В состав наследства входят и исключительные права на объекты промышленной собственности. </a:t>
            </a:r>
          </a:p>
          <a:p>
            <a:pPr algn="just"/>
            <a:r>
              <a:rPr lang="ru-RU" dirty="0">
                <a:solidFill>
                  <a:schemeClr val="tx1"/>
                </a:solidFill>
              </a:rPr>
              <a:t>Право на изобретение подтверждается патентом на изобретение, на полезную модель - свидетельством на полезную модель, на промышленный образец - патентом на промышленный образец. </a:t>
            </a:r>
          </a:p>
          <a:p>
            <a:pPr algn="just"/>
            <a:r>
              <a:rPr lang="ru-RU" dirty="0">
                <a:solidFill>
                  <a:schemeClr val="tx1"/>
                </a:solidFill>
              </a:rPr>
              <a:t>Патент на изобретение действует в течение 20 лет, свидетельство на полезную модель в течение 5 лет и патент на промышленный образец действует в течение 5 лет. </a:t>
            </a:r>
          </a:p>
          <a:p>
            <a:pPr algn="just"/>
            <a:r>
              <a:rPr lang="ru-RU" dirty="0" smtClean="0">
                <a:solidFill>
                  <a:schemeClr val="tx1"/>
                </a:solidFill>
              </a:rPr>
              <a:t>Законом Республики </a:t>
            </a:r>
            <a:r>
              <a:rPr lang="ru-RU" dirty="0">
                <a:solidFill>
                  <a:schemeClr val="tx1"/>
                </a:solidFill>
              </a:rPr>
              <a:t>Казахстан "Об охране селекционных достижений" разрешен переход по наследству права на подачу заявки и получения патента на использование селекционного достижения. К наследникам патентообладателя в соответствии </a:t>
            </a:r>
            <a:r>
              <a:rPr lang="ru-RU" dirty="0" smtClean="0">
                <a:solidFill>
                  <a:schemeClr val="tx1"/>
                </a:solidFill>
              </a:rPr>
              <a:t>со ст. 16 </a:t>
            </a:r>
            <a:r>
              <a:rPr lang="ru-RU" dirty="0">
                <a:solidFill>
                  <a:schemeClr val="tx1"/>
                </a:solidFill>
              </a:rPr>
              <a:t>этого Закона переходят права на вознаграждения и доходы от его использования лишь на оставшийся срок действия патента. </a:t>
            </a:r>
          </a:p>
          <a:p>
            <a:pPr algn="l"/>
            <a:endParaRPr lang="ru-RU" dirty="0" smtClean="0"/>
          </a:p>
        </p:txBody>
      </p:sp>
      <p:sp>
        <p:nvSpPr>
          <p:cNvPr id="2" name="Прямоугольник 1"/>
          <p:cNvSpPr/>
          <p:nvPr/>
        </p:nvSpPr>
        <p:spPr>
          <a:xfrm>
            <a:off x="0" y="764704"/>
            <a:ext cx="9144000" cy="1200329"/>
          </a:xfrm>
          <a:prstGeom prst="rect">
            <a:avLst/>
          </a:prstGeom>
          <a:solidFill>
            <a:srgbClr val="C00000"/>
          </a:solidFill>
        </p:spPr>
        <p:txBody>
          <a:bodyPr wrap="square">
            <a:spAutoFit/>
          </a:bodyPr>
          <a:lstStyle/>
          <a:p>
            <a:r>
              <a:rPr lang="ru-RU" sz="2400" dirty="0"/>
              <a:t>Согласно </a:t>
            </a:r>
            <a:r>
              <a:rPr lang="ru-RU" sz="2400" dirty="0" smtClean="0"/>
              <a:t>Патентному Закону </a:t>
            </a:r>
            <a:r>
              <a:rPr lang="ru-RU" sz="2400" dirty="0"/>
              <a:t>Республики Казахстан патент на изобретение, полезную модель и промышленный образец и право на получение патента переходят по наследству. </a:t>
            </a:r>
          </a:p>
        </p:txBody>
      </p:sp>
    </p:spTree>
    <p:extLst>
      <p:ext uri="{BB962C8B-B14F-4D97-AF65-F5344CB8AC3E}">
        <p14:creationId xmlns:p14="http://schemas.microsoft.com/office/powerpoint/2010/main" val="3221074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595701"/>
            <a:ext cx="8928992" cy="5145668"/>
          </a:xfrm>
        </p:spPr>
        <p:txBody>
          <a:bodyPr>
            <a:normAutofit fontScale="85000" lnSpcReduction="20000"/>
          </a:bodyPr>
          <a:lstStyle/>
          <a:p>
            <a:pPr algn="just"/>
            <a:r>
              <a:rPr lang="ru-RU" dirty="0">
                <a:solidFill>
                  <a:schemeClr val="tx1"/>
                </a:solidFill>
              </a:rPr>
              <a:t>Помимо перечисленных, это </a:t>
            </a:r>
            <a:r>
              <a:rPr lang="ru-RU" dirty="0" smtClean="0">
                <a:solidFill>
                  <a:schemeClr val="tx1"/>
                </a:solidFill>
              </a:rPr>
              <a:t>- Закон </a:t>
            </a:r>
            <a:r>
              <a:rPr lang="ru-RU" dirty="0">
                <a:solidFill>
                  <a:schemeClr val="tx1"/>
                </a:solidFill>
              </a:rPr>
              <a:t>Республики Казахстан "О правовой охране топологии интегральных схем" </a:t>
            </a:r>
            <a:r>
              <a:rPr lang="ru-RU" dirty="0" smtClean="0">
                <a:solidFill>
                  <a:schemeClr val="tx1"/>
                </a:solidFill>
              </a:rPr>
              <a:t>и Закон </a:t>
            </a:r>
            <a:r>
              <a:rPr lang="ru-RU" dirty="0">
                <a:solidFill>
                  <a:schemeClr val="tx1"/>
                </a:solidFill>
              </a:rPr>
              <a:t>Республики Казахстан "О товарных знаках, знаках обслуживания и наименования мест происхождения товаров". </a:t>
            </a:r>
          </a:p>
          <a:p>
            <a:pPr algn="just"/>
            <a:r>
              <a:rPr lang="ru-RU" dirty="0">
                <a:solidFill>
                  <a:schemeClr val="tx1"/>
                </a:solidFill>
              </a:rPr>
              <a:t>В качестве правоустанавливающих документов в этих случаях являются патенты и свидетельства. </a:t>
            </a:r>
          </a:p>
          <a:p>
            <a:pPr algn="just"/>
            <a:r>
              <a:rPr lang="ru-RU" dirty="0">
                <a:solidFill>
                  <a:schemeClr val="tx1"/>
                </a:solidFill>
              </a:rPr>
              <a:t>Наследственное право должно единообразно применить основные категории наследования, учитывать все многообразие и специфику объектов наследственного преемства, особенно при наследовании нетрадиционного имущества гражданами и особенно имущества, используемого в предпринимательской сфере</a:t>
            </a:r>
            <a:r>
              <a:rPr lang="ru-RU" dirty="0" smtClean="0">
                <a:solidFill>
                  <a:schemeClr val="tx1"/>
                </a:solidFill>
              </a:rPr>
              <a:t>.*</a:t>
            </a:r>
          </a:p>
          <a:p>
            <a:pPr algn="just"/>
            <a:endParaRPr lang="ru-RU" sz="1400" b="1" dirty="0" smtClean="0"/>
          </a:p>
          <a:p>
            <a:pPr algn="just"/>
            <a:r>
              <a:rPr lang="ru-RU" sz="1400" b="1" dirty="0" smtClean="0"/>
              <a:t>Методическое </a:t>
            </a:r>
            <a:r>
              <a:rPr lang="ru-RU" sz="1400" b="1" dirty="0"/>
              <a:t>пособие "Наследственное право"</a:t>
            </a:r>
            <a:endParaRPr lang="ru-RU" sz="1400" dirty="0"/>
          </a:p>
          <a:p>
            <a:pPr algn="just"/>
            <a:endParaRPr lang="ru-RU" dirty="0">
              <a:solidFill>
                <a:schemeClr val="tx1"/>
              </a:solidFill>
            </a:endParaRPr>
          </a:p>
          <a:p>
            <a:pPr algn="l"/>
            <a:endParaRPr lang="ru-RU" b="1" dirty="0" smtClean="0">
              <a:solidFill>
                <a:schemeClr val="tx1"/>
              </a:solidFill>
            </a:endParaRPr>
          </a:p>
        </p:txBody>
      </p:sp>
      <p:sp>
        <p:nvSpPr>
          <p:cNvPr id="2" name="Прямоугольник 1"/>
          <p:cNvSpPr/>
          <p:nvPr/>
        </p:nvSpPr>
        <p:spPr>
          <a:xfrm>
            <a:off x="0" y="764704"/>
            <a:ext cx="9144000" cy="830997"/>
          </a:xfrm>
          <a:prstGeom prst="rect">
            <a:avLst/>
          </a:prstGeom>
          <a:solidFill>
            <a:srgbClr val="C00000"/>
          </a:solidFill>
        </p:spPr>
        <p:txBody>
          <a:bodyPr wrap="square">
            <a:spAutoFit/>
          </a:bodyPr>
          <a:lstStyle/>
          <a:p>
            <a:pPr lvl="0"/>
            <a:r>
              <a:rPr lang="ru-RU" sz="2400" dirty="0"/>
              <a:t>Нотариусам следует помнить, что всего существует 5 законов, регулирующих охрану объектов интеллектуальной собственности. </a:t>
            </a:r>
            <a:endParaRPr lang="ru-RU" sz="2400" b="1" dirty="0">
              <a:solidFill>
                <a:schemeClr val="bg1"/>
              </a:solidFill>
            </a:endParaRPr>
          </a:p>
        </p:txBody>
      </p:sp>
    </p:spTree>
    <p:extLst>
      <p:ext uri="{BB962C8B-B14F-4D97-AF65-F5344CB8AC3E}">
        <p14:creationId xmlns:p14="http://schemas.microsoft.com/office/powerpoint/2010/main" val="466190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1340768"/>
            <a:ext cx="8496944" cy="5400600"/>
          </a:xfrm>
        </p:spPr>
        <p:txBody>
          <a:bodyPr>
            <a:normAutofit fontScale="85000" lnSpcReduction="10000"/>
          </a:bodyPr>
          <a:lstStyle/>
          <a:p>
            <a:pPr algn="just"/>
            <a:r>
              <a:rPr lang="ru-RU" sz="1900" b="1" dirty="0">
                <a:solidFill>
                  <a:schemeClr val="tx1"/>
                </a:solidFill>
              </a:rPr>
              <a:t>1.</a:t>
            </a:r>
            <a:r>
              <a:rPr lang="ru-RU" sz="1900" dirty="0">
                <a:solidFill>
                  <a:schemeClr val="tx1"/>
                </a:solidFill>
              </a:rPr>
              <a:t> Имя: </a:t>
            </a:r>
            <a:r>
              <a:rPr lang="ru-RU" sz="1900" b="1" dirty="0">
                <a:solidFill>
                  <a:schemeClr val="tx1"/>
                </a:solidFill>
              </a:rPr>
              <a:t>Мадина</a:t>
            </a:r>
            <a:endParaRPr lang="ru-RU" sz="1900" dirty="0">
              <a:solidFill>
                <a:schemeClr val="tx1"/>
              </a:solidFill>
            </a:endParaRPr>
          </a:p>
          <a:p>
            <a:pPr algn="just"/>
            <a:r>
              <a:rPr lang="ru-RU" sz="1900" dirty="0">
                <a:solidFill>
                  <a:schemeClr val="tx1"/>
                </a:solidFill>
              </a:rPr>
              <a:t>Здравствуйте! Обращаюсь к Вам за разъяснением, правомерно ли когда Общественное объединение по защите авторских и смежных прав обязывает </a:t>
            </a:r>
            <a:r>
              <a:rPr lang="ru-RU" sz="1900" dirty="0" smtClean="0">
                <a:solidFill>
                  <a:schemeClr val="tx1"/>
                </a:solidFill>
              </a:rPr>
              <a:t>культурно-досуговые </a:t>
            </a:r>
            <a:r>
              <a:rPr lang="ru-RU" sz="1900" dirty="0">
                <a:solidFill>
                  <a:schemeClr val="tx1"/>
                </a:solidFill>
              </a:rPr>
              <a:t>организации заключить договор конкретно с определенным общественным объединением? Можно ли выбрать по собственному желанию общественное объединение и выплачивать денежное вознаграждение за использование авторских и смежных прав? Сколько на сегодняшний день существует общественных объединений по защите авторских и смежных прав, получивших аккредитацию в Министерстве юстиции Республики Казахстан? </a:t>
            </a:r>
          </a:p>
          <a:p>
            <a:pPr algn="just"/>
            <a:r>
              <a:rPr lang="ru-RU" sz="1900" b="1" dirty="0">
                <a:solidFill>
                  <a:schemeClr val="tx1"/>
                </a:solidFill>
              </a:rPr>
              <a:t>2.</a:t>
            </a:r>
            <a:r>
              <a:rPr lang="ru-RU" sz="1900" dirty="0">
                <a:solidFill>
                  <a:schemeClr val="tx1"/>
                </a:solidFill>
              </a:rPr>
              <a:t> Имя: </a:t>
            </a:r>
            <a:r>
              <a:rPr lang="ru-RU" sz="1900" b="1" dirty="0">
                <a:solidFill>
                  <a:schemeClr val="tx1"/>
                </a:solidFill>
              </a:rPr>
              <a:t>Нарина</a:t>
            </a:r>
            <a:endParaRPr lang="ru-RU" sz="1900" dirty="0">
              <a:solidFill>
                <a:schemeClr val="tx1"/>
              </a:solidFill>
            </a:endParaRPr>
          </a:p>
          <a:p>
            <a:pPr algn="just"/>
            <a:r>
              <a:rPr lang="ru-RU" sz="1900" dirty="0">
                <a:solidFill>
                  <a:schemeClr val="tx1"/>
                </a:solidFill>
              </a:rPr>
              <a:t>Каким образом регистрируется авторское право на описание идеи, полезную модель, описание графических интерфейсов? Какие документы необходимы для прохождения процедуры регистрации авторских прав? В какие инстанции необходимо обратиться? Так же как создается патент на все вышеперечисленное? </a:t>
            </a:r>
          </a:p>
          <a:p>
            <a:pPr algn="just"/>
            <a:r>
              <a:rPr lang="ru-RU" sz="1900" b="1" dirty="0">
                <a:solidFill>
                  <a:schemeClr val="tx1"/>
                </a:solidFill>
              </a:rPr>
              <a:t>3.</a:t>
            </a:r>
            <a:r>
              <a:rPr lang="ru-RU" sz="1900" dirty="0">
                <a:solidFill>
                  <a:schemeClr val="tx1"/>
                </a:solidFill>
              </a:rPr>
              <a:t> Имя: </a:t>
            </a:r>
            <a:r>
              <a:rPr lang="ru-RU" sz="1900" b="1" dirty="0">
                <a:solidFill>
                  <a:schemeClr val="tx1"/>
                </a:solidFill>
              </a:rPr>
              <a:t>Салтанат</a:t>
            </a:r>
            <a:endParaRPr lang="ru-RU" sz="1900" dirty="0">
              <a:solidFill>
                <a:schemeClr val="tx1"/>
              </a:solidFill>
            </a:endParaRPr>
          </a:p>
          <a:p>
            <a:pPr algn="just"/>
            <a:r>
              <a:rPr lang="ru-RU" sz="1900" dirty="0">
                <a:solidFill>
                  <a:schemeClr val="tx1"/>
                </a:solidFill>
              </a:rPr>
              <a:t>Возможно ли оформление авторских прав на книгу лицом, не достигшим совершеннолетнего возраста (17 лет)?</a:t>
            </a:r>
          </a:p>
          <a:p>
            <a:pPr algn="just"/>
            <a:r>
              <a:rPr lang="ru-RU" sz="1900" b="1" dirty="0">
                <a:solidFill>
                  <a:schemeClr val="tx1"/>
                </a:solidFill>
              </a:rPr>
              <a:t>4.</a:t>
            </a:r>
            <a:r>
              <a:rPr lang="ru-RU" sz="1900" dirty="0">
                <a:solidFill>
                  <a:schemeClr val="tx1"/>
                </a:solidFill>
              </a:rPr>
              <a:t> Имя: </a:t>
            </a:r>
            <a:r>
              <a:rPr lang="ru-RU" sz="1900" b="1" dirty="0">
                <a:solidFill>
                  <a:schemeClr val="tx1"/>
                </a:solidFill>
              </a:rPr>
              <a:t>Динара</a:t>
            </a:r>
            <a:endParaRPr lang="ru-RU" sz="1900" dirty="0">
              <a:solidFill>
                <a:schemeClr val="tx1"/>
              </a:solidFill>
            </a:endParaRPr>
          </a:p>
          <a:p>
            <a:pPr algn="just"/>
            <a:r>
              <a:rPr lang="ru-RU" sz="1900" dirty="0">
                <a:solidFill>
                  <a:schemeClr val="tx1"/>
                </a:solidFill>
              </a:rPr>
              <a:t>Здравствуйте! Мой несовершеннолетний ребенок будет заниматься в студии (семинары и курсы по кинематографии и т.п.) и сам создавать видеоролики или аудиозаписи или сниматься в рекламных роликах этой студии. Как нам прописать в договоре со студией, что и ребенок и эта студия будут обладать равными правами на результат их творчества? Чтобы и мой ребенок и студия могли пользоваться результатами беспрепятственно в будущем? Спасибо!</a:t>
            </a:r>
          </a:p>
          <a:p>
            <a:pPr algn="l"/>
            <a:endParaRPr lang="ru-RU" sz="1800" b="1" dirty="0" smtClean="0">
              <a:solidFill>
                <a:schemeClr val="tx1"/>
              </a:solidFill>
            </a:endParaRPr>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r>
              <a:rPr lang="ru-RU" sz="2400" b="1" dirty="0">
                <a:solidFill>
                  <a:schemeClr val="bg1"/>
                </a:solidFill>
                <a:latin typeface="Arial" panose="020B0604020202020204" pitchFamily="34" charset="0"/>
                <a:cs typeface="Arial" panose="020B0604020202020204" pitchFamily="34" charset="0"/>
              </a:rPr>
              <a:t>ВОПРОСЫ</a:t>
            </a:r>
          </a:p>
        </p:txBody>
      </p:sp>
    </p:spTree>
    <p:extLst>
      <p:ext uri="{BB962C8B-B14F-4D97-AF65-F5344CB8AC3E}">
        <p14:creationId xmlns:p14="http://schemas.microsoft.com/office/powerpoint/2010/main" val="617175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556792"/>
            <a:ext cx="8640960" cy="5112568"/>
          </a:xfrm>
        </p:spPr>
        <p:txBody>
          <a:bodyPr>
            <a:normAutofit fontScale="85000" lnSpcReduction="10000"/>
          </a:bodyPr>
          <a:lstStyle/>
          <a:p>
            <a:pPr algn="just">
              <a:lnSpc>
                <a:spcPct val="150000"/>
              </a:lnSpc>
            </a:pPr>
            <a:r>
              <a:rPr lang="ru-RU" i="1" dirty="0" smtClean="0">
                <a:solidFill>
                  <a:schemeClr val="tx1"/>
                </a:solidFill>
              </a:rPr>
              <a:t>Гражданский </a:t>
            </a:r>
            <a:r>
              <a:rPr lang="ru-RU" i="1" dirty="0">
                <a:solidFill>
                  <a:schemeClr val="tx1"/>
                </a:solidFill>
              </a:rPr>
              <a:t>Кодекс Республики </a:t>
            </a:r>
            <a:r>
              <a:rPr lang="ru-RU" i="1" dirty="0" smtClean="0">
                <a:solidFill>
                  <a:schemeClr val="tx1"/>
                </a:solidFill>
              </a:rPr>
              <a:t>Казахстан (особенная часть);</a:t>
            </a:r>
            <a:endParaRPr lang="ru-RU" i="1" dirty="0">
              <a:solidFill>
                <a:schemeClr val="tx1"/>
              </a:solidFill>
            </a:endParaRPr>
          </a:p>
          <a:p>
            <a:pPr algn="just">
              <a:lnSpc>
                <a:spcPct val="150000"/>
              </a:lnSpc>
            </a:pPr>
            <a:r>
              <a:rPr lang="ru-RU" i="1" dirty="0" smtClean="0">
                <a:solidFill>
                  <a:schemeClr val="tx1"/>
                </a:solidFill>
              </a:rPr>
              <a:t>Закона </a:t>
            </a:r>
            <a:r>
              <a:rPr lang="ru-RU" i="1" dirty="0">
                <a:solidFill>
                  <a:schemeClr val="tx1"/>
                </a:solidFill>
              </a:rPr>
              <a:t>Республики Казахстан «Об авторском праве и смежных правах</a:t>
            </a:r>
            <a:r>
              <a:rPr lang="ru-RU" i="1" dirty="0" smtClean="0">
                <a:solidFill>
                  <a:schemeClr val="tx1"/>
                </a:solidFill>
              </a:rPr>
              <a:t>»;</a:t>
            </a:r>
            <a:endParaRPr lang="ru-RU" i="1" dirty="0">
              <a:solidFill>
                <a:schemeClr val="tx1"/>
              </a:solidFill>
            </a:endParaRPr>
          </a:p>
          <a:p>
            <a:pPr algn="just">
              <a:lnSpc>
                <a:spcPct val="150000"/>
              </a:lnSpc>
            </a:pPr>
            <a:r>
              <a:rPr lang="ru-RU" i="1" dirty="0">
                <a:solidFill>
                  <a:schemeClr val="tx1"/>
                </a:solidFill>
              </a:rPr>
              <a:t>Закон Республики Казахстан «О Нотариате»;</a:t>
            </a:r>
          </a:p>
          <a:p>
            <a:pPr algn="just">
              <a:lnSpc>
                <a:spcPct val="150000"/>
              </a:lnSpc>
            </a:pPr>
            <a:r>
              <a:rPr lang="ru-RU" i="1" dirty="0" smtClean="0">
                <a:solidFill>
                  <a:schemeClr val="tx1"/>
                </a:solidFill>
              </a:rPr>
              <a:t>Правила </a:t>
            </a:r>
            <a:r>
              <a:rPr lang="ru-RU" i="1" dirty="0">
                <a:solidFill>
                  <a:schemeClr val="tx1"/>
                </a:solidFill>
              </a:rPr>
              <a:t>совершения нотариальных действий </a:t>
            </a:r>
            <a:r>
              <a:rPr lang="ru-RU" i="1" dirty="0" smtClean="0">
                <a:solidFill>
                  <a:schemeClr val="tx1"/>
                </a:solidFill>
              </a:rPr>
              <a:t>Нотариусами</a:t>
            </a:r>
            <a:r>
              <a:rPr lang="ru-RU" i="1" dirty="0">
                <a:solidFill>
                  <a:schemeClr val="tx1"/>
                </a:solidFill>
              </a:rPr>
              <a:t>;</a:t>
            </a:r>
            <a:endParaRPr lang="ru-RU" i="1" dirty="0" smtClean="0">
              <a:solidFill>
                <a:schemeClr val="tx1"/>
              </a:solidFill>
            </a:endParaRPr>
          </a:p>
          <a:p>
            <a:pPr algn="just">
              <a:lnSpc>
                <a:spcPct val="150000"/>
              </a:lnSpc>
            </a:pPr>
            <a:r>
              <a:rPr lang="ru-RU" i="1" dirty="0">
                <a:solidFill>
                  <a:schemeClr val="tx1"/>
                </a:solidFill>
              </a:rPr>
              <a:t>Методическое пособие "Наследственное </a:t>
            </a:r>
            <a:r>
              <a:rPr lang="ru-RU" i="1" dirty="0" smtClean="0">
                <a:solidFill>
                  <a:schemeClr val="tx1"/>
                </a:solidFill>
              </a:rPr>
              <a:t>право«.</a:t>
            </a:r>
            <a:endParaRPr lang="ru-RU" i="1" dirty="0">
              <a:solidFill>
                <a:schemeClr val="tx1"/>
              </a:solidFill>
            </a:endParaRPr>
          </a:p>
          <a:p>
            <a:pPr algn="just">
              <a:lnSpc>
                <a:spcPct val="150000"/>
              </a:lnSpc>
            </a:pPr>
            <a:endParaRPr lang="ru-RU" i="1" dirty="0">
              <a:solidFill>
                <a:schemeClr val="tx1"/>
              </a:solidFill>
            </a:endParaRPr>
          </a:p>
          <a:p>
            <a:pPr algn="l"/>
            <a:endParaRPr lang="ru-RU" b="1" dirty="0" smtClean="0">
              <a:solidFill>
                <a:schemeClr val="tx1"/>
              </a:solidFill>
              <a:latin typeface="Arial" panose="020B0604020202020204" pitchFamily="34" charset="0"/>
              <a:cs typeface="Arial" panose="020B0604020202020204" pitchFamily="34" charset="0"/>
            </a:endParaRPr>
          </a:p>
          <a:p>
            <a:pPr algn="l"/>
            <a:endParaRPr lang="ru-RU"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584775"/>
          </a:xfrm>
          <a:prstGeom prst="rect">
            <a:avLst/>
          </a:prstGeom>
          <a:solidFill>
            <a:srgbClr val="C00000"/>
          </a:solidFill>
        </p:spPr>
        <p:txBody>
          <a:bodyPr wrap="square">
            <a:spAutoFit/>
          </a:bodyPr>
          <a:lstStyle/>
          <a:p>
            <a:pPr algn="ctr"/>
            <a:r>
              <a:rPr lang="ru-RU" sz="3200" b="1" i="1" dirty="0"/>
              <a:t>Нормативная база Республики Казахстан:</a:t>
            </a:r>
            <a:endParaRPr lang="ru-RU"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15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628799"/>
            <a:ext cx="8784976" cy="5040561"/>
          </a:xfrm>
        </p:spPr>
        <p:txBody>
          <a:bodyPr>
            <a:normAutofit fontScale="92500" lnSpcReduction="20000"/>
          </a:bodyPr>
          <a:lstStyle/>
          <a:p>
            <a:pPr algn="just"/>
            <a:r>
              <a:rPr lang="ru-RU" sz="2400" dirty="0">
                <a:solidFill>
                  <a:schemeClr val="tx1"/>
                </a:solidFill>
              </a:rPr>
              <a:t>1. Авторские права передаются по авторским договорам и в порядке наследования. </a:t>
            </a:r>
          </a:p>
          <a:p>
            <a:pPr algn="just"/>
            <a:r>
              <a:rPr lang="ru-RU" sz="2400" dirty="0">
                <a:solidFill>
                  <a:schemeClr val="tx1"/>
                </a:solidFill>
              </a:rPr>
              <a:t>2. Авторское право переходит в порядке наследования по закону или по завещанию. </a:t>
            </a:r>
          </a:p>
          <a:p>
            <a:pPr algn="just"/>
            <a:r>
              <a:rPr lang="ru-RU" sz="2400" dirty="0">
                <a:solidFill>
                  <a:schemeClr val="tx1"/>
                </a:solidFill>
              </a:rPr>
              <a:t>3. Личные неимущественные права автора, а именно </a:t>
            </a:r>
            <a:r>
              <a:rPr lang="ru-RU" sz="2400" b="1" u="sng" dirty="0">
                <a:solidFill>
                  <a:schemeClr val="tx1"/>
                </a:solidFill>
              </a:rPr>
              <a:t>право авторства, право на имя, право на защиту репутации автора, право на обнародование</a:t>
            </a:r>
            <a:r>
              <a:rPr lang="ru-RU" sz="2400" dirty="0">
                <a:solidFill>
                  <a:schemeClr val="tx1"/>
                </a:solidFill>
              </a:rPr>
              <a:t>, по наследству не переходят. </a:t>
            </a:r>
            <a:r>
              <a:rPr lang="ru-RU" sz="2400" b="1" dirty="0">
                <a:solidFill>
                  <a:schemeClr val="tx1"/>
                </a:solidFill>
              </a:rPr>
              <a:t>Наследники автора вправе осуществлять охрану личных неимущественных прав.</a:t>
            </a:r>
            <a:r>
              <a:rPr lang="ru-RU" sz="2400" dirty="0">
                <a:solidFill>
                  <a:schemeClr val="tx1"/>
                </a:solidFill>
              </a:rPr>
              <a:t> Указанные правомочия наследников сроком не ограничиваются. </a:t>
            </a:r>
          </a:p>
          <a:p>
            <a:pPr algn="just"/>
            <a:r>
              <a:rPr lang="ru-RU" sz="2400" dirty="0">
                <a:solidFill>
                  <a:schemeClr val="tx1"/>
                </a:solidFill>
              </a:rPr>
              <a:t>4. Автор вправе в том же порядке, в каком назначается исполнитель завещания, указать лицо, на которое он </a:t>
            </a:r>
            <a:r>
              <a:rPr lang="ru-RU" sz="2400" b="1" dirty="0">
                <a:solidFill>
                  <a:schemeClr val="tx1"/>
                </a:solidFill>
              </a:rPr>
              <a:t>возлагает охрану личных неимущественных прав</a:t>
            </a:r>
            <a:r>
              <a:rPr lang="ru-RU" sz="2400" dirty="0">
                <a:solidFill>
                  <a:schemeClr val="tx1"/>
                </a:solidFill>
              </a:rPr>
              <a:t>. </a:t>
            </a:r>
            <a:r>
              <a:rPr lang="ru-RU" sz="2400" b="1" u="sng" dirty="0">
                <a:solidFill>
                  <a:schemeClr val="tx1"/>
                </a:solidFill>
              </a:rPr>
              <a:t>Такое лицо осуществляет свои полномочия пожизненно</a:t>
            </a:r>
            <a:r>
              <a:rPr lang="ru-RU" sz="2400" dirty="0">
                <a:solidFill>
                  <a:schemeClr val="tx1"/>
                </a:solidFill>
              </a:rPr>
              <a:t>. При отсутствии такого указания автора охрана личных неимущественных прав автора после его смерти осуществляется его наследниками или уполномоченным органом Республики Казахстан, который осуществляет такую охрану, если наследников не имеется или их авторское право прекратилось. </a:t>
            </a:r>
          </a:p>
          <a:p>
            <a:endParaRPr lang="ru-RU" sz="1600" dirty="0" smtClean="0">
              <a:solidFill>
                <a:schemeClr val="tx1"/>
              </a:solidFill>
            </a:endParaRPr>
          </a:p>
        </p:txBody>
      </p:sp>
      <p:sp>
        <p:nvSpPr>
          <p:cNvPr id="2" name="Прямоугольник 1"/>
          <p:cNvSpPr/>
          <p:nvPr/>
        </p:nvSpPr>
        <p:spPr>
          <a:xfrm>
            <a:off x="0" y="764704"/>
            <a:ext cx="9144000" cy="769441"/>
          </a:xfrm>
          <a:prstGeom prst="rect">
            <a:avLst/>
          </a:prstGeom>
          <a:solidFill>
            <a:srgbClr val="C00000"/>
          </a:solidFill>
        </p:spPr>
        <p:txBody>
          <a:bodyPr wrap="square">
            <a:spAutoFit/>
          </a:bodyPr>
          <a:lstStyle/>
          <a:p>
            <a:pPr lvl="0" algn="ctr"/>
            <a:r>
              <a:rPr lang="ru-RU" sz="2200" b="1" dirty="0" smtClean="0"/>
              <a:t>Ст. </a:t>
            </a:r>
            <a:r>
              <a:rPr lang="ru-RU" sz="2200" b="1" dirty="0"/>
              <a:t>30 Закона Республики Казахстан </a:t>
            </a:r>
            <a:endParaRPr lang="ru-RU" sz="2200" b="1" dirty="0" smtClean="0"/>
          </a:p>
          <a:p>
            <a:pPr lvl="0" algn="ctr"/>
            <a:r>
              <a:rPr lang="ru-RU" sz="2200" b="1" dirty="0" smtClean="0"/>
              <a:t>«</a:t>
            </a:r>
            <a:r>
              <a:rPr lang="ru-RU" sz="2200" b="1" dirty="0"/>
              <a:t>Об авторском праве и смежных правах». Переход авторских прав </a:t>
            </a:r>
            <a:endParaRPr lang="ru-RU" sz="2200" b="1" dirty="0">
              <a:solidFill>
                <a:schemeClr val="bg1"/>
              </a:solidFill>
            </a:endParaRPr>
          </a:p>
        </p:txBody>
      </p:sp>
    </p:spTree>
    <p:extLst>
      <p:ext uri="{BB962C8B-B14F-4D97-AF65-F5344CB8AC3E}">
        <p14:creationId xmlns:p14="http://schemas.microsoft.com/office/powerpoint/2010/main" val="3699448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1390128"/>
            <a:ext cx="8928992" cy="5351239"/>
          </a:xfrm>
          <a:noFill/>
        </p:spPr>
        <p:txBody>
          <a:bodyPr>
            <a:normAutofit fontScale="85000" lnSpcReduction="20000"/>
          </a:bodyPr>
          <a:lstStyle/>
          <a:p>
            <a:endParaRPr lang="ru-RU" sz="2000" b="1" dirty="0" smtClean="0">
              <a:solidFill>
                <a:schemeClr val="tx1"/>
              </a:solidFill>
              <a:latin typeface="Arial" panose="020B0604020202020204" pitchFamily="34" charset="0"/>
              <a:cs typeface="Arial" panose="020B0604020202020204" pitchFamily="34" charset="0"/>
            </a:endParaRPr>
          </a:p>
          <a:p>
            <a:r>
              <a:rPr lang="ru-RU" sz="4300" b="1" dirty="0" smtClean="0">
                <a:solidFill>
                  <a:schemeClr val="tx2"/>
                </a:solidFill>
              </a:rPr>
              <a:t>Нотариус </a:t>
            </a:r>
            <a:r>
              <a:rPr lang="ru-RU" sz="4300" b="1" dirty="0">
                <a:solidFill>
                  <a:schemeClr val="tx2"/>
                </a:solidFill>
              </a:rPr>
              <a:t>Алтынай </a:t>
            </a:r>
            <a:r>
              <a:rPr lang="ru-RU" sz="4300" b="1" dirty="0" smtClean="0">
                <a:solidFill>
                  <a:schemeClr val="tx2"/>
                </a:solidFill>
              </a:rPr>
              <a:t>Макешева</a:t>
            </a:r>
          </a:p>
          <a:p>
            <a:r>
              <a:rPr lang="ru-RU" sz="2800" b="1" i="1" dirty="0" smtClean="0">
                <a:solidFill>
                  <a:schemeClr val="tx2"/>
                </a:solidFill>
              </a:rPr>
              <a:t>(21 год юридической практики, из них 16 </a:t>
            </a:r>
            <a:r>
              <a:rPr lang="ru-RU" sz="2800" b="1" i="1" dirty="0">
                <a:solidFill>
                  <a:schemeClr val="tx2"/>
                </a:solidFill>
              </a:rPr>
              <a:t>лет </a:t>
            </a:r>
            <a:r>
              <a:rPr lang="ru-RU" sz="2800" b="1" i="1" dirty="0" smtClean="0">
                <a:solidFill>
                  <a:schemeClr val="tx2"/>
                </a:solidFill>
              </a:rPr>
              <a:t>в нотариате)</a:t>
            </a:r>
            <a:endParaRPr lang="ru-RU" sz="2800" b="1" i="1" dirty="0">
              <a:solidFill>
                <a:schemeClr val="tx2"/>
              </a:solidFill>
            </a:endParaRPr>
          </a:p>
          <a:p>
            <a:r>
              <a:rPr lang="ru-RU" sz="4300" b="1" dirty="0" smtClean="0">
                <a:solidFill>
                  <a:schemeClr val="tx2"/>
                </a:solidFill>
              </a:rPr>
              <a:t>+</a:t>
            </a:r>
            <a:r>
              <a:rPr lang="ru-RU" sz="4300" b="1" dirty="0">
                <a:solidFill>
                  <a:schemeClr val="tx2"/>
                </a:solidFill>
              </a:rPr>
              <a:t>7 </a:t>
            </a:r>
            <a:r>
              <a:rPr lang="ru-RU" sz="4300" b="1" dirty="0" smtClean="0">
                <a:solidFill>
                  <a:schemeClr val="tx2"/>
                </a:solidFill>
              </a:rPr>
              <a:t>777 363 88 88</a:t>
            </a:r>
          </a:p>
          <a:p>
            <a:r>
              <a:rPr lang="ru-RU" dirty="0" smtClean="0">
                <a:solidFill>
                  <a:schemeClr val="tx2"/>
                </a:solidFill>
              </a:rPr>
              <a:t>Страница </a:t>
            </a:r>
            <a:r>
              <a:rPr lang="ru-RU" dirty="0">
                <a:solidFill>
                  <a:schemeClr val="tx2"/>
                </a:solidFill>
              </a:rPr>
              <a:t>в </a:t>
            </a:r>
            <a:r>
              <a:rPr lang="tr-TR" dirty="0">
                <a:solidFill>
                  <a:schemeClr val="tx2"/>
                </a:solidFill>
              </a:rPr>
              <a:t>F</a:t>
            </a:r>
            <a:r>
              <a:rPr lang="en-US" dirty="0">
                <a:solidFill>
                  <a:schemeClr val="tx2"/>
                </a:solidFill>
              </a:rPr>
              <a:t>acebook</a:t>
            </a:r>
            <a:r>
              <a:rPr lang="ru-RU" dirty="0">
                <a:solidFill>
                  <a:schemeClr val="tx2"/>
                </a:solidFill>
              </a:rPr>
              <a:t> </a:t>
            </a:r>
            <a:r>
              <a:rPr lang="tr-TR" b="1" dirty="0">
                <a:solidFill>
                  <a:schemeClr val="tx2"/>
                </a:solidFill>
              </a:rPr>
              <a:t>@</a:t>
            </a:r>
            <a:r>
              <a:rPr lang="en-US" b="1" dirty="0">
                <a:solidFill>
                  <a:schemeClr val="tx2"/>
                </a:solidFill>
              </a:rPr>
              <a:t>instanotarykz</a:t>
            </a:r>
          </a:p>
          <a:p>
            <a:r>
              <a:rPr lang="ru-RU" sz="4300" b="1" dirty="0" smtClean="0">
                <a:solidFill>
                  <a:schemeClr val="tx2"/>
                </a:solidFill>
              </a:rPr>
              <a:t>Юрист</a:t>
            </a:r>
            <a:r>
              <a:rPr lang="ru-RU" b="1" dirty="0" smtClean="0">
                <a:solidFill>
                  <a:schemeClr val="tx2"/>
                </a:solidFill>
              </a:rPr>
              <a:t> </a:t>
            </a:r>
            <a:r>
              <a:rPr lang="ru-RU" b="1" dirty="0">
                <a:solidFill>
                  <a:schemeClr val="tx2"/>
                </a:solidFill>
              </a:rPr>
              <a:t>в области интеллектуальной </a:t>
            </a:r>
            <a:r>
              <a:rPr lang="ru-RU" b="1" dirty="0" smtClean="0">
                <a:solidFill>
                  <a:schemeClr val="tx2"/>
                </a:solidFill>
              </a:rPr>
              <a:t>собственности</a:t>
            </a:r>
          </a:p>
          <a:p>
            <a:r>
              <a:rPr lang="ru-RU" sz="4300" b="1" dirty="0" smtClean="0">
                <a:solidFill>
                  <a:schemeClr val="tx2"/>
                </a:solidFill>
              </a:rPr>
              <a:t>Жангир </a:t>
            </a:r>
            <a:r>
              <a:rPr lang="ru-RU" sz="4300" b="1" dirty="0">
                <a:solidFill>
                  <a:schemeClr val="tx2"/>
                </a:solidFill>
              </a:rPr>
              <a:t>Шалекенов</a:t>
            </a:r>
          </a:p>
          <a:p>
            <a:r>
              <a:rPr lang="ru-RU" sz="3300" b="1" dirty="0">
                <a:solidFill>
                  <a:schemeClr val="tx2"/>
                </a:solidFill>
              </a:rPr>
              <a:t>магистр права (</a:t>
            </a:r>
            <a:r>
              <a:rPr lang="en-US" sz="3300" b="1" dirty="0" smtClean="0">
                <a:solidFill>
                  <a:schemeClr val="tx2"/>
                </a:solidFill>
              </a:rPr>
              <a:t>LLM</a:t>
            </a:r>
            <a:r>
              <a:rPr lang="ru-RU" sz="3300" b="1" dirty="0" smtClean="0">
                <a:solidFill>
                  <a:schemeClr val="tx2"/>
                </a:solidFill>
              </a:rPr>
              <a:t>), </a:t>
            </a:r>
          </a:p>
          <a:p>
            <a:r>
              <a:rPr lang="ru-RU" sz="3300" b="1" dirty="0" smtClean="0">
                <a:solidFill>
                  <a:schemeClr val="tx2"/>
                </a:solidFill>
              </a:rPr>
              <a:t>автор </a:t>
            </a:r>
            <a:r>
              <a:rPr lang="ru-RU" sz="3300" b="1" dirty="0">
                <a:solidFill>
                  <a:schemeClr val="tx2"/>
                </a:solidFill>
              </a:rPr>
              <a:t>статей по </a:t>
            </a:r>
            <a:r>
              <a:rPr lang="ru-RU" sz="3300" b="1" dirty="0" smtClean="0">
                <a:solidFill>
                  <a:schemeClr val="tx2"/>
                </a:solidFill>
              </a:rPr>
              <a:t>вопросам </a:t>
            </a:r>
            <a:r>
              <a:rPr lang="ru-RU" sz="3300" b="1" dirty="0">
                <a:solidFill>
                  <a:schemeClr val="tx2"/>
                </a:solidFill>
              </a:rPr>
              <a:t>авторского права. </a:t>
            </a:r>
            <a:endParaRPr lang="ru-RU" sz="3300" b="1" dirty="0" smtClean="0">
              <a:solidFill>
                <a:schemeClr val="tx2"/>
              </a:solidFill>
            </a:endParaRPr>
          </a:p>
          <a:p>
            <a:r>
              <a:rPr lang="ru-RU" sz="2800" b="1" i="1" dirty="0" smtClean="0">
                <a:solidFill>
                  <a:schemeClr val="tx2"/>
                </a:solidFill>
              </a:rPr>
              <a:t>(11 лет юридической практики) </a:t>
            </a:r>
          </a:p>
          <a:p>
            <a:r>
              <a:rPr lang="ru-RU" sz="4300" b="1" dirty="0" smtClean="0">
                <a:solidFill>
                  <a:schemeClr val="tx2"/>
                </a:solidFill>
              </a:rPr>
              <a:t>+</a:t>
            </a:r>
            <a:r>
              <a:rPr lang="ru-RU" sz="4300" b="1" dirty="0">
                <a:solidFill>
                  <a:schemeClr val="tx2"/>
                </a:solidFill>
              </a:rPr>
              <a:t>7 701 377 </a:t>
            </a:r>
            <a:r>
              <a:rPr lang="ru-RU" sz="4300" b="1" dirty="0" smtClean="0">
                <a:solidFill>
                  <a:schemeClr val="tx2"/>
                </a:solidFill>
              </a:rPr>
              <a:t>65 75</a:t>
            </a:r>
            <a:endParaRPr lang="ru-RU" sz="4300" b="1" dirty="0" smtClean="0">
              <a:solidFill>
                <a:schemeClr val="tx2"/>
              </a:solidFill>
              <a:latin typeface="Arial" panose="020B0604020202020204" pitchFamily="34" charset="0"/>
              <a:cs typeface="Arial" panose="020B0604020202020204" pitchFamily="34" charset="0"/>
            </a:endParaRPr>
          </a:p>
          <a:p>
            <a:endParaRPr lang="ru-RU" sz="2000" b="1" dirty="0">
              <a:solidFill>
                <a:schemeClr val="tx1"/>
              </a:solidFill>
              <a:latin typeface="Arial" panose="020B0604020202020204" pitchFamily="34" charset="0"/>
              <a:cs typeface="Arial" panose="020B0604020202020204" pitchFamily="34" charset="0"/>
            </a:endParaRPr>
          </a:p>
        </p:txBody>
      </p:sp>
      <p:sp>
        <p:nvSpPr>
          <p:cNvPr id="4" name="Прямоугольник 3"/>
          <p:cNvSpPr/>
          <p:nvPr/>
        </p:nvSpPr>
        <p:spPr>
          <a:xfrm>
            <a:off x="0" y="805354"/>
            <a:ext cx="9144000" cy="584775"/>
          </a:xfrm>
          <a:prstGeom prst="rect">
            <a:avLst/>
          </a:prstGeom>
          <a:solidFill>
            <a:srgbClr val="C00000"/>
          </a:solidFill>
        </p:spPr>
        <p:txBody>
          <a:bodyPr wrap="square">
            <a:spAutoFit/>
          </a:bodyPr>
          <a:lstStyle/>
          <a:p>
            <a:pPr algn="ctr"/>
            <a:r>
              <a:rPr lang="ru-RU" sz="3200" b="1" i="1" dirty="0">
                <a:latin typeface="Arial" panose="020B0604020202020204" pitchFamily="34" charset="0"/>
                <a:cs typeface="Arial" panose="020B0604020202020204" pitchFamily="34" charset="0"/>
              </a:rPr>
              <a:t>БЛАГОДАРИМ ЗА ВНИМАНИЕ!</a:t>
            </a:r>
          </a:p>
        </p:txBody>
      </p:sp>
    </p:spTree>
    <p:extLst>
      <p:ext uri="{BB962C8B-B14F-4D97-AF65-F5344CB8AC3E}">
        <p14:creationId xmlns:p14="http://schemas.microsoft.com/office/powerpoint/2010/main" val="250216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965032"/>
            <a:ext cx="9144000" cy="4892967"/>
          </a:xfrm>
        </p:spPr>
        <p:txBody>
          <a:bodyPr>
            <a:normAutofit/>
          </a:bodyPr>
          <a:lstStyle/>
          <a:p>
            <a:r>
              <a:rPr lang="ru-RU" sz="2400" b="1" dirty="0">
                <a:solidFill>
                  <a:schemeClr val="tx1"/>
                </a:solidFill>
              </a:rPr>
              <a:t>Срок действия авторского права и его эволюция</a:t>
            </a:r>
            <a:endParaRPr lang="ru-RU" sz="2400" dirty="0">
              <a:solidFill>
                <a:schemeClr val="tx1"/>
              </a:solidFill>
            </a:endParaRPr>
          </a:p>
          <a:p>
            <a:pPr fontAlgn="t"/>
            <a:r>
              <a:rPr lang="ru-RU" dirty="0" smtClean="0"/>
              <a:t>	</a:t>
            </a:r>
            <a:r>
              <a:rPr lang="ru-RU" b="1" dirty="0"/>
              <a:t> </a:t>
            </a:r>
            <a:endParaRPr lang="ru-RU" dirty="0"/>
          </a:p>
        </p:txBody>
      </p:sp>
      <p:sp>
        <p:nvSpPr>
          <p:cNvPr id="2" name="Прямоугольник 1"/>
          <p:cNvSpPr/>
          <p:nvPr/>
        </p:nvSpPr>
        <p:spPr>
          <a:xfrm>
            <a:off x="0" y="764704"/>
            <a:ext cx="9144000" cy="1200329"/>
          </a:xfrm>
          <a:prstGeom prst="rect">
            <a:avLst/>
          </a:prstGeom>
          <a:solidFill>
            <a:srgbClr val="C00000"/>
          </a:solidFill>
        </p:spPr>
        <p:txBody>
          <a:bodyPr wrap="square">
            <a:spAutoFit/>
          </a:bodyPr>
          <a:lstStyle/>
          <a:p>
            <a:pPr lvl="0" algn="just"/>
            <a:r>
              <a:rPr lang="ru-RU" b="1" dirty="0"/>
              <a:t>Авторское право распространяется на произведения науки, литературы </a:t>
            </a:r>
            <a:br>
              <a:rPr lang="ru-RU" b="1" dirty="0"/>
            </a:br>
            <a:r>
              <a:rPr lang="ru-RU" b="1" dirty="0"/>
              <a:t>и искусства, являющиеся результатом творческой деятельности, независимо от их назначения, содержания и достоинства, а также от способа и формы их выражения. </a:t>
            </a:r>
            <a:r>
              <a:rPr lang="ru-RU" b="1" dirty="0" smtClean="0"/>
              <a:t>   (</a:t>
            </a:r>
            <a:r>
              <a:rPr lang="ru-RU" b="1" dirty="0"/>
              <a:t>п.1 ст. 6 </a:t>
            </a:r>
            <a:r>
              <a:rPr lang="ru-RU" b="1" dirty="0" smtClean="0"/>
              <a:t>Закона </a:t>
            </a:r>
            <a:r>
              <a:rPr lang="ru-RU" b="1" dirty="0"/>
              <a:t>Республики Казахстан «Об авторском праве и смежных правах»)</a:t>
            </a:r>
            <a:endParaRPr lang="ru-RU" b="1" dirty="0">
              <a:solidFill>
                <a:schemeClr val="bg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112930962"/>
              </p:ext>
            </p:extLst>
          </p:nvPr>
        </p:nvGraphicFramePr>
        <p:xfrm>
          <a:off x="359531" y="2492896"/>
          <a:ext cx="8424937" cy="4019018"/>
        </p:xfrm>
        <a:graphic>
          <a:graphicData uri="http://schemas.openxmlformats.org/drawingml/2006/table">
            <a:tbl>
              <a:tblPr firstRow="1" firstCol="1" bandRow="1">
                <a:tableStyleId>{5C22544A-7EE6-4342-B048-85BDC9FD1C3A}</a:tableStyleId>
              </a:tblPr>
              <a:tblGrid>
                <a:gridCol w="2808019"/>
                <a:gridCol w="2808019"/>
                <a:gridCol w="2808899"/>
              </a:tblGrid>
              <a:tr h="2685955">
                <a:tc>
                  <a:txBody>
                    <a:bodyPr/>
                    <a:lstStyle/>
                    <a:p>
                      <a:pPr algn="ctr">
                        <a:lnSpc>
                          <a:spcPct val="115000"/>
                        </a:lnSpc>
                        <a:spcAft>
                          <a:spcPts val="0"/>
                        </a:spcAft>
                      </a:pPr>
                      <a:r>
                        <a:rPr lang="ru-RU" sz="1600" dirty="0">
                          <a:solidFill>
                            <a:schemeClr val="tx1"/>
                          </a:solidFill>
                          <a:effectLst/>
                        </a:rPr>
                        <a:t> </a:t>
                      </a:r>
                    </a:p>
                    <a:p>
                      <a:pPr algn="ctr">
                        <a:lnSpc>
                          <a:spcPct val="115000"/>
                        </a:lnSpc>
                        <a:spcAft>
                          <a:spcPts val="0"/>
                        </a:spcAft>
                      </a:pPr>
                      <a:r>
                        <a:rPr lang="ru-RU" sz="1600" dirty="0">
                          <a:solidFill>
                            <a:schemeClr val="tx1"/>
                          </a:solidFill>
                          <a:effectLst/>
                        </a:rPr>
                        <a:t> </a:t>
                      </a:r>
                    </a:p>
                    <a:p>
                      <a:pPr algn="ctr">
                        <a:lnSpc>
                          <a:spcPct val="115000"/>
                        </a:lnSpc>
                        <a:spcAft>
                          <a:spcPts val="0"/>
                        </a:spcAft>
                      </a:pPr>
                      <a:r>
                        <a:rPr lang="ru-RU" sz="1600" dirty="0">
                          <a:solidFill>
                            <a:schemeClr val="tx1"/>
                          </a:solidFill>
                          <a:effectLst/>
                        </a:rPr>
                        <a:t>Гражданский кодекс</a:t>
                      </a:r>
                    </a:p>
                    <a:p>
                      <a:pPr algn="ctr">
                        <a:lnSpc>
                          <a:spcPct val="115000"/>
                        </a:lnSpc>
                        <a:spcAft>
                          <a:spcPts val="0"/>
                        </a:spcAft>
                      </a:pPr>
                      <a:r>
                        <a:rPr lang="ru-RU" sz="1600" dirty="0">
                          <a:solidFill>
                            <a:schemeClr val="tx1"/>
                          </a:solidFill>
                          <a:effectLst/>
                        </a:rPr>
                        <a:t>КазССР</a:t>
                      </a:r>
                    </a:p>
                    <a:p>
                      <a:pPr algn="ctr">
                        <a:lnSpc>
                          <a:spcPct val="115000"/>
                        </a:lnSpc>
                        <a:spcAft>
                          <a:spcPts val="0"/>
                        </a:spcAft>
                      </a:pPr>
                      <a:r>
                        <a:rPr lang="ru-RU" sz="1600" dirty="0">
                          <a:solidFill>
                            <a:schemeClr val="tx1"/>
                          </a:solidFill>
                          <a:effectLst/>
                        </a:rPr>
                        <a:t>1963 года</a:t>
                      </a:r>
                      <a:endParaRPr lang="ru-RU" sz="1600" dirty="0">
                        <a:solidFill>
                          <a:schemeClr val="tx1"/>
                        </a:solidFill>
                        <a:effectLst/>
                        <a:latin typeface="Calibri"/>
                        <a:ea typeface="Calibri"/>
                        <a:cs typeface="Calibri"/>
                      </a:endParaRPr>
                    </a:p>
                  </a:txBody>
                  <a:tcPr marL="68580" marR="68580" marT="0" marB="0"/>
                </a:tc>
                <a:tc>
                  <a:txBody>
                    <a:bodyPr/>
                    <a:lstStyle/>
                    <a:p>
                      <a:pPr algn="ctr">
                        <a:lnSpc>
                          <a:spcPct val="115000"/>
                        </a:lnSpc>
                        <a:spcAft>
                          <a:spcPts val="0"/>
                        </a:spcAft>
                      </a:pPr>
                      <a:r>
                        <a:rPr lang="ru-RU" sz="1600" dirty="0">
                          <a:solidFill>
                            <a:schemeClr val="tx1"/>
                          </a:solidFill>
                          <a:effectLst/>
                        </a:rPr>
                        <a:t>Гражданский кодекс (особенная часть) </a:t>
                      </a:r>
                    </a:p>
                    <a:p>
                      <a:pPr algn="ctr">
                        <a:lnSpc>
                          <a:spcPct val="115000"/>
                        </a:lnSpc>
                        <a:spcAft>
                          <a:spcPts val="0"/>
                        </a:spcAft>
                      </a:pPr>
                      <a:r>
                        <a:rPr lang="ru-RU" sz="1600" dirty="0">
                          <a:solidFill>
                            <a:schemeClr val="tx1"/>
                          </a:solidFill>
                          <a:effectLst/>
                        </a:rPr>
                        <a:t>от 01.07.1999 и Закон Республики Казахстан </a:t>
                      </a:r>
                    </a:p>
                    <a:p>
                      <a:pPr algn="ctr">
                        <a:lnSpc>
                          <a:spcPct val="115000"/>
                        </a:lnSpc>
                        <a:spcAft>
                          <a:spcPts val="0"/>
                        </a:spcAft>
                      </a:pPr>
                      <a:r>
                        <a:rPr lang="ru-RU" sz="1600" dirty="0">
                          <a:solidFill>
                            <a:schemeClr val="tx1"/>
                          </a:solidFill>
                          <a:effectLst/>
                        </a:rPr>
                        <a:t>«Об авторском праве и смежных правах» от 10.06.1996 года </a:t>
                      </a:r>
                      <a:endParaRPr lang="ru-RU" sz="1600" dirty="0" smtClean="0">
                        <a:solidFill>
                          <a:schemeClr val="tx1"/>
                        </a:solidFill>
                        <a:effectLst/>
                      </a:endParaRPr>
                    </a:p>
                    <a:p>
                      <a:pPr algn="ctr">
                        <a:lnSpc>
                          <a:spcPct val="115000"/>
                        </a:lnSpc>
                        <a:spcAft>
                          <a:spcPts val="0"/>
                        </a:spcAft>
                      </a:pPr>
                      <a:r>
                        <a:rPr lang="ru-RU" sz="1600" u="sng" dirty="0" smtClean="0">
                          <a:solidFill>
                            <a:schemeClr val="tx1"/>
                          </a:solidFill>
                          <a:effectLst/>
                        </a:rPr>
                        <a:t>(</a:t>
                      </a:r>
                      <a:r>
                        <a:rPr lang="ru-RU" sz="1600" u="sng" dirty="0">
                          <a:solidFill>
                            <a:schemeClr val="tx1"/>
                          </a:solidFill>
                          <a:effectLst/>
                        </a:rPr>
                        <a:t>до 2005 года)</a:t>
                      </a:r>
                      <a:endParaRPr lang="ru-RU" sz="1600" dirty="0">
                        <a:solidFill>
                          <a:schemeClr val="tx1"/>
                        </a:solidFill>
                        <a:effectLst/>
                        <a:latin typeface="Calibri"/>
                        <a:ea typeface="Calibri"/>
                        <a:cs typeface="Calibri"/>
                      </a:endParaRPr>
                    </a:p>
                  </a:txBody>
                  <a:tcPr marL="68580" marR="68580" marT="0" marB="0"/>
                </a:tc>
                <a:tc>
                  <a:txBody>
                    <a:bodyPr/>
                    <a:lstStyle/>
                    <a:p>
                      <a:pPr algn="ctr">
                        <a:lnSpc>
                          <a:spcPct val="115000"/>
                        </a:lnSpc>
                        <a:spcAft>
                          <a:spcPts val="0"/>
                        </a:spcAft>
                      </a:pPr>
                      <a:r>
                        <a:rPr lang="ru-RU" sz="1600" dirty="0">
                          <a:solidFill>
                            <a:schemeClr val="tx1"/>
                          </a:solidFill>
                          <a:effectLst/>
                        </a:rPr>
                        <a:t>Внесение изменений в Гражданский кодекс (особенная часть) </a:t>
                      </a:r>
                    </a:p>
                    <a:p>
                      <a:pPr algn="ctr">
                        <a:lnSpc>
                          <a:spcPct val="115000"/>
                        </a:lnSpc>
                        <a:spcAft>
                          <a:spcPts val="0"/>
                        </a:spcAft>
                      </a:pPr>
                      <a:r>
                        <a:rPr lang="ru-RU" sz="1600" dirty="0">
                          <a:solidFill>
                            <a:schemeClr val="tx1"/>
                          </a:solidFill>
                          <a:effectLst/>
                        </a:rPr>
                        <a:t>от 01.07.1999 и Закон Республики Казахстан </a:t>
                      </a:r>
                    </a:p>
                    <a:p>
                      <a:pPr algn="ctr">
                        <a:lnSpc>
                          <a:spcPct val="115000"/>
                        </a:lnSpc>
                        <a:spcAft>
                          <a:spcPts val="0"/>
                        </a:spcAft>
                      </a:pPr>
                      <a:r>
                        <a:rPr lang="ru-RU" sz="1600" dirty="0">
                          <a:solidFill>
                            <a:schemeClr val="tx1"/>
                          </a:solidFill>
                          <a:effectLst/>
                        </a:rPr>
                        <a:t>«Об авторском праве и смежных правах» от 10.06.1996 года </a:t>
                      </a:r>
                      <a:r>
                        <a:rPr lang="ru-RU" sz="1600" u="sng" dirty="0">
                          <a:solidFill>
                            <a:schemeClr val="tx1"/>
                          </a:solidFill>
                          <a:effectLst/>
                        </a:rPr>
                        <a:t>(с 2005 года)</a:t>
                      </a:r>
                      <a:endParaRPr lang="ru-RU" sz="1600" dirty="0">
                        <a:solidFill>
                          <a:schemeClr val="tx1"/>
                        </a:solidFill>
                        <a:effectLst/>
                        <a:latin typeface="Calibri"/>
                        <a:ea typeface="Calibri"/>
                        <a:cs typeface="Calibri"/>
                      </a:endParaRPr>
                    </a:p>
                  </a:txBody>
                  <a:tcPr marL="68580" marR="68580" marT="0" marB="0"/>
                </a:tc>
              </a:tr>
              <a:tr h="1333063">
                <a:tc>
                  <a:txBody>
                    <a:bodyPr/>
                    <a:lstStyle/>
                    <a:p>
                      <a:pPr algn="just">
                        <a:lnSpc>
                          <a:spcPct val="115000"/>
                        </a:lnSpc>
                        <a:spcAft>
                          <a:spcPts val="0"/>
                        </a:spcAft>
                      </a:pPr>
                      <a:r>
                        <a:rPr lang="ru-RU" sz="1600" dirty="0">
                          <a:solidFill>
                            <a:schemeClr val="tx1"/>
                          </a:solidFill>
                          <a:effectLst/>
                        </a:rPr>
                        <a:t>Авторское право действовало в течение всей жизни автора и </a:t>
                      </a:r>
                      <a:r>
                        <a:rPr lang="ru-RU" sz="1600" dirty="0" smtClean="0">
                          <a:solidFill>
                            <a:schemeClr val="tx1"/>
                          </a:solidFill>
                          <a:effectLst/>
                        </a:rPr>
                        <a:t>25 лет </a:t>
                      </a:r>
                      <a:r>
                        <a:rPr lang="ru-RU" sz="1600" dirty="0">
                          <a:solidFill>
                            <a:schemeClr val="tx1"/>
                          </a:solidFill>
                          <a:effectLst/>
                        </a:rPr>
                        <a:t>после его смерти.</a:t>
                      </a:r>
                      <a:endParaRPr lang="ru-RU" sz="1600" dirty="0">
                        <a:solidFill>
                          <a:schemeClr val="tx1"/>
                        </a:solidFill>
                        <a:effectLst/>
                        <a:latin typeface="Calibri"/>
                        <a:ea typeface="Calibri"/>
                        <a:cs typeface="Calibri"/>
                      </a:endParaRPr>
                    </a:p>
                  </a:txBody>
                  <a:tcPr marL="68580" marR="68580" marT="0" marB="0"/>
                </a:tc>
                <a:tc>
                  <a:txBody>
                    <a:bodyPr/>
                    <a:lstStyle/>
                    <a:p>
                      <a:pPr algn="just">
                        <a:lnSpc>
                          <a:spcPct val="115000"/>
                        </a:lnSpc>
                        <a:spcAft>
                          <a:spcPts val="0"/>
                        </a:spcAft>
                      </a:pPr>
                      <a:r>
                        <a:rPr lang="ru-RU" sz="1600" dirty="0">
                          <a:solidFill>
                            <a:schemeClr val="tx1"/>
                          </a:solidFill>
                          <a:effectLst/>
                        </a:rPr>
                        <a:t>Авторское право действовало в течение всей жизни автора и </a:t>
                      </a:r>
                      <a:r>
                        <a:rPr lang="ru-RU" sz="1600" dirty="0" smtClean="0">
                          <a:solidFill>
                            <a:schemeClr val="tx1"/>
                          </a:solidFill>
                          <a:effectLst/>
                        </a:rPr>
                        <a:t>50 </a:t>
                      </a:r>
                      <a:r>
                        <a:rPr lang="ru-RU" sz="1600" dirty="0">
                          <a:solidFill>
                            <a:schemeClr val="tx1"/>
                          </a:solidFill>
                          <a:effectLst/>
                        </a:rPr>
                        <a:t>лет после его смерти.</a:t>
                      </a:r>
                      <a:endParaRPr lang="ru-RU" sz="1600" dirty="0">
                        <a:solidFill>
                          <a:schemeClr val="tx1"/>
                        </a:solidFill>
                        <a:effectLst/>
                        <a:latin typeface="Calibri"/>
                        <a:ea typeface="Calibri"/>
                        <a:cs typeface="Calibri"/>
                      </a:endParaRPr>
                    </a:p>
                  </a:txBody>
                  <a:tcPr marL="68580" marR="68580" marT="0" marB="0"/>
                </a:tc>
                <a:tc>
                  <a:txBody>
                    <a:bodyPr/>
                    <a:lstStyle/>
                    <a:p>
                      <a:pPr algn="just">
                        <a:lnSpc>
                          <a:spcPct val="115000"/>
                        </a:lnSpc>
                        <a:spcAft>
                          <a:spcPts val="0"/>
                        </a:spcAft>
                      </a:pPr>
                      <a:r>
                        <a:rPr lang="ru-RU" sz="1600" dirty="0">
                          <a:solidFill>
                            <a:schemeClr val="tx1"/>
                          </a:solidFill>
                          <a:effectLst/>
                        </a:rPr>
                        <a:t>Авторское право действует в течение всей жизни автора и </a:t>
                      </a:r>
                      <a:r>
                        <a:rPr lang="ru-RU" sz="1600" dirty="0" smtClean="0">
                          <a:solidFill>
                            <a:schemeClr val="tx1"/>
                          </a:solidFill>
                          <a:effectLst/>
                        </a:rPr>
                        <a:t>70 </a:t>
                      </a:r>
                      <a:r>
                        <a:rPr lang="ru-RU" sz="1600" dirty="0">
                          <a:solidFill>
                            <a:schemeClr val="tx1"/>
                          </a:solidFill>
                          <a:effectLst/>
                        </a:rPr>
                        <a:t>лет после его смерти.</a:t>
                      </a:r>
                      <a:endParaRPr lang="ru-RU" sz="1600" dirty="0">
                        <a:solidFill>
                          <a:schemeClr val="tx1"/>
                        </a:solidFill>
                        <a:effectLst/>
                        <a:latin typeface="Calibri"/>
                        <a:ea typeface="Calibri"/>
                        <a:cs typeface="Calibri"/>
                      </a:endParaRPr>
                    </a:p>
                  </a:txBody>
                  <a:tcPr marL="68580" marR="68580" marT="0" marB="0"/>
                </a:tc>
              </a:tr>
            </a:tbl>
          </a:graphicData>
        </a:graphic>
      </p:graphicFrame>
    </p:spTree>
    <p:extLst>
      <p:ext uri="{BB962C8B-B14F-4D97-AF65-F5344CB8AC3E}">
        <p14:creationId xmlns:p14="http://schemas.microsoft.com/office/powerpoint/2010/main" val="291971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916831"/>
            <a:ext cx="8640960" cy="4752529"/>
          </a:xfrm>
        </p:spPr>
        <p:txBody>
          <a:bodyPr>
            <a:normAutofit lnSpcReduction="10000"/>
          </a:bodyPr>
          <a:lstStyle/>
          <a:p>
            <a:pPr algn="just">
              <a:lnSpc>
                <a:spcPct val="200000"/>
              </a:lnSpc>
            </a:pPr>
            <a:r>
              <a:rPr lang="ru-RU" sz="2600" b="1" dirty="0" smtClean="0">
                <a:solidFill>
                  <a:schemeClr val="tx1"/>
                </a:solidFill>
              </a:rPr>
              <a:t>1. Авторское </a:t>
            </a:r>
            <a:r>
              <a:rPr lang="ru-RU" sz="2600" b="1" dirty="0">
                <a:solidFill>
                  <a:schemeClr val="tx1"/>
                </a:solidFill>
              </a:rPr>
              <a:t>право действует в течение </a:t>
            </a:r>
            <a:r>
              <a:rPr lang="ru-RU" sz="2600" b="1" dirty="0" smtClean="0">
                <a:solidFill>
                  <a:schemeClr val="tx1"/>
                </a:solidFill>
              </a:rPr>
              <a:t>всей </a:t>
            </a:r>
            <a:r>
              <a:rPr lang="ru-RU" sz="2600" b="1" dirty="0">
                <a:solidFill>
                  <a:schemeClr val="tx1"/>
                </a:solidFill>
              </a:rPr>
              <a:t>жизни автора и </a:t>
            </a:r>
            <a:r>
              <a:rPr lang="ru-RU" sz="2600" b="1" dirty="0" smtClean="0">
                <a:solidFill>
                  <a:schemeClr val="tx1"/>
                </a:solidFill>
              </a:rPr>
              <a:t>70 </a:t>
            </a:r>
            <a:r>
              <a:rPr lang="ru-RU" sz="2600" b="1" dirty="0">
                <a:solidFill>
                  <a:schemeClr val="tx1"/>
                </a:solidFill>
              </a:rPr>
              <a:t>лет после его смерти</a:t>
            </a:r>
            <a:r>
              <a:rPr lang="ru-RU" sz="2600" b="1" dirty="0" smtClean="0">
                <a:solidFill>
                  <a:schemeClr val="tx1"/>
                </a:solidFill>
              </a:rPr>
              <a:t>.</a:t>
            </a:r>
          </a:p>
          <a:p>
            <a:pPr algn="just">
              <a:lnSpc>
                <a:spcPct val="200000"/>
              </a:lnSpc>
            </a:pPr>
            <a:r>
              <a:rPr lang="ru-RU" sz="2600" b="1" dirty="0" smtClean="0">
                <a:solidFill>
                  <a:schemeClr val="tx1"/>
                </a:solidFill>
              </a:rPr>
              <a:t>2</a:t>
            </a:r>
            <a:r>
              <a:rPr lang="ru-RU" sz="2600" b="1" dirty="0">
                <a:solidFill>
                  <a:schemeClr val="tx1"/>
                </a:solidFill>
              </a:rPr>
              <a:t>. Право авторства, право на имя и право на </a:t>
            </a:r>
            <a:r>
              <a:rPr lang="ru-RU" sz="2600" b="1" dirty="0" smtClean="0">
                <a:solidFill>
                  <a:schemeClr val="tx1"/>
                </a:solidFill>
              </a:rPr>
              <a:t>защиту  репутации </a:t>
            </a:r>
            <a:r>
              <a:rPr lang="ru-RU" sz="2600" b="1" dirty="0">
                <a:solidFill>
                  <a:schemeClr val="tx1"/>
                </a:solidFill>
              </a:rPr>
              <a:t>автора охраняются </a:t>
            </a:r>
            <a:r>
              <a:rPr lang="ru-RU" sz="2600" b="1" u="sng" dirty="0">
                <a:solidFill>
                  <a:schemeClr val="tx1"/>
                </a:solidFill>
              </a:rPr>
              <a:t>бессрочно</a:t>
            </a:r>
            <a:r>
              <a:rPr lang="ru-RU" sz="2600" b="1" dirty="0" smtClean="0">
                <a:solidFill>
                  <a:schemeClr val="tx1"/>
                </a:solidFill>
              </a:rPr>
              <a:t>.</a:t>
            </a:r>
          </a:p>
          <a:p>
            <a:pPr algn="l"/>
            <a:endParaRPr lang="ru-RU" sz="3000" b="1" dirty="0" smtClean="0">
              <a:solidFill>
                <a:schemeClr val="tx1"/>
              </a:solidFill>
            </a:endParaRPr>
          </a:p>
          <a:p>
            <a:pPr algn="l"/>
            <a:r>
              <a:rPr lang="ru-RU" dirty="0"/>
              <a:t/>
            </a:r>
            <a:br>
              <a:rPr lang="ru-RU" dirty="0"/>
            </a:br>
            <a:endParaRPr lang="ru-RU" dirty="0" smtClean="0"/>
          </a:p>
        </p:txBody>
      </p:sp>
      <p:sp>
        <p:nvSpPr>
          <p:cNvPr id="2" name="Прямоугольник 1"/>
          <p:cNvSpPr/>
          <p:nvPr/>
        </p:nvSpPr>
        <p:spPr>
          <a:xfrm>
            <a:off x="0" y="764704"/>
            <a:ext cx="9144000" cy="830997"/>
          </a:xfrm>
          <a:prstGeom prst="rect">
            <a:avLst/>
          </a:prstGeom>
          <a:solidFill>
            <a:srgbClr val="C00000"/>
          </a:solidFill>
        </p:spPr>
        <p:txBody>
          <a:bodyPr wrap="square">
            <a:spAutoFit/>
          </a:bodyPr>
          <a:lstStyle/>
          <a:p>
            <a:pPr lvl="0" algn="just"/>
            <a:r>
              <a:rPr lang="ru-RU" sz="2400" b="1" dirty="0" smtClean="0"/>
              <a:t>Ст. </a:t>
            </a:r>
            <a:r>
              <a:rPr lang="ru-RU" sz="2400" b="1" dirty="0"/>
              <a:t>28 Закона Республики Казахстан «Об авторском праве </a:t>
            </a:r>
            <a:r>
              <a:rPr lang="ru-RU" sz="2400" b="1" dirty="0" smtClean="0"/>
              <a:t>и </a:t>
            </a:r>
            <a:r>
              <a:rPr lang="ru-RU" sz="2400" b="1" dirty="0"/>
              <a:t>смежных правах». Срок действия авторского права</a:t>
            </a:r>
            <a:r>
              <a:rPr lang="ru-RU" sz="2400" b="1" dirty="0" smtClean="0"/>
              <a:t>.</a:t>
            </a:r>
            <a:endParaRPr lang="ru-RU" sz="2400" b="1" dirty="0">
              <a:solidFill>
                <a:schemeClr val="bg1"/>
              </a:solidFill>
            </a:endParaRPr>
          </a:p>
        </p:txBody>
      </p:sp>
    </p:spTree>
    <p:extLst>
      <p:ext uri="{BB962C8B-B14F-4D97-AF65-F5344CB8AC3E}">
        <p14:creationId xmlns:p14="http://schemas.microsoft.com/office/powerpoint/2010/main" val="226818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340768"/>
            <a:ext cx="9144000" cy="5517232"/>
          </a:xfrm>
        </p:spPr>
        <p:txBody>
          <a:bodyPr>
            <a:normAutofit/>
          </a:bodyPr>
          <a:lstStyle/>
          <a:p>
            <a:pPr algn="l"/>
            <a:endParaRPr lang="ru-RU" sz="3000" u="sng" dirty="0" smtClean="0">
              <a:solidFill>
                <a:schemeClr val="tx1"/>
              </a:solidFill>
              <a:effectLst>
                <a:outerShdw blurRad="38100" dist="38100" dir="2700000" algn="tl">
                  <a:srgbClr val="000000">
                    <a:alpha val="43137"/>
                  </a:srgbClr>
                </a:outerShdw>
              </a:effectLst>
            </a:endParaRPr>
          </a:p>
          <a:p>
            <a:pPr algn="l"/>
            <a:r>
              <a:rPr lang="ru-RU" b="1" u="sng" dirty="0" smtClean="0">
                <a:solidFill>
                  <a:schemeClr val="tx1"/>
                </a:solidFill>
                <a:effectLst>
                  <a:outerShdw blurRad="38100" dist="38100" dir="2700000" algn="tl">
                    <a:srgbClr val="000000">
                      <a:alpha val="43137"/>
                    </a:srgbClr>
                  </a:outerShdw>
                </a:effectLst>
              </a:rPr>
              <a:t>Джордж Гершвин</a:t>
            </a:r>
            <a:r>
              <a:rPr lang="ru-RU" dirty="0">
                <a:solidFill>
                  <a:schemeClr val="tx1"/>
                </a:solidFill>
              </a:rPr>
              <a:t/>
            </a:r>
            <a:br>
              <a:rPr lang="ru-RU" dirty="0">
                <a:solidFill>
                  <a:schemeClr val="tx1"/>
                </a:solidFill>
              </a:rPr>
            </a:br>
            <a:r>
              <a:rPr lang="ru-RU" dirty="0" smtClean="0">
                <a:solidFill>
                  <a:schemeClr val="tx1"/>
                </a:solidFill>
              </a:rPr>
              <a:t>1898 </a:t>
            </a:r>
            <a:r>
              <a:rPr lang="ru-RU" dirty="0">
                <a:solidFill>
                  <a:schemeClr val="tx1"/>
                </a:solidFill>
              </a:rPr>
              <a:t>- 1937 </a:t>
            </a:r>
            <a:r>
              <a:rPr lang="ru-RU" dirty="0" smtClean="0">
                <a:solidFill>
                  <a:schemeClr val="tx1"/>
                </a:solidFill>
              </a:rPr>
              <a:t>гг</a:t>
            </a:r>
            <a:r>
              <a:rPr lang="ru-RU" dirty="0">
                <a:solidFill>
                  <a:schemeClr val="tx1"/>
                </a:solidFill>
              </a:rPr>
              <a:t>.- </a:t>
            </a:r>
            <a:endParaRPr lang="ru-RU" dirty="0" smtClean="0">
              <a:solidFill>
                <a:schemeClr val="tx1"/>
              </a:solidFill>
            </a:endParaRPr>
          </a:p>
          <a:p>
            <a:pPr algn="l"/>
            <a:r>
              <a:rPr lang="ru-RU" dirty="0" smtClean="0">
                <a:solidFill>
                  <a:schemeClr val="tx1"/>
                </a:solidFill>
              </a:rPr>
              <a:t>американский </a:t>
            </a:r>
            <a:r>
              <a:rPr lang="ru-RU" dirty="0" smtClean="0">
                <a:solidFill>
                  <a:schemeClr val="tx1"/>
                </a:solidFill>
              </a:rPr>
              <a:t>композитор,                             </a:t>
            </a:r>
            <a:r>
              <a:rPr lang="ru-RU" dirty="0">
                <a:solidFill>
                  <a:schemeClr val="tx1"/>
                </a:solidFill>
              </a:rPr>
              <a:t>и пианист, известный своими </a:t>
            </a:r>
            <a:endParaRPr lang="ru-RU" dirty="0" smtClean="0">
              <a:solidFill>
                <a:schemeClr val="tx1"/>
              </a:solidFill>
            </a:endParaRPr>
          </a:p>
          <a:p>
            <a:pPr algn="l"/>
            <a:r>
              <a:rPr lang="ru-RU" dirty="0" smtClean="0">
                <a:solidFill>
                  <a:schemeClr val="tx1"/>
                </a:solidFill>
              </a:rPr>
              <a:t>композициями </a:t>
            </a:r>
            <a:r>
              <a:rPr lang="ru-RU" dirty="0">
                <a:solidFill>
                  <a:schemeClr val="tx1"/>
                </a:solidFill>
              </a:rPr>
              <a:t>как </a:t>
            </a:r>
            <a:r>
              <a:rPr lang="ru-RU" dirty="0" smtClean="0">
                <a:solidFill>
                  <a:schemeClr val="tx1"/>
                </a:solidFill>
              </a:rPr>
              <a:t>популярного</a:t>
            </a:r>
            <a:r>
              <a:rPr lang="ru-RU" dirty="0">
                <a:solidFill>
                  <a:schemeClr val="tx1"/>
                </a:solidFill>
              </a:rPr>
              <a:t>, </a:t>
            </a:r>
            <a:endParaRPr lang="ru-RU" dirty="0" smtClean="0">
              <a:solidFill>
                <a:schemeClr val="tx1"/>
              </a:solidFill>
            </a:endParaRPr>
          </a:p>
          <a:p>
            <a:pPr algn="l"/>
            <a:r>
              <a:rPr lang="ru-RU" dirty="0" smtClean="0">
                <a:solidFill>
                  <a:schemeClr val="tx1"/>
                </a:solidFill>
              </a:rPr>
              <a:t>так </a:t>
            </a:r>
            <a:r>
              <a:rPr lang="ru-RU" dirty="0">
                <a:solidFill>
                  <a:schemeClr val="tx1"/>
                </a:solidFill>
              </a:rPr>
              <a:t>и классического жанров.</a:t>
            </a:r>
            <a:br>
              <a:rPr lang="ru-RU" dirty="0">
                <a:solidFill>
                  <a:schemeClr val="tx1"/>
                </a:solidFill>
              </a:rPr>
            </a:br>
            <a:r>
              <a:rPr lang="ru-RU" sz="2800" b="1" dirty="0">
                <a:solidFill>
                  <a:schemeClr val="tx1"/>
                </a:solidFill>
              </a:rPr>
              <a:t>Авторские </a:t>
            </a:r>
            <a:r>
              <a:rPr lang="ru-RU" sz="2800" b="1" dirty="0" smtClean="0">
                <a:solidFill>
                  <a:schemeClr val="tx1"/>
                </a:solidFill>
              </a:rPr>
              <a:t>  права  на  </a:t>
            </a:r>
            <a:r>
              <a:rPr lang="ru-RU" sz="2800" b="1" dirty="0">
                <a:solidFill>
                  <a:schemeClr val="tx1"/>
                </a:solidFill>
              </a:rPr>
              <a:t>все </a:t>
            </a:r>
            <a:r>
              <a:rPr lang="ru-RU" sz="2800" b="1" dirty="0" smtClean="0">
                <a:solidFill>
                  <a:schemeClr val="tx1"/>
                </a:solidFill>
              </a:rPr>
              <a:t> сольные </a:t>
            </a:r>
          </a:p>
          <a:p>
            <a:pPr algn="l"/>
            <a:r>
              <a:rPr lang="ru-RU" sz="2600" b="1" dirty="0" smtClean="0">
                <a:solidFill>
                  <a:schemeClr val="tx1"/>
                </a:solidFill>
              </a:rPr>
              <a:t>работы Гершвина </a:t>
            </a:r>
            <a:r>
              <a:rPr lang="ru-RU" sz="2600" b="1" dirty="0">
                <a:solidFill>
                  <a:schemeClr val="tx1"/>
                </a:solidFill>
              </a:rPr>
              <a:t>истекли в конце 2008 </a:t>
            </a:r>
            <a:r>
              <a:rPr lang="ru-RU" sz="2600" b="1" dirty="0" smtClean="0">
                <a:solidFill>
                  <a:schemeClr val="tx1"/>
                </a:solidFill>
              </a:rPr>
              <a:t>г</a:t>
            </a:r>
            <a:r>
              <a:rPr lang="ru-RU" sz="2800" b="1" dirty="0" smtClean="0">
                <a:solidFill>
                  <a:schemeClr val="tx1"/>
                </a:solidFill>
              </a:rPr>
              <a:t>.</a:t>
            </a:r>
            <a:r>
              <a:rPr lang="ru-RU" sz="2800" dirty="0"/>
              <a:t/>
            </a:r>
            <a:br>
              <a:rPr lang="ru-RU" sz="2800" dirty="0"/>
            </a:br>
            <a:endParaRPr lang="ru-RU" sz="2800"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lgn="ctr"/>
            <a:r>
              <a:rPr lang="ru-RU" sz="2400" b="1" dirty="0">
                <a:solidFill>
                  <a:schemeClr val="bg1"/>
                </a:solidFill>
              </a:rPr>
              <a:t>Выдающиеся личности</a:t>
            </a:r>
          </a:p>
        </p:txBody>
      </p:sp>
      <p:pic>
        <p:nvPicPr>
          <p:cNvPr id="4" name="Объект 3" descr="http://sevjazz.info/images/stories/Slovar/george_gershwin.jpg"/>
          <p:cNvPicPr>
            <a:picLocks/>
          </p:cNvPicPr>
          <p:nvPr/>
        </p:nvPicPr>
        <p:blipFill>
          <a:blip r:embed="rId2"/>
          <a:stretch>
            <a:fillRect/>
          </a:stretch>
        </p:blipFill>
        <p:spPr bwMode="auto">
          <a:xfrm>
            <a:off x="6156176" y="1556792"/>
            <a:ext cx="2808312" cy="4608512"/>
          </a:xfrm>
          <a:prstGeom prst="rect">
            <a:avLst/>
          </a:prstGeom>
        </p:spPr>
      </p:pic>
    </p:spTree>
    <p:extLst>
      <p:ext uri="{BB962C8B-B14F-4D97-AF65-F5344CB8AC3E}">
        <p14:creationId xmlns:p14="http://schemas.microsoft.com/office/powerpoint/2010/main" val="149717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340768"/>
            <a:ext cx="8784976" cy="5328592"/>
          </a:xfrm>
        </p:spPr>
        <p:txBody>
          <a:bodyPr>
            <a:normAutofit/>
          </a:bodyPr>
          <a:lstStyle/>
          <a:p>
            <a:pPr algn="l"/>
            <a:r>
              <a:rPr lang="ru-RU" b="1" u="sng" dirty="0">
                <a:solidFill>
                  <a:schemeClr val="tx1"/>
                </a:solidFill>
                <a:effectLst>
                  <a:outerShdw blurRad="38100" dist="38100" dir="2700000" algn="tl">
                    <a:srgbClr val="000000">
                      <a:alpha val="43137"/>
                    </a:srgbClr>
                  </a:outerShdw>
                </a:effectLst>
              </a:rPr>
              <a:t>Сергей Рахманинов </a:t>
            </a:r>
            <a:endParaRPr lang="ru-RU" b="1" u="sng" dirty="0" smtClean="0">
              <a:solidFill>
                <a:schemeClr val="tx1"/>
              </a:solidFill>
              <a:effectLst>
                <a:outerShdw blurRad="38100" dist="38100" dir="2700000" algn="tl">
                  <a:srgbClr val="000000">
                    <a:alpha val="43137"/>
                  </a:srgbClr>
                </a:outerShdw>
              </a:effectLst>
            </a:endParaRPr>
          </a:p>
          <a:p>
            <a:pPr algn="l"/>
            <a:r>
              <a:rPr lang="ru-RU" dirty="0" smtClean="0">
                <a:solidFill>
                  <a:schemeClr val="tx1"/>
                </a:solidFill>
              </a:rPr>
              <a:t>1873 - 1943 гг</a:t>
            </a:r>
            <a:r>
              <a:rPr lang="ru-RU" dirty="0">
                <a:solidFill>
                  <a:schemeClr val="tx1"/>
                </a:solidFill>
              </a:rPr>
              <a:t>.- </a:t>
            </a:r>
            <a:endParaRPr lang="ru-RU" dirty="0" smtClean="0">
              <a:solidFill>
                <a:schemeClr val="tx1"/>
              </a:solidFill>
            </a:endParaRPr>
          </a:p>
          <a:p>
            <a:pPr algn="l"/>
            <a:r>
              <a:rPr lang="ru-RU" dirty="0" smtClean="0">
                <a:solidFill>
                  <a:schemeClr val="tx1"/>
                </a:solidFill>
              </a:rPr>
              <a:t>русский </a:t>
            </a:r>
            <a:r>
              <a:rPr lang="ru-RU" dirty="0">
                <a:solidFill>
                  <a:schemeClr val="tx1"/>
                </a:solidFill>
              </a:rPr>
              <a:t>композитор, </a:t>
            </a:r>
            <a:endParaRPr lang="ru-RU" dirty="0" smtClean="0">
              <a:solidFill>
                <a:schemeClr val="tx1"/>
              </a:solidFill>
            </a:endParaRPr>
          </a:p>
          <a:p>
            <a:pPr algn="l"/>
            <a:r>
              <a:rPr lang="ru-RU" dirty="0" smtClean="0">
                <a:solidFill>
                  <a:schemeClr val="tx1"/>
                </a:solidFill>
              </a:rPr>
              <a:t>пианист</a:t>
            </a:r>
            <a:r>
              <a:rPr lang="ru-RU" dirty="0">
                <a:solidFill>
                  <a:schemeClr val="tx1"/>
                </a:solidFill>
              </a:rPr>
              <a:t>, дирижёр. </a:t>
            </a:r>
            <a:br>
              <a:rPr lang="ru-RU" dirty="0">
                <a:solidFill>
                  <a:schemeClr val="tx1"/>
                </a:solidFill>
              </a:rPr>
            </a:br>
            <a:r>
              <a:rPr lang="ru-RU" b="1" dirty="0">
                <a:solidFill>
                  <a:schemeClr val="tx1"/>
                </a:solidFill>
              </a:rPr>
              <a:t>По утверждению многих </a:t>
            </a:r>
            <a:endParaRPr lang="ru-RU" b="1" dirty="0" smtClean="0">
              <a:solidFill>
                <a:schemeClr val="tx1"/>
              </a:solidFill>
            </a:endParaRPr>
          </a:p>
          <a:p>
            <a:pPr algn="l"/>
            <a:r>
              <a:rPr lang="ru-RU" b="1" dirty="0" smtClean="0">
                <a:solidFill>
                  <a:schemeClr val="tx1"/>
                </a:solidFill>
              </a:rPr>
              <a:t>авторское </a:t>
            </a:r>
            <a:r>
              <a:rPr lang="ru-RU" b="1" dirty="0">
                <a:solidFill>
                  <a:schemeClr val="tx1"/>
                </a:solidFill>
              </a:rPr>
              <a:t>право истекло </a:t>
            </a:r>
            <a:endParaRPr lang="ru-RU" b="1" dirty="0" smtClean="0">
              <a:solidFill>
                <a:schemeClr val="tx1"/>
              </a:solidFill>
            </a:endParaRPr>
          </a:p>
          <a:p>
            <a:pPr algn="l"/>
            <a:r>
              <a:rPr lang="ru-RU" b="1" dirty="0" smtClean="0">
                <a:solidFill>
                  <a:schemeClr val="tx1"/>
                </a:solidFill>
              </a:rPr>
              <a:t>в </a:t>
            </a:r>
            <a:r>
              <a:rPr lang="ru-RU" b="1" dirty="0">
                <a:solidFill>
                  <a:schemeClr val="tx1"/>
                </a:solidFill>
              </a:rPr>
              <a:t>2013 </a:t>
            </a:r>
            <a:r>
              <a:rPr lang="ru-RU" b="1" dirty="0" smtClean="0">
                <a:solidFill>
                  <a:schemeClr val="tx1"/>
                </a:solidFill>
              </a:rPr>
              <a:t>г.</a:t>
            </a:r>
            <a:r>
              <a:rPr lang="ru-RU" dirty="0">
                <a:solidFill>
                  <a:schemeClr val="tx1"/>
                </a:solidFill>
              </a:rPr>
              <a:t/>
            </a:r>
            <a:br>
              <a:rPr lang="ru-RU" dirty="0">
                <a:solidFill>
                  <a:schemeClr val="tx1"/>
                </a:solidFill>
              </a:rPr>
            </a:br>
            <a:endParaRPr lang="ru-RU" dirty="0" smtClean="0">
              <a:solidFill>
                <a:schemeClr val="tx1"/>
              </a:solidFill>
            </a:endParaRPr>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lgn="ctr"/>
            <a:r>
              <a:rPr lang="ru-RU" sz="2400" b="1" dirty="0" smtClean="0">
                <a:solidFill>
                  <a:schemeClr val="bg1"/>
                </a:solidFill>
              </a:rPr>
              <a:t>Выдающиеся личности</a:t>
            </a:r>
            <a:endParaRPr lang="ru-RU" sz="2400" b="1" dirty="0">
              <a:solidFill>
                <a:schemeClr val="bg1"/>
              </a:solidFill>
            </a:endParaRPr>
          </a:p>
        </p:txBody>
      </p:sp>
      <p:pic>
        <p:nvPicPr>
          <p:cNvPr id="4" name="Рисунок 3" descr="Sergei Rachmaninoff LOC 33969u.jpg"/>
          <p:cNvPicPr/>
          <p:nvPr/>
        </p:nvPicPr>
        <p:blipFill>
          <a:blip r:embed="rId2"/>
          <a:stretch>
            <a:fillRect/>
          </a:stretch>
        </p:blipFill>
        <p:spPr bwMode="auto">
          <a:xfrm>
            <a:off x="5508104" y="1412776"/>
            <a:ext cx="3312368" cy="5044554"/>
          </a:xfrm>
          <a:prstGeom prst="rect">
            <a:avLst/>
          </a:prstGeom>
        </p:spPr>
      </p:pic>
    </p:spTree>
    <p:extLst>
      <p:ext uri="{BB962C8B-B14F-4D97-AF65-F5344CB8AC3E}">
        <p14:creationId xmlns:p14="http://schemas.microsoft.com/office/powerpoint/2010/main" val="109894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340768"/>
            <a:ext cx="8784976" cy="5517232"/>
          </a:xfrm>
        </p:spPr>
        <p:txBody>
          <a:bodyPr>
            <a:normAutofit/>
          </a:bodyPr>
          <a:lstStyle/>
          <a:p>
            <a:pPr algn="l"/>
            <a:r>
              <a:rPr lang="ru-RU" b="1" u="sng" dirty="0">
                <a:solidFill>
                  <a:schemeClr val="tx1"/>
                </a:solidFill>
                <a:effectLst>
                  <a:outerShdw blurRad="38100" dist="38100" dir="2700000" algn="tl">
                    <a:srgbClr val="000000">
                      <a:alpha val="43137"/>
                    </a:srgbClr>
                  </a:outerShdw>
                </a:effectLst>
              </a:rPr>
              <a:t>Федор Шаляпин </a:t>
            </a:r>
            <a:endParaRPr lang="ru-RU" b="1" u="sng" dirty="0" smtClean="0">
              <a:solidFill>
                <a:schemeClr val="tx1"/>
              </a:solidFill>
              <a:effectLst>
                <a:outerShdw blurRad="38100" dist="38100" dir="2700000" algn="tl">
                  <a:srgbClr val="000000">
                    <a:alpha val="43137"/>
                  </a:srgbClr>
                </a:outerShdw>
              </a:effectLst>
            </a:endParaRPr>
          </a:p>
          <a:p>
            <a:pPr algn="l"/>
            <a:r>
              <a:rPr lang="ru-RU" dirty="0" smtClean="0">
                <a:solidFill>
                  <a:schemeClr val="tx1"/>
                </a:solidFill>
              </a:rPr>
              <a:t>1873 - 1938 </a:t>
            </a:r>
            <a:r>
              <a:rPr lang="ru-RU" dirty="0">
                <a:solidFill>
                  <a:schemeClr val="tx1"/>
                </a:solidFill>
              </a:rPr>
              <a:t>гг.- </a:t>
            </a:r>
          </a:p>
          <a:p>
            <a:pPr algn="l"/>
            <a:r>
              <a:rPr lang="ru-RU" dirty="0" smtClean="0">
                <a:solidFill>
                  <a:schemeClr val="tx1"/>
                </a:solidFill>
              </a:rPr>
              <a:t> русский </a:t>
            </a:r>
            <a:r>
              <a:rPr lang="ru-RU" dirty="0">
                <a:solidFill>
                  <a:schemeClr val="tx1"/>
                </a:solidFill>
              </a:rPr>
              <a:t>оперный </a:t>
            </a:r>
            <a:r>
              <a:rPr lang="ru-RU" dirty="0" smtClean="0">
                <a:solidFill>
                  <a:schemeClr val="tx1"/>
                </a:solidFill>
              </a:rPr>
              <a:t>и </a:t>
            </a:r>
            <a:r>
              <a:rPr lang="ru-RU" dirty="0">
                <a:solidFill>
                  <a:schemeClr val="tx1"/>
                </a:solidFill>
              </a:rPr>
              <a:t>камерный </a:t>
            </a:r>
            <a:endParaRPr lang="ru-RU" dirty="0" smtClean="0">
              <a:solidFill>
                <a:schemeClr val="tx1"/>
              </a:solidFill>
            </a:endParaRPr>
          </a:p>
          <a:p>
            <a:pPr algn="l"/>
            <a:r>
              <a:rPr lang="ru-RU" dirty="0" smtClean="0">
                <a:solidFill>
                  <a:schemeClr val="tx1"/>
                </a:solidFill>
              </a:rPr>
              <a:t> певец (</a:t>
            </a:r>
            <a:r>
              <a:rPr lang="ru-RU" dirty="0">
                <a:solidFill>
                  <a:schemeClr val="tx1"/>
                </a:solidFill>
              </a:rPr>
              <a:t>высокий бас).</a:t>
            </a:r>
          </a:p>
          <a:p>
            <a:pPr algn="l"/>
            <a:r>
              <a:rPr lang="ru-RU" sz="3000" b="1" dirty="0">
                <a:solidFill>
                  <a:schemeClr val="tx1"/>
                </a:solidFill>
              </a:rPr>
              <a:t>Судебный процесс Ф. Шаляпина</a:t>
            </a:r>
            <a:r>
              <a:rPr lang="ru-RU" b="1" dirty="0">
                <a:solidFill>
                  <a:schemeClr val="tx1"/>
                </a:solidFill>
              </a:rPr>
              <a:t> </a:t>
            </a:r>
            <a:endParaRPr lang="ru-RU" b="1" dirty="0" smtClean="0">
              <a:solidFill>
                <a:schemeClr val="tx1"/>
              </a:solidFill>
            </a:endParaRPr>
          </a:p>
          <a:p>
            <a:pPr algn="l"/>
            <a:r>
              <a:rPr lang="ru-RU" b="1" dirty="0" smtClean="0">
                <a:solidFill>
                  <a:schemeClr val="tx1"/>
                </a:solidFill>
              </a:rPr>
              <a:t>в </a:t>
            </a:r>
            <a:r>
              <a:rPr lang="ru-RU" b="1" dirty="0">
                <a:solidFill>
                  <a:schemeClr val="tx1"/>
                </a:solidFill>
              </a:rPr>
              <a:t>1930 г. в Коммерческом </a:t>
            </a:r>
            <a:endParaRPr lang="ru-RU" b="1" dirty="0" smtClean="0">
              <a:solidFill>
                <a:schemeClr val="tx1"/>
              </a:solidFill>
            </a:endParaRPr>
          </a:p>
          <a:p>
            <a:pPr algn="l"/>
            <a:r>
              <a:rPr lang="ru-RU" b="1" dirty="0" smtClean="0">
                <a:solidFill>
                  <a:schemeClr val="tx1"/>
                </a:solidFill>
              </a:rPr>
              <a:t>трибунале </a:t>
            </a:r>
            <a:r>
              <a:rPr lang="ru-RU" b="1" dirty="0">
                <a:solidFill>
                  <a:schemeClr val="tx1"/>
                </a:solidFill>
              </a:rPr>
              <a:t>города Париж </a:t>
            </a:r>
            <a:endParaRPr lang="ru-RU" dirty="0">
              <a:solidFill>
                <a:schemeClr val="tx1"/>
              </a:solidFill>
            </a:endParaRPr>
          </a:p>
          <a:p>
            <a:pPr algn="l"/>
            <a:endParaRPr lang="ru-RU" dirty="0" smtClean="0"/>
          </a:p>
        </p:txBody>
      </p:sp>
      <p:sp>
        <p:nvSpPr>
          <p:cNvPr id="2" name="Прямоугольник 1"/>
          <p:cNvSpPr/>
          <p:nvPr/>
        </p:nvSpPr>
        <p:spPr>
          <a:xfrm>
            <a:off x="24377" y="764704"/>
            <a:ext cx="9144000" cy="461665"/>
          </a:xfrm>
          <a:prstGeom prst="rect">
            <a:avLst/>
          </a:prstGeom>
          <a:solidFill>
            <a:srgbClr val="C00000"/>
          </a:solidFill>
        </p:spPr>
        <p:txBody>
          <a:bodyPr wrap="square">
            <a:spAutoFit/>
          </a:bodyPr>
          <a:lstStyle/>
          <a:p>
            <a:pPr lvl="0" algn="ctr"/>
            <a:r>
              <a:rPr lang="ru-RU" sz="2400" b="1" dirty="0">
                <a:solidFill>
                  <a:schemeClr val="bg1"/>
                </a:solidFill>
              </a:rPr>
              <a:t>Выдающиеся личности</a:t>
            </a:r>
          </a:p>
        </p:txBody>
      </p:sp>
      <p:pic>
        <p:nvPicPr>
          <p:cNvPr id="4" name="Рисунок 3" descr="Фёдор Шаляпин"/>
          <p:cNvPicPr/>
          <p:nvPr/>
        </p:nvPicPr>
        <p:blipFill>
          <a:blip r:embed="rId2"/>
          <a:stretch>
            <a:fillRect/>
          </a:stretch>
        </p:blipFill>
        <p:spPr bwMode="auto">
          <a:xfrm>
            <a:off x="5796136" y="1484784"/>
            <a:ext cx="3168352" cy="4896544"/>
          </a:xfrm>
          <a:prstGeom prst="rect">
            <a:avLst/>
          </a:prstGeom>
        </p:spPr>
      </p:pic>
    </p:spTree>
    <p:extLst>
      <p:ext uri="{BB962C8B-B14F-4D97-AF65-F5344CB8AC3E}">
        <p14:creationId xmlns:p14="http://schemas.microsoft.com/office/powerpoint/2010/main" val="157817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340768"/>
            <a:ext cx="8784976" cy="5328592"/>
          </a:xfrm>
        </p:spPr>
        <p:txBody>
          <a:bodyPr>
            <a:normAutofit/>
          </a:bodyPr>
          <a:lstStyle/>
          <a:p>
            <a:pPr algn="l"/>
            <a:endParaRPr lang="ru-RU" dirty="0" smtClean="0">
              <a:solidFill>
                <a:schemeClr val="tx1"/>
              </a:solidFill>
            </a:endParaRPr>
          </a:p>
          <a:p>
            <a:pPr algn="l"/>
            <a:endParaRPr lang="ru-RU" dirty="0">
              <a:solidFill>
                <a:schemeClr val="tx1"/>
              </a:solidFill>
            </a:endParaRPr>
          </a:p>
          <a:p>
            <a:pPr algn="l"/>
            <a:endParaRPr lang="ru-RU" sz="2800" dirty="0" smtClean="0">
              <a:solidFill>
                <a:schemeClr val="tx1"/>
              </a:solidFill>
            </a:endParaRPr>
          </a:p>
          <a:p>
            <a:pPr algn="l"/>
            <a:endParaRPr lang="ru-RU" sz="2800" dirty="0">
              <a:solidFill>
                <a:schemeClr val="tx1"/>
              </a:solidFill>
            </a:endParaRPr>
          </a:p>
          <a:p>
            <a:pPr algn="l"/>
            <a:endParaRPr lang="ru-RU" sz="2800" dirty="0" smtClean="0">
              <a:solidFill>
                <a:schemeClr val="tx1"/>
              </a:solidFill>
            </a:endParaRPr>
          </a:p>
          <a:p>
            <a:pPr algn="just"/>
            <a:r>
              <a:rPr lang="ru-RU" sz="2800" b="1" u="sng" dirty="0" smtClean="0">
                <a:solidFill>
                  <a:schemeClr val="tx1"/>
                </a:solidFill>
                <a:effectLst>
                  <a:outerShdw blurRad="38100" dist="38100" dir="2700000" algn="tl">
                    <a:srgbClr val="000000">
                      <a:alpha val="43137"/>
                    </a:srgbClr>
                  </a:outerShdw>
                </a:effectLst>
              </a:rPr>
              <a:t>Сестры </a:t>
            </a:r>
            <a:r>
              <a:rPr lang="ru-RU" sz="2800" b="1" u="sng" dirty="0">
                <a:solidFill>
                  <a:schemeClr val="tx1"/>
                </a:solidFill>
                <a:effectLst>
                  <a:outerShdw blurRad="38100" dist="38100" dir="2700000" algn="tl">
                    <a:srgbClr val="000000">
                      <a:alpha val="43137"/>
                    </a:srgbClr>
                  </a:outerShdw>
                </a:effectLst>
              </a:rPr>
              <a:t>Хилл </a:t>
            </a:r>
            <a:r>
              <a:rPr lang="ru-RU" sz="2800" dirty="0">
                <a:solidFill>
                  <a:schemeClr val="tx1"/>
                </a:solidFill>
              </a:rPr>
              <a:t>стали известны после написания в 1893 </a:t>
            </a:r>
            <a:r>
              <a:rPr lang="ru-RU" sz="2800" dirty="0" smtClean="0">
                <a:solidFill>
                  <a:schemeClr val="tx1"/>
                </a:solidFill>
              </a:rPr>
              <a:t>г. </a:t>
            </a:r>
            <a:r>
              <a:rPr lang="ru-RU" sz="2800" dirty="0">
                <a:solidFill>
                  <a:schemeClr val="tx1"/>
                </a:solidFill>
              </a:rPr>
              <a:t>слов к песне «</a:t>
            </a:r>
            <a:r>
              <a:rPr lang="ru-RU" sz="2800" dirty="0" err="1">
                <a:solidFill>
                  <a:schemeClr val="tx1"/>
                </a:solidFill>
              </a:rPr>
              <a:t>Good</a:t>
            </a:r>
            <a:r>
              <a:rPr lang="ru-RU" sz="2800" dirty="0">
                <a:solidFill>
                  <a:schemeClr val="tx1"/>
                </a:solidFill>
              </a:rPr>
              <a:t> </a:t>
            </a:r>
            <a:r>
              <a:rPr lang="ru-RU" sz="2800" dirty="0" err="1">
                <a:solidFill>
                  <a:schemeClr val="tx1"/>
                </a:solidFill>
              </a:rPr>
              <a:t>Morning</a:t>
            </a:r>
            <a:r>
              <a:rPr lang="ru-RU" sz="2800" dirty="0">
                <a:solidFill>
                  <a:schemeClr val="tx1"/>
                </a:solidFill>
              </a:rPr>
              <a:t> </a:t>
            </a:r>
            <a:r>
              <a:rPr lang="ru-RU" sz="2800" dirty="0" err="1">
                <a:solidFill>
                  <a:schemeClr val="tx1"/>
                </a:solidFill>
              </a:rPr>
              <a:t>to</a:t>
            </a:r>
            <a:r>
              <a:rPr lang="ru-RU" sz="2800" dirty="0">
                <a:solidFill>
                  <a:schemeClr val="tx1"/>
                </a:solidFill>
              </a:rPr>
              <a:t> </a:t>
            </a:r>
            <a:r>
              <a:rPr lang="ru-RU" sz="2800" dirty="0" err="1">
                <a:solidFill>
                  <a:schemeClr val="tx1"/>
                </a:solidFill>
              </a:rPr>
              <a:t>All</a:t>
            </a:r>
            <a:r>
              <a:rPr lang="ru-RU" sz="2800" dirty="0">
                <a:solidFill>
                  <a:schemeClr val="tx1"/>
                </a:solidFill>
              </a:rPr>
              <a:t>» (больше </a:t>
            </a:r>
            <a:r>
              <a:rPr lang="ru-RU" sz="2800" dirty="0" smtClean="0">
                <a:solidFill>
                  <a:schemeClr val="tx1"/>
                </a:solidFill>
              </a:rPr>
              <a:t>известной </a:t>
            </a:r>
            <a:r>
              <a:rPr lang="ru-RU" sz="2800" dirty="0">
                <a:solidFill>
                  <a:schemeClr val="tx1"/>
                </a:solidFill>
              </a:rPr>
              <a:t>как </a:t>
            </a:r>
            <a:r>
              <a:rPr lang="ru-RU" sz="2800" b="1" dirty="0">
                <a:solidFill>
                  <a:schemeClr val="tx1"/>
                </a:solidFill>
              </a:rPr>
              <a:t>«</a:t>
            </a:r>
            <a:r>
              <a:rPr lang="ru-RU" sz="2800" b="1" dirty="0" err="1">
                <a:solidFill>
                  <a:schemeClr val="tx1"/>
                </a:solidFill>
              </a:rPr>
              <a:t>Happy</a:t>
            </a:r>
            <a:r>
              <a:rPr lang="ru-RU" sz="2800" b="1" dirty="0">
                <a:solidFill>
                  <a:schemeClr val="tx1"/>
                </a:solidFill>
              </a:rPr>
              <a:t> </a:t>
            </a:r>
            <a:r>
              <a:rPr lang="ru-RU" sz="2800" b="1" dirty="0" err="1">
                <a:solidFill>
                  <a:schemeClr val="tx1"/>
                </a:solidFill>
              </a:rPr>
              <a:t>Birthday</a:t>
            </a:r>
            <a:r>
              <a:rPr lang="ru-RU" sz="2800" b="1" dirty="0">
                <a:solidFill>
                  <a:schemeClr val="tx1"/>
                </a:solidFill>
              </a:rPr>
              <a:t> </a:t>
            </a:r>
            <a:r>
              <a:rPr lang="ru-RU" sz="2800" b="1" dirty="0" err="1">
                <a:solidFill>
                  <a:schemeClr val="tx1"/>
                </a:solidFill>
              </a:rPr>
              <a:t>to</a:t>
            </a:r>
            <a:r>
              <a:rPr lang="ru-RU" sz="2800" b="1" dirty="0">
                <a:solidFill>
                  <a:schemeClr val="tx1"/>
                </a:solidFill>
              </a:rPr>
              <a:t> </a:t>
            </a:r>
            <a:r>
              <a:rPr lang="ru-RU" sz="2800" b="1" dirty="0" err="1">
                <a:solidFill>
                  <a:schemeClr val="tx1"/>
                </a:solidFill>
              </a:rPr>
              <a:t>You</a:t>
            </a:r>
            <a:r>
              <a:rPr lang="ru-RU" sz="2800" b="1" dirty="0">
                <a:solidFill>
                  <a:schemeClr val="tx1"/>
                </a:solidFill>
              </a:rPr>
              <a:t>»</a:t>
            </a:r>
            <a:r>
              <a:rPr lang="ru-RU" sz="2800" dirty="0">
                <a:solidFill>
                  <a:schemeClr val="tx1"/>
                </a:solidFill>
              </a:rPr>
              <a:t>)</a:t>
            </a:r>
            <a:r>
              <a:rPr lang="ru-RU" sz="2800" b="1" dirty="0">
                <a:solidFill>
                  <a:schemeClr val="tx1"/>
                </a:solidFill>
              </a:rPr>
              <a:t> </a:t>
            </a:r>
          </a:p>
          <a:p>
            <a:pPr algn="just"/>
            <a:r>
              <a:rPr lang="ru-RU" sz="2800" b="1" dirty="0" smtClean="0">
                <a:solidFill>
                  <a:schemeClr val="tx1"/>
                </a:solidFill>
              </a:rPr>
              <a:t>В</a:t>
            </a:r>
            <a:r>
              <a:rPr lang="ru-RU" sz="2800" b="1" dirty="0">
                <a:solidFill>
                  <a:schemeClr val="tx1"/>
                </a:solidFill>
              </a:rPr>
              <a:t> 1935 </a:t>
            </a:r>
            <a:r>
              <a:rPr lang="ru-RU" sz="2800" b="1" dirty="0" smtClean="0">
                <a:solidFill>
                  <a:schemeClr val="tx1"/>
                </a:solidFill>
              </a:rPr>
              <a:t>г. </a:t>
            </a:r>
            <a:r>
              <a:rPr lang="ru-RU" sz="2800" b="1" dirty="0">
                <a:solidFill>
                  <a:schemeClr val="tx1"/>
                </a:solidFill>
              </a:rPr>
              <a:t>авторские права были официально утверждены, они истекают только в 2030 </a:t>
            </a:r>
            <a:r>
              <a:rPr lang="ru-RU" sz="2800" b="1" dirty="0" smtClean="0">
                <a:solidFill>
                  <a:schemeClr val="tx1"/>
                </a:solidFill>
              </a:rPr>
              <a:t>г.</a:t>
            </a:r>
            <a:endParaRPr lang="ru-RU" sz="2800" dirty="0">
              <a:solidFill>
                <a:schemeClr val="tx1"/>
              </a:solidFill>
            </a:endParaRPr>
          </a:p>
          <a:p>
            <a:pPr algn="l"/>
            <a:endParaRPr lang="ru-RU" dirty="0" smtClean="0"/>
          </a:p>
        </p:txBody>
      </p:sp>
      <p:sp>
        <p:nvSpPr>
          <p:cNvPr id="2" name="Прямоугольник 1"/>
          <p:cNvSpPr/>
          <p:nvPr/>
        </p:nvSpPr>
        <p:spPr>
          <a:xfrm>
            <a:off x="0" y="764704"/>
            <a:ext cx="9144000" cy="461665"/>
          </a:xfrm>
          <a:prstGeom prst="rect">
            <a:avLst/>
          </a:prstGeom>
          <a:solidFill>
            <a:srgbClr val="C00000"/>
          </a:solidFill>
        </p:spPr>
        <p:txBody>
          <a:bodyPr wrap="square">
            <a:spAutoFit/>
          </a:bodyPr>
          <a:lstStyle/>
          <a:p>
            <a:pPr lvl="0" algn="ctr"/>
            <a:r>
              <a:rPr lang="ru-RU" sz="2400" b="1" dirty="0">
                <a:solidFill>
                  <a:schemeClr val="bg1"/>
                </a:solidFill>
              </a:rPr>
              <a:t>Выдающиеся личности</a:t>
            </a:r>
          </a:p>
        </p:txBody>
      </p:sp>
      <p:pic>
        <p:nvPicPr>
          <p:cNvPr id="4" name="Рисунок 3" descr="7 самых курьёзных случаев нарушения авторских прав в истории"/>
          <p:cNvPicPr/>
          <p:nvPr/>
        </p:nvPicPr>
        <p:blipFill>
          <a:blip r:embed="rId2"/>
          <a:stretch>
            <a:fillRect/>
          </a:stretch>
        </p:blipFill>
        <p:spPr bwMode="auto">
          <a:xfrm>
            <a:off x="1475656" y="1340768"/>
            <a:ext cx="5976664" cy="2592288"/>
          </a:xfrm>
          <a:prstGeom prst="rect">
            <a:avLst/>
          </a:prstGeom>
        </p:spPr>
      </p:pic>
    </p:spTree>
    <p:extLst>
      <p:ext uri="{BB962C8B-B14F-4D97-AF65-F5344CB8AC3E}">
        <p14:creationId xmlns:p14="http://schemas.microsoft.com/office/powerpoint/2010/main" val="24348167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2771</Words>
  <Application>Microsoft Office PowerPoint</Application>
  <PresentationFormat>Экран (4:3)</PresentationFormat>
  <Paragraphs>201</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Элина Черногрицкая</dc:creator>
  <cp:lastModifiedBy>Altynay</cp:lastModifiedBy>
  <cp:revision>119</cp:revision>
  <dcterms:created xsi:type="dcterms:W3CDTF">2018-01-30T04:51:50Z</dcterms:created>
  <dcterms:modified xsi:type="dcterms:W3CDTF">2019-02-01T09:10:15Z</dcterms:modified>
</cp:coreProperties>
</file>