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45" r:id="rId4"/>
    <p:sldId id="385" r:id="rId5"/>
    <p:sldId id="384" r:id="rId6"/>
    <p:sldId id="383" r:id="rId7"/>
    <p:sldId id="382" r:id="rId8"/>
    <p:sldId id="346" r:id="rId9"/>
    <p:sldId id="390" r:id="rId10"/>
    <p:sldId id="347" r:id="rId11"/>
    <p:sldId id="386" r:id="rId12"/>
    <p:sldId id="391" r:id="rId13"/>
    <p:sldId id="392" r:id="rId14"/>
    <p:sldId id="387" r:id="rId15"/>
    <p:sldId id="388" r:id="rId16"/>
    <p:sldId id="389" r:id="rId17"/>
    <p:sldId id="393" r:id="rId18"/>
    <p:sldId id="394" r:id="rId19"/>
    <p:sldId id="460" r:id="rId20"/>
    <p:sldId id="395" r:id="rId21"/>
    <p:sldId id="396" r:id="rId22"/>
    <p:sldId id="397" r:id="rId23"/>
    <p:sldId id="451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8" r:id="rId34"/>
    <p:sldId id="448" r:id="rId35"/>
    <p:sldId id="414" r:id="rId36"/>
    <p:sldId id="413" r:id="rId37"/>
    <p:sldId id="412" r:id="rId38"/>
    <p:sldId id="411" r:id="rId39"/>
    <p:sldId id="409" r:id="rId40"/>
    <p:sldId id="418" r:id="rId41"/>
    <p:sldId id="417" r:id="rId42"/>
    <p:sldId id="416" r:id="rId43"/>
    <p:sldId id="415" r:id="rId44"/>
    <p:sldId id="410" r:id="rId45"/>
    <p:sldId id="419" r:id="rId46"/>
    <p:sldId id="421" r:id="rId47"/>
    <p:sldId id="422" r:id="rId48"/>
    <p:sldId id="423" r:id="rId49"/>
    <p:sldId id="424" r:id="rId50"/>
    <p:sldId id="450" r:id="rId51"/>
    <p:sldId id="426" r:id="rId52"/>
    <p:sldId id="427" r:id="rId53"/>
    <p:sldId id="431" r:id="rId54"/>
    <p:sldId id="461" r:id="rId55"/>
    <p:sldId id="429" r:id="rId56"/>
    <p:sldId id="428" r:id="rId57"/>
    <p:sldId id="432" r:id="rId58"/>
    <p:sldId id="433" r:id="rId59"/>
    <p:sldId id="434" r:id="rId60"/>
    <p:sldId id="449" r:id="rId61"/>
    <p:sldId id="435" r:id="rId62"/>
    <p:sldId id="437" r:id="rId63"/>
    <p:sldId id="438" r:id="rId64"/>
    <p:sldId id="439" r:id="rId65"/>
    <p:sldId id="447" r:id="rId66"/>
    <p:sldId id="456" r:id="rId67"/>
    <p:sldId id="289" r:id="rId68"/>
    <p:sldId id="349" r:id="rId69"/>
    <p:sldId id="453" r:id="rId70"/>
    <p:sldId id="350" r:id="rId71"/>
    <p:sldId id="351" r:id="rId72"/>
    <p:sldId id="454" r:id="rId73"/>
    <p:sldId id="352" r:id="rId74"/>
    <p:sldId id="353" r:id="rId75"/>
    <p:sldId id="355" r:id="rId76"/>
    <p:sldId id="356" r:id="rId77"/>
    <p:sldId id="455" r:id="rId78"/>
    <p:sldId id="452" r:id="rId79"/>
    <p:sldId id="366" r:id="rId80"/>
    <p:sldId id="358" r:id="rId81"/>
    <p:sldId id="359" r:id="rId82"/>
    <p:sldId id="361" r:id="rId83"/>
    <p:sldId id="363" r:id="rId84"/>
    <p:sldId id="362" r:id="rId85"/>
    <p:sldId id="367" r:id="rId86"/>
    <p:sldId id="364" r:id="rId87"/>
    <p:sldId id="378" r:id="rId88"/>
    <p:sldId id="457" r:id="rId89"/>
    <p:sldId id="458" r:id="rId90"/>
    <p:sldId id="368" r:id="rId91"/>
    <p:sldId id="374" r:id="rId92"/>
    <p:sldId id="377" r:id="rId93"/>
    <p:sldId id="459" r:id="rId94"/>
    <p:sldId id="288" r:id="rId9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4F4F4F"/>
    <a:srgbClr val="606060"/>
    <a:srgbClr val="327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Трудовой кодекс для аудиторов и бухгалтеров</a:t>
            </a:r>
          </a:p>
          <a:p>
            <a:pPr algn="l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Гилёва</a:t>
            </a:r>
            <a:r>
              <a:rPr lang="ru-RU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Васильевна</a:t>
            </a:r>
          </a:p>
          <a:p>
            <a:pPr algn="l"/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/>
              <a:t>к</a:t>
            </a:r>
            <a:r>
              <a:rPr lang="ru-RU" sz="2000" dirty="0" smtClean="0"/>
              <a:t>андидат юридических наук, </a:t>
            </a:r>
            <a:r>
              <a:rPr lang="ru-RU" sz="2000" dirty="0"/>
              <a:t>доцент кафедры международного права </a:t>
            </a:r>
            <a:endParaRPr lang="ru-RU" sz="2000" dirty="0" smtClean="0"/>
          </a:p>
          <a:p>
            <a:pPr algn="l"/>
            <a:r>
              <a:rPr lang="ru-RU" sz="2000" dirty="0" smtClean="0"/>
              <a:t>Факультета </a:t>
            </a:r>
            <a:r>
              <a:rPr lang="ru-RU" sz="2000" dirty="0"/>
              <a:t>Международных отношений </a:t>
            </a:r>
            <a:endParaRPr lang="ru-RU" sz="2000" dirty="0" smtClean="0"/>
          </a:p>
          <a:p>
            <a:pPr algn="l"/>
            <a:r>
              <a:rPr lang="ru-RU" sz="2000" dirty="0" err="1" smtClean="0"/>
              <a:t>КазНУ</a:t>
            </a:r>
            <a:r>
              <a:rPr lang="ru-RU" sz="2000" dirty="0" smtClean="0"/>
              <a:t> им</a:t>
            </a:r>
            <a:r>
              <a:rPr lang="ru-RU" sz="2000" dirty="0"/>
              <a:t>. аль-</a:t>
            </a:r>
            <a:r>
              <a:rPr lang="ru-RU" sz="2000" dirty="0" err="1"/>
              <a:t>Фараби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107504" y="1700808"/>
            <a:ext cx="8712968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Работники, проходящие профессиональную подготовку, переподготовку и повышение квалификации, по соглашению с работодателем 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могут освобождаться от работы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либо выполнять работу на условиях 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неполного рабочего времени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b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13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7EC045DF-205F-4ADD-99E0-0A355117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5"/>
            <a:ext cx="9144000" cy="60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9728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СОДЕРЖАНИЕ ДОГОВОРА ОБУЧЕНИЯ: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 указание на конкретную профессию, специальность, квалификацию, приобретаемую обучаемым,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(или) наименование курса квалификации;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2) права и обязанности работодателя и обучаемого;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 срок обучения и срок отработки у работодателя после завершения обучения;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4)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порядок и случаи возмещения работодателю затрат, связанных с обучением, пропорционально недоработанному сроку отработки;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28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xmlns="" id="{1C22E3AB-0ED0-4D9A-BF2B-9A3DB899FF2B}"/>
              </a:ext>
            </a:extLst>
          </p:cNvPr>
          <p:cNvSpPr txBox="1">
            <a:spLocks/>
          </p:cNvSpPr>
          <p:nvPr/>
        </p:nvSpPr>
        <p:spPr bwMode="auto">
          <a:xfrm>
            <a:off x="0" y="646793"/>
            <a:ext cx="9144000" cy="61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Удержания из заработной платы работника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погашения его задолженности перед организацией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в которой он работает, могут производиться на основании 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акта работодателя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письменным уведомлением работника: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случаях, предусматривающих возмещение работодателю затрат, связанных с обучением работника,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 наличии договора обучения,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пропорционально недоработанному сроку отработки при досрочном расторжении трудового договора;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00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61FC59D9-32EB-4D2E-AF4A-61D7E10253EE}"/>
              </a:ext>
            </a:extLst>
          </p:cNvPr>
          <p:cNvSpPr txBox="1">
            <a:spLocks/>
          </p:cNvSpPr>
          <p:nvPr/>
        </p:nvSpPr>
        <p:spPr>
          <a:xfrm>
            <a:off x="323528" y="62068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200" b="1" dirty="0" smtClean="0">
                <a:solidFill>
                  <a:schemeClr val="bg1"/>
                </a:solidFill>
              </a:rPr>
              <a:t>СОДЕРЖАНИЕ ДОГОВОРА ОБУЧЕНИЯ: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xmlns="" id="{5AF16B0B-4588-4140-AA84-DDD34EA27BA7}"/>
              </a:ext>
            </a:extLst>
          </p:cNvPr>
          <p:cNvSpPr txBox="1">
            <a:spLocks/>
          </p:cNvSpPr>
          <p:nvPr/>
        </p:nvSpPr>
        <p:spPr bwMode="auto">
          <a:xfrm>
            <a:off x="323528" y="1369769"/>
            <a:ext cx="8229600" cy="36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5) гарантии и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компенсационные выплаты, связанные с обучением;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6) ответственность сторон.</a:t>
            </a:r>
          </a:p>
          <a:p>
            <a:pPr marL="10972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972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Договор обучения может содержать иные условия, определенные соглашением сторон.</a:t>
            </a:r>
          </a:p>
          <a:p>
            <a:pPr marL="109728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Рисунок 6" descr="https://abctv.kz/ru/images/original/25/images/3SIZWVV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99309"/>
            <a:ext cx="3888432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84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 noChangeArrowheads="1"/>
          </p:cNvSpPr>
          <p:nvPr/>
        </p:nvSpPr>
        <p:spPr bwMode="auto">
          <a:xfrm>
            <a:off x="251520" y="1340768"/>
            <a:ext cx="8640960" cy="543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Компенсационные выплаты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денежные выплаты, связанные с особым режимом работы и условиями труда, потерей работы, возмещением работникам затрат, связанных с исполнением ими трудовых или иных предусмотренных законами Республики Казахстан обязанностей,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 также выплаты, связанные с профессиональной подготовкой, переподготовкой и повышением квалификации работников или иных лиц, не состоящих в трудовых отношениях (далее - обучаемый);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17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 noChangeArrowheads="1"/>
          </p:cNvSpPr>
          <p:nvPr/>
        </p:nvSpPr>
        <p:spPr bwMode="auto">
          <a:xfrm>
            <a:off x="395536" y="728882"/>
            <a:ext cx="6264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Размер компенсации</a:t>
            </a:r>
          </a:p>
        </p:txBody>
      </p:sp>
      <p:sp>
        <p:nvSpPr>
          <p:cNvPr id="10" name="Объект 2"/>
          <p:cNvSpPr txBox="1">
            <a:spLocks noChangeArrowheads="1"/>
          </p:cNvSpPr>
          <p:nvPr/>
        </p:nvSpPr>
        <p:spPr bwMode="auto">
          <a:xfrm>
            <a:off x="179512" y="1700808"/>
            <a:ext cx="8712968" cy="416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соглашении, коллективном и (или) трудовом договорах могут предусматриваться льготы и </a:t>
            </a: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компенсационные выплаты, связанные с обучением.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69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2"/>
          <p:cNvSpPr txBox="1">
            <a:spLocks noChangeArrowheads="1"/>
          </p:cNvSpPr>
          <p:nvPr/>
        </p:nvSpPr>
        <p:spPr bwMode="auto">
          <a:xfrm>
            <a:off x="323528" y="669069"/>
            <a:ext cx="6408738" cy="6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Учёт времени обучения</a:t>
            </a: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xmlns="" id="{9F3C0E11-3A9E-4412-81ED-D6AEB56C5C76}"/>
              </a:ext>
            </a:extLst>
          </p:cNvPr>
          <p:cNvSpPr txBox="1">
            <a:spLocks/>
          </p:cNvSpPr>
          <p:nvPr/>
        </p:nvSpPr>
        <p:spPr bwMode="auto">
          <a:xfrm>
            <a:off x="457200" y="1481138"/>
            <a:ext cx="822960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Учету подлежит отработанное и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неотработанное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работником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время</a:t>
            </a:r>
          </a:p>
          <a:p>
            <a:pPr marL="10972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Форма и порядок ведения учета рабочего времени определяются актом работодателем (ст. 79 ТК РК).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2" descr="C:\Users\Пользователь\Desktop\_WkZr_t-b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99" y="4797152"/>
            <a:ext cx="39274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15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КОМАНДИРОВКА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332D8A77-D892-43F6-95AF-06A182ACF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6792"/>
            <a:ext cx="8713788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направление работника по распоряжению работодателя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AutoNum type="arabicParenR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выполнения 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трудовых обязанностей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определенный срок вне места постоянной работы в другую местность,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AutoNum type="arabicParenR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направления работника в другую местность на 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обучение, повышение квалификации или переподготовку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b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69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457200" y="1412776"/>
            <a:ext cx="829126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На время командировки за работником сохраняются место работы (должность) и заработная плата 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рабочие дни, приходящиеся на дни командировки.</a:t>
            </a:r>
            <a:b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Условия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сроки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направления в командировки работников определяются трудовым, коллективным договорами или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актом работодателя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b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93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Ирина</a:t>
            </a:r>
          </a:p>
          <a:p>
            <a:pPr algn="l"/>
            <a:endParaRPr lang="ru-RU" sz="13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день! У меня вопрос связан с направлением в </a:t>
            </a:r>
            <a:r>
              <a:rPr lang="ru-RU" dirty="0">
                <a:solidFill>
                  <a:srgbClr val="C00000"/>
                </a:solidFill>
              </a:rPr>
              <a:t>командировки</a:t>
            </a:r>
            <a:r>
              <a:rPr lang="ru-RU" dirty="0">
                <a:solidFill>
                  <a:schemeClr val="tx1"/>
                </a:solidFill>
              </a:rPr>
              <a:t>. Несмотря на то, что и в Трудовом кодексе и подзаконных правовых актах (это постановления Правительства РК от 22 сентября 2000 года № 1428 и от 11 мая 2018 года №256) сказано, что командированному сотруднику выплачиваются суточные в размере </a:t>
            </a:r>
            <a:r>
              <a:rPr lang="ru-RU" dirty="0">
                <a:solidFill>
                  <a:srgbClr val="C00000"/>
                </a:solidFill>
              </a:rPr>
              <a:t>двух месячных расчетных показателей за каждый день нахождения в командировке</a:t>
            </a:r>
            <a:r>
              <a:rPr lang="ru-RU" dirty="0">
                <a:solidFill>
                  <a:schemeClr val="tx1"/>
                </a:solidFill>
              </a:rPr>
              <a:t>. Однако бытует мнение, что оплата должна быть если сотрудник едет на два дня. С этим я не согласна... ведь если место, куда нужно ехать, находится в пределах 200 км в один конец плюс время выполнения работы, которое послужило командировки и дорога назад.... часто получается сотрудник тратит от 10 до 12 часов, а питание... Просьба дать разъяснение по этому вопросу.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Оплата труда. Командировка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B55A7F2-A758-4986-9B3B-6D52B01B084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1187624" y="1440412"/>
            <a:ext cx="6984776" cy="138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4800" b="1" dirty="0"/>
              <a:t>Сфера действия </a:t>
            </a:r>
            <a:r>
              <a:rPr lang="ru-RU" altLang="ru-RU" sz="4800" b="1" dirty="0" smtClean="0"/>
              <a:t>Кодекса</a:t>
            </a:r>
            <a:endParaRPr lang="ru-RU" altLang="ru-RU" sz="4800" dirty="0"/>
          </a:p>
        </p:txBody>
      </p:sp>
      <p:sp>
        <p:nvSpPr>
          <p:cNvPr id="5" name="Объект 2"/>
          <p:cNvSpPr>
            <a:spLocks noGrp="1" noChangeArrowheads="1"/>
          </p:cNvSpPr>
          <p:nvPr/>
        </p:nvSpPr>
        <p:spPr bwMode="auto">
          <a:xfrm>
            <a:off x="323528" y="2852936"/>
            <a:ext cx="8229600" cy="330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altLang="ru-RU" sz="3600" dirty="0" smtClean="0"/>
              <a:t>1)  трудовые;</a:t>
            </a:r>
            <a:br>
              <a:rPr lang="ru-RU" altLang="ru-RU" sz="3600" dirty="0" smtClean="0"/>
            </a:br>
            <a:r>
              <a:rPr lang="ru-RU" altLang="ru-RU" sz="3600" dirty="0" smtClean="0"/>
              <a:t>2) непосредственно связанные с трудовыми;</a:t>
            </a:r>
            <a:br>
              <a:rPr lang="ru-RU" altLang="ru-RU" sz="3600" dirty="0" smtClean="0"/>
            </a:br>
            <a:r>
              <a:rPr lang="ru-RU" altLang="ru-RU" sz="3600" dirty="0" smtClean="0"/>
              <a:t>3) социального партнерства;</a:t>
            </a:r>
            <a:br>
              <a:rPr lang="ru-RU" altLang="ru-RU" sz="3600" dirty="0" smtClean="0"/>
            </a:br>
            <a:r>
              <a:rPr lang="ru-RU" altLang="ru-RU" sz="3600" dirty="0" smtClean="0"/>
              <a:t>4) по безопасности и охране труда.</a:t>
            </a:r>
            <a:br>
              <a:rPr lang="ru-RU" altLang="ru-RU" sz="3600" dirty="0" smtClean="0"/>
            </a:br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12386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478465" y="1484784"/>
            <a:ext cx="8229600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Работникам, направляемым в командировки, оплачиваются: </a:t>
            </a:r>
            <a:b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 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суточные 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календарные дни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нахождения в командировке, в том числе за время в пути;</a:t>
            </a:r>
            <a:b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 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2)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расходы по проезду к месту назначения и обратно;</a:t>
            </a:r>
            <a:b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 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расходы по найму жилого помещения. </a:t>
            </a:r>
            <a:b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644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Удержание из заработной платы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251520" y="1772816"/>
            <a:ext cx="87129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Удержания из заработной платы работника </a:t>
            </a:r>
            <a: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погашения его задолженности перед организацией</a:t>
            </a:r>
            <a: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в которой он работает, могут производиться на основании </a:t>
            </a:r>
            <a:r>
              <a:rPr kumimoji="0" lang="ru-RU" alt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акта работодателя </a:t>
            </a:r>
            <a: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письменным уведомлением работника:</a:t>
            </a:r>
            <a:b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  1) для погашения неизрасходованных и своевременно не возвращенных денежных сумм, выданных </a:t>
            </a:r>
            <a:r>
              <a:rPr kumimoji="0" lang="ru-RU" alt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связи с командировкой</a:t>
            </a:r>
            <a: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а также в случае непредоставления подтверждающих расходы документов, связанных с командировкой; </a:t>
            </a:r>
            <a:b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518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   Учет времени обучения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xmlns="" id="{9F3C0E11-3A9E-4412-81ED-D6AEB56C5C76}"/>
              </a:ext>
            </a:extLst>
          </p:cNvPr>
          <p:cNvSpPr txBox="1">
            <a:spLocks/>
          </p:cNvSpPr>
          <p:nvPr/>
        </p:nvSpPr>
        <p:spPr bwMode="auto">
          <a:xfrm>
            <a:off x="457200" y="1481138"/>
            <a:ext cx="822960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Учету подлежит отработанное и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неотработанное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работником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время</a:t>
            </a:r>
          </a:p>
          <a:p>
            <a:pPr marL="10972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Форма и порядок ведения учета рабочего времени определяются актом работодателем (ст. 79 ТК РК).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2" descr="C:\Users\Пользователь\Desktop\_WkZr_t-b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7" y="4653136"/>
            <a:ext cx="392747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87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Степан</a:t>
            </a:r>
          </a:p>
          <a:p>
            <a:pPr algn="l"/>
            <a:endParaRPr lang="ru-RU" sz="1300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Вопрос </a:t>
            </a:r>
            <a:r>
              <a:rPr lang="ru-RU" dirty="0">
                <a:solidFill>
                  <a:schemeClr val="tx1"/>
                </a:solidFill>
              </a:rPr>
              <a:t>касательно статьи 50 Трудового кодекса - п.3. "</a:t>
            </a:r>
            <a:r>
              <a:rPr lang="ru-RU" i="1" dirty="0">
                <a:solidFill>
                  <a:schemeClr val="tx1"/>
                </a:solidFill>
              </a:rPr>
              <a:t>По соглашению с работником в трудовом договоре может быть предусмотрено право работодателя на расторжение трудового договора без соблюдения требований, установленных пунктом 2 настоящей статьи, с компенсационной выплатой, размер которой определяется трудовым договором</a:t>
            </a:r>
            <a:r>
              <a:rPr lang="ru-RU" dirty="0">
                <a:solidFill>
                  <a:schemeClr val="tx1"/>
                </a:solidFill>
              </a:rPr>
              <a:t>".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Наш </a:t>
            </a:r>
            <a:r>
              <a:rPr lang="ru-RU" dirty="0">
                <a:solidFill>
                  <a:schemeClr val="tx1"/>
                </a:solidFill>
              </a:rPr>
              <a:t>юрист утверждает, что можно теперь уволить работника с оплатой компенсации в размере 5000 тенге, прописав это в трудовом договоре. Мол, если работник подпишет трудовой договор, где прописано, что работодатель может его уволить без уведомления, выплатив компенсация 5000 тенге, то никаких правовых </a:t>
            </a:r>
            <a:r>
              <a:rPr lang="ru-RU" dirty="0" smtClean="0">
                <a:solidFill>
                  <a:schemeClr val="tx1"/>
                </a:solidFill>
              </a:rPr>
              <a:t>последствий </a:t>
            </a:r>
            <a:r>
              <a:rPr lang="ru-RU" dirty="0">
                <a:solidFill>
                  <a:schemeClr val="tx1"/>
                </a:solidFill>
              </a:rPr>
              <a:t>для компании не возникнет. Прав ли наш юрист?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Расторжение трудового договора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51520" y="2132856"/>
            <a:ext cx="878497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  <a:cs typeface="Arial" charset="0"/>
              </a:rPr>
              <a:t>соглашение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  <a:cs typeface="Arial" charset="0"/>
              </a:rPr>
              <a:t>сторон</a:t>
            </a:r>
          </a:p>
        </p:txBody>
      </p:sp>
    </p:spTree>
    <p:extLst>
      <p:ext uri="{BB962C8B-B14F-4D97-AF65-F5344CB8AC3E}">
        <p14:creationId xmlns:p14="http://schemas.microsoft.com/office/powerpoint/2010/main" val="16706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 txBox="1">
            <a:spLocks noChangeArrowheads="1"/>
          </p:cNvSpPr>
          <p:nvPr/>
        </p:nvSpPr>
        <p:spPr bwMode="auto">
          <a:xfrm>
            <a:off x="251520" y="1556792"/>
            <a:ext cx="8712968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соглашению с работником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трудовом договоре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может быть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предусмотрено право работодателя на расторжение трудового договора без соблюдения требований, установленных пунктом 2 настоящей статьи, с компенсационной выплатой,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размер которой определяется трудов</a:t>
            </a:r>
            <a:r>
              <a:rPr kumimoji="0" lang="kk-KZ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ым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договор</a:t>
            </a:r>
            <a:r>
              <a:rPr kumimoji="0" lang="kk-KZ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ом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8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НОРМАТИВНОЕ ПОСТАНОВЛЕНИЕ ВС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6C1BBDE-1D04-48E1-8037-F00B73FFA96C}"/>
              </a:ext>
            </a:extLst>
          </p:cNvPr>
          <p:cNvSpPr txBox="1">
            <a:spLocks/>
          </p:cNvSpPr>
          <p:nvPr/>
        </p:nvSpPr>
        <p:spPr bwMode="auto">
          <a:xfrm>
            <a:off x="179512" y="1556792"/>
            <a:ext cx="87849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Если при рассмотрении спора о восстановлении на работе лица, трудовой договор с которым расторгнут по соглашению сторон в порядке, предусмотренном п.3 ст.50 ТК, суд придет к выводу,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 в трудовом договоре по соглашению с работником предусмотрено право работодателя на расторжение трудового договора, без направления уведомления работнику и без уточнения даты расторжения,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 с выплатой компенсации, размер которой определяется трудовым договором, то работник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 может быть восстановлен на работе.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4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768" y="2060848"/>
            <a:ext cx="8748464" cy="280831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ВРЕМЕННЫЙ ПЕРЕВОД НА ДРУГУЮ РАБОТУ БЕРЕМЕННЫХ ЖЕНЩИН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(СТАТЬЯ 44)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 предоставления беременной женщине другой работы, исключающей воздействие неблагоприятных производственных факторов, 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она подлежит освобождению от работы 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сохранением </a:t>
            </a:r>
            <a:r>
              <a:rPr kumimoji="0" lang="ru-RU" altLang="ru-RU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средней заработной платы 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все пропущенные вследствие этого рабочие дни за счет средств работодателя. </a:t>
            </a:r>
          </a:p>
        </p:txBody>
      </p:sp>
    </p:spTree>
    <p:extLst>
      <p:ext uri="{BB962C8B-B14F-4D97-AF65-F5344CB8AC3E}">
        <p14:creationId xmlns:p14="http://schemas.microsoft.com/office/powerpoint/2010/main" val="6420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</a:rPr>
              <a:t>ПЕРЕВОД БЕРЕМЕННЫХ ЖЕНЩИН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1556792"/>
            <a:ext cx="8712968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Работодатель обязан перевести беременную женщину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основании  медицинского заключения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другую работу, исключающую воздействие вредных  и (или) опасных производственных факторов</a:t>
            </a:r>
          </a:p>
          <a:p>
            <a:pPr eaLnBrk="1" hangingPunct="1">
              <a:buClr>
                <a:srgbClr val="00007D"/>
              </a:buClr>
              <a:buFont typeface="Wingdings" panose="05000000000000000000" pitchFamily="2" charset="2"/>
              <a:buChar char="Ø"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сохранением  средней заработной платы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5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4" y="1341438"/>
            <a:ext cx="8208912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отношения, непосредственно связанные с трудовыми</a:t>
            </a:r>
            <a:r>
              <a:rPr kumimoji="0" lang="kk-KZ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- отношения, складывающиеся по поводу профессиональной подготовки, переподготовки и повышения квалификации работников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2" descr="C:\Users\Пользователь\Desktop\1VXzfisL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3717032"/>
            <a:ext cx="43910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44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107504" y="1844824"/>
            <a:ext cx="89289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случае отказа беременной женщины от предложен</a:t>
            </a:r>
            <a:r>
              <a:rPr kumimoji="0" lang="kk-KZ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ного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работодателем перевода на другую работу она подлежит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освобождению от </a:t>
            </a:r>
            <a:r>
              <a:rPr kumimoji="0" lang="kk-KZ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выполнения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противопоказанной работы без сохранения заработной платы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 предоставления отпуска по беременности и родам.</a:t>
            </a:r>
          </a:p>
        </p:txBody>
      </p:sp>
    </p:spTree>
    <p:extLst>
      <p:ext uri="{BB962C8B-B14F-4D97-AF65-F5344CB8AC3E}">
        <p14:creationId xmlns:p14="http://schemas.microsoft.com/office/powerpoint/2010/main" val="23619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ПЕРЕРЫВЫ ДЛЯ КОРМЛЕНИЯ РЕБЕНКА (ДЕТЕЙ)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179512" y="1600200"/>
            <a:ext cx="8712968" cy="47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Работающим женщинам, имеющим детей в возрасте до полутора лет, отцам (усыновителям,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удочерителям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), воспитывающим детей в возрасте до полутора лет без матери, предоставляются дополнительные перерывы для кормления ребенка (детей) не реже чем через каждые три часа работы следующей продолжительности: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  1) имеющим одного ребенка, – каждый перерыв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 менее тридцати минут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 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  2) имеющим двух или более детей, – каждый перерыв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 менее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одного часа.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2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ГАРАНТИИ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Перерывы для кормления ребенка (детей)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включаются в рабочее время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время перерывов женщинам, отцам, усыновителям (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удочерителям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сохраняется 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средняя заработная плата.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7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СТАТЬЯ 103 ТК РК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179512" y="1772816"/>
            <a:ext cx="88569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Заработная плата выплачивается работнику 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фактически отработанное им время,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учтенное в документах работодателя по учету рабочего времени.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3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   Учет времени обучения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xmlns="" id="{9F3C0E11-3A9E-4412-81ED-D6AEB56C5C76}"/>
              </a:ext>
            </a:extLst>
          </p:cNvPr>
          <p:cNvSpPr txBox="1">
            <a:spLocks/>
          </p:cNvSpPr>
          <p:nvPr/>
        </p:nvSpPr>
        <p:spPr bwMode="auto">
          <a:xfrm>
            <a:off x="457200" y="1481138"/>
            <a:ext cx="822960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Учету подлежит отработанное и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неотработанное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работником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время</a:t>
            </a:r>
          </a:p>
          <a:p>
            <a:pPr marL="10972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Форма и порядок ведения учета рабочего времени определяются актом работодателем (ст. 79 ТК РК).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2" descr="C:\Users\Пользователь\Desktop\_WkZr_t-b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7" y="4653136"/>
            <a:ext cx="392747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221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5832648" cy="1296144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ОТПУСКА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s1.1zoom.me/b5050/59/Summer_Flip-flops_Glasses_Sand_516327_800x6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417646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1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1700808"/>
            <a:ext cx="85689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отпуск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освобождение работника от работы на определенный период для обеспечения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ежегодного отдыха работника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или социальных целей с сохранением за ним места работы (должности) и в случаях, установленных Кодексом, средней заработной платы </a:t>
            </a:r>
          </a:p>
        </p:txBody>
      </p:sp>
    </p:spTree>
    <p:extLst>
      <p:ext uri="{BB962C8B-B14F-4D97-AF65-F5344CB8AC3E}">
        <p14:creationId xmlns:p14="http://schemas.microsoft.com/office/powerpoint/2010/main" val="22675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ЕЖЕГОДНЫЙ ТРУДОВОЙ ОТПУСК (СТ.87)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5740" y="1628800"/>
            <a:ext cx="8900756" cy="452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Оплачиваемый ежегодный трудовой отпуск предназначен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отдыха работника, восстановления работоспособности, укрепления здоровья и иных личных потребностей работника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предоставляется на определенное количество календарных дней с сохранением места работы (должности) и средней заработной платы.</a:t>
            </a:r>
          </a:p>
        </p:txBody>
      </p:sp>
    </p:spTree>
    <p:extLst>
      <p:ext uri="{BB962C8B-B14F-4D97-AF65-F5344CB8AC3E}">
        <p14:creationId xmlns:p14="http://schemas.microsoft.com/office/powerpoint/2010/main" val="24863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2"/>
          <p:cNvSpPr txBox="1">
            <a:spLocks noChangeArrowheads="1"/>
          </p:cNvSpPr>
          <p:nvPr/>
        </p:nvSpPr>
        <p:spPr>
          <a:xfrm>
            <a:off x="226593" y="1628800"/>
            <a:ext cx="814705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chemeClr val="bg1">
                    <a:lumMod val="50000"/>
                  </a:schemeClr>
                </a:solidFill>
              </a:rPr>
              <a:t>Случаи и порядок перенесения оплачиваемого ежегодного трудового отпуска</a:t>
            </a:r>
            <a:br>
              <a:rPr lang="ru-RU" altLang="ru-RU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altLang="ru-RU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xmlns="" id="{1890D51A-17ED-4A55-92C4-EB888656E56C}"/>
              </a:ext>
            </a:extLst>
          </p:cNvPr>
          <p:cNvSpPr txBox="1">
            <a:spLocks/>
          </p:cNvSpPr>
          <p:nvPr/>
        </p:nvSpPr>
        <p:spPr bwMode="auto">
          <a:xfrm>
            <a:off x="226593" y="2348880"/>
            <a:ext cx="8665887" cy="432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972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Оплачиваемый ежегодный трудовой отпуск переносится полностью или в его части в случаях: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временной нетрудоспособности работника;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 отпуске по беременности и родам.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972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Оплачиваемый ежегодный трудовой отпуск (его часть)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случаях, предусмотренных пунктом 1 настоящей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статьи, переносится по просьбе работника в период нахождения в оплачиваемом ежегодном трудовом отпуске.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9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3B2CF6FD-C22F-49F2-976B-7118499C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484784"/>
            <a:ext cx="903649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Удержания из заработной платы работника для погашения его задолженности перед организацией, в которой он работает, могут производиться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основании акта работодателя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письменн</a:t>
            </a:r>
            <a:r>
              <a:rPr kumimoji="0" lang="kk-KZ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ым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уведомлени</a:t>
            </a:r>
            <a:r>
              <a:rPr kumimoji="0" lang="kk-KZ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ем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работника: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4) 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случае перенесения ежегодного оплачиваемого трудового отпуска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alt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4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C60A1B10-0E57-4A36-8B06-74EB6065D127}"/>
              </a:ext>
            </a:extLst>
          </p:cNvPr>
          <p:cNvSpPr txBox="1">
            <a:spLocks/>
          </p:cNvSpPr>
          <p:nvPr/>
        </p:nvSpPr>
        <p:spPr bwMode="auto">
          <a:xfrm>
            <a:off x="323528" y="836712"/>
            <a:ext cx="8229600" cy="581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Работодатель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имеет право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10972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10) обеспечивать работникам профессиональную подготовку, переподготовку и повышение их квалификации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соответствии с Кодексом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11) на возмещение своих затрат, связанных с обучением работника, в соответствии с Кодексом;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2" descr="C:\Users\Пользователь\Desktop\ShoY26gox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16" y="4551909"/>
            <a:ext cx="3939357" cy="213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555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xmlns="" id="{8DC93322-6442-4090-8E51-408E50D7ED5A}"/>
              </a:ext>
            </a:extLst>
          </p:cNvPr>
          <p:cNvSpPr txBox="1">
            <a:spLocks/>
          </p:cNvSpPr>
          <p:nvPr/>
        </p:nvSpPr>
        <p:spPr bwMode="auto">
          <a:xfrm>
            <a:off x="57876" y="1340768"/>
            <a:ext cx="903649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Перенесенный трудовой отпуск по соглашению сторон может быть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присоединен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к трудовому отпуску за следующий рабочий год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или предоставлен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по просьбе работника 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отдельно в текущем рабочем году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0972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Запрещается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непредоставление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неиспользованного оплачиваемого ежегодного трудового отпуска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либо его части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 течение двух лет подряд.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 ОТ УЧАСТНИКОВ ВЕБИНАРА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251520" y="1844824"/>
            <a:ext cx="856895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Большая просьба к Вам, Наталья Васильевна, наши бухгалтеры просят еще раз озвучить, что при отзыве с трудового отпуска с компенсацией будет идти тройная выплата, пожалуйста, проговорите еще раз в вашем вебинаре это.</a:t>
            </a:r>
            <a:br>
              <a:rPr kumimoji="0" lang="ru-RU" alt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alt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9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ОТЗЫВ ИЗ ОТПУСКА (СТ. 95 ТК)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712968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трудовой отпуск может быть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случае производственной необходимости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прерван работодателем только с письменного согласия работника.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Отказ работника от предложения работодателя не является нарушением трудовой дисциплины.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!!! не допускается отзыв из отпуска: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endParaRPr kumimoji="0" lang="ru-RU" altLang="ru-RU" sz="1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работников, не достигших 18 лет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беременных женщин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работников, занятых на тяжелых работах, работах с вредными (особо вредными), опасными условиями труда </a:t>
            </a:r>
          </a:p>
        </p:txBody>
      </p:sp>
    </p:spTree>
    <p:extLst>
      <p:ext uri="{BB962C8B-B14F-4D97-AF65-F5344CB8AC3E}">
        <p14:creationId xmlns:p14="http://schemas.microsoft.com/office/powerpoint/2010/main" val="31080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568952" cy="545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Неиспользованная в связи с отзывом часть оплачиваемого ежегодного трудового отпуска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соглашению сторон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предоставляется: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течение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текущего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рабочего года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следующем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рабочем году в любое время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либо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присоединяется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 оплачиваемому ежегодному трудовому отпуску за следующий рабочий год. </a:t>
            </a:r>
          </a:p>
        </p:txBody>
      </p:sp>
    </p:spTree>
    <p:extLst>
      <p:ext uri="{BB962C8B-B14F-4D97-AF65-F5344CB8AC3E}">
        <p14:creationId xmlns:p14="http://schemas.microsoft.com/office/powerpoint/2010/main" val="26513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1A80FFEF-A1F0-4C4C-A4FF-86BAF0AC1483}"/>
              </a:ext>
            </a:extLst>
          </p:cNvPr>
          <p:cNvSpPr txBox="1">
            <a:spLocks/>
          </p:cNvSpPr>
          <p:nvPr/>
        </p:nvSpPr>
        <p:spPr bwMode="auto">
          <a:xfrm>
            <a:off x="323528" y="1177619"/>
            <a:ext cx="8568952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Удержания из заработной платы работника для погашения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его задолженности перед организацией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в которой он работает, могут производиться на 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основании акта работодателя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письменн</a:t>
            </a:r>
            <a:r>
              <a:rPr kumimoji="0" lang="kk-K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ым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уведомлени</a:t>
            </a:r>
            <a:r>
              <a:rPr kumimoji="0" lang="kk-K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ем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работника: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4) в случае отзыва работника из ежегодного оплачиваемого трудового отпуска,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исключением пункта 3 статьи 9</a:t>
            </a:r>
            <a:r>
              <a:rPr kumimoji="0" lang="kk-K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</a:t>
            </a:r>
            <a:r>
              <a:rPr kumimoji="0" lang="kk-K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Кодекса;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4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Статья 95 ТК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772816"/>
            <a:ext cx="88569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 отзыве работника из оплачиваемого ежегодного трудового отпуска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вместо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предоставления неиспользованной части отпуска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другое время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соглашению между работником и работодателем работнику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производится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компенсационная выплата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ЗА ДНИ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неиспользованной части оплачиваемого     ежегодного трудового отпуска.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8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2"/>
          <p:cNvSpPr txBox="1">
            <a:spLocks noChangeArrowheads="1"/>
          </p:cNvSpPr>
          <p:nvPr/>
        </p:nvSpPr>
        <p:spPr bwMode="auto">
          <a:xfrm>
            <a:off x="107504" y="1169721"/>
            <a:ext cx="8928992" cy="14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Приказ Министра здравоохранения РК от 30 ноября 2015 г.</a:t>
            </a: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Единые правила исчисления средней заработной платы</a:t>
            </a:r>
            <a:endParaRPr kumimoji="0" lang="ru-RU" altLang="ru-RU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Объект 1"/>
          <p:cNvSpPr txBox="1">
            <a:spLocks noChangeArrowheads="1"/>
          </p:cNvSpPr>
          <p:nvPr/>
        </p:nvSpPr>
        <p:spPr bwMode="auto">
          <a:xfrm>
            <a:off x="287337" y="2718329"/>
            <a:ext cx="8605143" cy="402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событие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случаи, связанные с сохранением или выплатой средней заработной платы,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компенсацией за неиспользованные ДНИ оплачиваемого ежегодного трудового отпуска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соответствии с Трудовым кодексом. 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(а это п. 3 ст. 95 и п. 2 ст. 96 ТК РК)</a:t>
            </a:r>
            <a:b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7. Средняя заработная плата работника исчисляется путем умножения среднего дневного (часового) заработка на количество рабочих дней (рабочих часов), приходящихся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период события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8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2"/>
          <p:cNvSpPr txBox="1">
            <a:spLocks noChangeArrowheads="1"/>
          </p:cNvSpPr>
          <p:nvPr/>
        </p:nvSpPr>
        <p:spPr bwMode="auto">
          <a:xfrm>
            <a:off x="151196" y="773125"/>
            <a:ext cx="8928992" cy="9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Приказ Министра здравоохранения РК от 30 ноября 2015 г.</a:t>
            </a: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Единые правила исчисления средней заработной платы</a:t>
            </a:r>
            <a:endParaRPr kumimoji="0" lang="ru-RU" altLang="ru-RU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xmlns="" id="{31E74924-F216-4B72-8B80-6EE7F70036D1}"/>
              </a:ext>
            </a:extLst>
          </p:cNvPr>
          <p:cNvSpPr txBox="1">
            <a:spLocks/>
          </p:cNvSpPr>
          <p:nvPr/>
        </p:nvSpPr>
        <p:spPr bwMode="auto">
          <a:xfrm>
            <a:off x="10633" y="1988840"/>
            <a:ext cx="9231385" cy="51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Выплаты, не учитываемые при исчислении средней заработной платы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  К выплатам, не учитываемым при исчислении средней заработной платы, относятся:</a:t>
            </a:r>
            <a:b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 компенсация за неиспользованную часть оплачиваемого ежегодного трудового отпуска;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  2) социальное пособие по временной нетрудоспособности, а также дополнительные выплаты к размерам социального пособия, устанавливаемые работодателем;</a:t>
            </a:r>
            <a:b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  3) пособие на оздоровление, выплачиваемое работникам при предоставлении оплачиваемого ежегодного трудового отпуска;</a:t>
            </a:r>
            <a:b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  4) компенсации работникам, направляемым в служебные командировки;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8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СТАТЬЯ 96 ТК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251520" y="1628800"/>
            <a:ext cx="86409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 прекращении трудового договора работнику, который не использовал или использовал не полностью оплачиваемый ежегодный трудовой отпуск (ежегодные трудовые отпуска),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производится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компенсационная выплата за неиспользованные им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ДНИ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оплачиваемого ежегодного трудового отпуска (ежегодных трудовых отпусков).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0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" y="995536"/>
            <a:ext cx="89249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1"/>
          <p:cNvSpPr txBox="1">
            <a:spLocks noChangeArrowheads="1"/>
          </p:cNvSpPr>
          <p:nvPr/>
        </p:nvSpPr>
        <p:spPr bwMode="auto">
          <a:xfrm>
            <a:off x="254198" y="2343711"/>
            <a:ext cx="856932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событие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случаи, связанные с сохранением или выплатой средней заработной платы,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компенсацией за неиспользованные ДНИ оплачиваемого ежегодного трудового отпуска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соответствии с Трудовым кодексом. (а это п. 3 ст. 95 и п. 2 ст. 96 ТК РК)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  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7. Средняя заработная плата работника исчисляется путем умножения среднего дневного (часового) заработка на количество рабочих дней (рабочих часов), приходящихся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период события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0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 noChangeArrowheads="1"/>
          </p:cNvSpPr>
          <p:nvPr/>
        </p:nvSpPr>
        <p:spPr bwMode="auto">
          <a:xfrm>
            <a:off x="395536" y="1610245"/>
            <a:ext cx="8229600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Профессиональная подготовка, переподготовка и повышение квалификации обучаемых по направлению работодателя осуществляются за счет средств работодателя </a:t>
            </a:r>
            <a:r>
              <a:rPr kumimoji="0" lang="ru-RU" alt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соответствии с 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ДОГОВОРОМ ОБУЧЕНИЯ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alt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076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УДЕРЖАНИЯ ИЗ ЗАРАБОТНОЙ ПЛАТЫ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-53163" y="1340768"/>
            <a:ext cx="9144000" cy="563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Удержания из заработной платы работника для погашения его задолженности перед организацией, в которой он работает, могут производиться на основании акта работодателя с письменным уведомлением работника: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для возмещения неотработанного аванса, выданного работнику в счет заработной платы;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4)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 случаях перенесения или отзыва работника из ежегодного оплачиваемого трудового отпуска,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исключением пункта 3 статьи 95 настоящего Кодекса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5)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 иных случаях при наличии письменного согласия работника.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1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7704856" cy="316835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СУММИРОВАННЫЙ УЧЕТ РАБОЧЕГО ВРЕМЕНИ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СТАТЬЯ 75 ТК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СУММИРОВАННЫЙ УЧЕТ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 noChangeArrowheads="1"/>
          </p:cNvSpPr>
          <p:nvPr/>
        </p:nvSpPr>
        <p:spPr bwMode="auto">
          <a:xfrm>
            <a:off x="323528" y="1700808"/>
            <a:ext cx="84249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Учетным периодом при суммированном учете рабочего времени признается период, в пределах которого должна быть соблюдена в среднем установленная для данной категории работников норма ежедневной и (или) еженедельной продолжительности рабочего времени.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0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 noChangeArrowheads="1"/>
          </p:cNvSpPr>
          <p:nvPr/>
        </p:nvSpPr>
        <p:spPr>
          <a:xfrm>
            <a:off x="251520" y="1205580"/>
            <a:ext cx="8229600" cy="539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3600" b="1" dirty="0" smtClean="0"/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altLang="ru-RU" sz="3600" b="1" dirty="0" smtClean="0">
                <a:solidFill>
                  <a:schemeClr val="tx1"/>
                </a:solidFill>
              </a:rPr>
              <a:t>Порядок работы </a:t>
            </a:r>
            <a:r>
              <a:rPr lang="ru-RU" altLang="ru-RU" sz="3600" dirty="0" smtClean="0">
                <a:solidFill>
                  <a:schemeClr val="tx1"/>
                </a:solidFill>
              </a:rPr>
              <a:t>при суммированном учете рабочего времени, категории работников, для которых устанавливается суммированный учет рабочего времени, </a:t>
            </a:r>
            <a:r>
              <a:rPr lang="ru-RU" altLang="ru-RU" sz="3600" b="1" dirty="0" smtClean="0">
                <a:solidFill>
                  <a:schemeClr val="tx1"/>
                </a:solidFill>
              </a:rPr>
              <a:t>определяются коллективным договором и</a:t>
            </a:r>
            <a:r>
              <a:rPr lang="kk-KZ" altLang="ru-RU" sz="3600" b="1" dirty="0" smtClean="0">
                <a:solidFill>
                  <a:schemeClr val="tx1"/>
                </a:solidFill>
              </a:rPr>
              <a:t>ли</a:t>
            </a:r>
            <a:r>
              <a:rPr lang="ru-RU" altLang="ru-RU" sz="3600" b="1" dirty="0" smtClean="0">
                <a:solidFill>
                  <a:schemeClr val="tx1"/>
                </a:solidFill>
              </a:rPr>
              <a:t> актом работодателя.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1328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Ольга</a:t>
            </a:r>
          </a:p>
          <a:p>
            <a:pPr algn="l"/>
            <a:endParaRPr lang="ru-RU" sz="10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день, Наталья Васильевна! Подскажите, пожалуйста, как рассчитывается </a:t>
            </a:r>
            <a:r>
              <a:rPr lang="ru-RU" dirty="0">
                <a:solidFill>
                  <a:srgbClr val="C00000"/>
                </a:solidFill>
              </a:rPr>
              <a:t>почасовая оплата </a:t>
            </a:r>
            <a:r>
              <a:rPr lang="ru-RU" dirty="0">
                <a:solidFill>
                  <a:schemeClr val="tx1"/>
                </a:solidFill>
              </a:rPr>
              <a:t>при работе в </a:t>
            </a:r>
            <a:r>
              <a:rPr lang="ru-RU" dirty="0">
                <a:solidFill>
                  <a:srgbClr val="C00000"/>
                </a:solidFill>
              </a:rPr>
              <a:t>ночное</a:t>
            </a:r>
            <a:r>
              <a:rPr lang="ru-RU" dirty="0">
                <a:solidFill>
                  <a:schemeClr val="tx1"/>
                </a:solidFill>
              </a:rPr>
              <a:t> время в </a:t>
            </a:r>
            <a:r>
              <a:rPr lang="ru-RU" dirty="0">
                <a:solidFill>
                  <a:srgbClr val="C00000"/>
                </a:solidFill>
              </a:rPr>
              <a:t>праздничные</a:t>
            </a:r>
            <a:r>
              <a:rPr lang="ru-RU" dirty="0">
                <a:solidFill>
                  <a:schemeClr val="tx1"/>
                </a:solidFill>
              </a:rPr>
              <a:t> дни. Спасибо.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П.2 СТ.106 ТК РК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457200" y="1981200"/>
            <a:ext cx="843528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Оплата труда при суммированном учете рабочего времени производится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фактически отработанное количество рабочих часов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графику сменности (графику вахт). </a:t>
            </a:r>
          </a:p>
        </p:txBody>
      </p:sp>
    </p:spTree>
    <p:extLst>
      <p:ext uri="{BB962C8B-B14F-4D97-AF65-F5344CB8AC3E}">
        <p14:creationId xmlns:p14="http://schemas.microsoft.com/office/powerpoint/2010/main" val="8695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 noChangeArrowheads="1"/>
          </p:cNvSpPr>
          <p:nvPr/>
        </p:nvSpPr>
        <p:spPr bwMode="auto">
          <a:xfrm>
            <a:off x="251520" y="1844824"/>
            <a:ext cx="8640959" cy="475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Начисление заработной платы производится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часовой тарифной ставке,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рассчитанной исходя из тарифной ставки (должностного оклада) и </a:t>
            </a:r>
            <a:r>
              <a:rPr kumimoji="0" lang="ru-RU" alt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месячной нормы рабочего времени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соответствии с балансом рабочего времени на соответствующий календарный год.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3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21196AA-878D-4261-948A-5F370FA7B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412776"/>
            <a:ext cx="892899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расчет среднего часового заработка (СЧЗ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 суммированном учёте рабочего времени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СЧЗ = ДО / ВП/ ФВ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 - это должностной оклад;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ВП - это время по утвержденному балансу рабочего времени на кален­дарный год;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ФВ - это фактически отработанное время по графику сменности (графику вахт).</a:t>
            </a:r>
            <a:b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0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E255B13-2894-47AB-9DBE-90F12325A2D4}"/>
              </a:ext>
            </a:extLst>
          </p:cNvPr>
          <p:cNvSpPr txBox="1">
            <a:spLocks/>
          </p:cNvSpPr>
          <p:nvPr/>
        </p:nvSpPr>
        <p:spPr bwMode="auto">
          <a:xfrm>
            <a:off x="107504" y="1226368"/>
            <a:ext cx="9036496" cy="563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Работникам (группе работников), занятым на непрерывных производствах или на производствах, остановка работы которых в выходные дни невозможна по производственно-техническим условиям или вследствие необходимости постоянного непрерывного обслуживания населения,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 также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работающи</a:t>
            </a:r>
            <a:r>
              <a:rPr kumimoji="0" lang="kk-K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вахтовым методом,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выходные дни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предоставляются в различные дни недели поочередно согласно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графикам сменности (графикам вахт).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4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251520" y="1981200"/>
            <a:ext cx="864096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Первый день Курбан-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айта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отмечаемого по мусульманскому календарю, 7 января – православное Рождество являются 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выходными днями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независимо от применяемых режимов работы и графиков сменности (графикам вахт).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3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539552" y="1340768"/>
            <a:ext cx="8424936" cy="32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договор обучения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письменное соглашение между работодателем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обучаемым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 условиях профессиональной подготовки, переподготовки и повышения квалификации (п. 6 ст. 116 ТК РК); 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3" descr="C:\Users\Пользователь\Desktop\7qyrrRqHj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118"/>
            <a:ext cx="3995936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5446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РАБОТА В ВЫХОДНЫЕ И ПРАЗДНИЧНЫЕ ДНИ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179512" y="1557338"/>
            <a:ext cx="8712968" cy="511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привлечения работников, работающих по графику сменности или вахтовым методом по графику вахт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к работе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 праздничные дни,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 также в выходные дни, предусмотренные пунктом 5 статьи 84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одекса, письменное согласие работников и издание акта работодателя не требуются.</a:t>
            </a:r>
            <a:b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C4CEDA4-03C9-4C50-B48C-B5FEB5CC0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484784"/>
            <a:ext cx="8928992" cy="571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Работодатель обязан вести учет рабочего времени,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фактически отработанного работником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Учету подлежит отработанное и неотработанное работником время.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 этом отдельно учитываются время сверхурочных работ, работы в ночное время,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выходные,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праздничные дни, дни командировок.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составе  неотработанного времени учету подлежат оплачиваемое и неоплачиваемое время, а также потери рабочего времени по вине работника и (или) работодателя. </a:t>
            </a:r>
            <a:endParaRPr kumimoji="0" lang="ru-RU" altLang="ru-RU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82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Система оплаты труда и Размер заработной платы</a:t>
            </a:r>
          </a:p>
        </p:txBody>
      </p:sp>
      <p:sp>
        <p:nvSpPr>
          <p:cNvPr id="5" name="Объект 1"/>
          <p:cNvSpPr txBox="1">
            <a:spLocks noChangeArrowheads="1"/>
          </p:cNvSpPr>
          <p:nvPr/>
        </p:nvSpPr>
        <p:spPr bwMode="auto">
          <a:xfrm>
            <a:off x="179512" y="1557338"/>
            <a:ext cx="8784976" cy="496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Система оплаты труда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должна обеспечить долю 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основной заработной платы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 менее 75 процентов в заработной плате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работников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без учета единовременных стимулирующих выплат (п. 4 ст. 107 ТК РК).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Система оплаты труда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технология реализации зависимости </a:t>
            </a: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размера заработной платы работника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от полученных результатов его труда, устанавливающая взаимосвязь элементов заработной платы: тарифной части, 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должностного оклада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доплат, надбавок, 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премий, других стимулирующих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и компенсационных выплат;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4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Система оплаты труда и Размер заработной платы</a:t>
            </a:r>
          </a:p>
        </p:txBody>
      </p:sp>
      <p:sp>
        <p:nvSpPr>
          <p:cNvPr id="6" name="Объект 1"/>
          <p:cNvSpPr txBox="1">
            <a:spLocks noChangeArrowheads="1"/>
          </p:cNvSpPr>
          <p:nvPr/>
        </p:nvSpPr>
        <p:spPr bwMode="auto">
          <a:xfrm>
            <a:off x="251520" y="1484312"/>
            <a:ext cx="8568952" cy="49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Система оплаты труда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должна обеспечить долю 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основной заработной платы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 менее 75 процентов в заработной плате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работников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без учета единовременных стимулирующих выплат (п. 4 ст. 107 ТК РК).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Основная заработная плата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относительно постоянная часть заработной платы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включающая оплату по тарифным ставкам, должностным окладам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сдельным расценкам, и предусмотренные трудовым законодательством Республики Казахстан, отраслевым соглашением, коллективным и (или) трудовым договорами 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выплаты постоянного характера;</a:t>
            </a:r>
          </a:p>
        </p:txBody>
      </p:sp>
    </p:spTree>
    <p:extLst>
      <p:ext uri="{BB962C8B-B14F-4D97-AF65-F5344CB8AC3E}">
        <p14:creationId xmlns:p14="http://schemas.microsoft.com/office/powerpoint/2010/main" val="26444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xmlns="" id="{0DEC5004-3FEE-45EF-9918-B6D4F87F2297}"/>
              </a:ext>
            </a:extLst>
          </p:cNvPr>
          <p:cNvSpPr txBox="1">
            <a:spLocks/>
          </p:cNvSpPr>
          <p:nvPr/>
        </p:nvSpPr>
        <p:spPr bwMode="auto">
          <a:xfrm>
            <a:off x="0" y="1226368"/>
            <a:ext cx="9144000" cy="563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Система оплаты труда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должна обеспечить долю основной заработной платы не менее 75 процентов в заработной плате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работников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без учета единовременных стимулирующих выплат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(п.4 ст.107 ТК РК).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 единовременным стимулирующим выплатам относятся: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единовременные (разовые) премии независимо от источника выплаты;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2).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вознаграждение по итогам работы за полгода, год (премии, бонусы);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единовременные денежные вознаграждения (к юбилейным, праздничным датам и др.);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4).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премия по итогам выполнения работ разового характера.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1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77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              ОТВЕТЫ НА ВОПРОСЫ УЧАСТНИКОВ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itd0.mycdn.me/image?id=861583623997&amp;t=20&amp;plc=WEB&amp;tkn=*f-QX7Ca6WDWbb-ISGZNwTvCgW0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2"/>
          <a:stretch/>
        </p:blipFill>
        <p:spPr bwMode="auto">
          <a:xfrm>
            <a:off x="899592" y="2378797"/>
            <a:ext cx="546689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err="1" smtClean="0">
                <a:solidFill>
                  <a:srgbClr val="C00000"/>
                </a:solidFill>
              </a:rPr>
              <a:t>Айгерим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Вопрос </a:t>
            </a:r>
            <a:r>
              <a:rPr lang="ru-RU" dirty="0">
                <a:solidFill>
                  <a:schemeClr val="tx1"/>
                </a:solidFill>
              </a:rPr>
              <a:t>по должностным </a:t>
            </a:r>
            <a:r>
              <a:rPr lang="ru-RU" dirty="0" smtClean="0">
                <a:solidFill>
                  <a:schemeClr val="tx1"/>
                </a:solidFill>
              </a:rPr>
              <a:t>инструкциям. </a:t>
            </a:r>
            <a:r>
              <a:rPr lang="ru-RU" dirty="0">
                <a:solidFill>
                  <a:schemeClr val="tx1"/>
                </a:solidFill>
              </a:rPr>
              <a:t>Для того что бы сократить штатное расписание убрали </a:t>
            </a:r>
            <a:r>
              <a:rPr lang="ru-RU" dirty="0" smtClean="0">
                <a:solidFill>
                  <a:schemeClr val="tx1"/>
                </a:solidFill>
              </a:rPr>
              <a:t>совмещение, </a:t>
            </a:r>
            <a:r>
              <a:rPr lang="ru-RU" dirty="0">
                <a:solidFill>
                  <a:schemeClr val="tx1"/>
                </a:solidFill>
              </a:rPr>
              <a:t>и совмещаемые должности прописали в должностную </a:t>
            </a:r>
            <a:r>
              <a:rPr lang="ru-RU" dirty="0" smtClean="0">
                <a:solidFill>
                  <a:schemeClr val="tx1"/>
                </a:solidFill>
              </a:rPr>
              <a:t>инструкцию, </a:t>
            </a:r>
            <a:r>
              <a:rPr lang="ru-RU" dirty="0">
                <a:solidFill>
                  <a:schemeClr val="tx1"/>
                </a:solidFill>
              </a:rPr>
              <a:t>расширив обязанности работника, </a:t>
            </a:r>
            <a:r>
              <a:rPr lang="ru-RU" dirty="0" smtClean="0">
                <a:solidFill>
                  <a:schemeClr val="tx1"/>
                </a:solidFill>
              </a:rPr>
              <a:t>насколько </a:t>
            </a:r>
            <a:r>
              <a:rPr lang="ru-RU" dirty="0">
                <a:solidFill>
                  <a:schemeClr val="tx1"/>
                </a:solidFill>
              </a:rPr>
              <a:t>правомерны данные действия? К </a:t>
            </a:r>
            <a:r>
              <a:rPr lang="ru-RU" dirty="0" smtClean="0">
                <a:solidFill>
                  <a:schemeClr val="tx1"/>
                </a:solidFill>
              </a:rPr>
              <a:t>примеру, </a:t>
            </a:r>
            <a:r>
              <a:rPr lang="ru-RU" dirty="0">
                <a:solidFill>
                  <a:schemeClr val="tx1"/>
                </a:solidFill>
              </a:rPr>
              <a:t>юрист составляет приказы и </a:t>
            </a:r>
            <a:r>
              <a:rPr lang="ru-RU" dirty="0" smtClean="0">
                <a:solidFill>
                  <a:schemeClr val="tx1"/>
                </a:solidFill>
              </a:rPr>
              <a:t>ТД, </a:t>
            </a:r>
            <a:r>
              <a:rPr lang="ru-RU" dirty="0">
                <a:solidFill>
                  <a:schemeClr val="tx1"/>
                </a:solidFill>
              </a:rPr>
              <a:t>либо звукорежиссер в его ДИ (должностной инструкции ) добавили обязанности диктора. Может ли работодатель самостоятельно устанавливать квалификационные требования к работнику той </a:t>
            </a:r>
            <a:r>
              <a:rPr lang="ru-RU" dirty="0" smtClean="0">
                <a:solidFill>
                  <a:schemeClr val="tx1"/>
                </a:solidFill>
              </a:rPr>
              <a:t>должности, </a:t>
            </a:r>
            <a:r>
              <a:rPr lang="ru-RU" dirty="0">
                <a:solidFill>
                  <a:schemeClr val="tx1"/>
                </a:solidFill>
              </a:rPr>
              <a:t>где по ЕКТС не расписаны требования. Как быть с наименованием </a:t>
            </a:r>
            <a:r>
              <a:rPr lang="ru-RU" dirty="0" smtClean="0">
                <a:solidFill>
                  <a:schemeClr val="tx1"/>
                </a:solidFill>
              </a:rPr>
              <a:t>должности, </a:t>
            </a:r>
            <a:r>
              <a:rPr lang="ru-RU" dirty="0">
                <a:solidFill>
                  <a:schemeClr val="tx1"/>
                </a:solidFill>
              </a:rPr>
              <a:t>если ни одна не подходит к </a:t>
            </a:r>
            <a:r>
              <a:rPr lang="ru-RU" dirty="0" smtClean="0">
                <a:solidFill>
                  <a:schemeClr val="tx1"/>
                </a:solidFill>
              </a:rPr>
              <a:t>работнику </a:t>
            </a:r>
            <a:r>
              <a:rPr lang="ru-RU" dirty="0">
                <a:solidFill>
                  <a:schemeClr val="tx1"/>
                </a:solidFill>
              </a:rPr>
              <a:t>имеющейся у нас по ЕКТС можно ли самим придумать наименование </a:t>
            </a:r>
            <a:r>
              <a:rPr lang="ru-RU" dirty="0" smtClean="0">
                <a:solidFill>
                  <a:schemeClr val="tx1"/>
                </a:solidFill>
              </a:rPr>
              <a:t>должности?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Разное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Ирина</a:t>
            </a:r>
          </a:p>
          <a:p>
            <a:pPr algn="l"/>
            <a:endParaRPr lang="ru-RU" sz="21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день, Наталья Васильевна. На предприятии было принято заявление от работника о расторжении трудового договора по инициативе работника (п.3 ст.49 ТК РК). Работник требует визирования директором предприятия о приеме его заявления на втором экземпляре, несмотря на то, что это заявление зарегистрировано в журнале входящей корреспонденции с присвоением номера.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Должен </a:t>
            </a:r>
            <a:r>
              <a:rPr lang="ru-RU" dirty="0">
                <a:solidFill>
                  <a:schemeClr val="tx1"/>
                </a:solidFill>
              </a:rPr>
              <a:t>ли директор поставить свою подпись о получении заявления в день его подачи или предприятие должно направить работнику в трехдневный срок свой письменный ответ о принятии уведомления? Заранее благодарю.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Расторжение трудового договора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Ирина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день. Человек устраивается на работу. Его предупредили, что испытательный срок 2 месяца. Соглашаясь на это прорабатывает 1 месяц и понимает, что работа его не устраивает и собирается увольняться, но ей сказали, что отработать необходимо 2 месяца.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Вопрос: </a:t>
            </a:r>
            <a:r>
              <a:rPr lang="ru-RU" dirty="0">
                <a:solidFill>
                  <a:schemeClr val="tx1"/>
                </a:solidFill>
              </a:rPr>
              <a:t>правомерно ли это </a:t>
            </a:r>
            <a:r>
              <a:rPr lang="ru-RU" dirty="0" smtClean="0">
                <a:solidFill>
                  <a:schemeClr val="tx1"/>
                </a:solidFill>
              </a:rPr>
              <a:t>требование?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Расторжение трудового договора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Татьяна</a:t>
            </a:r>
          </a:p>
          <a:p>
            <a:pPr algn="l"/>
            <a:endParaRPr lang="ru-RU" sz="10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Наталья Васильевна, добрый день! Подскажите, пожалуйста, работник оформлен с </a:t>
            </a:r>
            <a:r>
              <a:rPr lang="ru-RU" dirty="0">
                <a:solidFill>
                  <a:srgbClr val="C00000"/>
                </a:solidFill>
              </a:rPr>
              <a:t>испытательным сроком на 3 месяца</a:t>
            </a:r>
            <a:r>
              <a:rPr lang="ru-RU" dirty="0">
                <a:solidFill>
                  <a:schemeClr val="tx1"/>
                </a:solidFill>
              </a:rPr>
              <a:t>. В период прохождения испытательного срока работодатель переводит его на другую должность, в другое подразделение. Сохраняется ли за ним испытательный срок, или же он прекращается с момента перевода на другую должность? Спасибо.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 Испытательный срок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xmlns="" id="{05C15A19-1C30-4B58-A1C1-BCBD604C8EA0}"/>
              </a:ext>
            </a:extLst>
          </p:cNvPr>
          <p:cNvSpPr txBox="1">
            <a:spLocks/>
          </p:cNvSpPr>
          <p:nvPr/>
        </p:nvSpPr>
        <p:spPr bwMode="auto">
          <a:xfrm>
            <a:off x="0" y="1241365"/>
            <a:ext cx="4346575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Работник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физическое лицо, состоящее в трудовых отношениях с работодателем и непосредственно выполняющее работу по трудовому договору.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Обучаемый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(т.е. в том числе и работник) на период повышения квалификации на основании договора обучения.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MAGIC\Desktop\jtdhLTN2tbE.jpg">
            <a:extLst>
              <a:ext uri="{FF2B5EF4-FFF2-40B4-BE49-F238E27FC236}">
                <a16:creationId xmlns:a16="http://schemas.microsoft.com/office/drawing/2014/main" xmlns="" id="{6B6E10FF-9B19-4F82-8ACC-7F87C547D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5523" r="9368" b="7141"/>
          <a:stretch/>
        </p:blipFill>
        <p:spPr bwMode="auto">
          <a:xfrm>
            <a:off x="5292080" y="2041375"/>
            <a:ext cx="351184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196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Мариса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Можно ли сократить ту должность, на которой "сидит" декретный работник, но временно место основного работника занимает другая, оформленная на ее место?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Расторжение трудового договора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Ираида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Столкнулись </a:t>
            </a:r>
            <a:r>
              <a:rPr lang="ru-RU" dirty="0">
                <a:solidFill>
                  <a:schemeClr val="tx1"/>
                </a:solidFill>
              </a:rPr>
              <a:t>с нестандартной ситуацией. Работник временно замещает основного работника на период его отпуска по уходу за ребенком. И теперь временный работник тоже уходит в отпуск по беременности и родам. Вопрос: при приеме второго временного работника на замещение основного работника, прекращается ли трудовой договор с первым временным работником и какие права есть у временного работника?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Вопрос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В Российском законодательстве есть ограничение срока замещения основного работника - 5 лет. Есть ли такие ограничения в нашем трудовом законодательстве? Имеются ввиду случаи, когда основной работник до окончания отпуска по уходу за ребенком до достижения 3 лет опять уходит в отпуск по беременности и родам, затем в отпуск по уходу за ребенком. Возможна ситуация ухода в третий декрет, не выходя на работу.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Расторжение трудового договора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Ирина</a:t>
            </a:r>
          </a:p>
          <a:p>
            <a:pPr algn="l"/>
            <a:endParaRPr lang="ru-RU" sz="1000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Добрый </a:t>
            </a:r>
            <a:r>
              <a:rPr lang="ru-RU" dirty="0">
                <a:solidFill>
                  <a:schemeClr val="tx1"/>
                </a:solidFill>
              </a:rPr>
              <a:t>день! Предприятие занимается производством стройматериалов и практически ежегодно на зимний период закрывается в связи с отсутствием заказов. Иногда бывает приостановка и в рабочий сезон. Как правильно оформить трудовые отношения в данном случае? (Работники постоянные, не сезонные)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Учет рабочего времени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Ирина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Работник</a:t>
            </a:r>
            <a:r>
              <a:rPr lang="ru-RU" dirty="0">
                <a:solidFill>
                  <a:schemeClr val="tx1"/>
                </a:solidFill>
              </a:rPr>
              <a:t>, по каким-то личным причинам не смог либо не захотел открыть карточку в зарплатном проекте работодателя. При этом во внутреннем Положении о заработной плате прописано, что расчет с работниками ведется только на карточки. Идя на встречу работнику, бухгалтер выплачивала деньги из кассы, при этом компания несла дополнительные расходы на комиссию банка при снятии с расчетного счета наличных денег.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Может </a:t>
            </a:r>
            <a:r>
              <a:rPr lang="ru-RU" dirty="0">
                <a:solidFill>
                  <a:schemeClr val="tx1"/>
                </a:solidFill>
              </a:rPr>
              <a:t>ли работодатель требовать от работника безусловного соблюдения требования внутреннего Положения о заработной плате и открытия банковской карточки несмотря на то, что работник может потом не иметь доступа к собственным деньгам (если у него например не погашен кредит)?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Или </a:t>
            </a:r>
            <a:r>
              <a:rPr lang="ru-RU" dirty="0">
                <a:solidFill>
                  <a:schemeClr val="tx1"/>
                </a:solidFill>
              </a:rPr>
              <a:t>же работодатель должен обеспечить получение работником его денег и продолжать выплачивать из кассы?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Может </a:t>
            </a:r>
            <a:r>
              <a:rPr lang="ru-RU" dirty="0">
                <a:solidFill>
                  <a:schemeClr val="tx1"/>
                </a:solidFill>
              </a:rPr>
              <a:t>ли работник требовать выплаты ему заработанных денег только из кассы и никаким другим образом?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Оплата труда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Елена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день! Вопрос: необходимо ли работнику предприятия писать ежемесячно заявление для выплаты аванса с заработной платы?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Оплата труда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76" y="1340768"/>
            <a:ext cx="9144000" cy="55172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Элла </a:t>
            </a:r>
            <a:r>
              <a:rPr lang="ru-RU" b="1" dirty="0" err="1">
                <a:solidFill>
                  <a:srgbClr val="C00000"/>
                </a:solidFill>
              </a:rPr>
              <a:t>Ирмуратова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11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Продавцы должны получать заработную плату только в виде </a:t>
            </a:r>
            <a:r>
              <a:rPr lang="ru-RU" dirty="0">
                <a:solidFill>
                  <a:srgbClr val="C00000"/>
                </a:solidFill>
              </a:rPr>
              <a:t>процентов от продаж</a:t>
            </a:r>
            <a:r>
              <a:rPr lang="ru-RU" dirty="0">
                <a:solidFill>
                  <a:schemeClr val="tx1"/>
                </a:solidFill>
              </a:rPr>
              <a:t>. Но продажи в разные месяцы бывают разные, иногда не дотягивают до минимального размера заработной платы (МРЗП). Должен ли быть прописан в трудовом договоре какой-то минимум по фиксированной зарплате, либо можно прописать только некий процент от продажи?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Будет </a:t>
            </a:r>
            <a:r>
              <a:rPr lang="ru-RU" dirty="0">
                <a:solidFill>
                  <a:schemeClr val="tx1"/>
                </a:solidFill>
              </a:rPr>
              <a:t>ли нарушением, если в какие то месяцы работник будет получать </a:t>
            </a:r>
            <a:r>
              <a:rPr lang="ru-RU" dirty="0">
                <a:solidFill>
                  <a:srgbClr val="C00000"/>
                </a:solidFill>
              </a:rPr>
              <a:t>меньше МРЗП</a:t>
            </a:r>
            <a:r>
              <a:rPr lang="ru-RU" dirty="0">
                <a:solidFill>
                  <a:schemeClr val="tx1"/>
                </a:solidFill>
              </a:rPr>
              <a:t>, но в иные месяцы зарплата достаточно высока?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Как </a:t>
            </a:r>
            <a:r>
              <a:rPr lang="ru-RU" dirty="0">
                <a:solidFill>
                  <a:schemeClr val="tx1"/>
                </a:solidFill>
              </a:rPr>
              <a:t>в этом случае грамотно оформить ТД в главе о выплате зарплаты? Спасибо.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Оплата труда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Ольга</a:t>
            </a:r>
          </a:p>
          <a:p>
            <a:pPr algn="l"/>
            <a:endParaRPr lang="ru-RU" sz="10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день, Наталья Васильевна! Подскажите, пожалуйста, как рассчитывается </a:t>
            </a:r>
            <a:r>
              <a:rPr lang="ru-RU" dirty="0">
                <a:solidFill>
                  <a:srgbClr val="C00000"/>
                </a:solidFill>
              </a:rPr>
              <a:t>почасовая оплата </a:t>
            </a:r>
            <a:r>
              <a:rPr lang="ru-RU" dirty="0">
                <a:solidFill>
                  <a:schemeClr val="tx1"/>
                </a:solidFill>
              </a:rPr>
              <a:t>при работе в </a:t>
            </a:r>
            <a:r>
              <a:rPr lang="ru-RU" dirty="0">
                <a:solidFill>
                  <a:srgbClr val="C00000"/>
                </a:solidFill>
              </a:rPr>
              <a:t>ночное</a:t>
            </a:r>
            <a:r>
              <a:rPr lang="ru-RU" dirty="0">
                <a:solidFill>
                  <a:schemeClr val="tx1"/>
                </a:solidFill>
              </a:rPr>
              <a:t> время в </a:t>
            </a:r>
            <a:r>
              <a:rPr lang="ru-RU" dirty="0">
                <a:solidFill>
                  <a:srgbClr val="C00000"/>
                </a:solidFill>
              </a:rPr>
              <a:t>праздничные</a:t>
            </a:r>
            <a:r>
              <a:rPr lang="ru-RU" dirty="0">
                <a:solidFill>
                  <a:schemeClr val="tx1"/>
                </a:solidFill>
              </a:rPr>
              <a:t> дни. Спасибо.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Ирина</a:t>
            </a:r>
          </a:p>
          <a:p>
            <a:pPr algn="l"/>
            <a:endParaRPr lang="ru-RU" sz="11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При совмещении должностей, расширении зоны обслуживания, исполнения (замещения) обязанностей временно отсутствующего работника необходимо ли подписывать </a:t>
            </a:r>
            <a:r>
              <a:rPr lang="ru-RU" dirty="0">
                <a:solidFill>
                  <a:srgbClr val="C00000"/>
                </a:solidFill>
              </a:rPr>
              <a:t>дополнительное соглашение к Трудовому договору</a:t>
            </a:r>
            <a:r>
              <a:rPr lang="ru-RU" dirty="0">
                <a:solidFill>
                  <a:schemeClr val="tx1"/>
                </a:solidFill>
              </a:rPr>
              <a:t>? В п.3. ст.11 сказано, что размер доплат устанавливается работодателем по соглашению с работником. Если возложение дополнительной работы у нас оформляется письменным согласием работника и изданием приказа, с которым работник ознакомлен, является ли это нарушением ТК РК?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Разное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Айгерим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12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Как прописать оплату в трудовом договоре работнику работающему посменно 2/2 в соответствии с графиком сменности по 11 часов, режим работы с 08:00 до 20:00. Оплату прописывать за фактически отработанное количество часов, исходя из размера часовой тарифной ставки в размере ________тенге?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можно прописать сразу фиксированную заработную плату с учетом всех налогов к примеру 80000 </a:t>
            </a:r>
            <a:r>
              <a:rPr lang="ru-RU" dirty="0" err="1" smtClean="0">
                <a:solidFill>
                  <a:schemeClr val="tx1"/>
                </a:solidFill>
              </a:rPr>
              <a:t>тг</a:t>
            </a:r>
            <a:r>
              <a:rPr lang="ru-RU" dirty="0" smtClean="0">
                <a:solidFill>
                  <a:schemeClr val="tx1"/>
                </a:solidFill>
              </a:rPr>
              <a:t>?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Работники</a:t>
            </a:r>
            <a:r>
              <a:rPr lang="ru-RU" dirty="0">
                <a:solidFill>
                  <a:schemeClr val="tx1"/>
                </a:solidFill>
              </a:rPr>
              <a:t>, работающие по суммированному учету времени - можно им в ТД прописывать сразу оклад общий за месяц? или им надо прописывать оплату за 1 час?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Как </a:t>
            </a:r>
            <a:r>
              <a:rPr lang="ru-RU" dirty="0">
                <a:solidFill>
                  <a:schemeClr val="tx1"/>
                </a:solidFill>
              </a:rPr>
              <a:t>будет правильно расписать заработную плату работникам посменно, соблюдая нормы трудового законодательства.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Учет рабочего времени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Елена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день. Ситуация у нас такая: В начале декабря </a:t>
            </a:r>
            <a:r>
              <a:rPr lang="ru-RU" dirty="0" smtClean="0">
                <a:solidFill>
                  <a:schemeClr val="tx1"/>
                </a:solidFill>
              </a:rPr>
              <a:t>2018 г. </a:t>
            </a:r>
            <a:r>
              <a:rPr lang="ru-RU" dirty="0">
                <a:solidFill>
                  <a:schemeClr val="tx1"/>
                </a:solidFill>
              </a:rPr>
              <a:t>нам с О.К. поступил приказ об отпуске без содержания сотрудника с 23 декабря по 31 декабря </a:t>
            </a:r>
            <a:r>
              <a:rPr lang="ru-RU" dirty="0" smtClean="0">
                <a:solidFill>
                  <a:schemeClr val="tx1"/>
                </a:solidFill>
              </a:rPr>
              <a:t>2018г. </a:t>
            </a:r>
            <a:r>
              <a:rPr lang="ru-RU" dirty="0">
                <a:solidFill>
                  <a:schemeClr val="tx1"/>
                </a:solidFill>
              </a:rPr>
              <a:t>включительно, который по 23 декабря находился в командировке. Наша бухгалтерия произвела начисление заработной платы этому сотруднику за фактически отработанное время с учетом этого приказа. В январе этот сотрудник предоставляет нам авансовый отчет по своей командировке и прикладывает следующие документы: 1. Командировочное удостоверение с указанием даты командировки с 10 дек по 23 дек </a:t>
            </a:r>
            <a:r>
              <a:rPr lang="ru-RU" dirty="0" smtClean="0">
                <a:solidFill>
                  <a:schemeClr val="tx1"/>
                </a:solidFill>
              </a:rPr>
              <a:t>2018г. включительно </a:t>
            </a:r>
            <a:r>
              <a:rPr lang="ru-RU" dirty="0">
                <a:solidFill>
                  <a:schemeClr val="tx1"/>
                </a:solidFill>
              </a:rPr>
              <a:t>(штамп О.К. о прибытии 23 декабря). 2. Авиабилеты - дата вылета 10 декабря, дата прилета 23 декабря 18 г.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Наша </a:t>
            </a:r>
            <a:r>
              <a:rPr lang="ru-RU" dirty="0">
                <a:solidFill>
                  <a:schemeClr val="tx1"/>
                </a:solidFill>
              </a:rPr>
              <a:t>бухгалтерия считает, что неверно оформлена командировка, т.к. с 23 декабря этот сотрудник по приказу в отпуске без содержания. О.К. утверждает, что такое оформление допустимо, т.к. сотрудник взял отпуск на 23 число, чтобы произвести сборы в дорогу.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Вопрос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Является ли такое оформление нарушением, может ли сотрудник одновременно быть в отпуске б/с и находиться в командировке - т.е. выполняет поручение компании по работе? Спасибо заранее.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Оплата труда. Командировка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kk-KZ" sz="3600" b="1" dirty="0" smtClean="0">
                <a:solidFill>
                  <a:schemeClr val="bg1"/>
                </a:solidFill>
              </a:rPr>
              <a:t>РАБОЧЕЕ ВРЕМЯ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395536" y="1988840"/>
            <a:ext cx="84969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рабочее время - время, в течение которого работник в соответствии с актами работодателя и условиями трудового договора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выполняет трудовые обязанности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а также иные периоды времени, которые в соответствии с Кодексом отнесены к рабочему времени (</a:t>
            </a:r>
            <a:r>
              <a:rPr kumimoji="0" lang="ru-RU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п.п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47) п. 1 ст.1 ТК РК);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06238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Айгерим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день, Наталья Васильевна. Давно не было ваших </a:t>
            </a:r>
            <a:r>
              <a:rPr lang="ru-RU" dirty="0" err="1">
                <a:solidFill>
                  <a:schemeClr val="tx1"/>
                </a:solidFill>
              </a:rPr>
              <a:t>вебинаров</a:t>
            </a:r>
            <a:r>
              <a:rPr lang="ru-RU" dirty="0">
                <a:solidFill>
                  <a:schemeClr val="tx1"/>
                </a:solidFill>
              </a:rPr>
              <a:t>, очень рады и ждали. 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трудовому законодательству доплата за замещение (совмещение и т.д.) определяется по соглашению сторон исходя из объема выполняемой работы. Правомерно ли будет писать в приказе доплату за замещение в размере 30% от оклада замещаемого работника. 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Оплачивается </a:t>
            </a:r>
            <a:r>
              <a:rPr lang="ru-RU" dirty="0">
                <a:solidFill>
                  <a:schemeClr val="tx1"/>
                </a:solidFill>
              </a:rPr>
              <a:t>больничный лист в период трудового отпуска, если работник его во время предоставил? 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Нужно </a:t>
            </a:r>
            <a:r>
              <a:rPr lang="ru-RU" dirty="0">
                <a:solidFill>
                  <a:schemeClr val="tx1"/>
                </a:solidFill>
              </a:rPr>
              <a:t>ли издавать приказ на удержание из заработной платы в иных случаях или достаточно согласия работника для удержания?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Оплата труда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Айгерим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10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Работник предупреждает руководство о том, что выйдет на работу выходные дни и пишет соответствующее служебное письмо, в котором руководство ставит свою резолюцию т.е. согласие. В конце месяца нужно ли отражать эти выходные дни в табеле и издавать приказ "выход выходные дни"?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Учет рабочего времени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Черкасова Татьяна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Сменный режим работы 2/2 (2 рабочих дня/2 выходных) с 11.00 по 22.00, 1 час перерыва для приема пищи.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Каково </a:t>
            </a:r>
            <a:r>
              <a:rPr lang="ru-RU" dirty="0">
                <a:solidFill>
                  <a:schemeClr val="tx1"/>
                </a:solidFill>
              </a:rPr>
              <a:t>количество нормативных часов при таком режиме работы?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Учет рабочего времени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Asel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Супермаркет. У кассиров и охранников сменный график. Они выходят 2 дня подряд по 12 часов/2 отдыхают. Не нарушение ли это рабочего времени?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Учет рабочего времени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Кулимхан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Здравствуйте! Сотрудник работает с июля 2016 г., ни разу не был в трудовом отпуске. В 2019 пишет заявление о предоставлении трудового отпуска за отработанный период. Какой период отпуска разрешается использовать? За последние 2 года или с 2016 года?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Отпуск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Айжан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10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день! Как начислять отпускные юристу, который работает не полный рабочий день, 4 часа в день, имеет оклад +10% по договору от суммы возвращенного долга?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Полагается </a:t>
            </a:r>
            <a:r>
              <a:rPr lang="ru-RU" dirty="0">
                <a:solidFill>
                  <a:schemeClr val="tx1"/>
                </a:solidFill>
              </a:rPr>
              <a:t>ли ему отпуск и включать ли при расчете отпускных сумму 10% вознаграждения по отдельному договору и праздничную премию? Сколько дней отпускных полагается такому работнику?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Учет рабочего времени. Отпуск.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Рыскина</a:t>
            </a:r>
            <a:r>
              <a:rPr lang="ru-RU" b="1" dirty="0">
                <a:solidFill>
                  <a:srgbClr val="C00000"/>
                </a:solidFill>
              </a:rPr>
              <a:t> Ирина</a:t>
            </a:r>
          </a:p>
          <a:p>
            <a:pPr algn="l"/>
            <a:endParaRPr lang="ru-RU" sz="12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Здравствуйте. В ТД у водителя микроавтобуса прописано, что его рабочий день начинается в 9-00 утра и заканчивается в 18-00, с перерывом на обед 1 час, с 12-00 до 13-00.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С </a:t>
            </a:r>
            <a:r>
              <a:rPr lang="ru-RU" dirty="0">
                <a:solidFill>
                  <a:srgbClr val="C00000"/>
                </a:solidFill>
              </a:rPr>
              <a:t>какого момента считать начало и окончание рабочего времени? </a:t>
            </a:r>
            <a:r>
              <a:rPr lang="ru-RU" dirty="0">
                <a:solidFill>
                  <a:schemeClr val="tx1"/>
                </a:solidFill>
              </a:rPr>
              <a:t>С момента приезда в офис на рабочем микроавтобусе, при этом по пути в офис собрав сотрудников или с момента получения этого автобуса с автостоянки, которая располагается возле его дома?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любом случае водителю добираться до офиса.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Есть </a:t>
            </a:r>
            <a:r>
              <a:rPr lang="ru-RU" dirty="0">
                <a:solidFill>
                  <a:schemeClr val="tx1"/>
                </a:solidFill>
              </a:rPr>
              <a:t>ли разница будет транспорт личным или рабочим? Также и в конце рабочего дня: заканчивается рабочее время в момент выезда из офиса, или передачи рабочего автобуса на автостоянку? А если водитель использует микроавтобус в личных целях?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Учет рабочего времени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Айгерим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1300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Вопрос по переработкам: </a:t>
            </a:r>
            <a:r>
              <a:rPr lang="ru-RU" dirty="0">
                <a:solidFill>
                  <a:schemeClr val="tx1"/>
                </a:solidFill>
              </a:rPr>
              <a:t>Работник работает по вахтовому режиму работы. В 8 часов утра принимает от напарника смену, проверяет инвентарь и т.д. по времени 30 минут. максимум 1 час уходит. В 12 часов дня готовится к непосредственной к работе к отправке в рейс. Получается время с утра до 12, а именно 3 часа он просто находится на месте и впустую тратит время, которое работодатель оплачивает и в конце месяца выходит так, что работник перерабатывает сверх нормы установленного по балансу рабочего времени за текущий месяц.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того, чтобы не оплачивать ему сверхурочно, было принято решение оформить его по совместительству на эти 3 часа по должности сторожа. Насколько правомерно </a:t>
            </a:r>
            <a:r>
              <a:rPr lang="ru-RU" dirty="0">
                <a:solidFill>
                  <a:srgbClr val="C00000"/>
                </a:solidFill>
              </a:rPr>
              <a:t>внутреннее совместительство</a:t>
            </a:r>
            <a:r>
              <a:rPr lang="ru-RU" dirty="0">
                <a:solidFill>
                  <a:schemeClr val="tx1"/>
                </a:solidFill>
              </a:rPr>
              <a:t>, как избежать сверхурочной работы и уменьшить часы работнику?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Учет рабочего времени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Галина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Сотрудница получает в поликлинике больничный лист для оформления отпуска по беременности и родам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этом хочет продолжить работу еще в </a:t>
            </a:r>
            <a:r>
              <a:rPr lang="ru-RU" dirty="0" smtClean="0">
                <a:solidFill>
                  <a:schemeClr val="tx1"/>
                </a:solidFill>
              </a:rPr>
              <a:t>течение </a:t>
            </a:r>
            <a:r>
              <a:rPr lang="ru-RU" dirty="0">
                <a:solidFill>
                  <a:schemeClr val="tx1"/>
                </a:solidFill>
              </a:rPr>
              <a:t>одного месяца. Правомерно ли это?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Разное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Татьяна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день, Наталья Васильевна, огромное спасибо Вам.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). Сотрудник работает с 20.09.2017г. Им использовано 10 календарных дней трудового отпуска. Остаток за рабочий год с 20.09.2017 по 19.09.2018 составляет 14 календарных дней. Сотрудник хочет использовать трудовой отпуск в декабре 2018 года. Но не все 14 календарных дней, а только 6 дней. Можно ли оформить ему в декабре 2018 года отпуск уже за следующий рабочий год – с 20.09.2018 по 19.09.2019, «перешагнув» остаток за рабочий год с 20.09.2017 по 19.09.2018, а в марте месяце 2019 года оформить отпуск на 14 календарных дней за рабочий год с 20.09.2017 по 19.09.2018?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5). </a:t>
            </a:r>
            <a:r>
              <a:rPr lang="ru-RU" dirty="0">
                <a:solidFill>
                  <a:schemeClr val="tx1"/>
                </a:solidFill>
              </a:rPr>
              <a:t>Трудовой договор заключается на определенный срок не менее одного года. Как это указать в трудовом договоре? Например, с 12 февраля 2019 года по 11 февраля 2020 года? или с 12 февраля 2019 года по 12 февраля 2020 года? И, когда мы оформляем приказ на трудовой отпуск, рабочий год указывается - с 12.02.2019 по 11.02.2020. Тогда, при оформлении трудового отпуска получится, что за один день отпуск "недодаем".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Разное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0" y="1226368"/>
            <a:ext cx="9143999" cy="537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Периоды времени подготовительно-заключительной работы (получение наряда-задания, материалов, инструментов, ознакомление с техникой, документацией, подготовка и уборка рабочего места, сдача готовой продукции и другие), перерывы, предусмотренные технологией, организацией труда; правилами безопасности и охраны труда; время присутствия или ожидания работы на рабочем месте, когда работник не располагает свободно своим временем; дежурства в праздничные и выходные дни; дежурства на дому, а также другие периоды, которые в соответствии трудовым, коллективным договорами, актами работодателя или нормативными правовыми актами Республики Казахстан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относятся к рабочему      			времени (п. 1 ст. 67 ТК РК)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9783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Айдына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день! В соответствии с ТК РК по соглашению сторон между работодателем и работником может заключаться </a:t>
            </a:r>
            <a:r>
              <a:rPr lang="ru-RU" dirty="0">
                <a:solidFill>
                  <a:srgbClr val="C00000"/>
                </a:solidFill>
              </a:rPr>
              <a:t>договор о </a:t>
            </a:r>
            <a:r>
              <a:rPr lang="ru-RU" dirty="0" err="1">
                <a:solidFill>
                  <a:srgbClr val="C00000"/>
                </a:solidFill>
              </a:rPr>
              <a:t>неконкуренции</a:t>
            </a:r>
            <a:r>
              <a:rPr lang="ru-RU" dirty="0">
                <a:solidFill>
                  <a:schemeClr val="tx1"/>
                </a:solidFill>
              </a:rPr>
              <a:t>, которым предусматривается обязательство работника не осуществлять действий, способных нанести ущерб работодателю.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Вопрос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можно ли условия о </a:t>
            </a:r>
            <a:r>
              <a:rPr lang="ru-RU" dirty="0" err="1">
                <a:solidFill>
                  <a:schemeClr val="tx1"/>
                </a:solidFill>
              </a:rPr>
              <a:t>неконкуренции</a:t>
            </a:r>
            <a:r>
              <a:rPr lang="ru-RU" dirty="0">
                <a:solidFill>
                  <a:schemeClr val="tx1"/>
                </a:solidFill>
              </a:rPr>
              <a:t> предусмотреть отдельной главой в самом трудовом договоре без заключения отдельного договора, принимая во внимание, что стороны договора те </a:t>
            </a:r>
            <a:r>
              <a:rPr lang="ru-RU" dirty="0" smtClean="0">
                <a:solidFill>
                  <a:schemeClr val="tx1"/>
                </a:solidFill>
              </a:rPr>
              <a:t>же? </a:t>
            </a:r>
            <a:r>
              <a:rPr lang="ru-RU" dirty="0">
                <a:solidFill>
                  <a:schemeClr val="tx1"/>
                </a:solidFill>
              </a:rPr>
              <a:t>Касаемо условий о </a:t>
            </a:r>
            <a:r>
              <a:rPr lang="ru-RU" dirty="0" err="1">
                <a:solidFill>
                  <a:schemeClr val="tx1"/>
                </a:solidFill>
              </a:rPr>
              <a:t>неконкуренции</a:t>
            </a:r>
            <a:r>
              <a:rPr lang="ru-RU" dirty="0">
                <a:solidFill>
                  <a:schemeClr val="tx1"/>
                </a:solidFill>
              </a:rPr>
              <a:t>, законодатель особо не стал расписывать, какие именно условия там должны быть.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вашему мнению, можно ли запретить работнику заключать какие-либо договоры с другими субъектами, предметом которых является оказание услуг и работ, схожие функционалу работника на основном месте работы?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Разное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Ольга Фоменко</a:t>
            </a:r>
          </a:p>
          <a:p>
            <a:pPr algn="l"/>
            <a:endParaRPr lang="ru-RU" sz="1200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день. Разъясните, пожалуйста, следующую ситуацию: работники приносят больничные листы, оформленные некорректно. Например, печать проставлена не в отведенном для печати месте, или сокращено название нашего предприятия (а согласно законодательства для гос. предприятий обязательно указание полного наименования), или дата закрытия 1-го больничного накладывается на дату открытия 2-го больничного (1-й закрыт 25.01.19, 2-й открыт 23.01.19), или неверно указана должность работника, и т.д. и т.п.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Какие </a:t>
            </a:r>
            <a:r>
              <a:rPr lang="ru-RU" dirty="0">
                <a:solidFill>
                  <a:schemeClr val="tx1"/>
                </a:solidFill>
              </a:rPr>
              <a:t>действия необходимо предпринять отделу кадров и бухгалтерии предприятия?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Можем </a:t>
            </a:r>
            <a:r>
              <a:rPr lang="ru-RU" dirty="0">
                <a:solidFill>
                  <a:schemeClr val="tx1"/>
                </a:solidFill>
              </a:rPr>
              <a:t>ли мы/обязаны ли не принимать данный больничный лист? Спасибо за ответ.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Разное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rgbClr val="C00000"/>
                </a:solidFill>
              </a:rPr>
              <a:t>Айгерим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1300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Работник </a:t>
            </a:r>
            <a:r>
              <a:rPr lang="ru-RU" dirty="0">
                <a:solidFill>
                  <a:schemeClr val="tx1"/>
                </a:solidFill>
              </a:rPr>
              <a:t>работает по основной работе и по совместительству в одной организации. Работник находится на больничном. Как считать больничный отдельно по каждой должности? 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Может </a:t>
            </a:r>
            <a:r>
              <a:rPr lang="ru-RU" dirty="0">
                <a:solidFill>
                  <a:schemeClr val="tx1"/>
                </a:solidFill>
              </a:rPr>
              <a:t>ли оклад работника быть выше, чем у директора? 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Положение </a:t>
            </a:r>
            <a:r>
              <a:rPr lang="ru-RU" dirty="0">
                <a:solidFill>
                  <a:schemeClr val="tx1"/>
                </a:solidFill>
              </a:rPr>
              <a:t>о правовой защите и социальным гарантиям должно утверждаться Директором или дополнительно решением учредителя?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Разное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Татьяна</a:t>
            </a:r>
          </a:p>
          <a:p>
            <a:pPr algn="l"/>
            <a:endParaRPr lang="ru-RU" sz="1000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Работник</a:t>
            </a:r>
            <a:r>
              <a:rPr lang="ru-RU" dirty="0">
                <a:solidFill>
                  <a:schemeClr val="tx1"/>
                </a:solidFill>
              </a:rPr>
              <a:t>, выполняющий работу по трудовому договору может оказывать компании услуги, не прописанные в должностной инструкции. Бухгалтерия предлагает оформить услуги договором ГПХ.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Верно </a:t>
            </a:r>
            <a:r>
              <a:rPr lang="ru-RU" dirty="0">
                <a:solidFill>
                  <a:schemeClr val="tx1"/>
                </a:solidFill>
              </a:rPr>
              <a:t>ли такое предложение? Если да, на какой срок можно с ним заключить договор ГПХ? Свидетельства ИП у него нет.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ВОПРОСЫ. Разное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  <a:noFill/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  <a:p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Гилёва</a:t>
            </a:r>
            <a:r>
              <a:rPr lang="ru-RU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Васильевна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err="1"/>
              <a:t>к</a:t>
            </a:r>
            <a:r>
              <a:rPr lang="ru-RU" sz="2000" dirty="0" err="1" smtClean="0"/>
              <a:t>.ю.н</a:t>
            </a:r>
            <a:r>
              <a:rPr lang="ru-RU" sz="2000" dirty="0"/>
              <a:t>., доцент кафедры международного права </a:t>
            </a:r>
          </a:p>
          <a:p>
            <a:r>
              <a:rPr lang="ru-RU" sz="2000" dirty="0"/>
              <a:t>Факультета Международных отношений </a:t>
            </a:r>
          </a:p>
          <a:p>
            <a:r>
              <a:rPr lang="ru-RU" sz="2000" dirty="0" err="1"/>
              <a:t>КазНУ</a:t>
            </a:r>
            <a:r>
              <a:rPr lang="ru-RU" sz="2000" dirty="0"/>
              <a:t> им. аль-</a:t>
            </a:r>
            <a:r>
              <a:rPr lang="ru-RU" sz="2000" dirty="0" err="1"/>
              <a:t>Фараби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68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782</TotalTime>
  <Words>4973</Words>
  <Application>Microsoft Office PowerPoint</Application>
  <PresentationFormat>Экран (4:3)</PresentationFormat>
  <Paragraphs>342</Paragraphs>
  <Slides>94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247</cp:revision>
  <dcterms:created xsi:type="dcterms:W3CDTF">2018-01-30T04:51:50Z</dcterms:created>
  <dcterms:modified xsi:type="dcterms:W3CDTF">2019-02-20T02:43:21Z</dcterms:modified>
</cp:coreProperties>
</file>