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57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1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1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2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7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7DF8-371D-462B-9C48-045C62A71580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184576"/>
          </a:xfrm>
        </p:spPr>
        <p:txBody>
          <a:bodyPr>
            <a:normAutofit fontScale="92500" lnSpcReduction="10000"/>
          </a:bodyPr>
          <a:lstStyle/>
          <a:p>
            <a:endParaRPr lang="ru-RU" sz="4000" b="1" cap="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5200" b="1" cap="all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</a:t>
            </a:r>
            <a:r>
              <a:rPr lang="ru-RU" sz="5200" b="1" cap="all" dirty="0">
                <a:solidFill>
                  <a:srgbClr val="C00000"/>
                </a:solidFill>
                <a:latin typeface="Arial Black" panose="020B0A04020102020204" pitchFamily="34" charset="0"/>
              </a:rPr>
              <a:t>КАК ВЗЫСКАТЬ ДОЛГ </a:t>
            </a:r>
            <a:endParaRPr lang="ru-RU" sz="5200" b="1" cap="all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sz="5200" b="1" cap="all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БЕЗ </a:t>
            </a:r>
            <a:r>
              <a:rPr lang="ru-RU" sz="5200" b="1" cap="all" dirty="0">
                <a:solidFill>
                  <a:srgbClr val="C00000"/>
                </a:solidFill>
                <a:latin typeface="Arial Black" panose="020B0A04020102020204" pitchFamily="34" charset="0"/>
              </a:rPr>
              <a:t>РАСПИСКИ</a:t>
            </a:r>
            <a:r>
              <a:rPr lang="ru-RU" sz="5200" b="1" cap="all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»</a:t>
            </a:r>
          </a:p>
          <a:p>
            <a:endParaRPr lang="ru-RU" sz="1800" b="1" cap="all" dirty="0"/>
          </a:p>
          <a:p>
            <a:pPr algn="l"/>
            <a:endParaRPr lang="ru-RU" sz="1400" b="1" cap="all" dirty="0" smtClean="0"/>
          </a:p>
          <a:p>
            <a:pPr algn="l"/>
            <a:endParaRPr lang="ru-RU" sz="1400" b="1" cap="all" dirty="0"/>
          </a:p>
          <a:p>
            <a:pPr algn="l"/>
            <a:r>
              <a:rPr lang="ru-RU" sz="22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Юристы </a:t>
            </a:r>
            <a:r>
              <a:rPr lang="ru-RU" sz="22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тоо</a:t>
            </a:r>
            <a:r>
              <a:rPr lang="ru-RU" sz="22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200" b="1" cap="all" dirty="0" smtClean="0">
                <a:solidFill>
                  <a:srgbClr val="C00000"/>
                </a:solidFill>
              </a:rPr>
              <a:t>«</a:t>
            </a:r>
            <a:r>
              <a:rPr lang="en-US" sz="2200" b="1" cap="all" dirty="0" err="1" smtClean="0">
                <a:solidFill>
                  <a:srgbClr val="C00000"/>
                </a:solidFill>
              </a:rPr>
              <a:t>Suleiman&amp;Partners</a:t>
            </a:r>
            <a:r>
              <a:rPr lang="en-US" sz="2200" b="1" cap="all" dirty="0" smtClean="0">
                <a:solidFill>
                  <a:srgbClr val="C00000"/>
                </a:solidFill>
              </a:rPr>
              <a:t>»</a:t>
            </a:r>
            <a:endParaRPr lang="ru-RU" sz="2200" b="1" cap="all" dirty="0" smtClean="0">
              <a:solidFill>
                <a:srgbClr val="C00000"/>
              </a:solidFill>
            </a:endParaRPr>
          </a:p>
          <a:p>
            <a:pPr algn="l"/>
            <a:endParaRPr lang="ru-RU" sz="2200" b="1" cap="al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ru-RU" sz="22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Станислав Лопатин</a:t>
            </a:r>
          </a:p>
          <a:p>
            <a:pPr algn="l"/>
            <a:r>
              <a:rPr lang="ru-RU" sz="22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Динара </a:t>
            </a:r>
            <a:r>
              <a:rPr lang="ru-RU" sz="22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минисова</a:t>
            </a:r>
            <a:endParaRPr lang="ru-RU" sz="2200" b="1" cap="al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ru-RU" sz="22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Мухтар</a:t>
            </a:r>
            <a:r>
              <a:rPr lang="ru-RU" sz="22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2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кусаинов</a:t>
            </a:r>
            <a:endParaRPr lang="ru-RU" sz="2200" b="1" cap="al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ru-RU" sz="22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Илья </a:t>
            </a:r>
            <a:r>
              <a:rPr lang="ru-RU" sz="22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князев</a:t>
            </a:r>
            <a:endParaRPr lang="ru-RU" sz="2200" b="1" cap="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8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013176"/>
          </a:xfrm>
        </p:spPr>
        <p:txBody>
          <a:bodyPr>
            <a:normAutofit/>
          </a:bodyPr>
          <a:lstStyle/>
          <a:p>
            <a:r>
              <a:rPr lang="ru-RU" sz="4400" b="1" cap="all" dirty="0" smtClean="0">
                <a:solidFill>
                  <a:srgbClr val="C00000"/>
                </a:solidFill>
              </a:rPr>
              <a:t>ПИСЬМЕННЫЕ ДОКАЗАТЕЛЬСТВА</a:t>
            </a:r>
          </a:p>
          <a:p>
            <a:endParaRPr lang="ru-RU" sz="1400" b="1" cap="all" dirty="0" smtClean="0">
              <a:solidFill>
                <a:schemeClr val="tx1"/>
              </a:solidFill>
            </a:endParaRPr>
          </a:p>
          <a:p>
            <a:pPr marL="1171575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Обмен письмами, электронной почтой, в мессенджерах;</a:t>
            </a:r>
            <a:endParaRPr lang="ru-RU" dirty="0">
              <a:solidFill>
                <a:schemeClr val="tx1"/>
              </a:solidFill>
            </a:endParaRPr>
          </a:p>
          <a:p>
            <a:pPr marL="1171575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Заверение скриншотов нотариусами;</a:t>
            </a:r>
            <a:endParaRPr lang="ru-RU" dirty="0">
              <a:solidFill>
                <a:schemeClr val="tx1"/>
              </a:solidFill>
            </a:endParaRPr>
          </a:p>
          <a:p>
            <a:pPr marL="1171575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Выписка с банка;</a:t>
            </a:r>
            <a:endParaRPr lang="ru-RU" dirty="0">
              <a:solidFill>
                <a:schemeClr val="tx1"/>
              </a:solidFill>
            </a:endParaRPr>
          </a:p>
          <a:p>
            <a:pPr marL="1171575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Объяснительная в полиции;</a:t>
            </a:r>
            <a:endParaRPr lang="ru-RU" dirty="0">
              <a:solidFill>
                <a:schemeClr val="tx1"/>
              </a:solidFill>
            </a:endParaRPr>
          </a:p>
          <a:p>
            <a:pPr marL="1171575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Другие документы (судебные акты, переписка с третьими лицами).</a:t>
            </a:r>
            <a:endParaRPr lang="ru-RU" dirty="0">
              <a:solidFill>
                <a:schemeClr val="tx1"/>
              </a:solidFill>
            </a:endParaRPr>
          </a:p>
          <a:p>
            <a:pPr marL="714375" algn="l"/>
            <a:endParaRPr lang="ru-RU" sz="2800" dirty="0" smtClean="0"/>
          </a:p>
          <a:p>
            <a:pPr marL="714375" algn="l"/>
            <a:endParaRPr lang="ru-RU" sz="2800" dirty="0" smtClean="0"/>
          </a:p>
          <a:p>
            <a:pPr marL="714375" algn="l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1257300" algn="l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009775" indent="-571500" algn="l">
              <a:buFont typeface="Arial" panose="020B0604020202020204" pitchFamily="34" charset="0"/>
              <a:buChar char="•"/>
            </a:pPr>
            <a:endParaRPr lang="ru-RU" sz="3600" b="1" cap="all" dirty="0" smtClean="0"/>
          </a:p>
          <a:p>
            <a:endParaRPr lang="ru-RU" sz="1800" b="1" cap="all" dirty="0"/>
          </a:p>
          <a:p>
            <a:endParaRPr lang="ru-RU" b="1" cap="all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5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013176"/>
          </a:xfrm>
        </p:spPr>
        <p:txBody>
          <a:bodyPr>
            <a:normAutofit/>
          </a:bodyPr>
          <a:lstStyle/>
          <a:p>
            <a:r>
              <a:rPr lang="ru-RU" sz="4400" b="1" cap="all" dirty="0" smtClean="0">
                <a:solidFill>
                  <a:srgbClr val="C00000"/>
                </a:solidFill>
              </a:rPr>
              <a:t>СРОКИ ДАВНОСТИ ПРИ ЗАЙМАХ</a:t>
            </a:r>
          </a:p>
          <a:p>
            <a:endParaRPr lang="ru-RU" sz="1400" b="1" cap="all" dirty="0" smtClean="0">
              <a:solidFill>
                <a:schemeClr val="tx1"/>
              </a:solidFill>
            </a:endParaRPr>
          </a:p>
          <a:p>
            <a:pPr marL="714375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Срок исковой давности составляет 3 года.</a:t>
            </a:r>
          </a:p>
          <a:p>
            <a:pPr marL="714375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Начинает течь со дня, на который назначен возврат займа.</a:t>
            </a:r>
          </a:p>
          <a:p>
            <a:pPr marL="714375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Применяется по заявлению должника;</a:t>
            </a:r>
          </a:p>
          <a:p>
            <a:pPr marL="714375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Может прерываться </a:t>
            </a:r>
            <a:r>
              <a:rPr lang="ru-RU" sz="2800" dirty="0">
                <a:solidFill>
                  <a:schemeClr val="tx1"/>
                </a:solidFill>
              </a:rPr>
              <a:t>(течет заново);</a:t>
            </a:r>
          </a:p>
          <a:p>
            <a:pPr marL="714375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Может приостанавливаться;</a:t>
            </a:r>
          </a:p>
          <a:p>
            <a:pPr marL="714375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Может быть восстанавливаться.</a:t>
            </a:r>
          </a:p>
          <a:p>
            <a:pPr marL="1257300" algn="l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009775" indent="-571500" algn="l">
              <a:buFont typeface="Arial" panose="020B0604020202020204" pitchFamily="34" charset="0"/>
              <a:buChar char="•"/>
            </a:pPr>
            <a:endParaRPr lang="ru-RU" sz="3600" b="1" cap="all" dirty="0" smtClean="0"/>
          </a:p>
          <a:p>
            <a:endParaRPr lang="ru-RU" sz="1800" b="1" cap="all" dirty="0"/>
          </a:p>
          <a:p>
            <a:endParaRPr lang="ru-RU" b="1" cap="all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6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013176"/>
          </a:xfrm>
        </p:spPr>
        <p:txBody>
          <a:bodyPr>
            <a:normAutofit/>
          </a:bodyPr>
          <a:lstStyle/>
          <a:p>
            <a:r>
              <a:rPr lang="ru-RU" sz="4400" b="1" cap="all" dirty="0" smtClean="0">
                <a:solidFill>
                  <a:srgbClr val="C00000"/>
                </a:solidFill>
              </a:rPr>
              <a:t>ОСОБЕННОСТИ СУДЕБНОГО ВЗЫСКАНИЯ</a:t>
            </a:r>
          </a:p>
          <a:p>
            <a:endParaRPr lang="ru-RU" sz="1400" b="1" cap="all" dirty="0" smtClean="0">
              <a:solidFill>
                <a:schemeClr val="tx1"/>
              </a:solidFill>
            </a:endParaRPr>
          </a:p>
          <a:p>
            <a:pPr marL="714375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Досудебное урегулирование.</a:t>
            </a:r>
          </a:p>
          <a:p>
            <a:pPr marL="714375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Выбор суда. Государственная пошлина.</a:t>
            </a:r>
          </a:p>
          <a:p>
            <a:pPr marL="714375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Вызов и явка должника в суд.</a:t>
            </a:r>
            <a:endParaRPr lang="ru-RU" dirty="0">
              <a:solidFill>
                <a:schemeClr val="tx1"/>
              </a:solidFill>
            </a:endParaRPr>
          </a:p>
          <a:p>
            <a:pPr marL="714375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Особенности изъятия расписок в суде.</a:t>
            </a:r>
            <a:endParaRPr lang="ru-RU" dirty="0">
              <a:solidFill>
                <a:schemeClr val="tx1"/>
              </a:solidFill>
            </a:endParaRPr>
          </a:p>
          <a:p>
            <a:pPr marL="714375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Заочные и упрощённые (краткие) решения.</a:t>
            </a:r>
            <a:endParaRPr lang="ru-RU" dirty="0">
              <a:solidFill>
                <a:schemeClr val="tx1"/>
              </a:solidFill>
            </a:endParaRPr>
          </a:p>
          <a:p>
            <a:pPr marL="714375" lvl="0" algn="l"/>
            <a:endParaRPr lang="ru-RU" sz="28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714375" algn="l">
              <a:buFont typeface="Arial" panose="020B0604020202020204" pitchFamily="34" charset="0"/>
              <a:buChar char="•"/>
            </a:pPr>
            <a:endParaRPr lang="ru-RU" sz="3600" b="1" cap="all" dirty="0" smtClean="0"/>
          </a:p>
          <a:p>
            <a:endParaRPr lang="ru-RU" sz="1800" b="1" cap="all" dirty="0"/>
          </a:p>
          <a:p>
            <a:endParaRPr lang="ru-RU" b="1" cap="all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86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013176"/>
          </a:xfrm>
        </p:spPr>
        <p:txBody>
          <a:bodyPr>
            <a:normAutofit/>
          </a:bodyPr>
          <a:lstStyle/>
          <a:p>
            <a:r>
              <a:rPr lang="ru-RU" sz="4400" b="1" cap="all" dirty="0" smtClean="0">
                <a:solidFill>
                  <a:srgbClr val="C00000"/>
                </a:solidFill>
              </a:rPr>
              <a:t>УГОЛОВНАЯ </a:t>
            </a:r>
            <a:r>
              <a:rPr lang="ru-RU" sz="4400" b="1" cap="all" dirty="0" smtClean="0">
                <a:solidFill>
                  <a:srgbClr val="C00000"/>
                </a:solidFill>
              </a:rPr>
              <a:t>ОТВЕТСТВЕННОСТЬ</a:t>
            </a:r>
            <a:endParaRPr lang="ru-RU" sz="4400" b="1" cap="all" dirty="0" smtClean="0">
              <a:solidFill>
                <a:srgbClr val="C00000"/>
              </a:solidFill>
            </a:endParaRPr>
          </a:p>
          <a:p>
            <a:endParaRPr lang="ru-RU" sz="1400" b="1" cap="all" dirty="0" smtClean="0">
              <a:solidFill>
                <a:schemeClr val="tx1"/>
              </a:solidFill>
            </a:endParaRPr>
          </a:p>
          <a:p>
            <a:pPr marL="714375"/>
            <a:r>
              <a:rPr lang="ru-RU" dirty="0" smtClean="0">
                <a:solidFill>
                  <a:schemeClr val="tx1"/>
                </a:solidFill>
              </a:rPr>
              <a:t>МОШЕННИЧЕСТВО (СТ. 190 УК РК)</a:t>
            </a:r>
          </a:p>
          <a:p>
            <a:pPr marL="714375"/>
            <a:r>
              <a:rPr lang="ru-RU" dirty="0" smtClean="0">
                <a:solidFill>
                  <a:schemeClr val="tx1"/>
                </a:solidFill>
              </a:rPr>
              <a:t>отличия от гражданских отношений</a:t>
            </a:r>
          </a:p>
          <a:p>
            <a:pPr marL="714375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Должник заранее знал, что не будет возвращать деньги;</a:t>
            </a:r>
          </a:p>
          <a:p>
            <a:pPr marL="714375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Получил от Вас деньги путем обмана;</a:t>
            </a:r>
          </a:p>
          <a:p>
            <a:pPr marL="714375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Имеется несколько подобных случаев.</a:t>
            </a:r>
            <a:endParaRPr lang="ru-RU" dirty="0">
              <a:solidFill>
                <a:schemeClr val="tx1"/>
              </a:solidFill>
            </a:endParaRPr>
          </a:p>
          <a:p>
            <a:pPr marL="714375" lvl="0" algn="l"/>
            <a:endParaRPr lang="ru-RU" sz="28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714375" algn="l">
              <a:buFont typeface="Arial" panose="020B0604020202020204" pitchFamily="34" charset="0"/>
              <a:buChar char="•"/>
            </a:pPr>
            <a:endParaRPr lang="ru-RU" sz="3600" b="1" cap="all" dirty="0" smtClean="0"/>
          </a:p>
          <a:p>
            <a:endParaRPr lang="ru-RU" sz="1800" b="1" cap="all" dirty="0"/>
          </a:p>
          <a:p>
            <a:endParaRPr lang="ru-RU" b="1" cap="all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50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1.Татьяна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Здравствуйте</a:t>
            </a:r>
            <a:r>
              <a:rPr lang="ru-RU" dirty="0">
                <a:solidFill>
                  <a:schemeClr val="tx1"/>
                </a:solidFill>
              </a:rPr>
              <a:t>. В 2017 году заняла знакомой 5000 $, хотели оформить нотариально, но нотариус сказал, что надо оформлять залог </a:t>
            </a:r>
            <a:r>
              <a:rPr lang="ru-RU" dirty="0" err="1">
                <a:solidFill>
                  <a:schemeClr val="tx1"/>
                </a:solidFill>
              </a:rPr>
              <a:t>заема</a:t>
            </a:r>
            <a:r>
              <a:rPr lang="ru-RU" dirty="0">
                <a:solidFill>
                  <a:schemeClr val="tx1"/>
                </a:solidFill>
              </a:rPr>
              <a:t>, для этого надо привлечь мужа, чего знакомая не хотела делать. Написала расписку, что до сентября 2019 года вернет долг в размере 5000$ в иностранной валюте (в расписке было указано, что долг брался в иностранной валюте и возвращаться будет тоже в этой же валюте). Курс был указан по курсу </a:t>
            </a:r>
            <a:r>
              <a:rPr lang="ru-RU" dirty="0" err="1">
                <a:solidFill>
                  <a:schemeClr val="tx1"/>
                </a:solidFill>
              </a:rPr>
              <a:t>Нацбанка</a:t>
            </a:r>
            <a:r>
              <a:rPr lang="ru-RU" dirty="0">
                <a:solidFill>
                  <a:schemeClr val="tx1"/>
                </a:solidFill>
              </a:rPr>
              <a:t> на момент выдачи денег. В расписке указали число, когда был взят долг и когда обещают его вернуть, ИИН, номер удостоверения, домашний адрес проживания всех лиц, т.е. должника и мое. Время долга истечет через 5 месяцев. На вопрос, когда будет отдаваться долг, должник говорит, что денег нет. Что мне теперь делать? Как можно забрать свои деньги назад?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smtClean="0">
                <a:solidFill>
                  <a:schemeClr val="bg1"/>
                </a:solidFill>
              </a:rPr>
              <a:t>ВОПРОСЫ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892480" cy="5301208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2. </a:t>
            </a:r>
            <a:r>
              <a:rPr lang="ru-RU" b="1" dirty="0" err="1" smtClean="0">
                <a:solidFill>
                  <a:srgbClr val="C00000"/>
                </a:solidFill>
              </a:rPr>
              <a:t>Алимбек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Как </a:t>
            </a:r>
            <a:r>
              <a:rPr lang="ru-RU" dirty="0">
                <a:solidFill>
                  <a:schemeClr val="tx1"/>
                </a:solidFill>
              </a:rPr>
              <a:t>быть, если долг оформлен распиской, составленной собственноручно заемщиком, и впоследствии заемщик умирает, а наследники высказывают сомнения о подлинности расписки?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smtClean="0">
                <a:solidFill>
                  <a:schemeClr val="bg1"/>
                </a:solidFill>
              </a:rPr>
              <a:t>ВОПРОСЫ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892480" cy="5013176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3. </a:t>
            </a:r>
            <a:r>
              <a:rPr lang="ru-RU" b="1" dirty="0" smtClean="0">
                <a:solidFill>
                  <a:srgbClr val="C00000"/>
                </a:solidFill>
              </a:rPr>
              <a:t>Валентина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Добрый </a:t>
            </a:r>
            <a:r>
              <a:rPr lang="ru-RU" dirty="0">
                <a:solidFill>
                  <a:schemeClr val="tx1"/>
                </a:solidFill>
              </a:rPr>
              <a:t>день! Не могли бы Вы прислать образец (бланк) расписки? Заранее благодарю.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smtClean="0">
                <a:solidFill>
                  <a:schemeClr val="bg1"/>
                </a:solidFill>
              </a:rPr>
              <a:t>ВОПРОСЫ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892480" cy="551723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4. </a:t>
            </a:r>
            <a:r>
              <a:rPr lang="ru-RU" b="1" dirty="0" err="1" smtClean="0">
                <a:solidFill>
                  <a:srgbClr val="C00000"/>
                </a:solidFill>
              </a:rPr>
              <a:t>Куат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Соседка </a:t>
            </a:r>
            <a:r>
              <a:rPr lang="ru-RU" dirty="0">
                <a:solidFill>
                  <a:schemeClr val="tx1"/>
                </a:solidFill>
              </a:rPr>
              <a:t>взяла у меня под 30% 100.000 </a:t>
            </a:r>
            <a:r>
              <a:rPr lang="ru-RU" dirty="0" err="1">
                <a:solidFill>
                  <a:schemeClr val="tx1"/>
                </a:solidFill>
              </a:rPr>
              <a:t>тг</a:t>
            </a:r>
            <a:r>
              <a:rPr lang="ru-RU" dirty="0">
                <a:solidFill>
                  <a:schemeClr val="tx1"/>
                </a:solidFill>
              </a:rPr>
              <a:t>. Сумма которого с процентами возросла до 180.000тг. Так как она не возвращала деньги, в присутствии двух свидетелей я взял у нее расписку о том, что она в течение одного месяца вернет мне указанную сумму. Месяц прошел. Она отдала мне только 40 000 </a:t>
            </a:r>
            <a:r>
              <a:rPr lang="ru-RU" dirty="0" err="1">
                <a:solidFill>
                  <a:schemeClr val="tx1"/>
                </a:solidFill>
              </a:rPr>
              <a:t>тг</a:t>
            </a:r>
            <a:r>
              <a:rPr lang="ru-RU" dirty="0">
                <a:solidFill>
                  <a:schemeClr val="tx1"/>
                </a:solidFill>
              </a:rPr>
              <a:t>. И с добавленными процентами сумма долга составляет 180 000тг. А за 200.000 </a:t>
            </a:r>
            <a:r>
              <a:rPr lang="ru-RU" dirty="0" err="1">
                <a:solidFill>
                  <a:schemeClr val="tx1"/>
                </a:solidFill>
              </a:rPr>
              <a:t>тг</a:t>
            </a:r>
            <a:r>
              <a:rPr lang="ru-RU" dirty="0">
                <a:solidFill>
                  <a:schemeClr val="tx1"/>
                </a:solidFill>
              </a:rPr>
              <a:t>, которые она взяла под проценты у моей жены с процентами составило 350 000тг, за которые она отказалась давать расписку, говоря, что она отдаст эти деньги при получении кредита, хотя ей в кредите отказано. Подскажите мне, как поступить, чтобы она возвратила всю сумму долга.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smtClean="0">
                <a:solidFill>
                  <a:schemeClr val="bg1"/>
                </a:solidFill>
              </a:rPr>
              <a:t>ВОПРОСЫ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892480" cy="5301208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5. </a:t>
            </a:r>
            <a:r>
              <a:rPr lang="ru-RU" b="1" dirty="0" err="1" smtClean="0">
                <a:solidFill>
                  <a:srgbClr val="C00000"/>
                </a:solidFill>
              </a:rPr>
              <a:t>Ербол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Дал </a:t>
            </a:r>
            <a:r>
              <a:rPr lang="ru-RU" dirty="0">
                <a:solidFill>
                  <a:schemeClr val="tx1"/>
                </a:solidFill>
              </a:rPr>
              <a:t>деньги не гражданину РК. Есть расписка не нотариальная. Он говорит, что денег нету, но я отдам. Он так у многих людей взял деньги и не отдает, на нем нету никакого имущества. Как забрать деньги?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smtClean="0">
                <a:solidFill>
                  <a:schemeClr val="bg1"/>
                </a:solidFill>
              </a:rPr>
              <a:t>ВОПРОСЫ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964488" cy="5373216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 6. </a:t>
            </a:r>
            <a:r>
              <a:rPr lang="ru-RU" b="1" dirty="0" smtClean="0">
                <a:solidFill>
                  <a:srgbClr val="C00000"/>
                </a:solidFill>
              </a:rPr>
              <a:t>Амир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Здравствуйте</a:t>
            </a:r>
            <a:r>
              <a:rPr lang="ru-RU" dirty="0">
                <a:solidFill>
                  <a:schemeClr val="tx1"/>
                </a:solidFill>
              </a:rPr>
              <a:t>, уважаемые юристы! Хотелось бы узнать касательно письменной расписки. Если в расписке указан должник, сумма долга, а также сроки возврата денежных средств, однако не был указан кредитор. Можно ли через суд взыскать такой долг так сказать "на предъявителя"? Заранее благодарю!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smtClean="0">
                <a:solidFill>
                  <a:schemeClr val="bg1"/>
                </a:solidFill>
              </a:rPr>
              <a:t>ВОПРОСЫ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013176"/>
          </a:xfrm>
        </p:spPr>
        <p:txBody>
          <a:bodyPr>
            <a:normAutofit/>
          </a:bodyPr>
          <a:lstStyle/>
          <a:p>
            <a:r>
              <a:rPr lang="ru-RU" sz="3600" b="1" cap="all" dirty="0">
                <a:solidFill>
                  <a:srgbClr val="C00000"/>
                </a:solidFill>
              </a:rPr>
              <a:t>«КАК ВЗЫСКАТЬ ДОЛГ БЕЗ РАСПИСКИ</a:t>
            </a:r>
            <a:r>
              <a:rPr lang="ru-RU" sz="3600" b="1" cap="all" dirty="0" smtClean="0">
                <a:solidFill>
                  <a:srgbClr val="C00000"/>
                </a:solidFill>
              </a:rPr>
              <a:t>»</a:t>
            </a:r>
          </a:p>
          <a:p>
            <a:endParaRPr lang="ru-RU" sz="1800" b="1" cap="all" dirty="0">
              <a:solidFill>
                <a:schemeClr val="tx1"/>
              </a:solidFill>
            </a:endParaRPr>
          </a:p>
          <a:p>
            <a:pPr marL="1257300" algn="l"/>
            <a:r>
              <a:rPr lang="ru-RU" sz="2800" dirty="0">
                <a:solidFill>
                  <a:schemeClr val="tx1"/>
                </a:solidFill>
              </a:rPr>
              <a:t>● Как оформляется заем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● Новые правила составления расписок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● Устные доказательства займа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● Письменные доказательства займа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● Иные способы доказать заем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● Сроки давности при займах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● Особенности судебного взыскания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● Уголовная ответственность при займах</a:t>
            </a:r>
            <a:endParaRPr lang="ru-RU" b="1" cap="all" dirty="0" smtClean="0">
              <a:solidFill>
                <a:schemeClr val="tx1"/>
              </a:solidFill>
            </a:endParaRPr>
          </a:p>
          <a:p>
            <a:endParaRPr lang="ru-RU" b="1" cap="all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6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96944" cy="504056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sz="4800" b="1" dirty="0" smtClean="0">
                <a:solidFill>
                  <a:srgbClr val="C00000"/>
                </a:solidFill>
              </a:rPr>
              <a:t>Благодарим за внимание!</a:t>
            </a:r>
          </a:p>
          <a:p>
            <a:pPr algn="l"/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Юристы ТОО «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Suleiman&amp;Partners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l"/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Станислав Лопатин</a:t>
            </a:r>
          </a:p>
          <a:p>
            <a:pPr algn="l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Динара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Минисова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Мухтар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Кусаинов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Илья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Князев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013176"/>
          </a:xfrm>
        </p:spPr>
        <p:txBody>
          <a:bodyPr>
            <a:normAutofit/>
          </a:bodyPr>
          <a:lstStyle/>
          <a:p>
            <a:r>
              <a:rPr lang="ru-RU" sz="4400" b="1" cap="all" dirty="0" smtClean="0">
                <a:solidFill>
                  <a:schemeClr val="tx1"/>
                </a:solidFill>
              </a:rPr>
              <a:t>Как </a:t>
            </a:r>
            <a:r>
              <a:rPr lang="ru-RU" sz="4400" b="1" cap="all" dirty="0">
                <a:solidFill>
                  <a:schemeClr val="tx1"/>
                </a:solidFill>
              </a:rPr>
              <a:t>оформляется </a:t>
            </a:r>
            <a:r>
              <a:rPr lang="ru-RU" sz="4400" b="1" cap="all" dirty="0" smtClean="0">
                <a:solidFill>
                  <a:schemeClr val="tx1"/>
                </a:solidFill>
              </a:rPr>
              <a:t>заем</a:t>
            </a:r>
          </a:p>
          <a:p>
            <a:endParaRPr lang="ru-RU" sz="1600" b="1" cap="all" dirty="0">
              <a:solidFill>
                <a:schemeClr val="tx1"/>
              </a:solidFill>
            </a:endParaRPr>
          </a:p>
          <a:p>
            <a:r>
              <a:rPr lang="ru-RU" sz="3600" b="1" cap="all" dirty="0" smtClean="0">
                <a:solidFill>
                  <a:srgbClr val="C00000"/>
                </a:solidFill>
              </a:rPr>
              <a:t>4 </a:t>
            </a:r>
            <a:r>
              <a:rPr lang="ru-RU" sz="3600" b="1" cap="all" dirty="0">
                <a:solidFill>
                  <a:srgbClr val="C00000"/>
                </a:solidFill>
              </a:rPr>
              <a:t>формы </a:t>
            </a:r>
            <a:r>
              <a:rPr lang="ru-RU" sz="3600" b="1" cap="all" dirty="0" smtClean="0">
                <a:solidFill>
                  <a:srgbClr val="C00000"/>
                </a:solidFill>
              </a:rPr>
              <a:t>договора займа</a:t>
            </a:r>
            <a:r>
              <a:rPr lang="ru-RU" sz="3600" b="1" cap="all" dirty="0" smtClean="0">
                <a:solidFill>
                  <a:srgbClr val="C00000"/>
                </a:solidFill>
              </a:rPr>
              <a:t>:</a:t>
            </a:r>
          </a:p>
          <a:p>
            <a:endParaRPr lang="ru-RU" sz="3600" b="1" cap="all" dirty="0" smtClean="0">
              <a:solidFill>
                <a:schemeClr val="tx1"/>
              </a:solidFill>
            </a:endParaRPr>
          </a:p>
          <a:p>
            <a:pPr marL="12573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 Устная </a:t>
            </a:r>
            <a:r>
              <a:rPr lang="ru-RU" sz="2800" dirty="0" smtClean="0">
                <a:solidFill>
                  <a:schemeClr val="tx1"/>
                </a:solidFill>
              </a:rPr>
              <a:t>форма;</a:t>
            </a:r>
          </a:p>
          <a:p>
            <a:pPr marL="12573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Расписка (облигация);</a:t>
            </a:r>
          </a:p>
          <a:p>
            <a:pPr marL="12573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Простая письменная форма;</a:t>
            </a:r>
          </a:p>
          <a:p>
            <a:pPr marL="12573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Нотариальная форма.</a:t>
            </a:r>
            <a:endParaRPr lang="ru-RU" sz="2800" dirty="0">
              <a:solidFill>
                <a:schemeClr val="tx1"/>
              </a:solidFill>
            </a:endParaRPr>
          </a:p>
          <a:p>
            <a:pPr marL="1257300" algn="l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/>
              </a:solidFill>
            </a:endParaRPr>
          </a:p>
          <a:p>
            <a:pPr marL="2009775" indent="-571500" algn="l">
              <a:buFont typeface="Arial" panose="020B0604020202020204" pitchFamily="34" charset="0"/>
              <a:buChar char="•"/>
            </a:pPr>
            <a:endParaRPr lang="ru-RU" sz="3600" b="1" cap="all" dirty="0" smtClean="0"/>
          </a:p>
          <a:p>
            <a:endParaRPr lang="ru-RU" sz="1800" b="1" cap="all" dirty="0"/>
          </a:p>
          <a:p>
            <a:endParaRPr lang="ru-RU" b="1" cap="all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0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013176"/>
          </a:xfrm>
        </p:spPr>
        <p:txBody>
          <a:bodyPr>
            <a:normAutofit/>
          </a:bodyPr>
          <a:lstStyle/>
          <a:p>
            <a:r>
              <a:rPr lang="ru-RU" sz="4400" b="1" cap="all" dirty="0">
                <a:solidFill>
                  <a:schemeClr val="tx1"/>
                </a:solidFill>
              </a:rPr>
              <a:t>Новые правила составления </a:t>
            </a:r>
            <a:endParaRPr lang="ru-RU" sz="4400" b="1" cap="all" dirty="0" smtClean="0">
              <a:solidFill>
                <a:schemeClr val="tx1"/>
              </a:solidFill>
            </a:endParaRPr>
          </a:p>
          <a:p>
            <a:r>
              <a:rPr lang="ru-RU" sz="1600" b="1" cap="all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3600" b="1" cap="all" dirty="0" smtClean="0">
                <a:solidFill>
                  <a:srgbClr val="C00000"/>
                </a:solidFill>
              </a:rPr>
              <a:t>Ст. 725-1 ГК РК (с 15.07.2018 года):</a:t>
            </a:r>
          </a:p>
          <a:p>
            <a:r>
              <a:rPr lang="ru-RU" sz="1600" b="1" cap="all" dirty="0">
                <a:solidFill>
                  <a:schemeClr val="tx1"/>
                </a:solidFill>
              </a:rPr>
              <a:t> </a:t>
            </a:r>
            <a:endParaRPr lang="ru-RU" sz="1400" b="1" cap="all" dirty="0" smtClean="0">
              <a:solidFill>
                <a:schemeClr val="tx1"/>
              </a:solidFill>
            </a:endParaRPr>
          </a:p>
          <a:p>
            <a:pPr marL="714375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Только деньги или вещи по родовым признакам (мука, песок, цемент, и т.п.);</a:t>
            </a:r>
          </a:p>
          <a:p>
            <a:pPr marL="714375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Заемщик – не юридическое лицо и не ИП;</a:t>
            </a:r>
          </a:p>
          <a:p>
            <a:pPr marL="714375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Только в тенге;</a:t>
            </a:r>
          </a:p>
          <a:p>
            <a:pPr marL="714375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ГЭСВ и не более суммы займа;</a:t>
            </a:r>
          </a:p>
          <a:p>
            <a:pPr marL="714375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Неустойка 0,5% в день и не более 10% в год;</a:t>
            </a:r>
          </a:p>
          <a:p>
            <a:pPr marL="1257300" algn="l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009775" indent="-571500" algn="l">
              <a:buFont typeface="Arial" panose="020B0604020202020204" pitchFamily="34" charset="0"/>
              <a:buChar char="•"/>
            </a:pPr>
            <a:endParaRPr lang="ru-RU" sz="3600" b="1" cap="all" dirty="0" smtClean="0"/>
          </a:p>
          <a:p>
            <a:endParaRPr lang="ru-RU" sz="1800" b="1" cap="all" dirty="0"/>
          </a:p>
          <a:p>
            <a:endParaRPr lang="ru-RU" b="1" cap="all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5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013176"/>
          </a:xfrm>
        </p:spPr>
        <p:txBody>
          <a:bodyPr>
            <a:normAutofit/>
          </a:bodyPr>
          <a:lstStyle/>
          <a:p>
            <a:r>
              <a:rPr lang="ru-RU" sz="4400" b="1" cap="all" dirty="0">
                <a:solidFill>
                  <a:schemeClr val="tx1"/>
                </a:solidFill>
              </a:rPr>
              <a:t>Новые правила составления </a:t>
            </a:r>
            <a:endParaRPr lang="ru-RU" sz="4400" b="1" cap="all" dirty="0" smtClean="0">
              <a:solidFill>
                <a:schemeClr val="tx1"/>
              </a:solidFill>
            </a:endParaRPr>
          </a:p>
          <a:p>
            <a:r>
              <a:rPr lang="ru-RU" sz="1600" b="1" cap="all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3600" b="1" cap="all" dirty="0" smtClean="0">
                <a:solidFill>
                  <a:srgbClr val="C00000"/>
                </a:solidFill>
              </a:rPr>
              <a:t>Ст. 725-1 ГК РК (с 15.07.2018 года):</a:t>
            </a:r>
          </a:p>
          <a:p>
            <a:r>
              <a:rPr lang="ru-RU" sz="1600" b="1" cap="all" dirty="0">
                <a:solidFill>
                  <a:schemeClr val="tx1"/>
                </a:solidFill>
              </a:rPr>
              <a:t> </a:t>
            </a:r>
            <a:endParaRPr lang="ru-RU" sz="1400" b="1" cap="all" dirty="0" smtClean="0">
              <a:solidFill>
                <a:schemeClr val="tx1"/>
              </a:solidFill>
            </a:endParaRPr>
          </a:p>
          <a:p>
            <a:pPr marL="714375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 Все платежи (</a:t>
            </a:r>
            <a:r>
              <a:rPr lang="ru-RU" sz="2800" dirty="0" smtClean="0">
                <a:solidFill>
                  <a:schemeClr val="tx1"/>
                </a:solidFill>
              </a:rPr>
              <a:t>вознаграждение, </a:t>
            </a:r>
            <a:r>
              <a:rPr lang="ru-RU" sz="2800" dirty="0">
                <a:solidFill>
                  <a:schemeClr val="tx1"/>
                </a:solidFill>
              </a:rPr>
              <a:t>пеня и пр.) не больше суммы </a:t>
            </a:r>
            <a:r>
              <a:rPr lang="ru-RU" sz="2800" dirty="0" smtClean="0">
                <a:solidFill>
                  <a:schemeClr val="tx1"/>
                </a:solidFill>
              </a:rPr>
              <a:t>займа за весь период;</a:t>
            </a:r>
          </a:p>
          <a:p>
            <a:pPr marL="714375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Привязка к валюте и индексация запрещена;</a:t>
            </a:r>
          </a:p>
          <a:p>
            <a:pPr marL="714375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Размер вознаграждения, пени, комиссий не может быть увеличен после заключения;</a:t>
            </a:r>
          </a:p>
          <a:p>
            <a:pPr marL="714375" algn="l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1257300" algn="l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009775" indent="-571500" algn="l">
              <a:buFont typeface="Arial" panose="020B0604020202020204" pitchFamily="34" charset="0"/>
              <a:buChar char="•"/>
            </a:pPr>
            <a:endParaRPr lang="ru-RU" sz="3600" b="1" cap="all" dirty="0" smtClean="0"/>
          </a:p>
          <a:p>
            <a:endParaRPr lang="ru-RU" sz="1800" b="1" cap="all" dirty="0"/>
          </a:p>
          <a:p>
            <a:endParaRPr lang="ru-RU" b="1" cap="all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8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013176"/>
          </a:xfrm>
        </p:spPr>
        <p:txBody>
          <a:bodyPr>
            <a:normAutofit/>
          </a:bodyPr>
          <a:lstStyle/>
          <a:p>
            <a:r>
              <a:rPr lang="ru-RU" sz="4400" b="1" cap="all" dirty="0">
                <a:solidFill>
                  <a:srgbClr val="C00000"/>
                </a:solidFill>
              </a:rPr>
              <a:t>Новые правила составления </a:t>
            </a:r>
            <a:endParaRPr lang="ru-RU" sz="4400" b="1" cap="all" dirty="0" smtClean="0">
              <a:solidFill>
                <a:srgbClr val="C00000"/>
              </a:solidFill>
            </a:endParaRPr>
          </a:p>
          <a:p>
            <a:r>
              <a:rPr lang="ru-RU" sz="1600" b="1" cap="all" dirty="0" smtClean="0">
                <a:solidFill>
                  <a:schemeClr val="tx1"/>
                </a:solidFill>
              </a:rPr>
              <a:t> </a:t>
            </a:r>
          </a:p>
          <a:p>
            <a:endParaRPr lang="ru-RU" sz="1400" b="1" cap="all" dirty="0" smtClean="0">
              <a:solidFill>
                <a:schemeClr val="tx1"/>
              </a:solidFill>
            </a:endParaRPr>
          </a:p>
          <a:p>
            <a:pPr marL="714375"/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Эти правила не касаются банков, </a:t>
            </a:r>
            <a:r>
              <a:rPr lang="ru-RU" sz="2800" dirty="0" err="1" smtClean="0">
                <a:solidFill>
                  <a:schemeClr val="tx1"/>
                </a:solidFill>
              </a:rPr>
              <a:t>микрофинансовых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организаций и т.п.</a:t>
            </a:r>
          </a:p>
          <a:p>
            <a:pPr marL="714375"/>
            <a:endParaRPr lang="ru-RU" sz="2800" dirty="0">
              <a:solidFill>
                <a:schemeClr val="tx1"/>
              </a:solidFill>
            </a:endParaRPr>
          </a:p>
          <a:p>
            <a:pPr marL="714375"/>
            <a:r>
              <a:rPr lang="ru-RU" sz="2800" dirty="0" smtClean="0">
                <a:solidFill>
                  <a:schemeClr val="tx1"/>
                </a:solidFill>
              </a:rPr>
              <a:t>Несоблюдение этих условий влечет ничтожность договора (недействительность без необходимости обращаться в суд).</a:t>
            </a:r>
          </a:p>
          <a:p>
            <a:pPr marL="714375" algn="l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1257300" algn="l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009775" indent="-571500" algn="l">
              <a:buFont typeface="Arial" panose="020B0604020202020204" pitchFamily="34" charset="0"/>
              <a:buChar char="•"/>
            </a:pPr>
            <a:endParaRPr lang="ru-RU" sz="3600" b="1" cap="all" dirty="0" smtClean="0"/>
          </a:p>
          <a:p>
            <a:endParaRPr lang="ru-RU" sz="1800" b="1" cap="all" dirty="0"/>
          </a:p>
          <a:p>
            <a:endParaRPr lang="ru-RU" b="1" cap="all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4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013176"/>
          </a:xfrm>
        </p:spPr>
        <p:txBody>
          <a:bodyPr>
            <a:normAutofit/>
          </a:bodyPr>
          <a:lstStyle/>
          <a:p>
            <a:r>
              <a:rPr lang="ru-RU" sz="4400" b="1" cap="all" dirty="0" smtClean="0">
                <a:solidFill>
                  <a:srgbClr val="C00000"/>
                </a:solidFill>
              </a:rPr>
              <a:t>составление договора </a:t>
            </a:r>
          </a:p>
          <a:p>
            <a:endParaRPr lang="ru-RU" sz="1400" b="1" cap="all" dirty="0" smtClean="0">
              <a:solidFill>
                <a:schemeClr val="tx1"/>
              </a:solidFill>
            </a:endParaRPr>
          </a:p>
          <a:p>
            <a:pPr marL="1171575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Название документа;</a:t>
            </a:r>
          </a:p>
          <a:p>
            <a:pPr marL="1171575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Информация о сторонах;</a:t>
            </a:r>
          </a:p>
          <a:p>
            <a:pPr marL="1171575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Сумма займа;</a:t>
            </a:r>
          </a:p>
          <a:p>
            <a:pPr marL="1171575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Условие о передаче денег;</a:t>
            </a:r>
          </a:p>
          <a:p>
            <a:pPr marL="1171575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Срок возврата;</a:t>
            </a:r>
          </a:p>
          <a:p>
            <a:pPr marL="1171575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Место исполнения;</a:t>
            </a:r>
          </a:p>
          <a:p>
            <a:pPr marL="1171575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Цель займа.</a:t>
            </a:r>
          </a:p>
          <a:p>
            <a:pPr marL="1171575" indent="-457200" algn="l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714375" algn="l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1257300" algn="l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009775" indent="-571500" algn="l">
              <a:buFont typeface="Arial" panose="020B0604020202020204" pitchFamily="34" charset="0"/>
              <a:buChar char="•"/>
            </a:pPr>
            <a:endParaRPr lang="ru-RU" sz="3600" b="1" cap="all" dirty="0" smtClean="0"/>
          </a:p>
          <a:p>
            <a:endParaRPr lang="ru-RU" sz="1800" b="1" cap="all" dirty="0"/>
          </a:p>
          <a:p>
            <a:endParaRPr lang="ru-RU" b="1" cap="all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43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013176"/>
          </a:xfrm>
        </p:spPr>
        <p:txBody>
          <a:bodyPr>
            <a:normAutofit/>
          </a:bodyPr>
          <a:lstStyle/>
          <a:p>
            <a:r>
              <a:rPr lang="ru-RU" sz="4400" b="1" cap="all" dirty="0" smtClean="0">
                <a:solidFill>
                  <a:schemeClr val="tx1"/>
                </a:solidFill>
              </a:rPr>
              <a:t>УСТНЫЕ ДОКАЗАТЕЛЬСТВА</a:t>
            </a:r>
          </a:p>
          <a:p>
            <a:endParaRPr lang="ru-RU" sz="1400" b="1" cap="all" dirty="0" smtClean="0">
              <a:solidFill>
                <a:schemeClr val="tx1"/>
              </a:solidFill>
            </a:endParaRPr>
          </a:p>
          <a:p>
            <a:pPr marL="714375"/>
            <a:r>
              <a:rPr lang="ru-RU" b="1" dirty="0" smtClean="0">
                <a:solidFill>
                  <a:srgbClr val="C00000"/>
                </a:solidFill>
              </a:rPr>
              <a:t>СУММА ЗАЙМА ДО 100 МРП (252 500 ТЕНГЕ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714375" algn="l"/>
            <a:endParaRPr lang="ru-RU" sz="1800" dirty="0" smtClean="0">
              <a:solidFill>
                <a:schemeClr val="tx1"/>
              </a:solidFill>
            </a:endParaRPr>
          </a:p>
          <a:p>
            <a:pPr marL="714375" algn="l"/>
            <a:r>
              <a:rPr lang="ru-RU" sz="2800" dirty="0" smtClean="0">
                <a:solidFill>
                  <a:schemeClr val="tx1"/>
                </a:solidFill>
              </a:rPr>
              <a:t>Можно доказывать свидетельскими показаниями.</a:t>
            </a:r>
          </a:p>
          <a:p>
            <a:pPr marL="714375" algn="l"/>
            <a:r>
              <a:rPr lang="ru-RU" sz="2800" dirty="0" smtClean="0">
                <a:solidFill>
                  <a:schemeClr val="tx1"/>
                </a:solidFill>
              </a:rPr>
              <a:t>Свидетелем может быть любое лицо.</a:t>
            </a:r>
          </a:p>
          <a:p>
            <a:pPr marL="714375" algn="l"/>
            <a:r>
              <a:rPr lang="ru-RU" sz="2800" dirty="0" smtClean="0">
                <a:solidFill>
                  <a:schemeClr val="tx1"/>
                </a:solidFill>
              </a:rPr>
              <a:t>В суде дается клятва, лицо предупреждается об уголовной ответственности.</a:t>
            </a:r>
          </a:p>
          <a:p>
            <a:pPr marL="714375" algn="l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1257300" algn="l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009775" indent="-571500" algn="l">
              <a:buFont typeface="Arial" panose="020B0604020202020204" pitchFamily="34" charset="0"/>
              <a:buChar char="•"/>
            </a:pPr>
            <a:endParaRPr lang="ru-RU" sz="3600" b="1" cap="all" dirty="0" smtClean="0"/>
          </a:p>
          <a:p>
            <a:endParaRPr lang="ru-RU" sz="1800" b="1" cap="all" dirty="0"/>
          </a:p>
          <a:p>
            <a:endParaRPr lang="ru-RU" b="1" cap="all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9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013176"/>
          </a:xfrm>
        </p:spPr>
        <p:txBody>
          <a:bodyPr>
            <a:normAutofit/>
          </a:bodyPr>
          <a:lstStyle/>
          <a:p>
            <a:r>
              <a:rPr lang="ru-RU" sz="4400" b="1" cap="all" dirty="0" smtClean="0">
                <a:solidFill>
                  <a:schemeClr val="tx1"/>
                </a:solidFill>
              </a:rPr>
              <a:t>УСТНЫЕ ДОКАЗАТЕЛЬСТВА</a:t>
            </a:r>
          </a:p>
          <a:p>
            <a:endParaRPr lang="ru-RU" sz="1400" b="1" cap="all" dirty="0" smtClean="0">
              <a:solidFill>
                <a:schemeClr val="tx1"/>
              </a:solidFill>
            </a:endParaRPr>
          </a:p>
          <a:p>
            <a:pPr marL="714375"/>
            <a:r>
              <a:rPr lang="ru-RU" b="1" dirty="0" smtClean="0">
                <a:solidFill>
                  <a:srgbClr val="C00000"/>
                </a:solidFill>
              </a:rPr>
              <a:t>АУДИОЗАПИСЬ (ИЛИ ВИДЕО-ЗАПИСЬ)</a:t>
            </a:r>
            <a:endParaRPr lang="ru-RU" sz="1800" dirty="0" smtClean="0">
              <a:solidFill>
                <a:srgbClr val="C00000"/>
              </a:solidFill>
            </a:endParaRPr>
          </a:p>
          <a:p>
            <a:pPr marL="714375" algn="l"/>
            <a:r>
              <a:rPr lang="ru-RU" sz="2800" dirty="0" smtClean="0">
                <a:solidFill>
                  <a:schemeClr val="tx1"/>
                </a:solidFill>
              </a:rPr>
              <a:t>Должны быть озвучены ключевые условия – суммы, кто заемщик, кто займодатель, сроки возврата.</a:t>
            </a:r>
          </a:p>
          <a:p>
            <a:pPr marL="714375" algn="l"/>
            <a:r>
              <a:rPr lang="ru-RU" sz="2800" dirty="0">
                <a:solidFill>
                  <a:schemeClr val="tx1"/>
                </a:solidFill>
              </a:rPr>
              <a:t>Есть множество технических средств </a:t>
            </a:r>
            <a:r>
              <a:rPr lang="ru-RU" sz="2800" dirty="0" smtClean="0">
                <a:solidFill>
                  <a:schemeClr val="tx1"/>
                </a:solidFill>
              </a:rPr>
              <a:t>записи (диктофон, </a:t>
            </a:r>
            <a:r>
              <a:rPr lang="en-US" sz="2800" dirty="0" smtClean="0">
                <a:solidFill>
                  <a:schemeClr val="tx1"/>
                </a:solidFill>
              </a:rPr>
              <a:t>WhatsApp</a:t>
            </a:r>
            <a:r>
              <a:rPr lang="ru-RU" sz="2800" dirty="0" smtClean="0">
                <a:solidFill>
                  <a:schemeClr val="tx1"/>
                </a:solidFill>
              </a:rPr>
              <a:t>, программы на телефоне).</a:t>
            </a:r>
          </a:p>
          <a:p>
            <a:pPr marL="714375" algn="l"/>
            <a:r>
              <a:rPr lang="ru-RU" sz="2800" dirty="0" smtClean="0">
                <a:solidFill>
                  <a:schemeClr val="tx1"/>
                </a:solidFill>
              </a:rPr>
              <a:t>Если должник отрицает, что на записи его голос – можно провести экспертизу.</a:t>
            </a:r>
          </a:p>
          <a:p>
            <a:pPr marL="714375" algn="l"/>
            <a:endParaRPr lang="ru-RU" sz="2800" dirty="0" smtClean="0">
              <a:solidFill>
                <a:schemeClr val="tx1"/>
              </a:solidFill>
            </a:endParaRPr>
          </a:p>
          <a:p>
            <a:pPr marL="714375" algn="l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1257300" algn="l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009775" indent="-571500" algn="l">
              <a:buFont typeface="Arial" panose="020B0604020202020204" pitchFamily="34" charset="0"/>
              <a:buChar char="•"/>
            </a:pPr>
            <a:endParaRPr lang="ru-RU" sz="3600" b="1" cap="all" dirty="0" smtClean="0"/>
          </a:p>
          <a:p>
            <a:endParaRPr lang="ru-RU" sz="1800" b="1" cap="all" dirty="0"/>
          </a:p>
          <a:p>
            <a:endParaRPr lang="ru-RU" b="1" cap="all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18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931</Words>
  <Application>Microsoft Office PowerPoint</Application>
  <PresentationFormat>Экран (4:3)</PresentationFormat>
  <Paragraphs>169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Элина Черногрицкая</dc:creator>
  <cp:lastModifiedBy>Элина Черногрицкая</cp:lastModifiedBy>
  <cp:revision>32</cp:revision>
  <dcterms:created xsi:type="dcterms:W3CDTF">2018-01-30T04:51:50Z</dcterms:created>
  <dcterms:modified xsi:type="dcterms:W3CDTF">2019-04-04T03:29:30Z</dcterms:modified>
</cp:coreProperties>
</file>