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sldIdLst>
    <p:sldId id="256" r:id="rId2"/>
    <p:sldId id="310" r:id="rId3"/>
    <p:sldId id="295" r:id="rId4"/>
    <p:sldId id="312" r:id="rId5"/>
    <p:sldId id="358" r:id="rId6"/>
    <p:sldId id="359" r:id="rId7"/>
    <p:sldId id="313" r:id="rId8"/>
    <p:sldId id="360" r:id="rId9"/>
    <p:sldId id="311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48" r:id="rId50"/>
    <p:sldId id="349" r:id="rId51"/>
    <p:sldId id="350" r:id="rId52"/>
    <p:sldId id="351" r:id="rId53"/>
    <p:sldId id="352" r:id="rId54"/>
    <p:sldId id="355" r:id="rId55"/>
    <p:sldId id="353" r:id="rId56"/>
  </p:sldIdLst>
  <p:sldSz cx="10693400" cy="7561263"/>
  <p:notesSz cx="6858000" cy="9144000"/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aizhan" initials="a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830" autoAdjust="0"/>
    <p:restoredTop sz="99754" autoAdjust="0"/>
  </p:normalViewPr>
  <p:slideViewPr>
    <p:cSldViewPr>
      <p:cViewPr>
        <p:scale>
          <a:sx n="90" d="100"/>
          <a:sy n="90" d="100"/>
        </p:scale>
        <p:origin x="-1044" y="-7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4-08T10:35:51.167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4-08T10:40:46.429" idx="9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4-08T10:42:14.200" idx="12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1041172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1041172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hyperlink" Target="https://online.zakon.kz/Document/?doc_id=1041172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line.zakon.kz/Document/?doc_id=37809151" TargetMode="External"/><Relationship Id="rId5" Type="http://schemas.openxmlformats.org/officeDocument/2006/relationships/hyperlink" Target="https://online.zakon.kz/Document/?doc_id=1041172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1041172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1041172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1041172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1041172" TargetMode="Externa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1041172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1041172" TargetMode="Externa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1041172" TargetMode="Externa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1041172" TargetMode="Externa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1040854" TargetMode="Externa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hyperlink" Target="https://online.zakon.kz/Document/?doc_id=1040854" TargetMode="Externa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1040854" TargetMode="Externa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line.zakon.kz/Document/?doc_id=37809151" TargetMode="External"/><Relationship Id="rId5" Type="http://schemas.openxmlformats.org/officeDocument/2006/relationships/hyperlink" Target="https://online.zakon.kz/Document/?doc_id=1040854" TargetMode="Externa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omments" Target="../comments/comment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online.zakon.kz/Document/?doc_id=1040854" TargetMode="Externa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1040854" TargetMode="Externa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1040854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hyperlink" Target="https://online.zakon.kz/Document/?doc_id=1040854" TargetMode="Externa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1040854" TargetMode="Externa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1040854" TargetMode="Externa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1040854" TargetMode="Externa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1045838" TargetMode="Externa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1045838" TargetMode="Externa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line.zakon.kz/Document/?doc_id=36313550" TargetMode="External"/><Relationship Id="rId5" Type="http://schemas.openxmlformats.org/officeDocument/2006/relationships/hyperlink" Target="https://online.zakon.kz/Document/?doc_id=1045838" TargetMode="Externa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1045838" TargetMode="Externa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line.zakon.kz/Document/?doc_id=37809151" TargetMode="External"/><Relationship Id="rId5" Type="http://schemas.openxmlformats.org/officeDocument/2006/relationships/hyperlink" Target="https://online.zakon.kz/Document/?doc_id=1045838" TargetMode="Externa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1045838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1045838" TargetMode="Externa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1045838" TargetMode="Externa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zakon.kz/Document/?doc_id=104583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zakon.kz/Document/?doc_id=104583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zakon.kz/Document/?doc_id=104583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zakon.kz/Document/?doc_id=104583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zakon.kz/Document/?doc_id=104583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zakon.kz/Document/?doc_id=104583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zakon.kz/Document/?doc_id=104583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nline.zakon.kz/Document/?doc_id=38900848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nline.zakon.kz/Document/?link_id=1000000358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nline.zakon.kz/Document/?doc_id=1013880" TargetMode="Externa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line.zakon.kz/Document/?doc_id=39082703" TargetMode="External"/><Relationship Id="rId5" Type="http://schemas.openxmlformats.org/officeDocument/2006/relationships/hyperlink" Target="https://online.zakon.kz/Document/?doc_id=39399803" TargetMode="Externa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zakon.kz/Document/?doc_id=39399803" TargetMode="Externa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line.zakon.kz/Document/?doc_id=36349151" TargetMode="External"/><Relationship Id="rId5" Type="http://schemas.openxmlformats.org/officeDocument/2006/relationships/hyperlink" Target="https://online.zakon.kz/Document/?doc_id=1021519" TargetMode="Externa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line.zakon.kz/Document/?doc_id=31996996" TargetMode="External"/><Relationship Id="rId5" Type="http://schemas.openxmlformats.org/officeDocument/2006/relationships/hyperlink" Target="https://online.zakon.kz/Document/?doc_id=33024087" TargetMode="Externa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line.zakon.kz/Document/?doc_id=32036493" TargetMode="External"/><Relationship Id="rId5" Type="http://schemas.openxmlformats.org/officeDocument/2006/relationships/hyperlink" Target="https://online.zakon.kz/Document/?doc_id=33024087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online.zakon.kz/Document/?doc_id=3813880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online.zakon.kz/Document/?doc_id=1042176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.zakon.kz/Document/?doc_id=30046743" TargetMode="External"/><Relationship Id="rId5" Type="http://schemas.openxmlformats.org/officeDocument/2006/relationships/hyperlink" Target="http://online.zakon.kz/Document/?doc_id=30046649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jl:1021136.0%201040299.0%201040368.0%201040854.0%201041172.0%201045838.0%201049280.0%2030037258.0%20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_Nonna_\Фоны\Фоны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985"/>
            <a:ext cx="10693399" cy="771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42244" y="698540"/>
            <a:ext cx="9073008" cy="1990460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Актуальные изменения в законодательстве РК при заключении и прекращении договора страхования  в сфере обязательного страхования</a:t>
            </a:r>
            <a:endParaRPr lang="ru-RU" sz="4000" b="1" dirty="0">
              <a:solidFill>
                <a:srgbClr val="8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1029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64" y="4506652"/>
            <a:ext cx="6219379" cy="56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0693400" cy="1433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Классы страхования АО СК «НОМАД </a:t>
            </a:r>
            <a:r>
              <a:rPr lang="ru-RU" sz="2400" b="1" dirty="0" err="1" smtClean="0"/>
              <a:t>Иншуранс</a:t>
            </a:r>
            <a:r>
              <a:rPr lang="ru-RU" sz="2400" b="1" dirty="0" smtClean="0"/>
              <a:t>»</a:t>
            </a:r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r>
              <a:rPr lang="ru-RU" sz="1200" b="1" dirty="0" smtClean="0"/>
              <a:t>ЛИЦЕНЗИЯ  НА ПРАВО ОСУЩЕСТВЛЕНИЯ СТРАХОВОЙ (ПЕРЕСТРАХОВОЧНОЙ) ДЕЯТЕЛЬНОСТИ ПО ОПТРАСЛИ «ОБЩЕЕ СТРАХОВАНИЕ» № 2.1.38 от 13 февраля 2019 года</a:t>
            </a:r>
          </a:p>
          <a:p>
            <a:pPr algn="just"/>
            <a:r>
              <a:rPr lang="ru-RU" sz="1200" b="1" dirty="0" smtClean="0"/>
              <a:t>1. Страховая деятельность в добровольной форме страхования:</a:t>
            </a:r>
          </a:p>
          <a:p>
            <a:pPr algn="just"/>
            <a:r>
              <a:rPr lang="ru-RU" sz="1200" dirty="0" smtClean="0"/>
              <a:t>1) страхование от несчастных случаев;</a:t>
            </a:r>
          </a:p>
          <a:p>
            <a:pPr algn="just"/>
            <a:r>
              <a:rPr lang="ru-RU" sz="1200" dirty="0" smtClean="0"/>
              <a:t>2) страхование на случай болезни;</a:t>
            </a:r>
          </a:p>
          <a:p>
            <a:pPr algn="just"/>
            <a:r>
              <a:rPr lang="ru-RU" sz="1200" dirty="0" smtClean="0"/>
              <a:t>3) страхование автомобильного транспорта;</a:t>
            </a:r>
          </a:p>
          <a:p>
            <a:pPr algn="just"/>
            <a:r>
              <a:rPr lang="ru-RU" sz="1200" dirty="0" smtClean="0"/>
              <a:t>4) страхование железнодорожного транспорта;</a:t>
            </a:r>
          </a:p>
          <a:p>
            <a:pPr algn="just"/>
            <a:r>
              <a:rPr lang="ru-RU" sz="1200" dirty="0" smtClean="0"/>
              <a:t>5) страхование воздушного транспорта;</a:t>
            </a:r>
          </a:p>
          <a:p>
            <a:pPr algn="just"/>
            <a:r>
              <a:rPr lang="ru-RU" sz="1200" dirty="0" smtClean="0"/>
              <a:t>6) страхование водного транспорта;</a:t>
            </a:r>
          </a:p>
          <a:p>
            <a:pPr algn="just"/>
            <a:r>
              <a:rPr lang="ru-RU" sz="1200" dirty="0" smtClean="0"/>
              <a:t>7) страхование грузов;</a:t>
            </a:r>
          </a:p>
          <a:p>
            <a:pPr algn="just"/>
            <a:r>
              <a:rPr lang="ru-RU" sz="1200" dirty="0" smtClean="0"/>
              <a:t>8) страхование имущества от ущерба, за исключением классов, указанных в подпунктах 3)-7) настоящего пункта 3 ЗРК «О страховой деятельности»;</a:t>
            </a:r>
          </a:p>
          <a:p>
            <a:pPr algn="just"/>
            <a:r>
              <a:rPr lang="ru-RU" sz="1200" dirty="0" smtClean="0"/>
              <a:t>9) страхование гражданско-правовой ответственности владельцев автомобильного транспорта;</a:t>
            </a:r>
          </a:p>
          <a:p>
            <a:pPr algn="just"/>
            <a:r>
              <a:rPr lang="ru-RU" sz="1200" dirty="0" smtClean="0"/>
              <a:t>10) страхование гражданско-правовой ответственности владельцев воздушного транспорта;</a:t>
            </a:r>
          </a:p>
          <a:p>
            <a:pPr algn="just"/>
            <a:r>
              <a:rPr lang="ru-RU" sz="1200" dirty="0" smtClean="0"/>
              <a:t>11) страхование гражданско-правовой ответственности владельцев водного транспорта;</a:t>
            </a:r>
          </a:p>
          <a:p>
            <a:pPr algn="just"/>
            <a:r>
              <a:rPr lang="ru-RU" sz="1200" b="1" dirty="0" smtClean="0"/>
              <a:t>12) страхование профессиональной ответственности;</a:t>
            </a:r>
          </a:p>
          <a:p>
            <a:pPr algn="just"/>
            <a:r>
              <a:rPr lang="ru-RU" sz="1200" dirty="0" smtClean="0"/>
              <a:t>13) страхование гражданско-правовой ответственности, за исключением классов, указанных в подпунктах 9), 10), 11), 11-1) и 11-2) настоящего пункта 3 ЗРК «О страховой деятельности»;;</a:t>
            </a:r>
          </a:p>
          <a:p>
            <a:pPr algn="just"/>
            <a:r>
              <a:rPr lang="ru-RU" sz="1200" dirty="0" smtClean="0"/>
              <a:t>14) страхование займов;</a:t>
            </a:r>
          </a:p>
          <a:p>
            <a:pPr algn="just"/>
            <a:r>
              <a:rPr lang="ru-RU" sz="1200" dirty="0" smtClean="0"/>
              <a:t>15) страхование гарантий и поручительств; </a:t>
            </a:r>
          </a:p>
          <a:p>
            <a:pPr algn="just"/>
            <a:r>
              <a:rPr lang="ru-RU" sz="1200" dirty="0" smtClean="0"/>
              <a:t>16) страхование убытков финансовых организаций, за исключением классов, указанных в подпунктах 13), 14), 15) и 16) настоящего пункта 3 ЗРК «О страховой деятельности»;</a:t>
            </a:r>
          </a:p>
          <a:p>
            <a:pPr algn="just"/>
            <a:r>
              <a:rPr lang="ru-RU" sz="1200" dirty="0" smtClean="0"/>
              <a:t>17) страхование от прочих финансовых убытков;</a:t>
            </a:r>
          </a:p>
          <a:p>
            <a:pPr algn="just"/>
            <a:r>
              <a:rPr lang="ru-RU" sz="1200" dirty="0" smtClean="0"/>
              <a:t>18) титульное страхование.</a:t>
            </a:r>
          </a:p>
          <a:p>
            <a:pPr algn="just"/>
            <a:r>
              <a:rPr lang="ru-RU" sz="1200" b="1" dirty="0" smtClean="0"/>
              <a:t>Страховая деятельность в обязательной форме страхования: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1200" dirty="0" smtClean="0"/>
              <a:t>Страхование гражданско-правовой ответственности владельцев транспортных средств;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 smtClean="0"/>
              <a:t>2) Страхование гражданско-правовой ответственности перевозчика перед пассажирами;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 smtClean="0"/>
              <a:t>3) Страхование гражданско-правовой ответственности  частных нотариусов;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 smtClean="0"/>
              <a:t>4) Страхование гражданско-правовой ответственности  владельцев объектов, деятельность которых связана с опасностью причинения вреда третьим лицам;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 smtClean="0"/>
              <a:t>5) Страхование работника от несчастных случаев при исполнении им трудовых (служебных) обязанностей;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 smtClean="0"/>
              <a:t>6) Экологическое страхование;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b="1" dirty="0" smtClean="0"/>
              <a:t>7) Страхование туриста</a:t>
            </a:r>
            <a:r>
              <a:rPr lang="ru-RU" sz="1200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b="1" dirty="0" smtClean="0"/>
              <a:t>2. Деятельность по перестрахованию.</a:t>
            </a:r>
          </a:p>
          <a:p>
            <a:pPr algn="just"/>
            <a:endParaRPr lang="ru-RU" sz="1400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5921"/>
            <a:ext cx="1069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0" y="0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smtClean="0" bmk="SUB1000000548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</a:rPr>
              <a:t>Закон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Республики Казахстан от 1 июля 2003 года </a:t>
            </a: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обязательном страховании гражданско-правовой ответственности владельцев транспортных средств</a:t>
            </a: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5921"/>
            <a:ext cx="1069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31792" y="1280301"/>
          <a:ext cx="9286940" cy="5072098"/>
        </p:xfrm>
        <a:graphic>
          <a:graphicData uri="http://schemas.openxmlformats.org/drawingml/2006/table">
            <a:tbl>
              <a:tblPr/>
              <a:tblGrid>
                <a:gridCol w="9286940"/>
              </a:tblGrid>
              <a:tr h="319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800" dirty="0">
                          <a:latin typeface="Times New Roman"/>
                          <a:ea typeface="Times New Roman"/>
                          <a:cs typeface="Times New Roman"/>
                        </a:rPr>
                        <a:t>Редакция </a:t>
                      </a:r>
                      <a:r>
                        <a:rPr lang="ru-RU" sz="1400" b="1" kern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после 02072018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7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          </a:rPr>
                        <a:t>статью 1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дополнить подпунктом 11-1) следующего содержания: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«11-1) страховой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омбудсман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- независимое в своей деятельности физическое лицо, осуществляющее урегулирование разногласий между участниками страхового рынка в соответствии с Законом Республики Казахстан «О страховой деятельности»;»;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абзац третий пункта 2 </a:t>
                      </a:r>
                      <a:r>
                        <a:rPr lang="ru-RU" sz="1600" b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статьи 4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изложить в следующей редакции: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«эксплуатация транспортного средства при условии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заключения его владельцем договора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обязательного страхования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ответственности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владельцев транспортных средств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;»;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lvl="0" algn="just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600" b="1" dirty="0" smtClean="0" bmk="SUB100021626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          </a:rPr>
                        <a:t>статью 7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изложить в следующей редакции: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just"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«Статья 7. Недопустимость эксплуатации транспортного средства без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заключения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договора обязательного страхования ответственности владельцев транспортных средств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just"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1. Эксплуатация транспортного средства в случае 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незаключения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договора обязательного страхования ответственности владельцев транспортных средств не допускается.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just"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2. Подразделения уполномоченного органа по обеспечению безопасности дорожного движения и органы транспортного контроля при проверке документов обязаны проверить выполнение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владельцами транспортных средств обязанности по заключению договора обязательного страхования ответственности владельцев транспортных средств.»;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smtClean="0" bmk="SUB1000000548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</a:rPr>
              <a:t>Закон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Республики Казахстан от 1 июля 2003 года </a:t>
            </a: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обязательном страховании гражданско-правовой ответственности владельцев транспортных средств</a:t>
            </a: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31858" y="1351739"/>
            <a:ext cx="907262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kern="1800" dirty="0" smtClean="0">
                <a:latin typeface="Times New Roman"/>
                <a:ea typeface="Times New Roman"/>
                <a:cs typeface="Times New Roman"/>
              </a:rPr>
              <a:t>Редакция после 02072018</a:t>
            </a:r>
            <a:endParaRPr lang="ru-RU" sz="1800" dirty="0" smtClean="0">
              <a:ea typeface="Times New Roman"/>
              <a:cs typeface="Times New Roman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 bmk="SUB1000414095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</a:rPr>
              <a:t>статью 8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изложить в следующей редакции: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«Статья 8. Особенности осуществления обязательного страхования ответственности владельцев транспортных средств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Юридическое лицо, зарегистрированное в качестве страховой организации, до получения лицензии на право осуществления обязательного страхования ответственности владельцев транспортных средств обязано заключить договор участия с Фондом гарантирования страховых выплат в порядке, определенном Законом Республики Казахстан «О Фонде гарантирования страховых выплат».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Не допускается деятельность, направленная на ограничение или устранение конкуренции, предоставление или получение необоснованных преимуществ по заключению договоров обязательного страхования ответственности владельцев транспортных средств одними страховщиками перед другими, ущемление прав и законных интересов страхователей.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Владельцы транспортных средств вправе заключать договоры страхования ответственности владельцев транспортных средств со страховщиками других государств, в том числе в электронной форме, при условии, что это страхование обеспечивает страховую защиту владельцев транспортных средств только за пределами Республики Казахстан.»;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smtClean="0" bmk="SUB1000000548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</a:rPr>
              <a:t>Закон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Республики Казахстан от 1 июля 2003 года </a:t>
            </a: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обязательном страховании гражданско-правовой ответственности владельцев транспортных средств</a:t>
            </a: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46040" y="1208863"/>
          <a:ext cx="10215634" cy="5643602"/>
        </p:xfrm>
        <a:graphic>
          <a:graphicData uri="http://schemas.openxmlformats.org/drawingml/2006/table">
            <a:tbl>
              <a:tblPr/>
              <a:tblGrid>
                <a:gridCol w="10215634"/>
              </a:tblGrid>
              <a:tr h="5643602">
                <a:tc>
                  <a:txBody>
                    <a:bodyPr/>
                    <a:lstStyle/>
                    <a:p>
                      <a:pPr marL="0" marR="0" indent="0" algn="just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Редакция после 02072018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пункт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600" b="1" u="sng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          </a:rPr>
                        <a:t>статьи 9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изложить в следующей редакции: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«2. Органы внутренних дел, органы прокуратуры, суды, организации здравоохранения, иные государственные органы и организации, располагающие информацией о транспортном происшествии и его последствиях, обязаны предоставить данную информацию страховщику, страховому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омбудсману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Фонду гарантирования страховых выплат при их обращении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.»;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1600" b="1" u="sng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/>
                        </a:rPr>
                        <a:t>статье 10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пункт 5 изложить в следующей редакции: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«5. Договор обязательного страхования ответственности владельцев транспортных средств заключается путем оформления страховщиком страхового полиса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электронной форме.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Основанием для заключения договора обязательного страхования ответственности владельцев транспортных средств является заявление страхователя, содержащее данные, необходимые для расчета страховой премии и идентификации страхователя, застрахованного.»;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дополнить пунктом 5-1 следующего содержания: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«5-1. Договор обязательного страхования ответственности владельцев транспортных средств по желанию страхователя может быть заключен путем письменного обращения к страховщику либо обмена информацией между страхователем и страховщиком в электронной форме с использованием </a:t>
                      </a:r>
                      <a:r>
                        <a:rPr lang="ru-RU" sz="1600" b="1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интернет-ресурса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страховщика.»;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 вторую пункта 6 изложить в следующей редакции: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«Требования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содержанию и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оформлению страхового полиса по обязательному страхованию ответственности владельцев транспортных средств устанавливаются законодательством Республики Казахстан о страховании и страховой деятельности.»;</a:t>
                      </a:r>
                    </a:p>
                    <a:p>
                      <a:pPr marL="0" marR="0" indent="0" algn="just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пункт 7 исключить;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 smtClean="0" bmk="SUB1000000548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</a:rPr>
              <a:t>Закон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Республики Казахстан от 1 июля 2003 года </a:t>
            </a:r>
            <a:r>
              <a:rPr lang="ru-RU" sz="1200" b="1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обязательном страховании гражданско-правовой ответственности владельцев транспортных средств</a:t>
            </a:r>
            <a:r>
              <a:rPr lang="ru-RU" sz="1200" b="1" dirty="0" smtClean="0">
                <a:ea typeface="Times New Roman" pitchFamily="18" charset="0"/>
                <a:cs typeface="Times New Roman" pitchFamily="18" charset="0"/>
              </a:rPr>
              <a:t>»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17478" y="851674"/>
          <a:ext cx="10073162" cy="6533882"/>
        </p:xfrm>
        <a:graphic>
          <a:graphicData uri="http://schemas.openxmlformats.org/drawingml/2006/table">
            <a:tbl>
              <a:tblPr/>
              <a:tblGrid>
                <a:gridCol w="10073162"/>
              </a:tblGrid>
              <a:tr h="198079">
                <a:tc>
                  <a:txBody>
                    <a:bodyPr/>
                    <a:lstStyle/>
                    <a:p>
                      <a:pPr marL="0" marR="0" indent="0" algn="just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Редакция после 02072018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пункт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600" b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статьи 11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изложить в следующей редакции: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«2. Стандартный договор заключается на каждую единицу эксплуатируемого транспортного средства.»;</a:t>
                      </a:r>
                    </a:p>
                  </a:txBody>
                  <a:tcPr marL="12915" marR="12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пункт 2 </a:t>
                      </a:r>
                      <a:r>
                        <a:rPr lang="ru-RU" sz="1600" b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          </a:rPr>
                        <a:t>статьи 12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изложить в следующей редакции: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«2. Комплексный договор заключается на все эксплуатируемые транспортные средства.»;</a:t>
                      </a:r>
                    </a:p>
                  </a:txBody>
                  <a:tcPr marL="12915" marR="12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08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лаву 3 дополнить </a:t>
                      </a:r>
                      <a:r>
                        <a:rPr lang="ru-RU" sz="1600" b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          </a:rPr>
                        <a:t>статьей 12-1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следующего содержания: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«Статья 12-1. Требования к страховщику и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интернет-ресурсам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при заключении договора обязательного страхования ответственности владельцев транспортных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средств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электронной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Постановление Правления Национального Банка РК от 29 октября 2018 года № 268 «Об утверждении Правил обмена электронными информационными ресурсами между страхователем (застрахованным, </a:t>
                      </a:r>
                      <a:r>
                        <a:rPr lang="ru-RU" sz="1600" b="1" u="none" strike="noStrike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выгодоприобретателем</a:t>
                      </a:r>
                      <a:r>
                        <a:rPr lang="ru-RU" sz="1600" b="1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) и страховщиком, Правил уведомления о заключении договора страхования и требований к содержанию уведомления, Требований к программно-техническим средствам и </a:t>
                      </a:r>
                      <a:r>
                        <a:rPr lang="ru-RU" sz="1600" b="1" u="none" strike="noStrike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интернет-ресурсам</a:t>
                      </a:r>
                      <a:r>
                        <a:rPr lang="ru-RU" sz="1600" b="1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 страховой (перестраховочной) организации, обеспечивающим заключение договоров страхования, обмен электронными информационными ресурсами между страхователем и страховщиком»</a:t>
                      </a:r>
                      <a:endParaRPr lang="ru-RU" sz="1600" b="1" u="none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915" marR="12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 smtClean="0" bmk="SUB1000000548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</a:rPr>
              <a:t>Закон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Республики Казахстан от 1 июля 2003 года </a:t>
            </a:r>
            <a:r>
              <a:rPr lang="ru-RU" sz="1200" b="1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обязательном страховании гражданско-правовой ответственности владельцев транспортных средств</a:t>
            </a:r>
            <a:r>
              <a:rPr lang="ru-RU" sz="1200" b="1" dirty="0" smtClean="0">
                <a:ea typeface="Times New Roman" pitchFamily="18" charset="0"/>
                <a:cs typeface="Times New Roman" pitchFamily="18" charset="0"/>
              </a:rPr>
              <a:t>»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4670" y="1137425"/>
            <a:ext cx="9624060" cy="5616955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статье 14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Прекращение действия договора обязательного страхования ответственности владельцев транспортных средств 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подпункт 3) пункта 1 исключить;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пункт 2 изложить в следующей редакции: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«2. При осуществлении страховой выплаты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страховщик в течение одного рабочего дня информирует страхователя и организацию по формированию и ведению базы данных о прекращении действия договора обязательного страхования ответственности владельцев транспортных средств.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этом владелец транспортного средства (если оно не уничтожено) обязан заключить договор обязательного страхования ответственности владельцев транспортных средств на новый период по его выбору с любым страховщиком, имеющим право на осуществление данного класса (вида) обязательного страхования.»;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02.04.2019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Договор обязательного страхования ответственности владельцев транспортных средств не прекращает свое действие при осуществлении страховой выплаты.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осуществлении страховой выплаты страховщик в течение одного рабочего дня информирует об этом организацию по формированию и ведению базы данных.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smtClean="0" bmk="SUB1000000548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</a:rPr>
              <a:t>Закон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Республики Казахстан от 1 июля 2003 года </a:t>
            </a: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обязательном страховании гражданско-правовой ответственности владельцев транспортных средств</a:t>
            </a: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4670" y="1137425"/>
            <a:ext cx="9624060" cy="5616955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</a:rPr>
              <a:t>статье 15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Досрочное прекращение договора обязательного страхования ответственности владельцев транспортных средств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 абзаце первом пункта 3 слова «страхователь имеет право на возврат» заменить словами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страховщик имеет право на удержание»;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абзаце первом пункта 4 слова «страхователь имеет право на возврат» заменить словами «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страховщик имеет право на удержание»;»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части первой пункта 1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статьи 16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Права и обязанности страхователя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Страхователь вправе: 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подпункт 2) исключить;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подпункты 5-1) и 6) изложить в следующей редакции: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«5-1) обратиться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страховщику с учетом особенностей, предусмотренных статьей 29-1 настоящего Закона,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либо страховому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в суд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урегулирования вопросов, возникающих из договора обязательного страхования ответственности владельцев транспортных средств;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направить заявление и прилагаемые документы страховому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(напрямую страховому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в том числе через его интернет-ресурс, либо через страховщика, в том числе его филиал, представительство);»;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0" y="0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 smtClean="0" bmk="SUB1000000548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</a:rPr>
              <a:t>Закон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Республики Казахстан от 1 июля 2003 года </a:t>
            </a:r>
            <a:r>
              <a:rPr lang="ru-RU" sz="1200" b="1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обязательном страховании гражданско-правовой ответственности владельцев транспортных средств</a:t>
            </a:r>
            <a:r>
              <a:rPr lang="ru-RU" sz="1200" b="1" dirty="0" smtClean="0">
                <a:ea typeface="Times New Roman" pitchFamily="18" charset="0"/>
                <a:cs typeface="Times New Roman" pitchFamily="18" charset="0"/>
              </a:rPr>
              <a:t>»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4670" y="780235"/>
            <a:ext cx="9624060" cy="5974145"/>
          </a:xfrm>
        </p:spPr>
        <p:txBody>
          <a:bodyPr/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части первой пункта 2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</a:rPr>
              <a:t>статьи 17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Права и обязанности страховщика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Страховщик обязан: 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подпункты 1), 2), 5-1) и 6-1) изложить в следующей редакции: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«1) ознакомить страхователя (застрахованного) с условиями обязательного страхования ответственности владельцев транспортных средств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том числе с правами и обязанностями сторон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возникающими из договора обязательного страхования ответственности владельцев транспортных средств;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по заключении договора обязательного страхования ответственности владельцев транспортных средств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оформить страхователю (застрахованному) страховой полис;»;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«5-1) в течение рабочего дня с даты получения письменного обращения потерпевшего или лица, имеющего согласно законам Республики Казахстан право на возмещение вреда в связи со смертью потерпевшего, письменно представить сведения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заключении договора обязательного страхования ответственности владельцев транспортных средств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(фамилия, имя, отчество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(если оно указано в документе, удостоверяющем личность)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страхователя, государственный номер регистрации транспортного средства, номер и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дата заключения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страхователем, являющимся виновником транспортного происшествия, при наличии документа, подтверждающего страховой случай;»;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«6-1) при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недостаточности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окументов, подтверждающих факт наступления страхового случая и размер подлежащего возмещению страховщиком вреда,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течение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трех рабочих дней со дня их получения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сообщить об этом заявителю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указанием полного перечня недостающих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(или) неправильно оформленных документов;»;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дополнить подпунктами 7-2) и 7-3) следующего содержания: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7-2) при получении от страхователя (потерпевшего,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выгодоприобретателя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заявления рассмотреть требования страхователя (потерпевшего,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выгодоприобретателя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и предоставить письменный ответ с указанием дальнейшего порядка урегулирования спора в течение пяти рабочих дней;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7-3) при получении от страхователя (потерпевшего,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выгодоприобретателя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заявления, направляемого страховому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перенаправить данное заявление, а также прилагаемые к нему документы страховому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течение трех рабочих дней со дня получения;»;</a:t>
            </a:r>
          </a:p>
          <a:p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/>
              <a:t>Закон Республики Казахстан от 2 апреля 2019 года № 241-VI «О внесении изменений и дополнений в некоторые законодательные акты Республики Казахстан по вопросам развития </a:t>
            </a:r>
            <a:r>
              <a:rPr lang="ru-RU" sz="1400" b="1" dirty="0" err="1" smtClean="0"/>
              <a:t>бизнес-среды</a:t>
            </a:r>
            <a:r>
              <a:rPr lang="ru-RU" sz="1400" b="1" dirty="0" smtClean="0"/>
              <a:t> и регулирования торговой деятельности»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smtClean="0" bmk="SUB1000000548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</a:rPr>
              <a:t>Закон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Республики Казахстан от 1 июля 2003 года </a:t>
            </a: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обязательном страховании гражданско-правовой ответственности владельцев транспортных средств</a:t>
            </a: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пункте 1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статьи 18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Права потерпевшего 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Потерпевший вправе: 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подпункты 4-1), 4-2), 5-1) и 6) изложить в следующей редакции: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«4-1) письменно обратиться к страховщику лица, виновного в причинении вреда жизни, здоровью и (или) имуществу потерпевшего, о подтверждении сведений о наличии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договора обязательного страхования ответственности владельцев транспортных средств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(фамилия, имя,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отчество (если оно указано в документе, удостоверяющем личность) страхователя,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государственный номер регистрации транспортного средства, номер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дата заключения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у данного лица в порядке, предусмотренном подпунктом 5-1) статьи 17 настоящего Закона;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4-2) письменно обратиться в организацию по формированию и ведению базы данных о представлении сведений о наличии либо отсутствии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договора обязательного страхования ответственности владельцев транспортных средств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(фамилия, имя,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отчество (если оно указано в документе, удостоверяющем личность) страхователя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государственный номер регистрации транспортного средства, номер и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дата заключения)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лица, виновного в причинении вреда жизни, здоровью и (или) имуществу потерпевшего, при наличии документа, подтверждающего страховой случай;»;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«5-1) обратиться к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страховщику с учетом особенностей, предусмотренных статьей 29-1 настоящего Закона, либо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страховому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в суд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урегулирования вопросов, возникающих из договора обязательного страхования ответственности владельцев транспортных средств;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направить заявление и прилагаемые документы страховому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(напрямую страховому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в том числе его интернет-ресурс, либо через страховщика, его филиал, представительство);»;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smtClean="0" bmk="SUB1000000548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</a:rPr>
              <a:t>Закон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Республики Казахстан от 1 июля 2003 года </a:t>
            </a: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обязательном страховании гражданско-правовой ответственности владельцев транспортных средств</a:t>
            </a: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4670" y="1208863"/>
            <a:ext cx="10027004" cy="5545517"/>
          </a:xfrm>
        </p:spPr>
        <p:txBody>
          <a:bodyPr>
            <a:normAutofit/>
          </a:bodyPr>
          <a:lstStyle/>
          <a:p>
            <a:pPr algn="just"/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части третьей пункта 11 </a:t>
            </a:r>
            <a:r>
              <a:rPr lang="ru-RU" sz="15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статьи 19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слова «, осуществляющую формирование и ведение» заменить словами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формированию и ведению»;</a:t>
            </a:r>
          </a:p>
          <a:p>
            <a:pPr algn="just"/>
            <a:r>
              <a:rPr lang="ru-RU" sz="1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</a:rPr>
              <a:t>статью 20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изложить в следующей редакции:</a:t>
            </a:r>
          </a:p>
          <a:p>
            <a:pPr algn="just"/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«Статья 20. Уменьшение размера страховых премий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1. Владельцы транспортных средств - участники Великой Отечественной войны и лица, приравненные к ним, инвалиды I и II групп, пенсионеры при заключении стандартного договора уплачивают страховые премии в размере пятидесяти процентов от подлежащей к уплате страховой премии, рассчитанной в соответствии со статьей 19 настоящего Закона.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Если транспортное средство эксплуатируется также другими владельцами, не относящимися к категории лиц, указанных в части первой настоящего пункта, то обязательное страхование ответственности владельцев транспортных средств осуществляется без предоставления такой льготы.</a:t>
            </a:r>
          </a:p>
          <a:p>
            <a:pPr algn="just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В случае заключения договора обязательного страхования ответственности владельцев транспортных средств с использованием </a:t>
            </a:r>
            <a:r>
              <a:rPr lang="ru-RU" sz="1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интернет-ресурса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страховщика по усмотрению страховщика страхователю может быть предоставлена скидка в размере не более десяти процентов от подлежащей к уплате страховой премии, рассчитанной в соответствии со статьей 19 настоящего Закона.</a:t>
            </a:r>
            <a:endParaRPr lang="ru-RU" sz="1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этом в договоре обязательного страхования ответственности владельцев транспортных средств должны быть одновременно указаны общая сумма страховой премии и сумма страховой премии с учетом скидки (при наличии).</a:t>
            </a:r>
            <a:endParaRPr lang="ru-RU" sz="1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допускается предоставление скидок при заключении договоров обязательного страхования ответственности владельцев транспортных средств иными способами без использования </a:t>
            </a:r>
            <a:r>
              <a:rPr lang="ru-RU" sz="1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интернет-ресурса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страховщика, в том числе через страховых агентов.»;</a:t>
            </a:r>
            <a:endParaRPr lang="ru-RU" sz="1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_Nonna_\Фоны\Фоны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02425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37" y="6878637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76" y="7009679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46238" y="923111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Понятие договора страхования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4668" y="1566053"/>
            <a:ext cx="99187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Статья 803. Договор страхования </a:t>
            </a:r>
          </a:p>
          <a:p>
            <a:pPr algn="just"/>
            <a:r>
              <a:rPr lang="ru-RU" dirty="0" smtClean="0"/>
              <a:t>1. По договору страхования одна сторона (страхователь) обязуется уплатить страховую премию, а другая сторона (страховщик) обязуется при наступлении страхового случая осуществить страховую выплату страхователю или иному лицу, в пользу которого заключен договор (</a:t>
            </a:r>
            <a:r>
              <a:rPr lang="ru-RU" dirty="0" err="1" smtClean="0"/>
              <a:t>выгодоприобретателю</a:t>
            </a:r>
            <a:r>
              <a:rPr lang="ru-RU" dirty="0" smtClean="0"/>
              <a:t>), в пределах определенной договором суммы (страховой суммы). </a:t>
            </a:r>
          </a:p>
          <a:p>
            <a:pPr algn="just"/>
            <a:r>
              <a:rPr lang="ru-RU" dirty="0" smtClean="0"/>
              <a:t>Законодательными актами Республики Казахстан могут быть предусмотрены случаи осуществления иных выплат в порядке и на условиях, предусмотренных договором страхования.</a:t>
            </a:r>
          </a:p>
          <a:p>
            <a:pPr algn="just"/>
            <a:r>
              <a:rPr lang="ru-RU" dirty="0" smtClean="0"/>
              <a:t>2. Страхование осуществляется на основе договора страхования.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smtClean="0" bmk="SUB1000000548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</a:rPr>
              <a:t>Закон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Республики Казахстан от 1 июля 2003 года </a:t>
            </a: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обязательном страховании гражданско-правовой ответственности владельцев транспортных средств</a:t>
            </a: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4670" y="1137425"/>
            <a:ext cx="9624060" cy="561695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</a:rPr>
              <a:t>статью 21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Статья 21. Порядок уплаты страховых премий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дополнить пунктом 2-1 следующего содержания: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«2-1. Страховщик предоставляет возможность оплаты страховой премии безналичным способом через интернет-ресурс страховщика.»;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5 </a:t>
            </a:r>
            <a:r>
              <a:rPr lang="ru-RU" sz="1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</a:rPr>
              <a:t>статьи 22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Определение страхового случая и размера причиненного вреда изложить в следующей редакции: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«5. Страховщик не вправе удерживать со страховой выплаты, причитающейся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выгодоприобретателю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собственные расходы, связанные с определением размера вреда.»;</a:t>
            </a: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sz="1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</a:rPr>
              <a:t>статье 24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Пределы ответственности страховщика</a:t>
            </a: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подпункт 1) пункта 1 изложить в следующей редакции: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«1) за вред, причиненный жизни или здоровью каждого потерпевшего и повлекший: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гибель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2 000;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установление инвалидности: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I группы -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1 600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II группы -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1 200,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III группы - 500;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ребенок-инвалид -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1 000;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увечье, травму или иное повреждение здоровья без установления инвалидности, - в размере фактических расходов на амбулаторное и (или) стационарное лечение, но не более 300;»;</a:t>
            </a: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пункты 4 и 5 изложить в следующей редакции: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«4. Расходы, понесенные страхователем (застрахованным) в целях предотвращения или уменьшения убытков, подлежат возмещению страховщиком, если такие расходы были необходимы или были произведены для выполнения указаний страховщика, даже если соответствующие меры оказались безуспешными.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Такие расходы возмещаются в фактических размерах, при этом общая сумма страховой выплаты и компенсации расходов не должна превышать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предельный объем ответственности, установленный договором обязательного страхования ответственности владельцев транспортных средств.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Если расходы возникли в результате исполнения страхователем указаний страховщика, они возмещаются в полном размере безотносительно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предельному объему ответственности.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Указанные расходы возмещаются страховщиком непосредственно лицу, понесшему их.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При недостаточности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предельного объема ответственности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полного возмещения причиненного вреда страхователь возмещает потерпевшему разницу между страховой суммой и фактическим размером вреда.»;</a:t>
            </a:r>
          </a:p>
          <a:p>
            <a:endParaRPr lang="ru-RU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smtClean="0" bmk="SUB1000000548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</a:rPr>
              <a:t>Закон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Республики Казахстан от 1 июля 2003 года </a:t>
            </a: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обязательном страховании гражданско-правовой ответственности владельцев транспортных средств</a:t>
            </a: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4670" y="1208863"/>
            <a:ext cx="9624060" cy="5545517"/>
          </a:xfrm>
        </p:spPr>
        <p:txBody>
          <a:bodyPr>
            <a:normAutofit fontScale="92500" lnSpcReduction="10000"/>
          </a:bodyPr>
          <a:lstStyle/>
          <a:p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статье 25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Общие условия осуществления страховой выплаты </a:t>
            </a:r>
          </a:p>
          <a:p>
            <a:pPr algn="just"/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1 изложить в следующей редакции: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«1. Требование о страховой выплате к страховщику предъявляется страхователем (застрахованным) или иным лицом, являющимся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выгодоприобретателем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в письменной форме с указанием места жительства, контактных телефонов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выгодоприобретателя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банковских реквизитов (при необходимости), порядка получения страховой выплаты - наличными деньгами либо путем перечисления на банковский счет с приложением документов, необходимых для осуществления страховой выплаты.</a:t>
            </a:r>
          </a:p>
          <a:p>
            <a:pPr algn="just"/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желанию заявителя требование о страховой выплате может быть направлено в электронной форме с приложением документов, необходимых для осуществления страховой выплаты, в виде электронных копий или электронных документов. При этом требование о страховой выплате в электронной форме не освобождает заявителя от представления страховщику оригиналов документов по месту нахождения страховщика.»;</a:t>
            </a:r>
            <a:endParaRPr lang="ru-RU" sz="1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подпункт 1) части первой пункта 2 исключить;</a:t>
            </a:r>
            <a:endParaRPr lang="ru-RU" sz="1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3 изложить в следующей редакции:</a:t>
            </a:r>
            <a:endParaRPr lang="ru-RU" sz="1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«3. Страховщик, принявший документы, обязан составить в двух экземплярах справку с указанием полного перечня представленных заявителем документов и даты их принятия.</a:t>
            </a:r>
          </a:p>
          <a:p>
            <a:pPr algn="just"/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случае отправки страхователем (застрахованным, </a:t>
            </a:r>
            <a:r>
              <a:rPr lang="ru-RU" sz="1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выгодоприобретателем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заявления о страховой выплате электронным способом страховщик может представить ему данную справку в электронной форме.</a:t>
            </a:r>
            <a:endParaRPr lang="ru-RU" sz="1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личном обращении заявителя к страховщику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один экземпляр справки выдается заявителю, второй экземпляр с отметкой заявителя в ее получении остается у страховщика.»;</a:t>
            </a:r>
          </a:p>
          <a:p>
            <a:pPr algn="just"/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дополнить пунктом 9 следующего содержания:</a:t>
            </a:r>
          </a:p>
          <a:p>
            <a:pPr algn="just"/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«9. Страховщик вправе осуществить страховую выплату на основании протокола о нарушении правил дорожного движения со схемой происшествия, выданного органами внутренних дел, при отсутствии факта причинения вреда жизни и здоровью потерпевшего.»;</a:t>
            </a:r>
          </a:p>
          <a:p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smtClean="0" bmk="SUB1000000548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</a:rPr>
              <a:t>Закон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Республики Казахстан от 1 июля 2003 года </a:t>
            </a: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обязательном страховании гражданско-правовой ответственности владельцев транспортных средств</a:t>
            </a: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4670" y="1137425"/>
            <a:ext cx="9624060" cy="5616955"/>
          </a:xfrm>
        </p:spPr>
        <p:txBody>
          <a:bodyPr>
            <a:normAutofit fontScale="85000" lnSpcReduction="20000"/>
          </a:bodyPr>
          <a:lstStyle/>
          <a:p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первую пункта 1 </a:t>
            </a:r>
            <a:r>
              <a:rPr lang="ru-RU" sz="1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статьи 26-1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изложить в следующей редакции: Прямое урегулирование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«1. При наступлении страхового случая потерпевший или лицо, имеющее согласно законам Республики Казахстан право на возмещение вреда в связи со смертью потерпевшего, для получения возмещения причиненного вреда вправе обратиться к страховщику,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который застраховал ответственность потерпевшего</a:t>
            </a:r>
            <a:r>
              <a:rPr lang="ru-RU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 договору обязательного страхования ответственности владельцев транспортных средств, при условии наличия у лица, по вине которого произошел страховой случай,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договора обязательного страхования ответственности владельцев транспортных средств.»;</a:t>
            </a:r>
            <a:endParaRPr lang="ru-RU" sz="1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главу 5 дополнить </a:t>
            </a:r>
            <a:r>
              <a:rPr lang="ru-RU" sz="1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Закон Республики Казахстан от 1 июля 2003 года № 446-II «Об обязательном страховании гражданско-правовой ответственности владельцев транспортных средств» (с изменениями и дополнениями по состоянию на 15.01.2019 г.)"/>
              </a:rPr>
              <a:t>статьей 29-1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следующего содержания:</a:t>
            </a:r>
            <a:endParaRPr lang="ru-RU" sz="1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«Статья 29-1. Особенности урегулирования споров по обязательному страхованию гражданско-правовой ответственности владельцев транспортных средств</a:t>
            </a:r>
            <a:endParaRPr lang="ru-RU" sz="1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1. При наличии спора, возникающего из договора обязательного страхования ответственности владельцев транспортных средств, страхователь (потерпевший,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выгодоприобретатель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 вправе: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направить страховщику (в том числе через филиал, представительство, интернет-ресурсы страховщика) письменное заявление с указанием требований и приложением документов, подтверждающих его требования, либо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направить заявление страховому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(напрямую страховому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в том числе через его интернет-ресурс, либо через страховщика, в том числе его филиал, представительство) или в суд для урегулирования споров, возникающих из договора обязательного страхования ответственности владельцев транспортных средств.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2. Страховщик при получении от страхователя (потерпевшего,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выгодоприобретателя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 заявления в течение пяти рабочих дней рассматривает и предоставляет письменный ответ с указанием дальнейшего порядка урегулирования спора.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3. В случае обращения страхователя (потерпевшего,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выгодоприобретателя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 к страховому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страховщик обязан по запросу страхователя, потерпевшего (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выгодоприобретателя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), страхового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омбудсмана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представить документы, относящиеся к рассмотрению и разрешению спора, в течение трех рабочих дней с даты получения запроса.»;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/>
              <a:t>В </a:t>
            </a:r>
            <a:r>
              <a:rPr lang="ru-RU" sz="1400" b="1" u="sng" dirty="0" smtClean="0">
                <a:hlinkClick r:id="rId5" tooltip="Закон Республики Казахстан от 1 июля 2003 года № 444-II «Об обязательном страховании гражданско-правовой ответственности перевозчика перед пассажирами» (с изменениями и дополнениями по состоянию на 01.01.2019 г.)"/>
              </a:rPr>
              <a:t>Закон</a:t>
            </a:r>
            <a:r>
              <a:rPr lang="ru-RU" sz="1400" b="1" dirty="0" smtClean="0"/>
              <a:t> Республики Казахстан от 1 июля 2003 года «Об обязательном страховании гражданско-правовой ответственности перевозчика перед пассажирами»</a:t>
            </a:r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137425"/>
            <a:ext cx="10693400" cy="561695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статью 1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Основные понятия, используемые в настоящем Законе изложить в следующей редакции: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«Статья 1. Основные понятия, используемые в настоящем Законе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настоящем Законе используются следующие основные понятия: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1) потерпевший - пассажир, жизни, здоровью и (или) имуществу которого причинен вред при осуществлении перевозки;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2) пассажир - физическое лицо, заключившее договор перевозки с перевозчиком в устной или письменной форме;</a:t>
            </a:r>
          </a:p>
          <a:p>
            <a:pPr algn="just"/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имущество пассажира - багаж пассажира и перевозимая пассажиром с собой ручная кладь, за причинение вреда которым при перевозке отвечает перевозчик;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выгодоприобретатель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- лицо, которое в соответствии с настоящим Законом является получателем страховой выплаты;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5) страховой случай - событие, с наступлением которого договор страхования предусматривает осуществление страховой выплаты;</a:t>
            </a:r>
          </a:p>
          <a:p>
            <a:pPr algn="just"/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6) страховой </a:t>
            </a:r>
            <a:r>
              <a:rPr lang="ru-RU" sz="1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омбудсман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независимое в своей деятельности физическое лицо, осуществляющее урегулирование разногласий между участниками страхового рынка в соответствии с Законом Республики Казахстан «О страховой деятельности»;</a:t>
            </a:r>
            <a:endParaRPr lang="ru-RU" sz="1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7) страховая сумма -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сумма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денег, на которую застрахован объект страхования и которая представляет собой предельный объем ответственности страховщика при наступлении страхового случая;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8) страховая премия - сумма денег, которую страхователь обязан уплатить страховщику за принятие последним обязательств произвести страховую выплату страхователю (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выгодоприобретателю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 в размере, определенном договором страхования;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9) страховая выплата - сумма денег, выплачиваемая страховщиком страхователю (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выгодоприобретателю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 в пределах страховой суммы при наступлении страхового случая;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10) страховщик - юридическое лицо, получившее лицензию на право осуществления страховой деятельности на территории Республики Казахстан в порядке, установленном законодательством Республики Казахстан, обязанное при наступлении страхового случая произвести страховую выплату страхователю или иному лицу, в пользу которого заключен договор (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выгодоприобретателю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), в пределах определенной договором суммы (страховой суммы);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11) застрахованный - лицо, в отношении которого осуществляется страхование;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12) страхователь - лицо, заключившее договор страхования со страховщиком. Если иное не предусмотрено договором страхования, страхователь одновременно является застрахованным;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13) перевозчик - физическое или юридическое лицо, владеющее железнодорожным, морским, внутренним водным, воздушным, автомобильным транспортным средством, включая городской рельсовый транспорт, на праве собственности или на иных законных основаниях и осуществляющее перевозку пассажиров и их имущества за плату или по найму в соответствии с законодательством Республики Казахстан;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14) гражданско-правовая ответственность перевозчика перед пассажирами - установленная гражданским законодательством Республики Казахстан обязанность перевозчика возместить вред, причиненный жизни, здоровью и (или) имуществу пассажиров при их перевозке;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15) франшиза - освобождение страховщика от возмещения ущерба, не превышающего определенного размера.»;</a:t>
            </a:r>
          </a:p>
          <a:p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/>
              <a:t>В </a:t>
            </a:r>
            <a:r>
              <a:rPr lang="ru-RU" sz="1400" b="1" u="sng" dirty="0" smtClean="0">
                <a:hlinkClick r:id="rId5" tooltip="Закон Республики Казахстан от 1 июля 2003 года № 444-II «Об обязательном страховании гражданско-правовой ответственности перевозчика перед пассажирами» (с изменениями и дополнениями по состоянию на 01.01.2019 г.)"/>
              </a:rPr>
              <a:t>Закон</a:t>
            </a:r>
            <a:r>
              <a:rPr lang="ru-RU" sz="1400" b="1" dirty="0" smtClean="0"/>
              <a:t> Республики Казахстан от 1 июля 2003 года «Об обязательном страховании гражданско-правовой ответственности перевозчика перед пассажирами»</a:t>
            </a:r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208863"/>
            <a:ext cx="10693400" cy="5545517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2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статьи 4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изложить в следующей редакции: Цель и основные принципы обязательного страхования ответственности перевозчика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«2. Основными принципами обязательного страхования ответственности перевозчика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защиты имущественных интересов потерпевших в объеме и порядке, установленных настоящим Законом;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осуществление перевозчиком перевозки пассажиров и их имущества,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ответственность которого застрахована по договору обязательного страхования ответственности перевозчика;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выполнения сторонами своих обязательств по договору обязательного страхования ответственности перевозчика.»;</a:t>
            </a:r>
          </a:p>
          <a:p>
            <a:pPr algn="just"/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Закон Республики Казахстан от 1 июля 2003 года № 444-II «Об обязательном страховании гражданско-правовой ответственности перевозчика перед пассажирами» (с изменениями и дополнениями по состоянию на 01.01.2019 г.)"/>
              </a:rPr>
              <a:t>статью 7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изложить в следующей редакции: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«Статья 7. Недопустимость перевозки пассажиров без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договора обязательного страхования ответственности перевозчика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Перевозка пассажиров перевозчиком, не заключившим договор обязательного страхования ответственности перевозчика, не допускается.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Перевозчик, осуществляющий международные перевозки, обязан заключить договор страхования ответственности перевозчика в соответствии с международными договорами, ратифицированными Республикой Казахстан.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Подразделения уполномоченного органа по обеспечению безопасности дорожного движения и органы транспортного контроля при проверке документов обязаны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проверить выполнение перевозчиком обязанности по заключению договора обязательного страхования ответственности перевозчика.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За нарушение пункта 1 настоящей статьи уполномоченный государственный орган в области транспорта и коммуникаций приостанавливает действие лицензии перевозчика на срок до шести месяцев.»;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5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Закон Республики Казахстан от 1 июля 2003 года № 444-II «Об обязательном страховании гражданско-правовой ответственности перевозчика перед пассажирами» (с изменениями и дополнениями по состоянию на 01.01.2019 г.)"/>
              </a:rPr>
              <a:t>статьи 8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исключить;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/>
              <a:t>В </a:t>
            </a:r>
            <a:r>
              <a:rPr lang="ru-RU" sz="1400" b="1" u="sng" dirty="0" smtClean="0">
                <a:hlinkClick r:id="rId5" tooltip="Закон Республики Казахстан от 1 июля 2003 года № 444-II «Об обязательном страховании гражданско-правовой ответственности перевозчика перед пассажирами» (с изменениями и дополнениями по состоянию на 01.01.2019 г.)"/>
              </a:rPr>
              <a:t>Закон</a:t>
            </a:r>
            <a:r>
              <a:rPr lang="ru-RU" sz="1400" b="1" dirty="0" smtClean="0"/>
              <a:t> Республики Казахстан от 1 июля 2003 года «Об обязательном страховании гражданско-правовой ответственности перевозчика перед пассажирами»</a:t>
            </a:r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208863"/>
            <a:ext cx="10693400" cy="554551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2 </a:t>
            </a:r>
            <a:r>
              <a:rPr lang="ru-RU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Закон Республики Казахстан от 1 июля 2003 года № 444-II «Об обязательном страховании гражданско-правовой ответственности перевозчика перед пассажирами» (с изменениями и дополнениями по состоянию на 01.01.2019 г.)"/>
              </a:rPr>
              <a:t>статьи 9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Информационное взаимодействие изложить в следующей редакции:</a:t>
            </a:r>
          </a:p>
          <a:p>
            <a:pPr algn="just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«2. Подразделения уполномоченного органа по обеспечению безопасности дорожного движения, органы прокуратуры, суды, организации здравоохранения, иные государственные органы и организации, располагающие информацией о происшествии на пассажирском транспорте и его последствиях, обязаны предоставить данную информацию страховщику,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застрахованному, 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выгодоприобретателю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страховому 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при их обращении.»;</a:t>
            </a:r>
          </a:p>
          <a:p>
            <a:pPr algn="just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Закон Республики Казахстан от 1 июля 2003 года № 444-II «Об обязательном страховании гражданско-правовой ответственности перевозчика перед пассажирами» (с изменениями и дополнениями по состоянию на 01.01.2019 г.)"/>
              </a:rPr>
              <a:t>статье 10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Договор обязательного страхования ответственности перевозчика и порядок его заключения</a:t>
            </a:r>
          </a:p>
          <a:p>
            <a:pPr algn="just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4 изложить в следующей редакции:</a:t>
            </a:r>
          </a:p>
          <a:p>
            <a:pPr algn="just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«4. Договор обязательного страхования ответственности перевозчика заключается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путем оформления страховщиком страхового полиса в электронной форме.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Основанием для заключения договора обязательного страхования ответственности перевозчика является заявление страхователя.</a:t>
            </a:r>
          </a:p>
          <a:p>
            <a:pPr algn="just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Ответственность за неполноту условий, подлежащих указанию в договоре обязательного страхования ответственности перевозчика, несет страховщик. В случае возникновения спора по договору обязательного страхования ответственности перевозчика вследствие неполноты отдельных его условий спор решается в пользу страхователя.»;</a:t>
            </a:r>
          </a:p>
          <a:p>
            <a:pPr algn="just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дополнить пунктом 4-1 следующего содержания:</a:t>
            </a:r>
          </a:p>
          <a:p>
            <a:pPr algn="just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«4-1. Договор обязательного страхования ответственности перевозчика по желанию страхователя может быть заключен путем письменного обращения к страховщику либо обмена информацией между страхователем и страховщиком в электронной форме с использованием 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интернет-ресурса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страховщика.»;</a:t>
            </a:r>
          </a:p>
          <a:p>
            <a:pPr algn="just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вторую пункта 5 изложить в следующей редакции: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«Требования по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содержанию и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оформлению страхового полиса по обязательному страхованию ответственности перевозчика устанавливаются законодательством Республики Казахстан о страховании и страховой деятельности.»;</a:t>
            </a:r>
          </a:p>
          <a:p>
            <a:pPr algn="just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6 исключить;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/>
              <a:t>В </a:t>
            </a:r>
            <a:r>
              <a:rPr lang="ru-RU" sz="1400" b="1" u="sng" dirty="0" smtClean="0">
                <a:hlinkClick r:id="rId5" tooltip="Закон Республики Казахстан от 1 июля 2003 года № 444-II «Об обязательном страховании гражданско-правовой ответственности перевозчика перед пассажирами» (с изменениями и дополнениями по состоянию на 01.01.2019 г.)"/>
              </a:rPr>
              <a:t>Закон</a:t>
            </a:r>
            <a:r>
              <a:rPr lang="ru-RU" sz="1400" b="1" dirty="0" smtClean="0"/>
              <a:t> Республики Казахстан от 1 июля 2003 года «Об обязательном страховании гражданско-правовой ответственности перевозчика перед пассажирами»</a:t>
            </a:r>
            <a:endParaRPr lang="ru-RU" sz="14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34670" y="1208863"/>
            <a:ext cx="9624060" cy="5545517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главу 3 дополнить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статьей 10-1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следующего содержания: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«Статья 10-1. Требования к страховщику и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интернет-ресурсам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заключении договора обязательного страхования ответственности перевозчика в электронной форме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Постановление Правления Национального Банка РК от 29 октября 2018 года № 268 «Об утверждении Правил обмена электронными информационными ресурсами между страхователем (застрахованным,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выгодоприобретателем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) и страховщиком, Правил уведомления о заключении договора страхования и требований к содержанию уведомления, Требований к программно-техническим средствам и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интернет-ресурсам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 страховой (перестраховочной) организации, обеспечивающим заключение договоров страхования, обмен электронными информационными ресурсами между страхователем и страховщиком»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0" y="0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/>
              <a:t>В </a:t>
            </a:r>
            <a:r>
              <a:rPr lang="ru-RU" sz="1400" b="1" u="sng" dirty="0" smtClean="0">
                <a:hlinkClick r:id="rId5" tooltip="Закон Республики Казахстан от 1 июля 2003 года № 444-II «Об обязательном страховании гражданско-правовой ответственности перевозчика перед пассажирами» (с изменениями и дополнениями по состоянию на 01.01.2019 г.)"/>
              </a:rPr>
              <a:t>Закон</a:t>
            </a:r>
            <a:r>
              <a:rPr lang="ru-RU" sz="1400" b="1" dirty="0" smtClean="0"/>
              <a:t> Республики Казахстан от 1 июля 2003 года «Об обязательном страховании гражданско-правовой ответственности перевозчика перед пассажирами»</a:t>
            </a:r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3230" y="1137425"/>
            <a:ext cx="9429816" cy="579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/>
              <a:t>В </a:t>
            </a:r>
            <a:r>
              <a:rPr lang="ru-RU" sz="1400" b="1" u="sng" dirty="0" smtClean="0">
                <a:hlinkClick r:id="rId5" tooltip="Закон Республики Казахстан от 1 июля 2003 года № 444-II «Об обязательном страховании гражданско-правовой ответственности перевозчика перед пассажирами» (с изменениями и дополнениями по состоянию на 01.01.2019 г.)"/>
              </a:rPr>
              <a:t>Закон</a:t>
            </a:r>
            <a:r>
              <a:rPr lang="ru-RU" sz="1400" b="1" dirty="0" smtClean="0"/>
              <a:t> Республики Казахстан от 1 июля 2003 года «Об обязательном страховании гражданско-правовой ответственности перевозчика перед пассажирами»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137425"/>
            <a:ext cx="10693400" cy="561695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части первой пункта 1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статьи 13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Права и обязанности страхователя 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Страхователь вправе: 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подпункт 2) исключить;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дополнить подпунктом 5-1) следующего содержания: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«5-1) обратиться к страховщику с учетом особенностей, предусмотренных статьей 24-1 настоящего Закона, либо страховому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или в суд для урегулирования вопросов, возникающих из договора обязательного страхования ответственности перевозчика;»;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подпункт 6) изложить в следующей редакции: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«6) направить заявление и прилагаемые документы страховому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(напрямую страховому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в том числе через его интернет-ресурс, либо через страховщика, в том числе его филиал, представительство);»;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части первой пункта 2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Закон Республики Казахстан от 1 июля 2003 года № 444-II «Об обязательном страховании гражданско-правовой ответственности перевозчика перед пассажирами» (с изменениями и дополнениями по состоянию на 01.01.2019 г.)"/>
              </a:rPr>
              <a:t>статьи 14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Права и обязанности страховщика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Страховщик обязан: 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подпункты 1) и 2) изложить в следующей редакции: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«1) ознакомить страхователя (застрахованного) с условиями обязательного страхования ответственности перевозчика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правами и обязанностями сторон, возникающими из договора обязательного страхования ответственности перевозчика;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при заключении договора обязательного страхования ответственности перевозчика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оформить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страхователю (застрахованному) страховой полис;»;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дополнить подпунктами 4-1), 5-1) и 5-2) следующего содержания: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«4-1) при недостаточности документов, подтверждающих факт наступления страхового случая и размер подлежащего возмещению страховщиком вреда, в течение трех рабочих дней со дня их получения сообщить об этом заявителю с указанием полного перечня недостающих и (или) неправильно оформленных документов;»;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«5-1) при получении от страхователя (потерпевшего,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выгодоприобретателя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заявления рассмотреть требования страхователя (потерпевшего,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выгодоприобретателя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и предоставить письменный ответ с указанием дальнейшего порядка урегулирования спора в течение пяти рабочих дней;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5-2) при получении от страхователя (потерпевшего,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выгодоприобретателя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заявления, направляемого страховому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перенаправить данное заявление, а также прилагаемые к нему документы страховому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течение трех рабочих дней со дня получения;»;</a:t>
            </a:r>
          </a:p>
          <a:p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В </a:t>
            </a:r>
            <a:r>
              <a:rPr lang="ru-RU" sz="1200" b="1" u="sng" dirty="0" smtClean="0">
                <a:hlinkClick r:id="rId5" tooltip="Закон Республики Казахстан от 1 июля 2003 года № 444-II «Об обязательном страховании гражданско-правовой ответственности перевозчика перед пассажирами» (с изменениями и дополнениями по состоянию на 01.01.2019 г.)"/>
              </a:rPr>
              <a:t>Закон</a:t>
            </a:r>
            <a:r>
              <a:rPr lang="ru-RU" sz="1200" b="1" dirty="0" smtClean="0"/>
              <a:t> Республики Казахстан от 1 июля 2003 года «Об обязательном страховании гражданско-правовой ответственности перевозчика перед пассажирами»</a:t>
            </a:r>
            <a:endParaRPr lang="ru-RU" sz="1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4670" y="851673"/>
            <a:ext cx="9624060" cy="590270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пункте 1 </a:t>
            </a:r>
            <a:r>
              <a:rPr lang="ru-RU" sz="1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статьи 15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Права потерпевшего </a:t>
            </a:r>
          </a:p>
          <a:p>
            <a:pPr lvl="0" algn="just"/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Потерпевший вправе: </a:t>
            </a:r>
          </a:p>
          <a:p>
            <a:pPr algn="just"/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дополнить подпунктом 5-1) следующего содержания:</a:t>
            </a:r>
            <a:endParaRPr lang="ru-RU" sz="1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«5-1) обратиться к страховщику с учетом особенностей, предусмотренных статьей 24-1 настоящего Закона, либо страховому </a:t>
            </a:r>
            <a:r>
              <a:rPr lang="ru-RU" sz="1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или в суд для урегулирования вопросов, возникающих из договора обязательного страхования ответственности перевозчика;»;</a:t>
            </a:r>
          </a:p>
          <a:p>
            <a:pPr algn="just"/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подпункт 6) изложить в следующей редакции:</a:t>
            </a:r>
            <a:endParaRPr lang="ru-RU" sz="1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«6) направить заявление и прилагаемые документы страховому </a:t>
            </a:r>
            <a:r>
              <a:rPr lang="ru-RU" sz="1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(напрямую страховому </a:t>
            </a:r>
            <a:r>
              <a:rPr lang="ru-RU" sz="1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в том числе через его интернет-ресурс, либо через страховщика, в том числе его филиал, представительство);»;</a:t>
            </a:r>
          </a:p>
          <a:p>
            <a:pPr algn="just"/>
            <a:endParaRPr lang="ru-RU" sz="1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2 </a:t>
            </a:r>
            <a:r>
              <a:rPr lang="ru-RU" sz="1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Закон Республики Казахстан от 1 июля 2003 года № 444-II «Об обязательном страховании гражданско-правовой ответственности перевозчика перед пассажирами» (с изменениями и дополнениями по состоянию на 01.01.2019 г.)"/>
              </a:rPr>
              <a:t>статьи 17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Увеличение размера страховых премий</a:t>
            </a:r>
          </a:p>
          <a:p>
            <a:pPr algn="just"/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изложить в следующей редакции: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«2. При заключении договора обязательного страхования ответственности перевозчика, осуществляющего иные виды пассажирских перевозок, кроме железнодорожных, размер страховой премии, предусмотренный пунктом 1 статьи 16 настоящего Закона, может быть увеличен страховщиком по результатам проведенной им оценки страхового риска, 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не более чем в 2 раза.»;</a:t>
            </a:r>
            <a:endParaRPr lang="ru-RU" sz="1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Закон Республики Казахстан от 1 июля 2003 года № 444-II «Об обязательном страховании гражданско-правовой ответственности перевозчика перед пассажирами» (с изменениями и дополнениями по состоянию на 01.01.2019 г.)"/>
              </a:rPr>
              <a:t>статью 18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Порядок и сроки уплаты страховых премий 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дополнить пунктом 4 следующего содержания:</a:t>
            </a:r>
            <a:endParaRPr lang="ru-RU" sz="1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«4. Страховщик предоставляет возможность оплаты страховой премии безналичным способом через интернет-ресурс страховщика.»;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первую пункта 4 </a:t>
            </a:r>
            <a:r>
              <a:rPr lang="ru-RU" sz="1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статьи 19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Определение страхового случая и размера причиненного вреда изложить в следующей редакции: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«4. Доказывание наступления страхового случая, а также размеров причиненного им вреда 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имуществу пассажиров при их перевозке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лежит на страхователе (застрахованном).»;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841600"/>
            <a:ext cx="10693400" cy="668757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endParaRPr lang="ru-RU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Z:\_Nonna_\Фоны\Фоны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6"/>
            <a:ext cx="10693400" cy="75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60486" y="565921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Действие договора страхования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1792" y="1351739"/>
            <a:ext cx="98584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Статья 827. Действие договора страхования </a:t>
            </a:r>
          </a:p>
          <a:p>
            <a:pPr algn="just"/>
            <a:r>
              <a:rPr lang="ru-RU" dirty="0" smtClean="0"/>
              <a:t>1. Договор страхования вступает в силу и становится обязательным для сторон с момента уплаты страхователем страховой премии, а при уплате ее в рассрочку - первого страхового взноса, если договором или законодательными актами Республики Казахстан не предусмотрено иное. </a:t>
            </a:r>
          </a:p>
          <a:p>
            <a:pPr algn="just"/>
            <a:r>
              <a:rPr lang="ru-RU" dirty="0" smtClean="0"/>
              <a:t>2. Договор страхования прекращает свое действие с момента осуществления страховой выплаты по первому наступившему страховому случаю, если договором или законодательными актами Республики Казахстан не предусмотрено иное. </a:t>
            </a:r>
          </a:p>
          <a:p>
            <a:pPr algn="just"/>
            <a:r>
              <a:rPr lang="ru-RU" dirty="0" smtClean="0"/>
              <a:t>3. Период действия страховой защиты совпадает со сроком действия договора, если договором или законодательными актами Республики Казахстан не предусмотрено иное.</a:t>
            </a:r>
          </a:p>
        </p:txBody>
      </p:sp>
    </p:spTree>
    <p:extLst>
      <p:ext uri="{BB962C8B-B14F-4D97-AF65-F5344CB8AC3E}">
        <p14:creationId xmlns:p14="http://schemas.microsoft.com/office/powerpoint/2010/main" val="42037795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2124" y="0"/>
            <a:ext cx="105312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В </a:t>
            </a:r>
            <a:r>
              <a:rPr lang="ru-RU" sz="1200" b="1" u="sng" dirty="0" smtClean="0">
                <a:hlinkClick r:id="rId5" tooltip="Закон Республики Казахстан от 1 июля 2003 года № 444-II «Об обязательном страховании гражданско-правовой ответственности перевозчика перед пассажирами» (с изменениями и дополнениями по состоянию на 01.01.2019 г.)"/>
              </a:rPr>
              <a:t>Закон</a:t>
            </a:r>
            <a:r>
              <a:rPr lang="ru-RU" sz="1200" b="1" dirty="0" smtClean="0"/>
              <a:t> РК от 1 июля 2003 года «Об обязательном страховании гражданско-правовой ответственности перевозчика перед пассажирами»</a:t>
            </a: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</a:rPr>
              <a:t>Вступает в силу с 01 января </a:t>
            </a:r>
            <a:r>
              <a:rPr lang="ru-RU" sz="1200" b="1" dirty="0" smtClean="0">
                <a:solidFill>
                  <a:srgbClr val="FF0000"/>
                </a:solidFill>
              </a:rPr>
              <a:t>20</a:t>
            </a:r>
            <a:r>
              <a:rPr lang="en-US" sz="1200" b="1" smtClean="0">
                <a:solidFill>
                  <a:srgbClr val="FF0000"/>
                </a:solidFill>
              </a:rPr>
              <a:t>23</a:t>
            </a:r>
            <a:r>
              <a:rPr lang="ru-RU" sz="1200" b="1" smtClean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года</a:t>
            </a: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45" y="803272"/>
            <a:ext cx="10747300" cy="643001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Редакция после 02072018</a:t>
            </a:r>
          </a:p>
          <a:p>
            <a:pPr marL="0" indent="0">
              <a:buNone/>
            </a:pPr>
            <a:r>
              <a:rPr lang="ru-RU" dirty="0"/>
              <a:t>в статье 16: Размер страховой премии</a:t>
            </a:r>
          </a:p>
          <a:p>
            <a:pPr marL="0" indent="0">
              <a:buNone/>
            </a:pPr>
            <a:r>
              <a:rPr lang="ru-RU" dirty="0"/>
              <a:t>пункты 1 и 2 изложить в следующей редакции:</a:t>
            </a:r>
          </a:p>
          <a:p>
            <a:pPr marL="0" indent="0">
              <a:buNone/>
            </a:pPr>
            <a:r>
              <a:rPr lang="ru-RU" dirty="0"/>
              <a:t>«1. При осуществлении обязательного страхования ответственности перевозчика устанавливаются следующие размеры годовых страховых премий в расчете на одного пассажира (в месячных расчетных показателях</a:t>
            </a:r>
            <a:r>
              <a:rPr lang="ru-RU" dirty="0" smtClean="0"/>
              <a:t>):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Размер страховой премии по обязательному страхованию ответственности перевозчика, осуществляющего железнодорожные перевозки, перевозки </a:t>
            </a:r>
            <a:r>
              <a:rPr lang="ru-RU" dirty="0">
                <a:solidFill>
                  <a:srgbClr val="FF0000"/>
                </a:solidFill>
              </a:rPr>
              <a:t>на городском рельсовом транспорте, кроме трамвая</a:t>
            </a:r>
            <a:r>
              <a:rPr lang="ru-RU" dirty="0"/>
              <a:t>, составляет 0,2 процента от суммы дохода реализуемых услуг по перевозке пассажиров и их имущества, полученного (подлежащего получению) перевозчиком, по территории Республики Казахстан в течение периода действия договора страхования ответственности перевозчика, уплачивается в виде ежемесячных взносов от дохода, полученного (подлежащего получению) за месяц.»;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дополнить пунктом 2-1 следующего содержания:</a:t>
            </a:r>
          </a:p>
          <a:p>
            <a:pPr marL="0" indent="0">
              <a:buNone/>
            </a:pPr>
            <a:r>
              <a:rPr lang="ru-RU" dirty="0"/>
              <a:t>«2-1. Размер страховой премии по обязательному страхованию ответственности перевозчика, осуществляющего перевозки на воздушном транспорте, составляет не менее 0,1 процента от страховой суммы.»;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дополнить пунктом 4 следующего содержания:</a:t>
            </a:r>
          </a:p>
          <a:p>
            <a:pPr marL="0" indent="0">
              <a:buNone/>
            </a:pPr>
            <a:r>
              <a:rPr lang="ru-RU" dirty="0"/>
              <a:t>«4. В случае заключения договора обязательного страхования ответственности перевозчика с использованием </a:t>
            </a:r>
            <a:r>
              <a:rPr lang="ru-RU" dirty="0" err="1"/>
              <a:t>интернет-ресурса</a:t>
            </a:r>
            <a:r>
              <a:rPr lang="ru-RU" dirty="0"/>
              <a:t> страховщика по усмотрению страховщика страхователю может быть предоставлена скидка в размере не более десяти процентов от подлежащей к уплате страховой премии, рассчитанной в соответствии с настоящей статьей и статьей 17 настоящего Закона.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r="6418" b="5710"/>
          <a:stretch/>
        </p:blipFill>
        <p:spPr bwMode="auto">
          <a:xfrm>
            <a:off x="1746300" y="1876250"/>
            <a:ext cx="5832648" cy="276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В </a:t>
            </a:r>
            <a:r>
              <a:rPr lang="ru-RU" sz="1200" b="1" u="sng" dirty="0" smtClean="0">
                <a:hlinkClick r:id="rId5" tooltip="Закон Республики Казахстан от 1 июля 2003 года № 444-II «Об обязательном страховании гражданско-правовой ответственности перевозчика перед пассажирами» (с изменениями и дополнениями по состоянию на 01.01.2019 г.)"/>
              </a:rPr>
              <a:t>Закон</a:t>
            </a:r>
            <a:r>
              <a:rPr lang="ru-RU" sz="1200" b="1" dirty="0" smtClean="0"/>
              <a:t> Республики Казахстан от 1 июля 2003 года «Об обязательном страховании гражданско-правовой ответственности перевозчика перед пассажирами»</a:t>
            </a:r>
            <a:endParaRPr lang="ru-RU" sz="1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4670" y="851673"/>
            <a:ext cx="9624060" cy="5902707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Закон Республики Казахстан от 1 июля 2003 года № 444-II «Об обязательном страховании гражданско-правовой ответственности перевозчика перед пассажирами» (с изменениями и дополнениями по состоянию на 01.01.2019 г.)"/>
              </a:rPr>
              <a:t>статье 20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Определение размера страховой выплаты 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1 изложить в следующей редакции: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«1.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договоре обязательного страхования ответственности перевозчика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предельный объем ответственности страховщика по одному страховому случаю (страховая сумма)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должен быть указан раздельно и составлять не менее следующих размеров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 месячных расчетных показателях):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вред, причиненный жизни и здоровью каждого потерпевшего и повлекший: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гибель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5 000;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установление инвалидности: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I группа -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5 000,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II группа -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3 500,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III группа - 2 500;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ребенок-инвалид -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5 000;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увечье, травму или иное повреждение здоровья без установления инвалидности, - в размере фактических расходов на амбулаторное и (или) стационарное лечение, но не более 200;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вред, причиненный имуществу каждого потерпевшего, - в размере причиненного вреда, но не более 250.»;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пункт 2 дополнить частью второй следующего содержания: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«Страховая выплата за вред жизни и здоровью пассажира, причиненный в период перевозки, подлежит возмещению независимо от вины перевозчика.»;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пункт 7 изложить в следующей редакции: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«7. В случае смерти потерпевшего лицу, осуществившему погребение потерпевшего, страховщиком возмещаются расходы на погребение в размере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 месячных расчетных показателей.»;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0" y="0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В </a:t>
            </a:r>
            <a:r>
              <a:rPr lang="ru-RU" sz="1200" b="1" u="sng" dirty="0" smtClean="0">
                <a:hlinkClick r:id="rId5" tooltip="Закон Республики Казахстан от 1 июля 2003 года № 444-II «Об обязательном страховании гражданско-правовой ответственности перевозчика перед пассажирами» (с изменениями и дополнениями по состоянию на 01.01.2019 г.)"/>
              </a:rPr>
              <a:t>Закон</a:t>
            </a:r>
            <a:r>
              <a:rPr lang="ru-RU" sz="1200" b="1" dirty="0" smtClean="0"/>
              <a:t> Республики Казахстан от 1 июля 2003 года «Об обязательном страховании гражданско-правовой ответственности перевозчика перед пассажирами»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851673"/>
            <a:ext cx="10693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Закон Республики Казахстан от 1 июля 2003 года № 444-II «Об обязательном страховании гражданско-правовой ответственности перевозчика перед пассажирами» (с изменениями и дополнениями по состоянию на 01.01.2019 г.)"/>
              </a:rPr>
              <a:t>статье 21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Общие условия осуществления страховой выплаты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1 дополнить частью второй следующего содержания: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 желанию заявителя требование о страховой выплате может быть направлено в электронной форме с приложением документов, необходимых для осуществления страховой выплаты, в виде электронных копий или электронных документов. При этом требование о страховой выплате в электронной форме не освобождает заявителя от представления страховщику оригиналов документов по месту нахождения страховщика.»;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подпункт 1) части первой пункта 2 исключить;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3 дополнить частью второй следующего содержания: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случае отправки страхователем (застрахованным,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выгодоприобретателем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требования о страховой выплате в электронной форме страховщик может представить ему данную справку в электронной форме.»;</a:t>
            </a:r>
          </a:p>
          <a:p>
            <a:pPr algn="just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статье 24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Основания освобождения страховщика от осуществления страховой выплаты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подпункт 1) пункта 2 изложить в следующей редакции: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«1) получение страхователем,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застрахованным,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выгодоприобретателем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соответствующего возмещения убытка от лица, виновного в причинении убытка;»;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пункт 4 изложить в следующей редакции: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«4. При наличии оснований для отказа в страховой выплате страховщик обязан в течение семи рабочих дней со дня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получения заявления и всех документов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направить лицу, заявившему требование о страховой выплате, соответствующее решение о полном или частичном отказе в страховой выплате в письменной форме с мотивированным обоснованием причин отказа.»;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В </a:t>
            </a:r>
            <a:r>
              <a:rPr lang="ru-RU" sz="1200" b="1" u="sng" dirty="0" smtClean="0">
                <a:hlinkClick r:id="rId5" tooltip="Закон Республики Казахстан от 1 июля 2003 года № 444-II «Об обязательном страховании гражданско-правовой ответственности перевозчика перед пассажирами» (с изменениями и дополнениями по состоянию на 01.01.2019 г.)"/>
              </a:rPr>
              <a:t>Закон</a:t>
            </a:r>
            <a:r>
              <a:rPr lang="ru-RU" sz="1200" b="1" dirty="0" smtClean="0"/>
              <a:t> Республики Казахстан от 1 июля 2003 года «Об обязательном страховании гражданско-правовой ответственности перевозчика перед пассажирами»</a:t>
            </a:r>
            <a:endParaRPr lang="ru-RU" sz="1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851673"/>
            <a:ext cx="10693400" cy="5902707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главу 5 дополнить 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Закон Республики Казахстан от 1 июля 2003 года № 444-II «Об обязательном страховании гражданско-правовой ответственности перевозчика перед пассажирами» (с изменениями и дополнениями по состоянию на 01.01.2019 г.)"/>
              </a:rPr>
              <a:t>статьей 24-1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следующего содержания:</a:t>
            </a:r>
          </a:p>
          <a:p>
            <a:pPr algn="just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«Статья 24-1. Особенности урегулирования споров по обязательному страхованию гражданско-правовой ответственности перевозчика перед пассажирами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При наличии спора, возникающего из договора обязательного страхования ответственности перевозчика, страхователь (потерпевший,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выгодоприобретатель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вправе: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направить страховщику (в том числе через филиал, представительство, интернет-ресурсы страховщика) письменное заявление с указанием требований и приложением документов, подтверждающих его требования, либо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направить заявление страховому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(напрямую страховому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 том числе через его интернет-ресурс, либо через страховщика, в том числе его филиал, представительство) или в суд для урегулирования споров, возникающих из договора обязательного страхования ответственности перевозчика.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Страховщик при получении от страхователя (потерпевшего,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выгодоприобретателя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заявления в течение пяти рабочих дней рассматривает и предоставляет письменный ответ с указанием дальнейшего порядка урегулирования спора.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В случае обращения страхователя (потерпевшего,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выгодоприобретателя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к страховому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страховщик обязан по запросу страхователя, потерпевшего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выгодоприобретателя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страхового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омбудсмана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представить документы, относящиеся к рассмотрению и разрешению спора, в течение трех рабочих дней с даты получения запроса.».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FF0000"/>
                </a:solidFill>
              </a:rPr>
              <a:t>В </a:t>
            </a:r>
            <a:r>
              <a:rPr lang="ru-RU" sz="1200" b="1" u="sng" dirty="0" smtClean="0">
                <a:solidFill>
                  <a:srgbClr val="FF0000"/>
                </a:solidFill>
              </a:rPr>
              <a:t>Закон Республики Казахстан от 31 декабря 2003 года № 513-II </a:t>
            </a:r>
            <a:br>
              <a:rPr lang="ru-RU" sz="1200" b="1" u="sng" dirty="0" smtClean="0">
                <a:solidFill>
                  <a:srgbClr val="FF0000"/>
                </a:solidFill>
              </a:rPr>
            </a:br>
            <a:r>
              <a:rPr lang="ru-RU" sz="1200" b="1" u="sng" dirty="0" smtClean="0">
                <a:solidFill>
                  <a:srgbClr val="FF0000"/>
                </a:solidFill>
              </a:rPr>
              <a:t>Об обязательном страховании туриста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(до 02072018 года </a:t>
            </a:r>
            <a:r>
              <a:rPr lang="ru-RU" sz="1200" b="1" u="sng" dirty="0" smtClean="0">
                <a:solidFill>
                  <a:srgbClr val="FF0000"/>
                </a:solidFill>
                <a:hlinkClick r:id="rId5" tooltip="Закон Республики Казахстан от 31 декабря 2003 года № 513-II "/>
              </a:rPr>
              <a:t>Закон</a:t>
            </a:r>
            <a:r>
              <a:rPr lang="ru-RU" sz="1200" b="1" dirty="0" smtClean="0">
                <a:solidFill>
                  <a:srgbClr val="FF0000"/>
                </a:solidFill>
              </a:rPr>
              <a:t> Республики Казахстан от 31 декабря 2003 года «Об обязательном страховании гражданско-правовой ответственности туроператора и </a:t>
            </a:r>
            <a:r>
              <a:rPr lang="ru-RU" sz="1200" b="1" dirty="0" err="1" smtClean="0">
                <a:solidFill>
                  <a:srgbClr val="FF0000"/>
                </a:solidFill>
              </a:rPr>
              <a:t>турагента</a:t>
            </a:r>
            <a:r>
              <a:rPr lang="ru-RU" sz="1200" b="1" dirty="0" smtClean="0">
                <a:solidFill>
                  <a:srgbClr val="FF0000"/>
                </a:solidFill>
              </a:rPr>
              <a:t>»)</a:t>
            </a:r>
          </a:p>
          <a:p>
            <a:pPr algn="ctr"/>
            <a:endParaRPr lang="ru-RU" sz="1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208863"/>
            <a:ext cx="10693400" cy="554551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Закон Республики Казахстан от 31 декабря 2003 года № 513-II «Об обязательном страховании туриста» (с изменениями и дополнениями по состоянию на 02.07.2018 г.)"/>
              </a:rPr>
              <a:t>статью 1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изложить в следующей редакции: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«Статья 1. Основные понятия, используемые в настоящем Законе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настоящем Законе используются следующие основные понятия: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ассистанс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ассистанс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компанией застрахованному помощи через техническое, медицинское и иное содействие вследствие наступления страхового случая;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ассистанс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компания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юридическое лицо, заключившее со страховщиком договор о предоставлении туристу, выезжающему за рубеж (застрахованному),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ассистанса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в рамках договора обязательного страхования туриста;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выгодоприобретатель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- лицо, которое в соответствии с настоящим Законом является получателем страховой выплаты;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4) страховой случай - событие, с наступлением которого договор обязательного страхования туриста предусматривает осуществление страховой выплаты застрахованному (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выгодоприобретателю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страховой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омбудсман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независимое в своей деятельности физическое лицо, осуществляющее урегулирование разногласий между участниками страхового рынка в соответствии с Законом Республики Казахстан «О страховой деятельности»;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страховой сертификат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документ, свидетельствующий о наличии действующей страховой защиты в отношении застрахованного и содержащий информацию об условиях страхового покрытия по страховым рискам, принимаемым на страхование, оформленный страховщиком в подтверждение заключенного договора страхования (страхового полиса);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7) страховая сумма -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сумма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денег, на которую застрахован объект страхования и которая представляет собой предельный объем ответственности страховщика при наступлении страхового случая;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8) страховая премия - сумма денег, которую страхователь обязан уплатить страховщику за принятие последним обязательств произвести страховую выплату застрахованному (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выгодоприобретателю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) в размере, определенном договором обязательного страхования туриста;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9) страховая выплата - сумма денег, выплачиваемая страховщиком застрахованному (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выгодоприобретателю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) в пределах страховой суммы при наступлении страхового случая;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10) страховщик - страховая организация, получившая лицензию на право осуществления страховой деятельности в отрасли «общее страхование» или отрасли «страхование жизни», обязанная при наступлении страхового случая произвести страховую выплату застрахованному (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выгодоприобретателю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) в пределах определенной договором суммы (страховой суммы);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11)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застрахованный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- турист, выезжающий за рубеж;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12) страхователь - туроператор в сфере выездного туризма, заключивший со страховщиком договор обязательного страхования туриста в пользу застрахованного;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13)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турагент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- физическое или юридическое лицо, осуществляющее предпринимательскую деятельность по продвижению и реализации туристского продукта, сформированного туроператором в сфере выездного туризма;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14)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обязательное страхование туриста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комплекс отношений по защите имущественных интересов застрахованного, связанных с риском возникновения непредвиденных расходов вследствие событий, указанных в настоящем Законе.»;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FF0000"/>
                </a:solidFill>
              </a:rPr>
              <a:t>В </a:t>
            </a:r>
            <a:r>
              <a:rPr lang="ru-RU" sz="1200" b="1" u="sng" dirty="0" smtClean="0">
                <a:solidFill>
                  <a:srgbClr val="FF0000"/>
                </a:solidFill>
              </a:rPr>
              <a:t>Закон Республики Казахстан от 31 декабря 2003 года № 513-II </a:t>
            </a:r>
            <a:br>
              <a:rPr lang="ru-RU" sz="1200" b="1" u="sng" dirty="0" smtClean="0">
                <a:solidFill>
                  <a:srgbClr val="FF0000"/>
                </a:solidFill>
              </a:rPr>
            </a:br>
            <a:r>
              <a:rPr lang="ru-RU" sz="1200" b="1" u="sng" dirty="0" smtClean="0">
                <a:solidFill>
                  <a:srgbClr val="FF0000"/>
                </a:solidFill>
              </a:rPr>
              <a:t>Об обязательном страховании туриста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(до 02072018 года </a:t>
            </a:r>
            <a:r>
              <a:rPr lang="ru-RU" sz="1200" b="1" u="sng" dirty="0" smtClean="0">
                <a:solidFill>
                  <a:srgbClr val="FF0000"/>
                </a:solidFill>
                <a:hlinkClick r:id="rId5" tooltip="Закон Республики Казахстан от 31 декабря 2003 года № 513-II "/>
              </a:rPr>
              <a:t>Закон</a:t>
            </a:r>
            <a:r>
              <a:rPr lang="ru-RU" sz="1200" b="1" dirty="0" smtClean="0">
                <a:solidFill>
                  <a:srgbClr val="FF0000"/>
                </a:solidFill>
              </a:rPr>
              <a:t> Республики Казахстан от 31 декабря 2003 года «Об обязательном страховании гражданско-правовой ответственности туроператора и </a:t>
            </a:r>
            <a:r>
              <a:rPr lang="ru-RU" sz="1200" b="1" dirty="0" err="1" smtClean="0">
                <a:solidFill>
                  <a:srgbClr val="FF0000"/>
                </a:solidFill>
              </a:rPr>
              <a:t>турагента</a:t>
            </a:r>
            <a:r>
              <a:rPr lang="ru-RU" sz="1200" b="1" dirty="0" smtClean="0">
                <a:solidFill>
                  <a:srgbClr val="FF0000"/>
                </a:solidFill>
              </a:rPr>
              <a:t>»)</a:t>
            </a:r>
          </a:p>
          <a:p>
            <a:pPr algn="ctr"/>
            <a:endParaRPr lang="ru-RU" sz="1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137425"/>
            <a:ext cx="10693400" cy="561695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000" u="sng" dirty="0" smtClean="0">
                <a:latin typeface="Times New Roman" pitchFamily="18" charset="0"/>
                <a:cs typeface="Times New Roman" pitchFamily="18" charset="0"/>
                <a:hlinkClick r:id="rId5" tooltip="Закон Республики Казахстан от 31 декабря 2003 года № 513-II «Об обязательном страховании туриста» (с изменениями и дополнениями по состоянию на 02.07.2018 г.)"/>
              </a:rPr>
              <a:t>статье </a:t>
            </a:r>
            <a:r>
              <a:rPr lang="ru-RU" sz="6400" u="sng" dirty="0" smtClean="0">
                <a:latin typeface="Times New Roman" pitchFamily="18" charset="0"/>
                <a:cs typeface="Times New Roman" pitchFamily="18" charset="0"/>
                <a:hlinkClick r:id="rId5" tooltip="Закон Республики Казахстан от 31 декабря 2003 года № 513-II «Об обязательном страховании туриста» (с изменениями и дополнениями по состоянию на 02.07.2018 г.)"/>
              </a:rPr>
              <a:t>3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:Цель и основные задачи обязательного страхования </a:t>
            </a:r>
            <a:r>
              <a:rPr lang="ru-RU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туриста</a:t>
            </a:r>
          </a:p>
          <a:p>
            <a:pPr algn="just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пункт 1 изложить в следующей редакции:</a:t>
            </a:r>
          </a:p>
          <a:p>
            <a:pPr algn="just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«1. Целью обязательного страхования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является обеспечение страховой защиты имущественных интересов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застрахованного в случае возникновения непредвиденных расходов вследствие событий, признаваемых в качестве страховых случаев, указанных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 настоящем Законе.»;</a:t>
            </a:r>
          </a:p>
          <a:p>
            <a:pPr algn="just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 пункте 2: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 подпункте 1) слова «имущественных и (или) иных интересов туриста» заменить словами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имущественных интересов застрахованного»;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подпункт 2) изложить в следующей редакции:</a:t>
            </a:r>
          </a:p>
          <a:p>
            <a:pPr algn="just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«2) осуществление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туроператором в сфере выездного туризма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своей деятельности при наличии договора обязательного страхования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туриста в отношении каждого туриста;»;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 в подпункте 3) слово «или» заменить словом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и»;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6000" u="sng" dirty="0" smtClean="0">
                <a:latin typeface="Times New Roman" pitchFamily="18" charset="0"/>
                <a:cs typeface="Times New Roman" pitchFamily="18" charset="0"/>
                <a:hlinkClick r:id="rId5" tooltip="Закон Республики Казахстан от 31 декабря 2003 года № 513-II «Об обязательном страховании туриста» (с изменениями и дополнениями по состоянию на 02.07.2018 г.)"/>
              </a:rPr>
              <a:t>статью 4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изложить в следующей редакции:</a:t>
            </a:r>
          </a:p>
          <a:p>
            <a:pPr algn="just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«Статья 4. Объект обязательного страхования туриста</a:t>
            </a:r>
          </a:p>
          <a:p>
            <a:pPr algn="just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Объектом обязательного страхования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является имущественный интерес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застрахованного, жизни, здоровью которого причинен вред в результате наступления страховых случаев, указанных в настоящем Законе.»;</a:t>
            </a:r>
          </a:p>
          <a:p>
            <a:pPr algn="just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sz="6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Закон Республики Казахстан от 31 декабря 2003 года № 513-II «Об обязательном страховании туриста» (с изменениями и дополнениями по состоянию на 02.07.2018 г.)"/>
              </a:rPr>
              <a:t>статье 5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Государственный контроль и надзор в области обязательного страхования туриста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пункты 1 и 3 изложить в следующей редакции:</a:t>
            </a:r>
          </a:p>
          <a:p>
            <a:pPr algn="just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«1. Государственный контроль за выполнением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туроператором в сфере выездного туризма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обязанности по заключению договора обязательного страхования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туриста, установленной настоящим Законом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, осуществляется уполномоченным органом в области туристской деятельности.»;</a:t>
            </a:r>
          </a:p>
          <a:p>
            <a:pPr algn="just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«3. Государственный контроль за выполнением туроператором в сфере выездного туризма обязанности по заключению договора обязательного страхования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уриста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осуществляется в форме проверки и иных формах.</a:t>
            </a:r>
          </a:p>
          <a:p>
            <a:pPr algn="just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Проверка осуществляется в соответствии с Предпринимательским кодексом Республики Казахстан. Иные формы государственного контроля осуществляются в соответствии с настоящим Законом.»;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FF0000"/>
                </a:solidFill>
              </a:rPr>
              <a:t>В </a:t>
            </a:r>
            <a:r>
              <a:rPr lang="ru-RU" sz="1200" b="1" u="sng" dirty="0" smtClean="0">
                <a:solidFill>
                  <a:srgbClr val="FF0000"/>
                </a:solidFill>
              </a:rPr>
              <a:t>Закон Республики Казахстан от 31 декабря 2003 года № 513-II </a:t>
            </a:r>
            <a:br>
              <a:rPr lang="ru-RU" sz="1200" b="1" u="sng" dirty="0" smtClean="0">
                <a:solidFill>
                  <a:srgbClr val="FF0000"/>
                </a:solidFill>
              </a:rPr>
            </a:br>
            <a:r>
              <a:rPr lang="ru-RU" sz="1200" b="1" u="sng" dirty="0" smtClean="0">
                <a:solidFill>
                  <a:srgbClr val="FF0000"/>
                </a:solidFill>
              </a:rPr>
              <a:t>Об обязательном страховании туриста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(до 02072018 года </a:t>
            </a:r>
            <a:r>
              <a:rPr lang="ru-RU" sz="1200" b="1" u="sng" dirty="0" smtClean="0">
                <a:solidFill>
                  <a:srgbClr val="FF0000"/>
                </a:solidFill>
                <a:hlinkClick r:id="rId5" tooltip="Закон Республики Казахстан от 31 декабря 2003 года № 513-II "/>
              </a:rPr>
              <a:t>Закон</a:t>
            </a:r>
            <a:r>
              <a:rPr lang="ru-RU" sz="1200" b="1" dirty="0" smtClean="0">
                <a:solidFill>
                  <a:srgbClr val="FF0000"/>
                </a:solidFill>
              </a:rPr>
              <a:t> Республики Казахстан от 31 декабря 2003 года «Об обязательном страховании гражданско-правовой ответственности туроператора и </a:t>
            </a:r>
            <a:r>
              <a:rPr lang="ru-RU" sz="1200" b="1" dirty="0" err="1" smtClean="0">
                <a:solidFill>
                  <a:srgbClr val="FF0000"/>
                </a:solidFill>
              </a:rPr>
              <a:t>турагента</a:t>
            </a:r>
            <a:r>
              <a:rPr lang="ru-RU" sz="1200" b="1" dirty="0" smtClean="0">
                <a:solidFill>
                  <a:srgbClr val="FF0000"/>
                </a:solidFill>
              </a:rPr>
              <a:t>»)</a:t>
            </a:r>
          </a:p>
          <a:p>
            <a:pPr algn="ctr"/>
            <a:endParaRPr lang="ru-RU" sz="1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137425"/>
            <a:ext cx="10693400" cy="561695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>
              <a:spcBef>
                <a:spcPts val="0"/>
              </a:spcBef>
            </a:pPr>
            <a:r>
              <a:rPr lang="ru-RU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Закон Республики Казахстан от 31 декабря 2003 года № 513-II «Об обязательном страховании туриста» (с изменениями и дополнениями по состоянию на 02.07.2018 г.)"/>
              </a:rPr>
              <a:t>статьи 6 и 7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изложить в следующей редакции: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«Статья 6. Лица,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осуществляющие обязательное страхование туриста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Обязательное страхование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имущественных интересов застрахованного осуществляется туроператором в сфере выездного туризма.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Статья 7. Недопустимость осуществления деятельности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туроператором в сфере выездного туризма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 заключения договора обязательного страхования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туриста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Туроператор в сфере выездного туризма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вправе осуществлять деятельность по оказанию туристских услуг без заключения договора обязательного страхования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туриста.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 tooltip="Закон Республики Казахстан от 31 декабря 2003 года № 513-II «Об обязательном страховании туриста» (с изменениями и дополнениями по состоянию на 02.07.2018 г.)"/>
              </a:rPr>
              <a:t>статье 7-1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осуществления обязательного страхования туриста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пункт 1 изложить в следующей редакции: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«1. Юридическое лицо, зарегистрированное в качестве страховой организации, до получения лицензии на право осуществления обязательного страхования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туриста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обязано заключить: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договор участия с Фондом гарантирования страховых выплат в порядке, определенном Законом Республики Казахстан «О Фонде гарантирования страховых выплат»;</a:t>
            </a:r>
          </a:p>
          <a:p>
            <a:pPr algn="just"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договор о предоставлении туристу, выезжающему за рубеж (застрахованному),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ассистанса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наступлении событий, признаваемых в качестве страховых случаев, указанных в настоящем Законе, с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ассистанс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компанией, которая имеет круглосуточный многоязычный координационный центр и региональную сеть в стране (месте) временного пребывания застрахованного или договоры с перевозчиками, медицинскими и иными учреждениями, имеющими лицензии на оказание предоставляемых услуг застрахованному.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ассистанса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каждому застрахованному и страховому случаю, предоставляемого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ассистанс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компанией, определяется предельным объемом ответственности страховщика.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tooltip="Постановление Правления Национального Банка Республики Казахстан от 29 октября 2018 года № 260 «Об утверждении Требований к ассистанс компании, с которой страховщик заключает договор о предоставлении застрахованному ассистанса, а также Правил взаимодейств"/>
              </a:rPr>
              <a:t>Требования к </a:t>
            </a:r>
            <a:r>
              <a:rPr lang="ru-RU" sz="1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tooltip="Постановление Правления Национального Банка Республики Казахстан от 29 октября 2018 года № 260 «Об утверждении Требований к ассистанс компании, с которой страховщик заключает договор о предоставлении застрахованному ассистанса, а также Правил взаимодейств"/>
              </a:rPr>
              <a:t>ассистанс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tooltip="Постановление Правления Национального Банка Республики Казахстан от 29 октября 2018 года № 260 «Об утверждении Требований к ассистанс компании, с которой страховщик заключает договор о предоставлении застрахованному ассистанса, а также Правил взаимодейств"/>
              </a:rPr>
              <a:t> компании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 которой страховщик заключает договор о предоставлении застрахованному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ассистанса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порядок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взаимодействия страховщика с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ассистанс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компанией устанавливаются нормативным правовым актом уполномоченного органа.»;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2 исключить;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FF0000"/>
                </a:solidFill>
              </a:rPr>
              <a:t>В </a:t>
            </a:r>
            <a:r>
              <a:rPr lang="ru-RU" sz="1200" b="1" u="sng" dirty="0" smtClean="0">
                <a:solidFill>
                  <a:srgbClr val="FF0000"/>
                </a:solidFill>
              </a:rPr>
              <a:t>Закон Республики Казахстан от 31 декабря 2003 года № 513-II </a:t>
            </a:r>
            <a:br>
              <a:rPr lang="ru-RU" sz="1200" b="1" u="sng" dirty="0" smtClean="0">
                <a:solidFill>
                  <a:srgbClr val="FF0000"/>
                </a:solidFill>
              </a:rPr>
            </a:br>
            <a:r>
              <a:rPr lang="ru-RU" sz="1200" b="1" u="sng" dirty="0" smtClean="0">
                <a:solidFill>
                  <a:srgbClr val="FF0000"/>
                </a:solidFill>
              </a:rPr>
              <a:t>Об обязательном страховании туриста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(до 02072018 года </a:t>
            </a:r>
            <a:r>
              <a:rPr lang="ru-RU" sz="1200" b="1" u="sng" dirty="0" smtClean="0">
                <a:solidFill>
                  <a:srgbClr val="FF0000"/>
                </a:solidFill>
                <a:hlinkClick r:id="rId5" tooltip="Закон Республики Казахстан от 31 декабря 2003 года № 513-II "/>
              </a:rPr>
              <a:t>Закон</a:t>
            </a:r>
            <a:r>
              <a:rPr lang="ru-RU" sz="1200" b="1" dirty="0" smtClean="0">
                <a:solidFill>
                  <a:srgbClr val="FF0000"/>
                </a:solidFill>
              </a:rPr>
              <a:t> Республики Казахстан от 31 декабря 2003 года «Об обязательном страховании гражданско-правовой ответственности туроператора и </a:t>
            </a:r>
            <a:r>
              <a:rPr lang="ru-RU" sz="1200" b="1" dirty="0" err="1" smtClean="0">
                <a:solidFill>
                  <a:srgbClr val="FF0000"/>
                </a:solidFill>
              </a:rPr>
              <a:t>турагента</a:t>
            </a:r>
            <a:r>
              <a:rPr lang="ru-RU" sz="1200" b="1" dirty="0" smtClean="0">
                <a:solidFill>
                  <a:srgbClr val="FF0000"/>
                </a:solidFill>
              </a:rPr>
              <a:t>»)</a:t>
            </a:r>
          </a:p>
          <a:p>
            <a:pPr algn="ctr"/>
            <a:endParaRPr lang="ru-RU" sz="1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137425"/>
            <a:ext cx="10693400" cy="5616955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</a:pP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marL="0" algn="just">
              <a:spcBef>
                <a:spcPts val="0"/>
              </a:spcBef>
            </a:pP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главу 2 дополнить </a:t>
            </a:r>
            <a:r>
              <a:rPr lang="ru-RU" sz="105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статьей 7-2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следующего содержания:</a:t>
            </a:r>
          </a:p>
          <a:p>
            <a:pPr marL="0" algn="just">
              <a:spcBef>
                <a:spcPts val="0"/>
              </a:spcBef>
            </a:pP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«Статья 7-2. Информационное взаимодействие</a:t>
            </a:r>
          </a:p>
          <a:p>
            <a:pPr marL="0" algn="just">
              <a:spcBef>
                <a:spcPts val="0"/>
              </a:spcBef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Государственные органы и иные организации, располагающие информацией, необходимой для подтверждения факта наступления страхового случая и определения размера возмещения вреда, причиненного имущественным интересам застрахованного, обязаны предоставить данную информацию страховщику, страхователю (застрахованному,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выгодоприобретателю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), страховому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при их обращении.»;</a:t>
            </a:r>
          </a:p>
          <a:p>
            <a:pPr marL="0" algn="just">
              <a:spcBef>
                <a:spcPts val="0"/>
              </a:spcBef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50" u="sng" dirty="0" smtClean="0">
                <a:latin typeface="Times New Roman" pitchFamily="18" charset="0"/>
                <a:cs typeface="Times New Roman" pitchFamily="18" charset="0"/>
                <a:hlinkClick r:id="rId5" tooltip="Закон Республики Казахстан от 31 декабря 2003 года № 513-II «Об обязательном страховании туриста» (с изменениями и дополнениями по состоянию на 02.07.2018 г.)"/>
              </a:rPr>
              <a:t>статье 8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50" b="1" dirty="0" smtClean="0">
                <a:solidFill>
                  <a:srgbClr val="FF0000"/>
                </a:solidFill>
              </a:rPr>
              <a:t>Договор обязательного страхования туриста</a:t>
            </a:r>
            <a:endParaRPr lang="ru-RU" sz="105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0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1 изложить в следующей редакции:</a:t>
            </a:r>
          </a:p>
          <a:p>
            <a:pPr marL="0" algn="just">
              <a:spcBef>
                <a:spcPts val="0"/>
              </a:spcBef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«1. Обязательное страхование туриста осуществляется на основании договора, заключаемого между страхователем и страховщиком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в пользу застрахованного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в соответствии с настоящим Законом и 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Гражданским кодексом Республики Казахстан (Особенная часть).</a:t>
            </a:r>
            <a:endParaRPr lang="ru-RU" sz="105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 застрахованным договора добровольного страхования не освобождает страхователя от обязанности по заключению договора обязательного страхования туриста.»;</a:t>
            </a:r>
            <a:endParaRPr lang="ru-RU" sz="105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2 исключить;</a:t>
            </a:r>
            <a:endParaRPr lang="ru-RU" sz="105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пункте 4:</a:t>
            </a:r>
            <a:endParaRPr lang="ru-RU" sz="105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слово «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выгодоприобретателю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» заменить словами 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«застрахованному (</a:t>
            </a:r>
            <a:r>
              <a:rPr lang="ru-RU" sz="10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выгодоприобретателю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)»;</a:t>
            </a:r>
            <a:endParaRPr lang="ru-RU" sz="105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слова «требований туриста» заменить словом 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«требований»;</a:t>
            </a:r>
            <a:endParaRPr lang="ru-RU" sz="105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0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пункты 5 и 5-1 изложить в следующей редакции:</a:t>
            </a:r>
            <a:endParaRPr lang="ru-RU" sz="105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«5. Договор обязательного страхования 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заключается путем 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оформления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страховщиком страхователю страхового полиса 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электронной форме и страхового сертификата.</a:t>
            </a:r>
            <a:endParaRPr lang="ru-RU" sz="105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заключении договора обязательного страхования туриста страхователь в зависимости от страны (места) временного пребывания и количества дней путешествия, указанных в договоре на туристское обслуживание, выбирает одну из программ страхования, предусмотренных в приложении к настоящему Закону, по которой предельный объем ответственности страховщика (страховая сумма) и виды расходов, подлежащих возмещению, соответствуют требованиям международных договоров и законодательства страны (места) временного пребывания застрахованного в части страхования жизни и здоровья туриста.</a:t>
            </a:r>
            <a:endParaRPr lang="ru-RU" sz="105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Основанием для заключения договора обязательного страхования 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является заявление страхователя, 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содержащее данные, необходимые для расчета страховой премии и идентификации страхователя, застрахованного.</a:t>
            </a:r>
            <a:endParaRPr lang="ru-RU" sz="105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Ответственность за неполноту условий, подлежащих указанию в договоре обязательного страхования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туриста,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несет страховщик. В случае возникновения спора по договору страхования вследствие неполноты отдельных его условий спор решается в пользу страхователя.</a:t>
            </a:r>
          </a:p>
          <a:p>
            <a:pPr marL="0" algn="just">
              <a:spcBef>
                <a:spcPts val="0"/>
              </a:spcBef>
            </a:pP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Страхователь исключительно через </a:t>
            </a:r>
            <a:r>
              <a:rPr lang="ru-RU" sz="10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турагента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обязан:</a:t>
            </a:r>
            <a:endParaRPr lang="ru-RU" sz="105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выдать каждому застрахованному страховой сертификат;</a:t>
            </a:r>
            <a:endParaRPr lang="ru-RU" sz="105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требованию застрахованного представить страховой полис.</a:t>
            </a:r>
            <a:endParaRPr lang="ru-RU" sz="105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5-1. Требования 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содержанию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по оформлению страхового полиса 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страхового сертификата по обязательному страхованию туриста</a:t>
            </a:r>
            <a:r>
              <a:rPr lang="ru-RU" sz="10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устанавливаются законодательством Республики Казахстан о страховании и страховой деятельности.»;</a:t>
            </a:r>
          </a:p>
          <a:p>
            <a:pPr marL="0" algn="just">
              <a:spcBef>
                <a:spcPts val="0"/>
              </a:spcBef>
            </a:pP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пункте 7:</a:t>
            </a:r>
          </a:p>
          <a:p>
            <a:pPr marL="0" algn="just">
              <a:spcBef>
                <a:spcPts val="0"/>
              </a:spcBef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слова «страхователя (застрахованного) или потерпевшего» заменить словами «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страхователя и застрахованного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слова «страхователем (застрахованным) и потерпевшим» заменить словами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страхователем и застрахованным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FF0000"/>
                </a:solidFill>
              </a:rPr>
              <a:t>В </a:t>
            </a:r>
            <a:r>
              <a:rPr lang="ru-RU" sz="1200" b="1" u="sng" dirty="0" smtClean="0">
                <a:solidFill>
                  <a:srgbClr val="FF0000"/>
                </a:solidFill>
              </a:rPr>
              <a:t>Закон Республики Казахстан от 31 декабря 2003 года № 513-II </a:t>
            </a:r>
            <a:br>
              <a:rPr lang="ru-RU" sz="1200" b="1" u="sng" dirty="0" smtClean="0">
                <a:solidFill>
                  <a:srgbClr val="FF0000"/>
                </a:solidFill>
              </a:rPr>
            </a:br>
            <a:r>
              <a:rPr lang="ru-RU" sz="1200" b="1" u="sng" dirty="0" smtClean="0">
                <a:solidFill>
                  <a:srgbClr val="FF0000"/>
                </a:solidFill>
              </a:rPr>
              <a:t>Об обязательном страховании туриста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(до 02072018 года </a:t>
            </a:r>
            <a:r>
              <a:rPr lang="ru-RU" sz="1200" b="1" u="sng" dirty="0" smtClean="0">
                <a:solidFill>
                  <a:srgbClr val="FF0000"/>
                </a:solidFill>
                <a:hlinkClick r:id="rId5" tooltip="Закон Республики Казахстан от 31 декабря 2003 года № 513-II "/>
              </a:rPr>
              <a:t>Закон</a:t>
            </a:r>
            <a:r>
              <a:rPr lang="ru-RU" sz="1200" b="1" dirty="0" smtClean="0">
                <a:solidFill>
                  <a:srgbClr val="FF0000"/>
                </a:solidFill>
              </a:rPr>
              <a:t> Республики Казахстан от 31 декабря 2003 года «Об обязательном страховании гражданско-правовой ответственности туроператора и </a:t>
            </a:r>
            <a:r>
              <a:rPr lang="ru-RU" sz="1200" b="1" dirty="0" err="1" smtClean="0">
                <a:solidFill>
                  <a:srgbClr val="FF0000"/>
                </a:solidFill>
              </a:rPr>
              <a:t>турагента</a:t>
            </a:r>
            <a:r>
              <a:rPr lang="ru-RU" sz="1200" b="1" dirty="0" smtClean="0">
                <a:solidFill>
                  <a:srgbClr val="FF0000"/>
                </a:solidFill>
              </a:rPr>
              <a:t>»)</a:t>
            </a:r>
          </a:p>
          <a:p>
            <a:pPr algn="ctr"/>
            <a:endParaRPr lang="ru-RU" sz="1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4670" y="1208863"/>
            <a:ext cx="9624060" cy="5545517"/>
          </a:xfrm>
        </p:spPr>
        <p:txBody>
          <a:bodyPr/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главу 3 дополнить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статьей 8-1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следующего содержания: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«Статья 8-1. Требования к страховщику и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интернет-ресурсам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заключении договора обязательного страхования туриста в электронной форме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Постановление Правления Национального Банка РК от 29 октября 2018 года № 268 «Об утверждении Правил обмена электронными информационными ресурсами между страхователем (застрахованным,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выгодоприобретателем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) и страховщиком, Правил уведомления о заключении договора страхования и требований к содержанию уведомления, Требований к программно-техническим средствам и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интернет-ресурсам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 страховой (перестраховочной) организации, обеспечивающим заключение договоров страхования, обмен электронными информационными ресурсами между страхователем и страховщиком»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1400" dirty="0" smtClean="0"/>
          </a:p>
          <a:p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FF0000"/>
                </a:solidFill>
              </a:rPr>
              <a:t>В </a:t>
            </a:r>
            <a:r>
              <a:rPr lang="ru-RU" sz="1200" b="1" u="sng" dirty="0" smtClean="0">
                <a:solidFill>
                  <a:srgbClr val="FF0000"/>
                </a:solidFill>
              </a:rPr>
              <a:t>Закон Республики Казахстан от 31 декабря 2003 года № 513-II </a:t>
            </a:r>
            <a:br>
              <a:rPr lang="ru-RU" sz="1200" b="1" u="sng" dirty="0" smtClean="0">
                <a:solidFill>
                  <a:srgbClr val="FF0000"/>
                </a:solidFill>
              </a:rPr>
            </a:br>
            <a:r>
              <a:rPr lang="ru-RU" sz="1200" b="1" u="sng" dirty="0" smtClean="0">
                <a:solidFill>
                  <a:srgbClr val="FF0000"/>
                </a:solidFill>
              </a:rPr>
              <a:t>Об обязательном страховании туриста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(до 02072018 года </a:t>
            </a:r>
            <a:r>
              <a:rPr lang="ru-RU" sz="1200" b="1" u="sng" dirty="0" smtClean="0">
                <a:solidFill>
                  <a:srgbClr val="FF0000"/>
                </a:solidFill>
                <a:hlinkClick r:id="rId5" tooltip="Закон Республики Казахстан от 31 декабря 2003 года № 513-II "/>
              </a:rPr>
              <a:t>Закон</a:t>
            </a:r>
            <a:r>
              <a:rPr lang="ru-RU" sz="1200" b="1" dirty="0" smtClean="0">
                <a:solidFill>
                  <a:srgbClr val="FF0000"/>
                </a:solidFill>
              </a:rPr>
              <a:t> Республики Казахстан от 31 декабря 2003 года «Об обязательном страховании гражданско-правовой ответственности туроператора и </a:t>
            </a:r>
            <a:r>
              <a:rPr lang="ru-RU" sz="1200" b="1" dirty="0" err="1" smtClean="0">
                <a:solidFill>
                  <a:srgbClr val="FF0000"/>
                </a:solidFill>
              </a:rPr>
              <a:t>турагента</a:t>
            </a:r>
            <a:r>
              <a:rPr lang="ru-RU" sz="1200" b="1" dirty="0" smtClean="0">
                <a:solidFill>
                  <a:srgbClr val="FF0000"/>
                </a:solidFill>
              </a:rPr>
              <a:t>»)</a:t>
            </a:r>
          </a:p>
          <a:p>
            <a:pPr algn="ctr"/>
            <a:endParaRPr lang="ru-RU" sz="1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137425"/>
            <a:ext cx="10693400" cy="5616955"/>
          </a:xfrm>
        </p:spPr>
        <p:txBody>
          <a:bodyPr>
            <a:normAutofit/>
          </a:bodyPr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пункте 2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 tooltip="Закон Республики Казахстан от 31 декабря 2003 года № 513-II «Об обязательном страховании туриста» (с изменениями и дополнениями по состоянию на 02.07.2018 г.)"/>
              </a:rPr>
              <a:t>статьи 11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Досрочное прекращение договора обязательного страхования туриста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слова «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либо страховые взносы» исключить;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 tooltip="Закон Республики Казахстан от 31 декабря 2003 года № 513-II «Об обязательном страховании туриста» (с изменениями и дополнениями по состоянию на 02.07.2018 г.)"/>
              </a:rPr>
              <a:t>статье 12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заголовок изложить в следующей редакции: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«Статья 12. Права и обязанности страхователя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застрахованного»;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пункте 1: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подпункты 2) и 3) исключить;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дополнить подпунктом 3-1) следующего содержания: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«3-1) обратиться к страховщику с учетом особенностей, предусмотренных статьей 20-1 настоящего Закона, либо страховому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или в суд для урегулирования вопросов, возникающих из договора обязательного страхования туриста;»;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подпункт 4) изложить в следующей редакции: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«4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направить заявление и прилагаемые документы страховому </a:t>
            </a:r>
            <a:r>
              <a:rPr lang="ru-RU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(напрямую страховому </a:t>
            </a:r>
            <a:r>
              <a:rPr lang="ru-RU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в том числе через его интернет-ресурс, либо через страховщика, в том числе его филиал, представительство);»;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2 изложить в следующей редакции: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«2. Страхователь обязан: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заключить договор обязательного страхования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 страховщиком, имеющим соответствующую лицензию;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уплатить страховую премию в размере, порядке и сроки, которые установлены договором обязательного страхования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в срок не позднее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рабочих дней, когда ему стало известно о наступлении страхового случая, уведомить об этом страховщика (устно, письменно). Сообщение в устной форме должно быть в последующем подтверждено письменно;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при заключении договора обязательного страхования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представить страховщику сведения, необходимые для внесения в договор обязательного страхования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туриста.»;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.irina\Desktop\Фон-през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2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37" y="6878637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76" y="7009679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1792" y="351607"/>
            <a:ext cx="9501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Способы заключения договора страхования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208863"/>
            <a:ext cx="10693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Статья 825. Форма договора страхования</a:t>
            </a:r>
          </a:p>
          <a:p>
            <a:pPr algn="just"/>
            <a:r>
              <a:rPr lang="ru-RU" dirty="0" smtClean="0"/>
              <a:t>1. Договор страхования заключается в письменной форме путем:</a:t>
            </a:r>
          </a:p>
          <a:p>
            <a:pPr algn="just"/>
            <a:r>
              <a:rPr lang="ru-RU" dirty="0" smtClean="0"/>
              <a:t>1) </a:t>
            </a:r>
            <a:r>
              <a:rPr lang="ru-RU" b="1" dirty="0" smtClean="0"/>
              <a:t>составления сторонами договора страхования;</a:t>
            </a:r>
          </a:p>
          <a:p>
            <a:pPr algn="just"/>
            <a:r>
              <a:rPr lang="ru-RU" dirty="0" smtClean="0"/>
              <a:t>2) присоединения страхователя </a:t>
            </a:r>
            <a:r>
              <a:rPr lang="ru-RU" b="1" dirty="0" smtClean="0"/>
              <a:t>к типовым условиям страхования</a:t>
            </a:r>
            <a:r>
              <a:rPr lang="ru-RU" dirty="0" smtClean="0"/>
              <a:t>, предусмотренным законодательными актами Республики Казахстан, либо правилам страхования, разработанным страховщиком в одностороннем порядке (договор присоединения), и оформления страховщиком страхователю </a:t>
            </a:r>
            <a:r>
              <a:rPr lang="ru-RU" b="1" dirty="0" smtClean="0"/>
              <a:t>страхового полиса.</a:t>
            </a:r>
          </a:p>
          <a:p>
            <a:pPr algn="just"/>
            <a:r>
              <a:rPr lang="ru-RU" dirty="0" smtClean="0"/>
              <a:t>2. Форма договора по обязательному страхованию устанавливается </a:t>
            </a:r>
            <a:r>
              <a:rPr lang="ru-RU" b="1" dirty="0" smtClean="0"/>
              <a:t>отдельными законодательными актами Республики Казахстан, регулирующими обязательные виды страхования, по вмененному страхованию - соглашением сторон с соблюдением минимальных условий, предусмотренных законодательными актами Республики Казахстан, а по добровольному страхованию - страховщиком либо соглашением сторон.</a:t>
            </a:r>
          </a:p>
          <a:p>
            <a:pPr algn="just"/>
            <a:r>
              <a:rPr lang="ru-RU" dirty="0" smtClean="0"/>
              <a:t>При заключении договора страхования страховщик вправе применять </a:t>
            </a:r>
            <a:r>
              <a:rPr lang="ru-RU" b="1" dirty="0" smtClean="0"/>
              <a:t>договоры, разработанные по видам страхования в соответствии с типовыми условиями или правилами страхования.</a:t>
            </a:r>
          </a:p>
          <a:p>
            <a:pPr algn="just"/>
            <a:r>
              <a:rPr lang="ru-RU" dirty="0" smtClean="0"/>
              <a:t>3. Несоблюдение письменной формы договора страхования влечет его ничтожность.</a:t>
            </a:r>
          </a:p>
        </p:txBody>
      </p:sp>
    </p:spTree>
    <p:extLst>
      <p:ext uri="{BB962C8B-B14F-4D97-AF65-F5344CB8AC3E}">
        <p14:creationId xmlns:p14="http://schemas.microsoft.com/office/powerpoint/2010/main" val="853385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FF0000"/>
                </a:solidFill>
              </a:rPr>
              <a:t>В </a:t>
            </a:r>
            <a:r>
              <a:rPr lang="ru-RU" sz="1200" b="1" u="sng" dirty="0" smtClean="0">
                <a:solidFill>
                  <a:srgbClr val="FF0000"/>
                </a:solidFill>
              </a:rPr>
              <a:t>Закон Республики Казахстан от 31 декабря 2003 года № 513-II </a:t>
            </a:r>
            <a:br>
              <a:rPr lang="ru-RU" sz="1200" b="1" u="sng" dirty="0" smtClean="0">
                <a:solidFill>
                  <a:srgbClr val="FF0000"/>
                </a:solidFill>
              </a:rPr>
            </a:br>
            <a:r>
              <a:rPr lang="ru-RU" sz="1200" b="1" u="sng" dirty="0" smtClean="0">
                <a:solidFill>
                  <a:srgbClr val="FF0000"/>
                </a:solidFill>
              </a:rPr>
              <a:t>Об обязательном страховании туриста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(до 02072018 года </a:t>
            </a:r>
            <a:r>
              <a:rPr lang="ru-RU" sz="1200" b="1" u="sng" dirty="0" smtClean="0">
                <a:solidFill>
                  <a:srgbClr val="FF0000"/>
                </a:solidFill>
                <a:hlinkClick r:id="rId5" tooltip="Закон Республики Казахстан от 31 декабря 2003 года № 513-II "/>
              </a:rPr>
              <a:t>Закон</a:t>
            </a:r>
            <a:r>
              <a:rPr lang="ru-RU" sz="1200" b="1" dirty="0" smtClean="0">
                <a:solidFill>
                  <a:srgbClr val="FF0000"/>
                </a:solidFill>
              </a:rPr>
              <a:t> Республики Казахстан от 31 декабря 2003 года «Об обязательном страховании гражданско-правовой ответственности туроператора и </a:t>
            </a:r>
            <a:r>
              <a:rPr lang="ru-RU" sz="1200" b="1" dirty="0" err="1" smtClean="0">
                <a:solidFill>
                  <a:srgbClr val="FF0000"/>
                </a:solidFill>
              </a:rPr>
              <a:t>турагента</a:t>
            </a:r>
            <a:r>
              <a:rPr lang="ru-RU" sz="1200" b="1" dirty="0" smtClean="0">
                <a:solidFill>
                  <a:srgbClr val="FF0000"/>
                </a:solidFill>
              </a:rPr>
              <a:t>»)</a:t>
            </a:r>
          </a:p>
          <a:p>
            <a:pPr algn="ctr"/>
            <a:endParaRPr lang="ru-RU" sz="1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137425"/>
            <a:ext cx="10693400" cy="5616955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5" tooltip="Закон Республики Казахстан от 31 декабря 2003 года № 513-II «Об обязательном страховании туриста» (с изменениями и дополнениями по состоянию на 02.07.2018 г.)"/>
              </a:rPr>
              <a:t>статье 12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«Статья 12. Права и обязанности страхователя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застрахованного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дополнить пунктами 2-1 и 2-2 следующего содержания: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«2-1. Застрахованный имеет право: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на выбор страховщика для заключения договора обязательного страхования туриста;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получить страховой сертификат и при необходимости страховой полис;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 требовать от страховщика и (или) страхователя разъяснения условий и порядка обязательного страхования туриста, своих прав и обязанностей, отраженных в страховом полисе и страховом сертификате;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4) информировать страховщика о случаях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непредоставления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неполного или некачественного предоставления услуг по договору обязательного страхования туриста;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5) ознакомиться с размером страховой выплаты, произведенной страховщиком;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6) обратиться к страховщику с учетом особенностей, предусмотренных статьей 20-1 настоящего Закона, либо страховому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или в суд для урегулирования вопросов, возникающих из договора обязательного страхования туриста;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7) направить заявление и прилагаемые документы страховому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(напрямую страховому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 том числе через его интернет-ресурс, либо через страховщика, в том числе его филиал, представительство);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8) получить страховую выплату в случаях, предусмотренных настоящим Законом;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9) получить дубликат страхового сертификата и при необходимости копию страхового полиса в случае их утери.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2-2. Застрахованный обязан: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при заключении договора обязательного страхования туриста представить страхователю сведения, необходимые для внесения в договор обязательного страхования туриста;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ознакомиться и неукоснительно соблюдать условия по договору обязательного страхования туриста, отраженные в страховом полисе и страховом сертификате;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 обеспечить сохранность страхового полиса (при его наличии) и(или) страхового сертификата и подтверждающих документов, относящихся к страховому случаю;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4) принять меры к уменьшению убытков от страхового случая;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5) при наступлении страхового случая незамедлительно лично или через представителя уведомить о произошедшем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ассистанс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компанию любым из доступных способов связи, указанных в страховом сертификате, сообщить данные о страховом сертификате и (или) страховом полисе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ассистанс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компании с целью организации технической, медицинской и иной помощи, согласования действий и осуществления расходов;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6) при наступлении страхового случая выполнять рекомендации, указания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ассистанс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компании, страховщика и иных компетентных лиц, органов власти страны (места) временного пребывания;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7) представить страховщику имеющиеся документы, необходимые для выяснения обстоятельств о характере и размерах причиненного вреда страховым случаем;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8) при получении медицинской помощи в экстренном случае и невозможности незамедлительного уведомления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ассистанс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компании по уважительным причинам о наступившем страховом случае известить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ассистанс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компанию о произошедшем в течение двух суток либо при первой возможности;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9) представить по запросу страховщика документы на иностранном языке с нотариально заверенным их переводом на казахский или русский язык;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10) обеспечить переход к страховщику права обратного требования к лицу, ответственному за наступление страхового случая.»;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пункт 3 изложить в следующей редакции: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«3. Договором обязательного страхования туриста могут быть предусмотрены и другие права и обязанности страхователя и застрахованного, не противоречащие законодательным актам Республики Казахстан.»;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FF0000"/>
                </a:solidFill>
              </a:rPr>
              <a:t>В </a:t>
            </a:r>
            <a:r>
              <a:rPr lang="ru-RU" sz="1200" b="1" u="sng" dirty="0" smtClean="0">
                <a:solidFill>
                  <a:srgbClr val="FF0000"/>
                </a:solidFill>
              </a:rPr>
              <a:t>Закон Республики Казахстан от 31 декабря 2003 года № 513-II </a:t>
            </a:r>
            <a:br>
              <a:rPr lang="ru-RU" sz="1200" b="1" u="sng" dirty="0" smtClean="0">
                <a:solidFill>
                  <a:srgbClr val="FF0000"/>
                </a:solidFill>
              </a:rPr>
            </a:br>
            <a:r>
              <a:rPr lang="ru-RU" sz="1200" b="1" u="sng" dirty="0" smtClean="0">
                <a:solidFill>
                  <a:srgbClr val="FF0000"/>
                </a:solidFill>
              </a:rPr>
              <a:t>Об обязательном страховании туриста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(до 02072018 года </a:t>
            </a:r>
            <a:r>
              <a:rPr lang="ru-RU" sz="1200" b="1" u="sng" dirty="0" smtClean="0">
                <a:solidFill>
                  <a:srgbClr val="FF0000"/>
                </a:solidFill>
                <a:hlinkClick r:id="rId5" tooltip="Закон Республики Казахстан от 31 декабря 2003 года № 513-II "/>
              </a:rPr>
              <a:t>Закон</a:t>
            </a:r>
            <a:r>
              <a:rPr lang="ru-RU" sz="1200" b="1" dirty="0" smtClean="0">
                <a:solidFill>
                  <a:srgbClr val="FF0000"/>
                </a:solidFill>
              </a:rPr>
              <a:t> Республики Казахстан от 31 декабря 2003 года «Об обязательном страховании гражданско-правовой ответственности туроператора и </a:t>
            </a:r>
            <a:r>
              <a:rPr lang="ru-RU" sz="1200" b="1" dirty="0" err="1" smtClean="0">
                <a:solidFill>
                  <a:srgbClr val="FF0000"/>
                </a:solidFill>
              </a:rPr>
              <a:t>турагента</a:t>
            </a:r>
            <a:r>
              <a:rPr lang="ru-RU" sz="1200" b="1" dirty="0" smtClean="0">
                <a:solidFill>
                  <a:srgbClr val="FF0000"/>
                </a:solidFill>
              </a:rPr>
              <a:t>»)</a:t>
            </a:r>
          </a:p>
          <a:p>
            <a:pPr algn="ctr"/>
            <a:endParaRPr lang="ru-RU" sz="1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137425"/>
            <a:ext cx="10693400" cy="561695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Закон Республики Казахстан от 31 декабря 2003 года № 513-II «Об обязательном страховании туриста» (с изменениями и дополнениями по состоянию на 02.07.2018 г.)"/>
              </a:rPr>
              <a:t>статье 13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Права и обязанности страховщика 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Страховщик вправе: </a:t>
            </a:r>
          </a:p>
          <a:p>
            <a:pPr algn="just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пункте 1:</a:t>
            </a:r>
          </a:p>
          <a:p>
            <a:pPr algn="just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подпункты 1) и 3) изложить в следующей редакции: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«1) при заключении договора обязательного страхования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требовать от страхователя представления сведений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застрахованном, необходимых для внесения в договор обязательного страхования туриста;»;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«3) принимать участие в урегулировании вопросов, связанных с требованиями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застрахованных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о возмещении вреда, причиненного в результате наступления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страховых случаев, указанных в настоящем Законе;»;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2. Страховщик обязан: </a:t>
            </a:r>
          </a:p>
          <a:p>
            <a:pPr algn="just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пункте 2:</a:t>
            </a:r>
          </a:p>
          <a:p>
            <a:pPr algn="just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подпункты 1), 2), 3) и 4) изложить в следующей редакции: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«1) ознакомить страхователя с условиями и порядком обязательного страхования, в том числе с правами и обязанностями сторон, возникающими из договора обязательного страхования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туриста;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2) при заключении договора обязательного страхования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туриста оформить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страховой полис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страховой сертификат;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3) при наступлении страхового случая произвести страховую выплату в порядке и на условиях, предусмотренных настоящим Законом;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недостаточности документов, подтверждающих факт наступления страхового случая и размер подлежащего возмещению страховщиком вреда, в течение трех рабочих дней со дня их получения сообщить об этом заявителю с указанием полного перечня недостающих и (или) неправильно оформленных документов;»;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дополнить подпунктами 4-1), 4-2) и 4-3) следующего содержания: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«4-1) при получении от страхователя, застрахованного (</a:t>
            </a:r>
            <a:r>
              <a:rPr lang="ru-RU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выгодоприобретателя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заявления рассмотреть требования страхователя, застрахованного (</a:t>
            </a:r>
            <a:r>
              <a:rPr lang="ru-RU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выгодоприобретателя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и предоставить письменный ответ с указанием дальнейшего порядка урегулирования спора в течение пяти рабочих дней;</a:t>
            </a:r>
          </a:p>
          <a:p>
            <a:pPr algn="just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4-2) при получении от страхователя, застрахованного (</a:t>
            </a:r>
            <a:r>
              <a:rPr lang="ru-RU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выгодоприобретателя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заявления, направляемого страховому </a:t>
            </a:r>
            <a:r>
              <a:rPr lang="ru-RU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перенаправить данное заявление, а также прилагаемые к нему документы страховому </a:t>
            </a:r>
            <a:r>
              <a:rPr lang="ru-RU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течение трех рабочих дней со дня получения;</a:t>
            </a:r>
          </a:p>
          <a:p>
            <a:pPr algn="just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4-3) в течение пяти рабочих дней с даты получения от застрахованного документов, предусмотренных статьей 18 настоящего Закона, определить размер страховой выплаты и представить на ознакомление застрахованному;»;</a:t>
            </a:r>
          </a:p>
          <a:p>
            <a:pPr algn="just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подпункт 6) изложить в следующей редакции:</a:t>
            </a:r>
          </a:p>
          <a:p>
            <a:pPr algn="just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«6) возместить застрахованному расходы, понесенные им в целях предотвращения или уменьшения убытков при страховом случае;»;</a:t>
            </a:r>
          </a:p>
          <a:p>
            <a:pPr algn="just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дополнить подпунктом 7) следующего содержания: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«7) заключать договоры с одной и (или) несколькими </a:t>
            </a:r>
            <a:r>
              <a:rPr lang="ru-RU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ассистанс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компаниями, обязующимися обеспечить </a:t>
            </a:r>
            <a:r>
              <a:rPr lang="ru-RU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ассистанс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рамках договора обязательного страхования туриста.»;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069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FF0000"/>
                </a:solidFill>
              </a:rPr>
              <a:t>В </a:t>
            </a:r>
            <a:r>
              <a:rPr lang="ru-RU" sz="1200" b="1" u="sng" dirty="0" smtClean="0">
                <a:solidFill>
                  <a:srgbClr val="FF0000"/>
                </a:solidFill>
              </a:rPr>
              <a:t>Закон Республики Казахстан от 31 декабря 2003 года № 513-II </a:t>
            </a:r>
            <a:br>
              <a:rPr lang="ru-RU" sz="1200" b="1" u="sng" dirty="0" smtClean="0">
                <a:solidFill>
                  <a:srgbClr val="FF0000"/>
                </a:solidFill>
              </a:rPr>
            </a:br>
            <a:r>
              <a:rPr lang="ru-RU" sz="1200" b="1" u="sng" dirty="0" smtClean="0">
                <a:solidFill>
                  <a:srgbClr val="FF0000"/>
                </a:solidFill>
              </a:rPr>
              <a:t>Об обязательном страховании туриста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(до 02072018 года </a:t>
            </a:r>
            <a:r>
              <a:rPr lang="ru-RU" sz="1200" b="1" u="sng" dirty="0" smtClean="0">
                <a:solidFill>
                  <a:srgbClr val="FF0000"/>
                </a:solidFill>
                <a:hlinkClick r:id="rId3" tooltip="Закон Республики Казахстан от 31 декабря 2003 года № 513-II "/>
              </a:rPr>
              <a:t>Закон</a:t>
            </a:r>
            <a:r>
              <a:rPr lang="ru-RU" sz="1200" b="1" dirty="0" smtClean="0">
                <a:solidFill>
                  <a:srgbClr val="FF0000"/>
                </a:solidFill>
              </a:rPr>
              <a:t> Республики Казахстан от 31 декабря 2003 года «Об обязательном страховании гражданско-правовой ответственности туроператора и </a:t>
            </a:r>
            <a:r>
              <a:rPr lang="ru-RU" sz="1200" b="1" dirty="0" err="1" smtClean="0">
                <a:solidFill>
                  <a:srgbClr val="FF0000"/>
                </a:solidFill>
              </a:rPr>
              <a:t>турагента</a:t>
            </a:r>
            <a:r>
              <a:rPr lang="ru-RU" sz="1200" b="1" dirty="0" smtClean="0">
                <a:solidFill>
                  <a:srgbClr val="FF0000"/>
                </a:solidFill>
              </a:rPr>
              <a:t>»)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37425"/>
            <a:ext cx="10693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 tooltip="Закон Республики Казахстан от 31 декабря 2003 года № 513-II «Об обязательном страховании туриста» (с изменениями и дополнениями по состоянию на 02.07.2018 г.)"/>
              </a:rPr>
              <a:t>статьи 14, 15, 16, 17, 18 и 19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изложить в следующей редакции: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«Статья 14. Пределы ответственности страховщика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Предельный объем ответственности страховщика (страховая сумма) по программам страхования, виды расходов, подлежащих возмещению по каждому страховому случаю, установлены в приложении к настоящему Закону.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Предельный объем ответственности страховщика (страховая сумма) устанавливается в долларах Соединенных Штатов Америки (далее - США). Для расчета размера страховой выплаты используется доллар США по курсу, установленному Национальным Банком Республики Казахстан на дату осуществления страховой выплаты.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случаях, предусмотренных международными договорами, законодательством страны (места) временного пребывания, договором обязательного страхования туриста предельные объемы ответственности страховщика по возмещению вреда, причиненного жизни и здоровью застрахованного, устанавливаются в евро.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Расходы, понесенные застрахованным в целях предотвращения или уменьшения убытков, подлежат возмещению страховщиком, если такие расходы были необходимы или были произведены для выполнения указаний страховщика, даже если соответствующие меры оказались безуспешными.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Такие расходы возмещаются в фактических размерах, при этом общая сумма страховой выплаты и компенсации расходов не должна превышать страховую сумму, установленную договором обязательного страхования туриста. Если расходы возникли в результате исполнения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застрахованным указаний страховщика, они возмещаются в полном размере независимо от страховой суммы, причитающейся ему по договору обязательного страхования туриста.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Указанные расходы возмещаются страховщиком непосредственно лицу, понесшему их.</a:t>
            </a:r>
          </a:p>
          <a:p>
            <a:pPr algn="just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0693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FF0000"/>
                </a:solidFill>
              </a:rPr>
              <a:t>В </a:t>
            </a:r>
            <a:r>
              <a:rPr lang="ru-RU" sz="1200" b="1" u="sng" dirty="0" smtClean="0">
                <a:solidFill>
                  <a:srgbClr val="FF0000"/>
                </a:solidFill>
              </a:rPr>
              <a:t>Закон Республики Казахстан от 31 декабря 2003 года № 513-II </a:t>
            </a:r>
            <a:br>
              <a:rPr lang="ru-RU" sz="1200" b="1" u="sng" dirty="0" smtClean="0">
                <a:solidFill>
                  <a:srgbClr val="FF0000"/>
                </a:solidFill>
              </a:rPr>
            </a:br>
            <a:r>
              <a:rPr lang="ru-RU" sz="1200" b="1" u="sng" dirty="0" smtClean="0">
                <a:solidFill>
                  <a:srgbClr val="FF0000"/>
                </a:solidFill>
              </a:rPr>
              <a:t>Об обязательном страховании туриста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(до 02072018 года </a:t>
            </a:r>
            <a:r>
              <a:rPr lang="ru-RU" sz="1200" b="1" u="sng" dirty="0" smtClean="0">
                <a:solidFill>
                  <a:srgbClr val="FF0000"/>
                </a:solidFill>
                <a:hlinkClick r:id="rId3" tooltip="Закон Республики Казахстан от 31 декабря 2003 года № 513-II "/>
              </a:rPr>
              <a:t>Закон</a:t>
            </a:r>
            <a:r>
              <a:rPr lang="ru-RU" sz="1200" b="1" dirty="0" smtClean="0">
                <a:solidFill>
                  <a:srgbClr val="FF0000"/>
                </a:solidFill>
              </a:rPr>
              <a:t> Республики Казахстан от 31 декабря 2003 года «Об обязательном страховании гражданско-правовой ответственности туроператора и </a:t>
            </a:r>
            <a:r>
              <a:rPr lang="ru-RU" sz="1200" b="1" dirty="0" err="1" smtClean="0">
                <a:solidFill>
                  <a:srgbClr val="FF0000"/>
                </a:solidFill>
              </a:rPr>
              <a:t>турагента</a:t>
            </a:r>
            <a:r>
              <a:rPr lang="ru-RU" sz="1200" b="1" dirty="0" smtClean="0">
                <a:solidFill>
                  <a:srgbClr val="FF0000"/>
                </a:solidFill>
              </a:rPr>
              <a:t>»)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15. Размер страховой премии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Размер страховой премии по договору обязательного страхования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туриста рассчитывается отдельно по каждому застрахованному за каждый день и составляет нижеследующие размеры в долларах США по курсу, установленному Национальным Банком Республики Казахстан, на дату заключения договора страхования за одну поездку: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09325"/>
            <a:ext cx="106934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целей расчета страховой премии используется количество дней (срок) нахождения застрахованного на территории страны (места) временного пребывания, включая время нахождения в пути.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установлении договором обязательного страхования туриста предельных объемов ответственности страховщика по возмещению вреда, причиненного жизни и здоровью застрахованного, в евро в случаях, предусмотренных международными договорами, законодательством страны (места) временного пребывания, размер страховой премии рассчитывается отдельно по каждому застрахованному и составляет вышеуказанные размеры в евро по курсу, установленному Национальным Банком Республики Казахстан, на дату заключения договора страхования.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При заключении договора обязательного страхования туриста размер страховой премии, предусмотренный пунктом 1 настоящей статьи, может быть увеличен страховщиком по результатам проведенной им оценки страхового риска, но не более чем в два раза.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3164" y="2066119"/>
            <a:ext cx="8372511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0693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FF0000"/>
                </a:solidFill>
              </a:rPr>
              <a:t>В </a:t>
            </a:r>
            <a:r>
              <a:rPr lang="ru-RU" sz="1200" b="1" u="sng" dirty="0" smtClean="0">
                <a:solidFill>
                  <a:srgbClr val="FF0000"/>
                </a:solidFill>
              </a:rPr>
              <a:t>Закон Республики Казахстан от 31 декабря 2003 года № 513-II </a:t>
            </a:r>
            <a:br>
              <a:rPr lang="ru-RU" sz="1200" b="1" u="sng" dirty="0" smtClean="0">
                <a:solidFill>
                  <a:srgbClr val="FF0000"/>
                </a:solidFill>
              </a:rPr>
            </a:br>
            <a:r>
              <a:rPr lang="ru-RU" sz="1200" b="1" u="sng" dirty="0" smtClean="0">
                <a:solidFill>
                  <a:srgbClr val="FF0000"/>
                </a:solidFill>
              </a:rPr>
              <a:t>Об обязательном страховании туриста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(до 02072018 года </a:t>
            </a:r>
            <a:r>
              <a:rPr lang="ru-RU" sz="1200" b="1" u="sng" dirty="0" smtClean="0">
                <a:solidFill>
                  <a:srgbClr val="FF0000"/>
                </a:solidFill>
                <a:hlinkClick r:id="rId3" tooltip="Закон Республики Казахстан от 31 декабря 2003 года № 513-II "/>
              </a:rPr>
              <a:t>Закон</a:t>
            </a:r>
            <a:r>
              <a:rPr lang="ru-RU" sz="1200" b="1" dirty="0" smtClean="0">
                <a:solidFill>
                  <a:srgbClr val="FF0000"/>
                </a:solidFill>
              </a:rPr>
              <a:t> Республики Казахстан от 31 декабря 2003 года «Об обязательном страховании гражданско-правовой ответственности туроператора и </a:t>
            </a:r>
            <a:r>
              <a:rPr lang="ru-RU" sz="1200" b="1" dirty="0" err="1" smtClean="0">
                <a:solidFill>
                  <a:srgbClr val="FF0000"/>
                </a:solidFill>
              </a:rPr>
              <a:t>турагента</a:t>
            </a:r>
            <a:r>
              <a:rPr lang="ru-RU" sz="1200" b="1" dirty="0" smtClean="0">
                <a:solidFill>
                  <a:srgbClr val="FF0000"/>
                </a:solidFill>
              </a:rPr>
              <a:t>»)</a:t>
            </a:r>
          </a:p>
          <a:p>
            <a:pPr algn="ctr"/>
            <a:endParaRPr lang="ru-RU" sz="1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16. Порядок уплаты страховой премии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Страховая премия уплачивается страхователем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разовым платежом.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Страховщик предоставляет возможность оплаты страховой премии безналичным способом через интернет-ресурс страховщика.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17. Страховой случай и определение размера страховой выплаты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Страховым случаем признаются следующие события, наступившие после вступления договора обязательного страхования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туриста в силу: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несчастный случай, произошедший на территории страхования, приведший к смерти застрахованного либо причинению вреда его здоровью.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несчастным случаем понимается внезапное, непредвиденное, непреднамеренное, внешнее событие или воздействие в отношении застрахованного;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внезапное острое заболевание, резкое ухудшение состояния здоровья и (или) обострение хронического заболевания, требующие оказания застрахованному экстренной и неотложной медицинской помощи для предотвращения существенного вреда здоровью или устранения угрозы жизни.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Размер страховой выплаты определяется страховщиком исходя из суммы фактических расходов застрахованного на основании документов, подтверждающих эти расходы, представленных застрахованным либо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ассистанс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компанией.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0693400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FF0000"/>
                </a:solidFill>
              </a:rPr>
              <a:t>В </a:t>
            </a:r>
            <a:r>
              <a:rPr lang="ru-RU" sz="1200" b="1" u="sng" dirty="0" smtClean="0">
                <a:solidFill>
                  <a:srgbClr val="FF0000"/>
                </a:solidFill>
              </a:rPr>
              <a:t>Закон Республики Казахстан от 31 декабря 2003 года № 513-II </a:t>
            </a:r>
            <a:br>
              <a:rPr lang="ru-RU" sz="1200" b="1" u="sng" dirty="0" smtClean="0">
                <a:solidFill>
                  <a:srgbClr val="FF0000"/>
                </a:solidFill>
              </a:rPr>
            </a:br>
            <a:r>
              <a:rPr lang="ru-RU" sz="1200" b="1" u="sng" dirty="0" smtClean="0">
                <a:solidFill>
                  <a:srgbClr val="FF0000"/>
                </a:solidFill>
              </a:rPr>
              <a:t>Об обязательном страховании туриста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(до 02072018 года </a:t>
            </a:r>
            <a:r>
              <a:rPr lang="ru-RU" sz="1200" b="1" u="sng" dirty="0" smtClean="0">
                <a:solidFill>
                  <a:srgbClr val="FF0000"/>
                </a:solidFill>
                <a:hlinkClick r:id="rId3" tooltip="Закон Республики Казахстан от 31 декабря 2003 года № 513-II "/>
              </a:rPr>
              <a:t>Закон</a:t>
            </a:r>
            <a:r>
              <a:rPr lang="ru-RU" sz="1200" b="1" dirty="0" smtClean="0">
                <a:solidFill>
                  <a:srgbClr val="FF0000"/>
                </a:solidFill>
              </a:rPr>
              <a:t> Республики Казахстан от 31 декабря 2003 года «Об обязательном страховании гражданско-правовой ответственности туроператора и </a:t>
            </a:r>
            <a:r>
              <a:rPr lang="ru-RU" sz="1200" b="1" dirty="0" err="1" smtClean="0">
                <a:solidFill>
                  <a:srgbClr val="FF0000"/>
                </a:solidFill>
              </a:rPr>
              <a:t>турагента</a:t>
            </a:r>
            <a:r>
              <a:rPr lang="ru-RU" sz="1200" b="1" dirty="0" smtClean="0">
                <a:solidFill>
                  <a:srgbClr val="FF0000"/>
                </a:solidFill>
              </a:rPr>
              <a:t>»)</a:t>
            </a: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Статья 18. Условия и порядок осуществления страховой выплаты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Требование о страховой выплате к страховщику предъявляется в письменной форме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застрахованным либо </a:t>
            </a:r>
            <a:r>
              <a:rPr lang="ru-RU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ассистанс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компанией при предоставлении </a:t>
            </a:r>
            <a:r>
              <a:rPr lang="ru-RU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ассистанса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застрахованному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 приложением документов, необходимых для осуществления страховой выплаты.</a:t>
            </a: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желанию заявителя требование о страховой выплате может быть направлено в электронной форме с приложением документов, необходимых для осуществления страховой выплаты, в виде электронных копий или электронных документов. При этом требование о страховой выплате в электронной форме не освобождает заявителя от представления страховщику оригиналов документов по месту нахождения страховщика.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К заявлению о страховой выплате предъявляются следующие документы: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копия документа, удостоверяющего личность, или паспорт застрахованного с отметками пограничного контрольно-пропускного пункта о пересечении границы Республики Казахстан и (или) документа, являющегося основанием пребывания застрахованного на территории страхования;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оригинал или нотариально заверенная копия документа, подтверждающего факт наступления страхового случая и размер вреда, причиненного жизни и здоровью застрахованного, в том числе: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медицинские документы с указанием адреса и контактных данных медицинского учреждения и врача, содержащие сведения о дате обращения за медицинской помощью, состоянии здоровья застрахованного в момент обращения за медицинской помощью, диагнозе, назначении (рецепт) врача, о проведенных медицинских манипуляциях и предоставленных лекарственных средствах с разбивкой по количеству, дате и стоимости;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факт оплаты медицинских и иных услуг, оказанных застрахованному вследствие наступления страхового случая, с указанием суммы, валюты, даты оплаты;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факт оплаты товаров и услуг (товарные чеки, счета-фактуры, квитанции об оплате и иные документы) с указанием их наименования, количества и стоимости;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медицинские документы по установлению факта употребления </a:t>
            </a:r>
            <a:r>
              <a:rPr lang="ru-RU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психоактивного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вещества и состояния опьянения застрахованного представляются при несчастном случае;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 правоохранительных, судебных и иных компетентных органов, подтверждающие факт несчастного случая и обстоятельства его происшествия, представляются при несчастном случае;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свидетельство о смерти с указанием причины смерти, заключение судебно-медицинской экспертизы или протокол патологоанатомического вскрытия представляются в случае смерти застрахованного;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аннулирование или обмен проездных документов (билеты, посадочные талоны), отказ от забронированного в гостинице номера, а также других туристских услуг, предоставленных застрахованному, за неиспользованную часть срока пребывания за рубежом представляются при вынужденным более длительном сроке нахождения в стране (месте) временного пребывания либо досрочном возвращении на территорию Республики Казахстан вследствие наступления страхового случая;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проездные документы (билет, посадочные талоны) - при транспортировке несовершеннолетних детей и (или) близких родственников застрахованного;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осуществление телефонных звонков, сообщений страховщику и </a:t>
            </a:r>
            <a:r>
              <a:rPr lang="ru-RU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ассистанс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компании по номерам телефонов, указанным в страховом сертификате или страховом полисе;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расходы, связанные с принятием мер по предотвращению и уменьшению убытков;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документы, подтверждающие личность и права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выгодоприобретателя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- при необходимости.</a:t>
            </a:r>
          </a:p>
          <a:p>
            <a:pPr algn="just"/>
            <a:endParaRPr lang="ru-RU" sz="12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106934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FF0000"/>
                </a:solidFill>
              </a:rPr>
              <a:t>В </a:t>
            </a:r>
            <a:r>
              <a:rPr lang="ru-RU" sz="1200" b="1" u="sng" dirty="0" smtClean="0">
                <a:solidFill>
                  <a:srgbClr val="FF0000"/>
                </a:solidFill>
              </a:rPr>
              <a:t>Закон Республики Казахстан от 31 декабря 2003 года № 513-II </a:t>
            </a:r>
            <a:br>
              <a:rPr lang="ru-RU" sz="1200" b="1" u="sng" dirty="0" smtClean="0">
                <a:solidFill>
                  <a:srgbClr val="FF0000"/>
                </a:solidFill>
              </a:rPr>
            </a:br>
            <a:r>
              <a:rPr lang="ru-RU" sz="1200" b="1" u="sng" dirty="0" smtClean="0">
                <a:solidFill>
                  <a:srgbClr val="FF0000"/>
                </a:solidFill>
              </a:rPr>
              <a:t>Об обязательном страховании туриста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(до 02072018 года </a:t>
            </a:r>
            <a:r>
              <a:rPr lang="ru-RU" sz="1200" b="1" u="sng" dirty="0" smtClean="0">
                <a:solidFill>
                  <a:srgbClr val="FF0000"/>
                </a:solidFill>
                <a:hlinkClick r:id="rId3" tooltip="Закон Республики Казахстан от 31 декабря 2003 года № 513-II "/>
              </a:rPr>
              <a:t>Закон</a:t>
            </a:r>
            <a:r>
              <a:rPr lang="ru-RU" sz="1200" b="1" dirty="0" smtClean="0">
                <a:solidFill>
                  <a:srgbClr val="FF0000"/>
                </a:solidFill>
              </a:rPr>
              <a:t> Республики Казахстан от 31 декабря 2003 года «Об обязательном страховании гражданско-правовой ответственности туроператора и </a:t>
            </a:r>
            <a:r>
              <a:rPr lang="ru-RU" sz="1200" b="1" dirty="0" err="1" smtClean="0">
                <a:solidFill>
                  <a:srgbClr val="FF0000"/>
                </a:solidFill>
              </a:rPr>
              <a:t>турагента</a:t>
            </a:r>
            <a:r>
              <a:rPr lang="ru-RU" sz="1200" b="1" dirty="0" smtClean="0">
                <a:solidFill>
                  <a:srgbClr val="FF0000"/>
                </a:solidFill>
              </a:rPr>
              <a:t>»)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Статья 18. Условия и порядок осуществления страховой выплаты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Страховщик, принявший документы, обязан выдать заявителю справку с указанием полного перечня представленных документов и даты их принятия.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случае отправки заявителем заявления о страховой выплате электронным способом страховщик может представить ему данную справку в электронной форме.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При осуществлении страховой выплаты страховщик не вправе требовать от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застрахованного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выгодоприобретателя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принятия условий, ограничивающих его право требования к страховщику.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Выгодоприобретателем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является лицо,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определенное застрахованным, а в случае гибели застрахованного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его наследники.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6. Страховая выплата производится страховщиком путем: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возмещения расходов застрахованного вследствие наступления страхового случая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получения застрахованным медицинской помощи в экстренном случае без уведомления об этом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ассистанс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компании по уважительным причинам не позднее пятнадцати рабочих дней со дня получения им документов, предусмотренных пунктом 2 настоящей статьи;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оплаты стоимости оказанных медицинским и иным учреждением услуг застрахованному по согласованию с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ассистанс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компанией в порядке, установленном нормативным правовым актом уполномоченного органа.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В случаях, когда размер страховой выплаты оспаривается сторонами договора обязательного страхования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выгодоприобретателем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страховщик обязан осуществить страховую выплату в той ее части, которая не оспаривается ни одним из указанных лиц, в течение срока, установленного пунктом 6 настоящей статьи.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Оспариваемая часть страховой выплаты должна быть выплачена страховщиком в течение трех рабочих дней со дня вступления в законную силу определения суда о мировом соглашении или решения суда по данному спору, если судом решение не обращено к немедленному исполнению.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8. Требование о страховой выплате за вред, причиненный в период действия договора обязательного страхования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туриста,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может быть предъявлено страховщику в течение трех лет с момента наступления страхового случая.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 При несвоевременном осуществлении страховой выплаты страховщик обязан уплатить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застрахованному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выгодоприобретателю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неустойку в порядке и размере, которые установлены Гражданским кодексом Республики Казахстан (Общая часть).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069340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FF0000"/>
                </a:solidFill>
              </a:rPr>
              <a:t>В </a:t>
            </a:r>
            <a:r>
              <a:rPr lang="ru-RU" sz="1200" b="1" u="sng" dirty="0" smtClean="0">
                <a:solidFill>
                  <a:srgbClr val="FF0000"/>
                </a:solidFill>
              </a:rPr>
              <a:t>Закон Республики Казахстан от 31 декабря 2003 года № 513-II </a:t>
            </a:r>
            <a:br>
              <a:rPr lang="ru-RU" sz="1200" b="1" u="sng" dirty="0" smtClean="0">
                <a:solidFill>
                  <a:srgbClr val="FF0000"/>
                </a:solidFill>
              </a:rPr>
            </a:br>
            <a:r>
              <a:rPr lang="ru-RU" sz="1200" b="1" u="sng" dirty="0" smtClean="0">
                <a:solidFill>
                  <a:srgbClr val="FF0000"/>
                </a:solidFill>
              </a:rPr>
              <a:t>Об обязательном страховании туриста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(до 02072018 года </a:t>
            </a:r>
            <a:r>
              <a:rPr lang="ru-RU" sz="1200" b="1" u="sng" dirty="0" smtClean="0">
                <a:solidFill>
                  <a:srgbClr val="FF0000"/>
                </a:solidFill>
                <a:hlinkClick r:id="rId3" tooltip="Закон Республики Казахстан от 31 декабря 2003 года № 513-II "/>
              </a:rPr>
              <a:t>Закон</a:t>
            </a:r>
            <a:r>
              <a:rPr lang="ru-RU" sz="1200" b="1" dirty="0" smtClean="0">
                <a:solidFill>
                  <a:srgbClr val="FF0000"/>
                </a:solidFill>
              </a:rPr>
              <a:t> Республики Казахстан от 31 декабря 2003 года «Об обязательном страховании гражданско-правовой ответственности туроператора и </a:t>
            </a:r>
            <a:r>
              <a:rPr lang="ru-RU" sz="1200" b="1" dirty="0" err="1" smtClean="0">
                <a:solidFill>
                  <a:srgbClr val="FF0000"/>
                </a:solidFill>
              </a:rPr>
              <a:t>турагента</a:t>
            </a:r>
            <a:r>
              <a:rPr lang="ru-RU" sz="1200" b="1" dirty="0" smtClean="0">
                <a:solidFill>
                  <a:srgbClr val="FF0000"/>
                </a:solidFill>
              </a:rPr>
              <a:t>»)</a:t>
            </a:r>
          </a:p>
          <a:p>
            <a:pPr algn="just"/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Статья 19. Право обратного требования к лицу, причинившему вред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 страховщику, осуществившему страховую выплату, переходит в пределах выплаченной суммы право обратного требования 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лицу, виновному в причинении вреда жизни и здоровью застрахованного.»;</a:t>
            </a:r>
            <a:endParaRPr lang="ru-RU" sz="1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tooltip="Закон Республики Казахстан от 31 декабря 2003 года № 513-II «Об обязательном страховании туриста» (с изменениями и дополнениями по состоянию на 02.07.2018 г.)"/>
              </a:rPr>
              <a:t>статье 20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1 изложить в следующей редакции: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«1. Страховщик вправе полностью или частично отказать в осуществлении страховой выплаты, если страховой случай произошел вследствие: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1) умышленных действий 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застрахованного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направленных на возникновение страхового случая либо способствующих его наступлению;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2) действий 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застрахованного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признанных в порядке, установленном законодательством Республики Казахстан, умышленными уголовными или административными правонарушениями, находящимися в причинной связи со страховым случаем.»;</a:t>
            </a:r>
          </a:p>
          <a:p>
            <a:pPr algn="just"/>
            <a:r>
              <a:rPr lang="ru-RU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пункте 2:</a:t>
            </a:r>
            <a:endParaRPr lang="ru-RU" sz="1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подпункты 1) и 4) изложить в следующей редакции:</a:t>
            </a:r>
            <a:endParaRPr lang="ru-RU" sz="1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«1) получение 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застрахованным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соответствующего возмещения убытка от лица, виновного в причинении убытка;»;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«4) непредставление 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застрахованным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страховщику документов, прилагаемых к заявлению о страховой выплате в полном объеме в соответствии с пунктом 2 статьи 18 настоящего Закона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за исключением документов по каждому отдельному страховому случаю, которые представляются исходя из фактически понесенных расходов;»;</a:t>
            </a:r>
          </a:p>
          <a:p>
            <a:pPr algn="just"/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дополнить пунктом 2-1 следующего содержания:</a:t>
            </a:r>
          </a:p>
          <a:p>
            <a:pPr algn="just"/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«2-1. Помимо оснований, предусмотренных в пунктах 1 и 2 настоящей статьи, страховщик освобождается от осуществления страховой выплаты в случаях:</a:t>
            </a:r>
          </a:p>
          <a:p>
            <a:pPr algn="just"/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занятий застрахованным профессиональным спортом;</a:t>
            </a:r>
          </a:p>
          <a:p>
            <a:pPr algn="just"/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события, наступившего вследствие нахождения застрахованного в состоянии тяжелой степени алкогольного опьянения, а также наркотического или токсического опьянения, за исключением случаев:</a:t>
            </a:r>
          </a:p>
          <a:p>
            <a:pPr algn="just"/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употребления лекарственных средств по предписанию лечащего врача;</a:t>
            </a:r>
          </a:p>
          <a:p>
            <a:pPr algn="just"/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вынужденного употребления наркотических, токсических веществ либо насильственного их введения, установленного правоохранительным органом и (или) судом;</a:t>
            </a:r>
          </a:p>
          <a:p>
            <a:pPr algn="just"/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добровольного отказа застрахованным от медицинской транспортировки из страны (места) временного пребывания в Республику Казахстан или выполнения предписаний лечащего врача, полученных застрахованным в связи с обращением по страховому случаю.»;</a:t>
            </a:r>
          </a:p>
          <a:p>
            <a:pPr algn="just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06934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FF0000"/>
                </a:solidFill>
              </a:rPr>
              <a:t>В </a:t>
            </a:r>
            <a:r>
              <a:rPr lang="ru-RU" sz="1200" b="1" u="sng" dirty="0" smtClean="0">
                <a:solidFill>
                  <a:srgbClr val="FF0000"/>
                </a:solidFill>
              </a:rPr>
              <a:t>Закон Республики Казахстан от 31 декабря 2003 года № 513-II </a:t>
            </a:r>
            <a:br>
              <a:rPr lang="ru-RU" sz="1200" b="1" u="sng" dirty="0" smtClean="0">
                <a:solidFill>
                  <a:srgbClr val="FF0000"/>
                </a:solidFill>
              </a:rPr>
            </a:br>
            <a:r>
              <a:rPr lang="ru-RU" sz="1200" b="1" u="sng" dirty="0" smtClean="0">
                <a:solidFill>
                  <a:srgbClr val="FF0000"/>
                </a:solidFill>
              </a:rPr>
              <a:t>Об обязательном страховании туриста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(до 02072018 года </a:t>
            </a:r>
            <a:r>
              <a:rPr lang="ru-RU" sz="1200" b="1" u="sng" dirty="0" smtClean="0">
                <a:solidFill>
                  <a:srgbClr val="FF0000"/>
                </a:solidFill>
                <a:hlinkClick r:id="rId3" tooltip="Закон Республики Казахстан от 31 декабря 2003 года № 513-II "/>
              </a:rPr>
              <a:t>Закон</a:t>
            </a:r>
            <a:r>
              <a:rPr lang="ru-RU" sz="1200" b="1" dirty="0" smtClean="0">
                <a:solidFill>
                  <a:srgbClr val="FF0000"/>
                </a:solidFill>
              </a:rPr>
              <a:t> Республики Казахстан от 31 декабря 2003 года «Об обязательном страховании гражданско-правовой ответственности туроператора и </a:t>
            </a:r>
            <a:r>
              <a:rPr lang="ru-RU" sz="1200" b="1" dirty="0" err="1" smtClean="0">
                <a:solidFill>
                  <a:srgbClr val="FF0000"/>
                </a:solidFill>
              </a:rPr>
              <a:t>турагента</a:t>
            </a:r>
            <a:r>
              <a:rPr lang="ru-RU" sz="1200" b="1" dirty="0" smtClean="0">
                <a:solidFill>
                  <a:srgbClr val="FF0000"/>
                </a:solidFill>
              </a:rPr>
              <a:t>»)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после 02072018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главу 5 дополнить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статьей 20-1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следующего содержания: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«Статья 20-1. Особенности урегулирования споров по обязательному страхованию туриста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При наличии спора, возникающего из договора обязательного страхования туриста, страхователь, застрахованный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выгодоприобретатель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вправе: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направить страховщику (в том числе через филиал, представительство, интернет-ресурсы страховщика) письменное заявление с указанием требований и приложением документов, подтверждающих его требования, либо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направить заявление страховому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(напрямую страховому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 том числе через его интернет-ресурс, либо через страховщика, в том числе его филиал, представительство) или в суд для урегулирования споров, возникающих из договора обязательного страхования туриста.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Страховщик при получении от страхователя, застрахованного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выгодоприобретателя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заявления в течение пяти рабочих дней рассматривает и предоставляет письменный ответ с указанием дальнейшего порядка урегулирования спора.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В случае обращения страхователя, застрахованного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выгодоприобретателя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к страховому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омбудсману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страховщик обязан по запросу страхователя, застрахованного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выгодоприобретателя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страхового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омбудсмана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представить документы, относящиеся к рассмотрению и разрешению спора, в течение трех рабочих дней с даты получения запроса.»;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дополнить приложением к указанному Закону согласно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tooltip="Закон Республики Казахстан от 2 июля 2018 года № 166-VI «О внесении изменений и дополнений в некоторые законодательные акты Республики Казахстан по вопросам страхования и страховой деятельности, рынка ценных бумаг» (с изменениями и дополнениями от 02.04.2"/>
              </a:rPr>
              <a:t>приложению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 настоящему Закону.</a:t>
            </a:r>
          </a:p>
          <a:p>
            <a:pPr algn="just"/>
            <a:endParaRPr lang="ru-RU" sz="12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7478" y="0"/>
            <a:ext cx="1027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ВМЕНЕННОЕ СТРАХОВАНИЕ (СТРАХОВАНИЕ ПРОФЕССИОНАЛЬНОЙ ОТВЕТСТВЕННОСТИ)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37423"/>
            <a:ext cx="10693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400" b="1" dirty="0" smtClean="0"/>
              <a:t>ЗАКОН РЕСПУБЛИКИ КАЗАХСТАН Об оценочной деятельности в Республике Казахстан от </a:t>
            </a:r>
            <a:r>
              <a:rPr lang="ru-RU" sz="1400" dirty="0" smtClean="0"/>
              <a:t>10 января 2018 года № 133-VI</a:t>
            </a:r>
          </a:p>
          <a:p>
            <a:pPr algn="just"/>
            <a:r>
              <a:rPr lang="ru-RU" sz="1400" b="1" dirty="0" smtClean="0"/>
              <a:t>Статья 21. Обеспечение имущественной ответственности при осуществлении оценочной деятельности</a:t>
            </a:r>
            <a:endParaRPr lang="ru-RU" sz="1400" dirty="0" smtClean="0"/>
          </a:p>
          <a:p>
            <a:pPr algn="just"/>
            <a:r>
              <a:rPr lang="ru-RU" sz="1400" dirty="0" smtClean="0"/>
              <a:t>1. Палата оценщиков для обеспечения своей имущественной ответственности и имущественной ответственности своих членов перед заказчиками и третьими лицами применяет один из следующих способов: </a:t>
            </a:r>
          </a:p>
          <a:p>
            <a:pPr algn="just"/>
            <a:r>
              <a:rPr lang="ru-RU" sz="1400" b="1" dirty="0" smtClean="0"/>
              <a:t>1) страхование гражданско-правовой ответственности оценщика и палаты оценщиков; </a:t>
            </a:r>
          </a:p>
          <a:p>
            <a:pPr algn="just"/>
            <a:r>
              <a:rPr lang="ru-RU" sz="1400" dirty="0" smtClean="0"/>
              <a:t>2) привлечение к имущественной ответственности членов палаты оценщиков; </a:t>
            </a:r>
          </a:p>
          <a:p>
            <a:pPr algn="just"/>
            <a:r>
              <a:rPr lang="ru-RU" sz="1400" dirty="0" smtClean="0"/>
              <a:t>3) использование иных способов обеспечения имущественной ответственности, предусмотренных законами Республики Казахстан. </a:t>
            </a:r>
          </a:p>
          <a:p>
            <a:pPr algn="just"/>
            <a:r>
              <a:rPr lang="ru-RU" sz="1400" dirty="0" smtClean="0"/>
              <a:t>Порядок обеспечения имущественной ответственности устанавливается палатой оценщиков. </a:t>
            </a:r>
          </a:p>
          <a:p>
            <a:pPr algn="just"/>
            <a:r>
              <a:rPr lang="ru-RU" sz="1400" dirty="0" smtClean="0"/>
              <a:t>Убытки, причиненные заказчику, заключившему договор на проведение оценки, или имущественный вред, причиненный третьим лицам, вследствие использования итоговой величины рыночной или иной стоимости объекта оценки, указанной в отчете об оценке, подлежат возмещению в соответствии с гражданским законодательством Республики Казахстан. </a:t>
            </a:r>
          </a:p>
          <a:p>
            <a:pPr algn="just"/>
            <a:r>
              <a:rPr lang="ru-RU" sz="1400" b="1" dirty="0" smtClean="0"/>
              <a:t>2. Договор страхования гражданско-правовой ответственности оценщика заключается членом палаты оценщиков на срок не менее одного года. </a:t>
            </a:r>
          </a:p>
          <a:p>
            <a:pPr algn="just"/>
            <a:r>
              <a:rPr lang="ru-RU" sz="1400" b="1" dirty="0" smtClean="0"/>
              <a:t>Страховая сумма определяется договором страхования гражданско-правовой ответственности оценщика и не должна быть менее 5000-кратного размера </a:t>
            </a:r>
            <a:r>
              <a:rPr lang="ru-RU" sz="1400" b="1" u="sng" dirty="0" smtClean="0">
                <a:hlinkClick r:id="rId5"/>
              </a:rPr>
              <a:t>месячного расчетного показателя</a:t>
            </a:r>
            <a:r>
              <a:rPr lang="ru-RU" sz="1400" b="1" dirty="0" smtClean="0"/>
              <a:t>, установленного законом о республиканском бюджете и действующего на дату заключения договора страхования гражданско-правовой ответственности оценщика. </a:t>
            </a:r>
          </a:p>
          <a:p>
            <a:pPr algn="just"/>
            <a:r>
              <a:rPr lang="ru-RU" sz="1400" b="1" dirty="0" smtClean="0"/>
              <a:t>Объектом страхования по договору страхования гражданско-правовой ответственности оценщика является имущественный интерес оценщика, связанный с его обязанностью возместить имущественный вред, причиненный третьим лицам в результате осуществления им оценочной деятельности, и (или) убытки, причиненные заказчику, заключившему договор на проведение оценки.</a:t>
            </a:r>
          </a:p>
          <a:p>
            <a:pPr algn="just"/>
            <a:r>
              <a:rPr lang="ru-RU" sz="1400" b="1" dirty="0" smtClean="0"/>
              <a:t>Страховым случаем по договору страхования гражданско-правовой ответственности оценщика признается факт наступления гражданско-правовой ответственности оценщика (страхователя) по возмещению вреда, причиненного имущественным интересам заказчика и (или) третьего лица при осуществлении оценочной деятельности</a:t>
            </a:r>
            <a:r>
              <a:rPr lang="ru-RU" sz="1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.irina\Desktop\Фон-през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9910" y="-148459"/>
            <a:ext cx="1213331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37" y="6878637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76" y="7009679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1792" y="351607"/>
            <a:ext cx="9501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Статья 826. Содержание договора страхования </a:t>
            </a:r>
            <a:br>
              <a:rPr lang="ru-RU" sz="1400" b="1" dirty="0" smtClean="0"/>
            </a:b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7359"/>
            <a:ext cx="106934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1. Договор страхования должен содержать: </a:t>
            </a:r>
          </a:p>
          <a:p>
            <a:r>
              <a:rPr lang="ru-RU" sz="1400" dirty="0" smtClean="0"/>
              <a:t>1) наименование, место нахождения и банковские реквизиты страховщика; </a:t>
            </a:r>
          </a:p>
          <a:p>
            <a:r>
              <a:rPr lang="ru-RU" sz="1400" dirty="0" smtClean="0"/>
              <a:t>2) фамилию, имя, </a:t>
            </a:r>
            <a:r>
              <a:rPr lang="ru-RU" sz="1400" b="1" dirty="0" smtClean="0">
                <a:solidFill>
                  <a:srgbClr val="FF0000"/>
                </a:solidFill>
              </a:rPr>
              <a:t>отчество (если оно указано в документе, удостоверяющем личность) </a:t>
            </a:r>
            <a:r>
              <a:rPr lang="ru-RU" sz="1400" dirty="0" smtClean="0"/>
              <a:t>и местожительства страхователя (если им является физическое лицо) или его наименование, место нахождения и банковские реквизиты (если им является юридическое лицо);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2-1) фамилию, имя, отчество (если оно указано в документе, удостоверяющем личность), контактный номер телефона и индивидуальный идентификационный номер страхового агента (если им является физическое лицо-резидент Республики Казахстан) или наименование, место нахождения, контактный номер телефона и </a:t>
            </a:r>
            <a:r>
              <a:rPr lang="ru-RU" sz="1400" b="1" dirty="0" err="1" smtClean="0">
                <a:solidFill>
                  <a:srgbClr val="FF0000"/>
                </a:solidFill>
              </a:rPr>
              <a:t>бизнес-идентификационный</a:t>
            </a:r>
            <a:r>
              <a:rPr lang="ru-RU" sz="1400" b="1" dirty="0" smtClean="0">
                <a:solidFill>
                  <a:srgbClr val="FF0000"/>
                </a:solidFill>
              </a:rPr>
              <a:t> номер страхового агента (если им является юридическое лицо-резидент Республики Казахстан);</a:t>
            </a:r>
          </a:p>
          <a:p>
            <a:r>
              <a:rPr lang="ru-RU" sz="1400" dirty="0" smtClean="0"/>
              <a:t>3) указание объекта страхования; </a:t>
            </a:r>
          </a:p>
          <a:p>
            <a:r>
              <a:rPr lang="ru-RU" sz="1400" dirty="0" smtClean="0"/>
              <a:t>4) указание страхового случая; </a:t>
            </a:r>
          </a:p>
          <a:p>
            <a:r>
              <a:rPr lang="ru-RU" sz="1400" dirty="0" smtClean="0"/>
              <a:t>5) размеры страховой суммы (за исключением договоров </a:t>
            </a:r>
            <a:r>
              <a:rPr lang="ru-RU" sz="1400" dirty="0" err="1" smtClean="0"/>
              <a:t>аннуитетного</a:t>
            </a:r>
            <a:r>
              <a:rPr lang="ru-RU" sz="1400" dirty="0" smtClean="0"/>
              <a:t> страхования </a:t>
            </a:r>
            <a:r>
              <a:rPr lang="ru-RU" sz="1400" b="1" dirty="0" smtClean="0">
                <a:solidFill>
                  <a:srgbClr val="FF0000"/>
                </a:solidFill>
              </a:rPr>
              <a:t>и договоров страхования, предусматривающих условие участия страхователя в инвестициях),</a:t>
            </a:r>
            <a:r>
              <a:rPr lang="ru-RU" sz="1400" dirty="0" smtClean="0"/>
              <a:t> порядок и сроки осуществления страховой выплаты;</a:t>
            </a:r>
          </a:p>
          <a:p>
            <a:r>
              <a:rPr lang="ru-RU" sz="1400" dirty="0" smtClean="0"/>
              <a:t>6) размер страховой премии, порядок и сроки их уплаты; </a:t>
            </a:r>
          </a:p>
          <a:p>
            <a:r>
              <a:rPr lang="ru-RU" sz="1400" dirty="0" smtClean="0"/>
              <a:t>6-1) размер вознаграждения страховщика за управление исламским страховым фондом, условия и порядок его уплаты (при заключении договора исламского страхования);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6-2) указание о наличии или отсутствии комиссионного вознаграждения, причитающегося страховому агенту;</a:t>
            </a:r>
          </a:p>
          <a:p>
            <a:r>
              <a:rPr lang="ru-RU" sz="1400" dirty="0" smtClean="0"/>
              <a:t>7) дату заключения и срок действия договора; </a:t>
            </a:r>
          </a:p>
          <a:p>
            <a:r>
              <a:rPr lang="ru-RU" sz="1400" dirty="0" smtClean="0"/>
              <a:t>8) указания о застрахованном и </a:t>
            </a:r>
            <a:r>
              <a:rPr lang="ru-RU" sz="1400" dirty="0" err="1" smtClean="0"/>
              <a:t>выгодоприобретателе</a:t>
            </a:r>
            <a:r>
              <a:rPr lang="ru-RU" sz="1400" dirty="0" smtClean="0"/>
              <a:t>, если они являются участниками страхового отношения; </a:t>
            </a:r>
          </a:p>
          <a:p>
            <a:r>
              <a:rPr lang="ru-RU" sz="1400" dirty="0" smtClean="0"/>
              <a:t>9) номер, серию договора (страхового полиса); </a:t>
            </a:r>
          </a:p>
          <a:p>
            <a:r>
              <a:rPr lang="ru-RU" sz="1400" dirty="0" smtClean="0"/>
              <a:t>10) случаи и порядок внесения изменений в условия договора;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10-1) обязанность страхователя незамедлительно сообщать страховщику о ставших ему известными значительных изменениях в обстоятельствах, сообщенных страховщику при заключении договора, если эти изменения могут существенно повлиять на увеличение страхового риска в период действия договора имущественного страхования (</a:t>
            </a:r>
            <a:r>
              <a:rPr lang="ru-RU" sz="1400" b="1" dirty="0" smtClean="0">
                <a:solidFill>
                  <a:srgbClr val="FF0000"/>
                </a:solidFill>
                <a:hlinkClick r:id="rId5"/>
              </a:rPr>
              <a:t>пункт 1 статьи 834</a:t>
            </a:r>
            <a:r>
              <a:rPr lang="ru-RU" sz="1400" b="1" dirty="0" smtClean="0">
                <a:solidFill>
                  <a:srgbClr val="FF0000"/>
                </a:solidFill>
              </a:rPr>
              <a:t> настоящего Кодекса);</a:t>
            </a:r>
          </a:p>
        </p:txBody>
      </p:sp>
    </p:spTree>
    <p:extLst>
      <p:ext uri="{BB962C8B-B14F-4D97-AF65-F5344CB8AC3E}">
        <p14:creationId xmlns:p14="http://schemas.microsoft.com/office/powerpoint/2010/main" val="8533859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0490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ВМЕНЕННОЕ СТРАХОВАНИЕ (СТРАХОВАНИЕ ПРОФЕССИОНАЛЬНОЙ ОТВЕТСТВЕННОСТИ)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94483"/>
            <a:ext cx="10693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Кодекс Республики Казахстан от 26 декабря 2017 года № 123-VI «О таможенном регулировании в Республике Казахстан»</a:t>
            </a:r>
          </a:p>
          <a:p>
            <a:pPr algn="just"/>
            <a:r>
              <a:rPr lang="ru-RU" dirty="0" smtClean="0"/>
              <a:t>Статья 489. Условия включения в реестр </a:t>
            </a:r>
            <a:r>
              <a:rPr lang="ru-RU" b="1" dirty="0" smtClean="0"/>
              <a:t>таможенных представителей</a:t>
            </a:r>
          </a:p>
          <a:p>
            <a:pPr algn="just"/>
            <a:r>
              <a:rPr lang="ru-RU" dirty="0" smtClean="0"/>
              <a:t>Условиями включения юридического лица, претендующего на осуществление деятельности в качестве таможенного представителя, в реестр таможенных представителей являются:</a:t>
            </a:r>
          </a:p>
          <a:p>
            <a:pPr algn="just"/>
            <a:r>
              <a:rPr lang="ru-RU" dirty="0" smtClean="0"/>
              <a:t>1) наличие </a:t>
            </a:r>
            <a:r>
              <a:rPr lang="ru-RU" b="1" dirty="0" smtClean="0"/>
              <a:t>договора страхования риска гражданской ответственности таможенного представителя</a:t>
            </a:r>
            <a:r>
              <a:rPr lang="ru-RU" dirty="0" smtClean="0"/>
              <a:t>, которая может наступить вследствие причинения вреда имуществу представляемых лиц или нарушения договоров с этими лицами, на страховую сумму, устанавливаемую договором страхования;</a:t>
            </a:r>
          </a:p>
          <a:p>
            <a:pPr algn="just"/>
            <a:r>
              <a:rPr lang="ru-RU" dirty="0" smtClean="0"/>
              <a:t>Статья 490. Порядок включения в реестр </a:t>
            </a:r>
            <a:r>
              <a:rPr lang="ru-RU" b="1" dirty="0" smtClean="0"/>
              <a:t>таможенных представителей</a:t>
            </a:r>
          </a:p>
          <a:p>
            <a:pPr algn="just"/>
            <a:r>
              <a:rPr lang="ru-RU" dirty="0" smtClean="0"/>
              <a:t>1. Заявление о включении в реестр таможенных представителей представляется по </a:t>
            </a:r>
            <a:r>
              <a:rPr lang="ru-RU" dirty="0" smtClean="0">
                <a:hlinkClick r:id="rId5"/>
              </a:rPr>
              <a:t>форме</a:t>
            </a:r>
            <a:r>
              <a:rPr lang="ru-RU" dirty="0" smtClean="0"/>
              <a:t>, утвержденной уполномоченным органом.</a:t>
            </a:r>
          </a:p>
          <a:p>
            <a:pPr algn="just"/>
            <a:r>
              <a:rPr lang="ru-RU" dirty="0" smtClean="0"/>
              <a:t>Заявление о включении в реестр таможенных представителей юридическое лицо вправе подать в виде электронного документа.</a:t>
            </a:r>
          </a:p>
          <a:p>
            <a:pPr algn="just"/>
            <a:r>
              <a:rPr lang="ru-RU" dirty="0" smtClean="0"/>
              <a:t>2. К заявлению прилагаются следующие документы, подтверждающие заявленные сведения:</a:t>
            </a:r>
          </a:p>
          <a:p>
            <a:pPr algn="just"/>
            <a:r>
              <a:rPr lang="ru-RU" dirty="0" smtClean="0"/>
              <a:t>1) сведения о регистрации обеспечения исполнения обязанностей юридического лица, осуществляющего деятельность в сфере таможенного дела в соответствии с </a:t>
            </a:r>
            <a:r>
              <a:rPr lang="ru-RU" dirty="0" smtClean="0">
                <a:hlinkClick r:id="rId6"/>
              </a:rPr>
              <a:t>главой 10</a:t>
            </a:r>
            <a:r>
              <a:rPr lang="ru-RU" dirty="0" smtClean="0"/>
              <a:t> настоящего Кодекса;</a:t>
            </a:r>
          </a:p>
          <a:p>
            <a:pPr algn="just"/>
            <a:r>
              <a:rPr lang="ru-RU" b="1" dirty="0" smtClean="0"/>
              <a:t>2) договор страхования гражданско-правовой ответственности.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0490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ВМЕНЕННОЕ СТРАХОВАНИЕ (СТРАХОВАНИЕ ПРОФЕССИОНАЛЬНОЙ ОТВЕТСТВЕННОСТИ)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94483"/>
            <a:ext cx="10693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Кодекс Республики Казахстан от 26 декабря 2017 года № 123-VI «О таможенном регулировании в Республике Казахстан»</a:t>
            </a:r>
          </a:p>
          <a:p>
            <a:pPr algn="just"/>
            <a:r>
              <a:rPr lang="ru-RU" sz="1600" dirty="0" smtClean="0"/>
              <a:t>Статья 503. Условия включения в реестр </a:t>
            </a:r>
            <a:r>
              <a:rPr lang="ru-RU" sz="1600" b="1" dirty="0" smtClean="0"/>
              <a:t>владельцев складов временного хранения</a:t>
            </a:r>
          </a:p>
          <a:p>
            <a:pPr algn="just"/>
            <a:r>
              <a:rPr lang="ru-RU" sz="1600" dirty="0" smtClean="0"/>
              <a:t>1. Условиями включения юридического лица, претендующего на осуществление деятельности в качестве владельца склада временного хранения, в реестр владельцев складов временного хранения являются:</a:t>
            </a:r>
          </a:p>
          <a:p>
            <a:pPr algn="just"/>
            <a:r>
              <a:rPr lang="ru-RU" sz="1600" b="1" dirty="0" smtClean="0"/>
              <a:t>2) наличие договора страхования риска гражданской ответственности владельца склада временного хранения, </a:t>
            </a:r>
            <a:r>
              <a:rPr lang="ru-RU" sz="1600" dirty="0" smtClean="0"/>
              <a:t>которая может наступить вследствие причинения вреда товарам других лиц, находящимся на хранении, или нарушения иных условий договоров хранения с другими лицами, на страховую сумму, устанавливаемую договором;</a:t>
            </a:r>
          </a:p>
          <a:p>
            <a:r>
              <a:rPr lang="ru-RU" sz="1600" dirty="0" smtClean="0"/>
              <a:t>Статья 504. Порядок включения в реестр </a:t>
            </a:r>
            <a:r>
              <a:rPr lang="ru-RU" sz="1600" b="1" dirty="0" smtClean="0"/>
              <a:t>владельцев складов временного хранения</a:t>
            </a:r>
          </a:p>
          <a:p>
            <a:pPr algn="just"/>
            <a:r>
              <a:rPr lang="ru-RU" sz="1600" dirty="0" smtClean="0"/>
              <a:t>1. Заявление о включении в реестр владельцев складов временного хранения представляется по </a:t>
            </a:r>
            <a:r>
              <a:rPr lang="ru-RU" sz="1600" dirty="0" smtClean="0">
                <a:hlinkClick r:id="rId5"/>
              </a:rPr>
              <a:t>форме</a:t>
            </a:r>
            <a:r>
              <a:rPr lang="ru-RU" sz="1600" dirty="0" smtClean="0"/>
              <a:t>, утвержденной уполномоченным органом, </a:t>
            </a:r>
            <a:r>
              <a:rPr lang="ru-RU" sz="1600" b="1" dirty="0" smtClean="0"/>
              <a:t>с приложением договора страхования гражданско-правовой ответственности владельца склада временного хранения.</a:t>
            </a:r>
          </a:p>
          <a:p>
            <a:r>
              <a:rPr lang="ru-RU" sz="1600" dirty="0" smtClean="0"/>
              <a:t>Статья 510. Условия включения в реестр </a:t>
            </a:r>
            <a:r>
              <a:rPr lang="ru-RU" sz="1600" b="1" dirty="0" smtClean="0"/>
              <a:t>владельцев таможенных складов</a:t>
            </a:r>
          </a:p>
          <a:p>
            <a:r>
              <a:rPr lang="ru-RU" sz="1600" dirty="0" smtClean="0"/>
              <a:t>1. Условиями включения юридического лица, претендующего на осуществление деятельности в качестве владельца таможенного склада, в реестр владельцев таможенных складов являются:</a:t>
            </a:r>
          </a:p>
          <a:p>
            <a:pPr algn="just"/>
            <a:r>
              <a:rPr lang="ru-RU" sz="1600" dirty="0" smtClean="0"/>
              <a:t>2) для юридических лиц, претендующих на включение в реестр владельцев таможенных складов в качестве владельцев таможенных складов открытого типа, - </a:t>
            </a:r>
            <a:r>
              <a:rPr lang="ru-RU" sz="1600" b="1" dirty="0" smtClean="0"/>
              <a:t>наличие договора страхования риска гражданской ответственности владельца таможенного склада,</a:t>
            </a:r>
            <a:r>
              <a:rPr lang="ru-RU" sz="1600" dirty="0" smtClean="0"/>
              <a:t> которая может наступить вследствие причинения вреда товарам других лиц, находящимся на хранении, или нарушения иных условий договоров хранения с другими лицами, на страховую сумму, устанавливаемую договором;</a:t>
            </a:r>
          </a:p>
          <a:p>
            <a:r>
              <a:rPr lang="ru-RU" sz="1600" dirty="0" smtClean="0"/>
              <a:t>Статья 511. Порядок включения в реестр </a:t>
            </a:r>
            <a:r>
              <a:rPr lang="ru-RU" sz="1600" b="1" dirty="0" smtClean="0"/>
              <a:t>владельцев таможенных складов</a:t>
            </a:r>
          </a:p>
          <a:p>
            <a:pPr algn="just"/>
            <a:r>
              <a:rPr lang="ru-RU" sz="1600" dirty="0" smtClean="0"/>
              <a:t>1. Заявление о включении в реестр владельцев таможенных складов представляется по </a:t>
            </a:r>
            <a:r>
              <a:rPr lang="ru-RU" sz="1600" dirty="0" smtClean="0">
                <a:hlinkClick r:id="rId5"/>
              </a:rPr>
              <a:t>форме</a:t>
            </a:r>
            <a:r>
              <a:rPr lang="ru-RU" sz="1600" dirty="0" smtClean="0"/>
              <a:t>, утвержденной уполномоченным органом, </a:t>
            </a:r>
            <a:r>
              <a:rPr lang="ru-RU" sz="1600" b="1" dirty="0" smtClean="0"/>
              <a:t>с приложением договора страхования гражданско-правовой ответственности владельца таможенного склада.</a:t>
            </a:r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0490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ВМЕНЕННОЕ СТРАХОВАНИЕ (СТРАХОВАНИЕ ПРОФЕССИОНАЛЬНОЙ ОТВЕТСТВЕННОСТИ)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94482"/>
            <a:ext cx="10693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Кодекс Республики Казахстан от 18 сентября 2009 года № 193-IV «О здоровье народа и системе здравоохранения»</a:t>
            </a:r>
          </a:p>
          <a:p>
            <a:pPr algn="just"/>
            <a:r>
              <a:rPr lang="ru-RU" sz="1400" dirty="0" smtClean="0"/>
              <a:t>Статья 182. Права и обязанности медицинских и фармацевтических работников</a:t>
            </a:r>
          </a:p>
          <a:p>
            <a:pPr algn="just"/>
            <a:r>
              <a:rPr lang="ru-RU" sz="1400" dirty="0" smtClean="0"/>
              <a:t>1. Медицинские и фармацевтические работники имеют право на:</a:t>
            </a:r>
          </a:p>
          <a:p>
            <a:pPr algn="just"/>
            <a:r>
              <a:rPr lang="ru-RU" sz="1400" b="1" dirty="0" smtClean="0"/>
              <a:t>11) страхование профессиональной ответственности за причинение вреда жизни или здоровью пациента </a:t>
            </a:r>
            <a:r>
              <a:rPr lang="ru-RU" sz="1400" dirty="0" smtClean="0"/>
              <a:t>при отсутствии небрежного или халатного отношения со стороны медицинского работника.</a:t>
            </a:r>
          </a:p>
          <a:p>
            <a:pPr algn="just"/>
            <a:endParaRPr lang="ru-RU" sz="1400" b="1" dirty="0" smtClean="0"/>
          </a:p>
          <a:p>
            <a:pPr algn="just"/>
            <a:r>
              <a:rPr lang="ru-RU" sz="1400" b="1" dirty="0" smtClean="0"/>
              <a:t>Закон Республики Казахстан от 2 апреля 2010 года № 261-IV «Об исполнительном производстве и статусе судебных исполнителей»</a:t>
            </a:r>
          </a:p>
          <a:p>
            <a:pPr algn="just"/>
            <a:r>
              <a:rPr lang="ru-RU" sz="1400" dirty="0" smtClean="0"/>
              <a:t>Статья 146. Особые условия осуществления деятельности частного судебного исполнителя</a:t>
            </a:r>
          </a:p>
          <a:p>
            <a:pPr algn="just"/>
            <a:r>
              <a:rPr lang="ru-RU" sz="1400" dirty="0" smtClean="0"/>
              <a:t>1. Частный судебный исполнитель </a:t>
            </a:r>
            <a:r>
              <a:rPr lang="ru-RU" sz="1400" b="1" dirty="0" smtClean="0"/>
              <a:t>не вправе осуществлять свою деятельность в отсутствие договора страхования своей гражданско-правовой ответственности, условия которого определяются соглашением сторон.</a:t>
            </a:r>
          </a:p>
          <a:p>
            <a:pPr algn="just"/>
            <a:r>
              <a:rPr lang="ru-RU" sz="1400" dirty="0" smtClean="0"/>
              <a:t>2. Частный судебный исполнитель </a:t>
            </a:r>
            <a:r>
              <a:rPr lang="ru-RU" sz="1400" b="1" dirty="0" smtClean="0"/>
              <a:t>не вправе совершать исполнительные действия, если сумма взыскания превышает размер страховой суммы по договору страхования его гражданско-правовой ответственности.</a:t>
            </a:r>
          </a:p>
          <a:p>
            <a:pPr algn="just"/>
            <a:r>
              <a:rPr lang="ru-RU" sz="1400" dirty="0" smtClean="0"/>
              <a:t>Если частный судебный исполнитель желает совершить соответствующие исполнительные действия, но размер страховой суммы по индивидуальному договору страхования гражданско-правовой ответственности меньше суммы взыскания, он обязан заключить договор страхования гражданско-правовой ответственности на недостающую сумму.</a:t>
            </a:r>
          </a:p>
          <a:p>
            <a:pPr algn="just"/>
            <a:r>
              <a:rPr lang="ru-RU" sz="1400" b="1" dirty="0" smtClean="0"/>
              <a:t>3. Если размер причиненного вреда превысит размер страховой выплаты по индивидуальному договору страхования гражданско-правовой ответственности частного судебного исполнителя, выплаты производятся по общему договору страхования гражданско-правовой ответственности частных судебных исполнителей Республики Казахстан.</a:t>
            </a:r>
          </a:p>
          <a:p>
            <a:pPr algn="just"/>
            <a:r>
              <a:rPr lang="ru-RU" sz="1400" b="1" dirty="0" smtClean="0"/>
              <a:t>4. Если размер причиненного вреда превысит размер страховой выплаты по общему договору страхования гражданско-правовой ответственности частных судебных исполнителей Республики Казахстан, частный судебный исполнитель отвечает за причиненный им вред лично принадлежащим ему имуществом и деньгами.</a:t>
            </a:r>
          </a:p>
          <a:p>
            <a:pPr algn="just"/>
            <a:r>
              <a:rPr lang="ru-RU" sz="1400" dirty="0" smtClean="0"/>
              <a:t>5. Факт причинения вреда, подлежащего возмещению, устанавливается соглашением заинтересованных сторон, а в случае спора - судом.</a:t>
            </a:r>
          </a:p>
          <a:p>
            <a:pPr algn="just"/>
            <a:r>
              <a:rPr lang="ru-RU" sz="1400" dirty="0" smtClean="0"/>
              <a:t>Статья 163. Республиканская палата</a:t>
            </a:r>
          </a:p>
          <a:p>
            <a:pPr algn="just"/>
            <a:r>
              <a:rPr lang="ru-RU" sz="1400" dirty="0" smtClean="0"/>
              <a:t>1. Деятельность Республиканской палаты регулируется </a:t>
            </a:r>
            <a:r>
              <a:rPr lang="ru-RU" sz="1400" dirty="0" smtClean="0">
                <a:hlinkClick r:id="rId5"/>
              </a:rPr>
              <a:t>законодательством</a:t>
            </a:r>
            <a:r>
              <a:rPr lang="ru-RU" sz="1400" dirty="0" smtClean="0"/>
              <a:t> Республики Казахстан и уставом.</a:t>
            </a:r>
          </a:p>
          <a:p>
            <a:pPr algn="just"/>
            <a:r>
              <a:rPr lang="ru-RU" sz="1400" dirty="0" smtClean="0"/>
              <a:t>2. </a:t>
            </a:r>
            <a:r>
              <a:rPr lang="ru-RU" sz="1400" dirty="0" smtClean="0">
                <a:hlinkClick r:id="rId6"/>
              </a:rPr>
              <a:t>Устав</a:t>
            </a:r>
            <a:r>
              <a:rPr lang="ru-RU" sz="1400" dirty="0" smtClean="0"/>
              <a:t> Республиканской палаты принимается съездом.</a:t>
            </a:r>
          </a:p>
          <a:p>
            <a:pPr algn="just"/>
            <a:r>
              <a:rPr lang="ru-RU" sz="1400" dirty="0" smtClean="0"/>
              <a:t>3. </a:t>
            </a:r>
            <a:r>
              <a:rPr lang="ru-RU" sz="1400" b="1" dirty="0" smtClean="0"/>
              <a:t>Республиканская палата заключает общий договор страхования гражданско-правовой ответственности частных судебных исполнителей Республики Казахстан.</a:t>
            </a:r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0490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ВМЕНЕННОЕ СТРАХОВАНИЕ (СТРАХОВАНИЕ ПРОФЕССИОНАЛЬНОЙ ОТВЕТСТВЕННОСТИ)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23045"/>
            <a:ext cx="10693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Закон Республики Казахстан от 19 января 2001 года № 143-II «О зерне»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Статья 16. Система и фонд (фонды) гарантирования исполнения обязательств по зерновым распискам</a:t>
            </a:r>
          </a:p>
          <a:p>
            <a:pPr algn="just"/>
            <a:r>
              <a:rPr lang="ru-RU" sz="2400" dirty="0" smtClean="0"/>
              <a:t>1. Участниками системы гарантирования исполнения обязательств по зерновым распискам могут быть только хлебоприемные предприятия на основании договоров с фондом (фондами) гарантирования исполнения обязательств по зерновым распискам.</a:t>
            </a:r>
          </a:p>
          <a:p>
            <a:pPr algn="just"/>
            <a:r>
              <a:rPr lang="ru-RU" sz="2400" dirty="0" smtClean="0"/>
              <a:t>Хлебоприемные предприятия, </a:t>
            </a:r>
            <a:r>
              <a:rPr lang="ru-RU" sz="2400" b="1" dirty="0" smtClean="0"/>
              <a:t>не участвующие в системе гарантирования исполнения обязательств по зерновым распискам, осуществляют страхование своей гражданско-правовой ответственности перед держателями зерновых расписок и ее частей, обеспечивающее при наступлении факта утраты или ухудшения качества зерна, принятого на хранение, страховую выплату каждому держателю зерновой расписки в размере не менее восьмидесяти процентов от рыночной стоимости утраченного или ухудшенного по качеству зерна, сложившейся на момент возмещения, без применения условий франшизы.</a:t>
            </a:r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351607"/>
            <a:ext cx="1084742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Закон Республики Казахстан от 5 июля 2018 года № 176-VI «Об адвокатской деятельности и юридической помощи»</a:t>
            </a:r>
          </a:p>
          <a:p>
            <a:r>
              <a:rPr lang="ru-RU" sz="1200" dirty="0" smtClean="0"/>
              <a:t>Статья 33. Права и обязанности адвоката</a:t>
            </a:r>
          </a:p>
          <a:p>
            <a:r>
              <a:rPr lang="ru-RU" sz="1200" dirty="0" smtClean="0"/>
              <a:t>7. Адвокат обязан: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Подпункт 4 пункта 7 </a:t>
            </a:r>
            <a:r>
              <a:rPr lang="ru-RU" sz="1200" b="1" dirty="0" smtClean="0">
                <a:solidFill>
                  <a:srgbClr val="FF0000"/>
                </a:solidFill>
                <a:hlinkClick r:id="rId5"/>
              </a:rPr>
              <a:t>вводится в действие</a:t>
            </a:r>
            <a:r>
              <a:rPr lang="ru-RU" sz="1200" b="1" dirty="0" smtClean="0">
                <a:solidFill>
                  <a:srgbClr val="FF0000"/>
                </a:solidFill>
              </a:rPr>
              <a:t> с 1 января 2020 года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4) осуществлять страхование своей профессиональной ответственности;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Подпункт 7 пункта 7 </a:t>
            </a:r>
            <a:r>
              <a:rPr lang="ru-RU" sz="1200" b="1" dirty="0" smtClean="0">
                <a:solidFill>
                  <a:srgbClr val="FF0000"/>
                </a:solidFill>
                <a:hlinkClick r:id="rId5"/>
              </a:rPr>
              <a:t>вводится в действие</a:t>
            </a:r>
            <a:r>
              <a:rPr lang="ru-RU" sz="1200" b="1" dirty="0" smtClean="0">
                <a:solidFill>
                  <a:srgbClr val="FF0000"/>
                </a:solidFill>
              </a:rPr>
              <a:t> с 1 января 2020 года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7) представлять по требованию клиента копию договора страхования профессиональной ответственности адвоката;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Статья 36 </a:t>
            </a:r>
            <a:r>
              <a:rPr lang="ru-RU" sz="1200" b="1" dirty="0" smtClean="0">
                <a:solidFill>
                  <a:srgbClr val="FF0000"/>
                </a:solidFill>
                <a:hlinkClick r:id="rId5"/>
              </a:rPr>
              <a:t>вводится в действие</a:t>
            </a:r>
            <a:r>
              <a:rPr lang="ru-RU" sz="1200" b="1" dirty="0" smtClean="0">
                <a:solidFill>
                  <a:srgbClr val="FF0000"/>
                </a:solidFill>
              </a:rPr>
              <a:t> с 1 января 2020 года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Статья 36. Страхование деятельности адвоката</a:t>
            </a:r>
          </a:p>
          <a:p>
            <a:pPr algn="just"/>
            <a:r>
              <a:rPr lang="ru-RU" sz="1200" b="1" dirty="0" smtClean="0"/>
              <a:t>1. Адвокат обязан заключить договор страхования профессиональной ответственности по обязательствам, возникающим вследствие причинения вреда третьим лицам, которым в соответствии с договором оказывается юридическая помощь, в результате оказания такой помощи.</a:t>
            </a:r>
          </a:p>
          <a:p>
            <a:pPr algn="just"/>
            <a:r>
              <a:rPr lang="ru-RU" sz="1200" dirty="0" smtClean="0"/>
              <a:t>Адвокат не вправе приступать к оказанию юридической помощи при отсутствии договора страхования профессиональной ответственности.</a:t>
            </a:r>
          </a:p>
          <a:p>
            <a:pPr algn="just"/>
            <a:r>
              <a:rPr lang="ru-RU" sz="1200" b="1" dirty="0" smtClean="0"/>
              <a:t>2. Объектом страхования профессиональной ответственности адвоката являются имущественные интересы страхователя (застрахованного лица), связанные с его обязанностью в порядке, установленном законодательством Республики Казахстан, возместить вред, причиненный третьим лицам, которым в соответствии с договором оказывается юридическая помощь, в связи с осуществлением адвокатской деятельности.</a:t>
            </a:r>
          </a:p>
          <a:p>
            <a:pPr algn="just"/>
            <a:r>
              <a:rPr lang="ru-RU" sz="1200" b="1" dirty="0" smtClean="0"/>
              <a:t>3. Страховым случаем по договору страхования профессиональной ответственности адвоката является факт наступления гражданско-правовой ответственности страхователя по возмещению вреда, причиненного имущественным интересам третьих лиц, которым в соответствии с договором оказывается юридическая помощь, в результате допущенных застрахованным лицом профессиональных ошибок при оказании юридической помощи.</a:t>
            </a:r>
          </a:p>
          <a:p>
            <a:pPr algn="just"/>
            <a:r>
              <a:rPr lang="ru-RU" sz="1200" b="1" dirty="0" smtClean="0"/>
              <a:t>Под профессиональными ошибками для целей настоящей статьи понимаются:</a:t>
            </a:r>
          </a:p>
          <a:p>
            <a:pPr algn="just"/>
            <a:r>
              <a:rPr lang="ru-RU" sz="1200" b="1" dirty="0" smtClean="0"/>
              <a:t>1) пропуск процессуальных сроков;</a:t>
            </a:r>
          </a:p>
          <a:p>
            <a:pPr algn="just"/>
            <a:r>
              <a:rPr lang="ru-RU" sz="1200" b="1" dirty="0" smtClean="0"/>
              <a:t>2) неправильное оформление документов;</a:t>
            </a:r>
          </a:p>
          <a:p>
            <a:pPr algn="just"/>
            <a:r>
              <a:rPr lang="ru-RU" sz="1200" b="1" dirty="0" smtClean="0"/>
              <a:t>3) </a:t>
            </a:r>
            <a:r>
              <a:rPr lang="ru-RU" sz="1200" b="1" dirty="0" err="1" smtClean="0"/>
              <a:t>неизвещение</a:t>
            </a:r>
            <a:r>
              <a:rPr lang="ru-RU" sz="1200" b="1" dirty="0" smtClean="0"/>
              <a:t> лица, которому в соответствии с договором оказывается юридическая помощь, о последствиях совершаемых юридических действий, повлекших причинение ему вреда;</a:t>
            </a:r>
          </a:p>
          <a:p>
            <a:pPr algn="just"/>
            <a:r>
              <a:rPr lang="ru-RU" sz="1200" b="1" dirty="0" smtClean="0"/>
              <a:t>4) утрата или порча документов, полученных страхователем (застрахованным лицом) от клиента для оказания юридической помощи;</a:t>
            </a:r>
          </a:p>
          <a:p>
            <a:pPr algn="just"/>
            <a:r>
              <a:rPr lang="ru-RU" sz="1200" b="1" dirty="0" smtClean="0"/>
              <a:t>5) неправомерное разглашение сведений, составляющих адвокатскую тайну.</a:t>
            </a:r>
          </a:p>
          <a:p>
            <a:pPr algn="just"/>
            <a:r>
              <a:rPr lang="ru-RU" sz="1200" dirty="0" smtClean="0"/>
              <a:t>Договором страхования профессиональной ответственности могут быть определены иные действия (бездействие), повлекшие причинение вреда имущественным интересам третьих лиц, которым в соответствии с договором оказывается юридическая помощь, в результате оказания такой помощи застрахованным лицом.</a:t>
            </a:r>
          </a:p>
          <a:p>
            <a:pPr algn="just"/>
            <a:r>
              <a:rPr lang="ru-RU" sz="1200" dirty="0" smtClean="0"/>
              <a:t>4. Страховой случай считается наступившим, если вред, причиненный третьим лицам, которым в соответствии с договором оказывается юридическая помощь, явился следствием неумышленного нарушения страхователем (застрахованным лицом) профессиональных обязанностей.</a:t>
            </a:r>
          </a:p>
          <a:p>
            <a:pPr algn="just"/>
            <a:r>
              <a:rPr lang="ru-RU" sz="1200" dirty="0" smtClean="0"/>
              <a:t>5</a:t>
            </a:r>
            <a:r>
              <a:rPr lang="ru-RU" sz="1200" b="1" dirty="0" smtClean="0"/>
              <a:t>. Размер страховой суммы по договору страхования профессиональной ответственности адвоката определяется его условиями и должен составлять для адвокатов, осуществляющих деятельность на территории города республиканского значения, столицы, - не менее тысячекратного, для иных адвокатов - не менее пятисоткратного месячного расчетного показателя, установленного законом о республиканском бюджете на соответствующий финансовый год, на дату заключения договора обязательного страхования профессиональной ответственности адвоката.</a:t>
            </a:r>
          </a:p>
          <a:p>
            <a:pPr algn="just"/>
            <a:r>
              <a:rPr lang="ru-RU" sz="1200" b="1" dirty="0" smtClean="0"/>
              <a:t>Порядок и иные условия страхования профессиональной ответственности адвоката определяются соглашением сторон на основании </a:t>
            </a:r>
            <a:r>
              <a:rPr lang="ru-RU" sz="1200" b="1" dirty="0" smtClean="0">
                <a:hlinkClick r:id="rId6"/>
              </a:rPr>
              <a:t>типового договора</a:t>
            </a:r>
            <a:r>
              <a:rPr lang="ru-RU" sz="1200" b="1" dirty="0" smtClean="0"/>
              <a:t> страхования профессиональной ответственности адвоката.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069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ВМЕНЕННОЕ СТРАХОВАНИЕ (СТРАХОВАНИЕ ПРОФЕССИОНАЛЬНОЙ ОТВЕТСТВЕННОСТИ)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06934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ВМЕНЕННОЕ СТРАХОВАНИЕ (СТРАХОВАНИЕ ПРОФЕССИОНАЛЬНОЙ ОТВЕТСТВЕННОСТИ)</a:t>
            </a:r>
          </a:p>
          <a:p>
            <a:r>
              <a:rPr lang="ru-RU" sz="1100" b="1" dirty="0" smtClean="0"/>
              <a:t>Закон Республики Казахстан от 5 июля 2018 года № 176-VI «Об адвокатской деятельности и юридической помощи»</a:t>
            </a:r>
          </a:p>
          <a:p>
            <a:r>
              <a:rPr lang="ru-RU" sz="1100" b="1" dirty="0" smtClean="0">
                <a:solidFill>
                  <a:srgbClr val="FF0000"/>
                </a:solidFill>
              </a:rPr>
              <a:t>Статья 76. Права и обязанности юридического консультанта</a:t>
            </a:r>
          </a:p>
          <a:p>
            <a:r>
              <a:rPr lang="ru-RU" sz="1100" b="1" dirty="0" smtClean="0">
                <a:solidFill>
                  <a:srgbClr val="FF0000"/>
                </a:solidFill>
              </a:rPr>
              <a:t>4. Юридический консультант обязан:</a:t>
            </a:r>
          </a:p>
          <a:p>
            <a:r>
              <a:rPr lang="ru-RU" sz="1100" b="1" dirty="0" smtClean="0">
                <a:solidFill>
                  <a:srgbClr val="FF0000"/>
                </a:solidFill>
              </a:rPr>
              <a:t>Подпункт 8 пункта 4 </a:t>
            </a:r>
            <a:r>
              <a:rPr lang="ru-RU" sz="1100" b="1" dirty="0" smtClean="0">
                <a:solidFill>
                  <a:srgbClr val="FF0000"/>
                </a:solidFill>
                <a:hlinkClick r:id="rId5" tooltip="Закон Республики Казахстан от 5 июля 2018 года № 176-VI «Об адвокатской деятельности и юридической помощи» (с изменениями от 21.02.2019 г.)"/>
              </a:rPr>
              <a:t>вводится в действие</a:t>
            </a:r>
            <a:r>
              <a:rPr lang="ru-RU" sz="1100" b="1" dirty="0" smtClean="0">
                <a:solidFill>
                  <a:srgbClr val="FF0000"/>
                </a:solidFill>
              </a:rPr>
              <a:t> с 1 января 2020 года </a:t>
            </a:r>
          </a:p>
          <a:p>
            <a:r>
              <a:rPr lang="ru-RU" sz="1100" b="1" dirty="0" smtClean="0">
                <a:solidFill>
                  <a:srgbClr val="FF0000"/>
                </a:solidFill>
              </a:rPr>
              <a:t>8) представлять по требованию клиента копию договора страхования профессиональной ответственности юридического консультанта;</a:t>
            </a:r>
          </a:p>
          <a:p>
            <a:r>
              <a:rPr lang="ru-RU" sz="1100" b="1" dirty="0" smtClean="0">
                <a:solidFill>
                  <a:srgbClr val="FF0000"/>
                </a:solidFill>
              </a:rPr>
              <a:t>Подпункт 14 пункта 4 </a:t>
            </a:r>
            <a:r>
              <a:rPr lang="ru-RU" sz="1100" b="1" dirty="0" smtClean="0">
                <a:solidFill>
                  <a:srgbClr val="FF0000"/>
                </a:solidFill>
                <a:hlinkClick r:id="rId5"/>
              </a:rPr>
              <a:t>вводится в действие</a:t>
            </a:r>
            <a:r>
              <a:rPr lang="ru-RU" sz="1100" b="1" dirty="0" smtClean="0">
                <a:solidFill>
                  <a:srgbClr val="FF0000"/>
                </a:solidFill>
              </a:rPr>
              <a:t> с 1 января 2020 года </a:t>
            </a:r>
          </a:p>
          <a:p>
            <a:r>
              <a:rPr lang="ru-RU" sz="1100" b="1" dirty="0" smtClean="0">
                <a:solidFill>
                  <a:srgbClr val="FF0000"/>
                </a:solidFill>
              </a:rPr>
              <a:t>14) осуществлять страхование профессиональной ответственности.</a:t>
            </a:r>
          </a:p>
          <a:p>
            <a:r>
              <a:rPr lang="ru-RU" sz="1100" b="1" dirty="0" smtClean="0">
                <a:solidFill>
                  <a:srgbClr val="FF0000"/>
                </a:solidFill>
              </a:rPr>
              <a:t>Статья 77 </a:t>
            </a:r>
            <a:r>
              <a:rPr lang="ru-RU" sz="1100" b="1" dirty="0" smtClean="0">
                <a:solidFill>
                  <a:srgbClr val="FF0000"/>
                </a:solidFill>
                <a:hlinkClick r:id="rId5" tooltip="Закон Республики Казахстан от 5 июля 2018 года № 176-VI «Об адвокатской деятельности и юридической помощи» (с изменениями от 21.02.2019 г.)"/>
              </a:rPr>
              <a:t>вводится в действие</a:t>
            </a:r>
            <a:r>
              <a:rPr lang="ru-RU" sz="1100" b="1" dirty="0" smtClean="0">
                <a:solidFill>
                  <a:srgbClr val="FF0000"/>
                </a:solidFill>
              </a:rPr>
              <a:t> с 1 января 2020 года </a:t>
            </a:r>
          </a:p>
          <a:p>
            <a:r>
              <a:rPr lang="ru-RU" sz="1100" b="1" dirty="0" smtClean="0">
                <a:solidFill>
                  <a:srgbClr val="FF0000"/>
                </a:solidFill>
              </a:rPr>
              <a:t>Статья 77. Страхование деятельности юридического консультанта</a:t>
            </a:r>
          </a:p>
          <a:p>
            <a:pPr algn="just"/>
            <a:r>
              <a:rPr lang="ru-RU" sz="1100" b="1" dirty="0" smtClean="0"/>
              <a:t>1. Юридический консультант обязан заключить договор страхования профессиональной ответственности по обязательствам, возникающим вследствие причинения вреда третьим лицам, которым в соответствии с договором оказывается юридическая помощь.</a:t>
            </a:r>
          </a:p>
          <a:p>
            <a:pPr algn="just"/>
            <a:r>
              <a:rPr lang="ru-RU" sz="1100" b="1" dirty="0" smtClean="0"/>
              <a:t>Юридический консультант не вправе приступать к оказанию юридической помощи при отсутствии договора страхования профессиональной ответственности.</a:t>
            </a:r>
          </a:p>
          <a:p>
            <a:pPr algn="just"/>
            <a:r>
              <a:rPr lang="ru-RU" sz="1100" b="1" dirty="0" smtClean="0"/>
              <a:t>В случае, если юридический консультант состоит в трудовых отношениях с юридическим лицом, обязанность по заключению договора страхования профессиональной ответственности юридического консультанта возлагается на это юридическое лицо.</a:t>
            </a:r>
          </a:p>
          <a:p>
            <a:pPr algn="just"/>
            <a:r>
              <a:rPr lang="ru-RU" sz="1100" b="1" dirty="0" smtClean="0"/>
              <a:t>2. Объектом страхования профессиональной ответственности юридического консультанта являются имущественные интересы страхователя (застрахованного лица), связанные с его обязанностью в порядке, установленном законодательством Республики Казахстан, возместить вред, причиненный третьим лицам, которым в соответствии с договором оказывается юридическая помощь, в результате осуществления деятельности.</a:t>
            </a:r>
          </a:p>
          <a:p>
            <a:pPr algn="just"/>
            <a:r>
              <a:rPr lang="ru-RU" sz="1100" b="1" dirty="0" smtClean="0"/>
              <a:t>3. Страховым случаем по договору страхования профессиональной ответственности юридического консультанта является факт наступления гражданско-правовой ответственности страхователя по возмещению вреда, причиненного имущественным интересам третьих лиц, которым в соответствии с договором оказывается юридическая помощь, в результате допущенных застрахованным лицом профессиональных ошибок при оказании юридической помощи.</a:t>
            </a:r>
          </a:p>
          <a:p>
            <a:pPr algn="just"/>
            <a:r>
              <a:rPr lang="ru-RU" sz="1100" b="1" dirty="0" smtClean="0"/>
              <a:t>Под профессиональными ошибками для целей настоящей статьи понимаются:</a:t>
            </a:r>
          </a:p>
          <a:p>
            <a:pPr algn="just"/>
            <a:r>
              <a:rPr lang="ru-RU" sz="1100" b="1" dirty="0" smtClean="0"/>
              <a:t>1) пропуск процессуальных сроков;</a:t>
            </a:r>
          </a:p>
          <a:p>
            <a:pPr algn="just"/>
            <a:r>
              <a:rPr lang="ru-RU" sz="1100" b="1" dirty="0" smtClean="0"/>
              <a:t>2) неправильное оформление документов;</a:t>
            </a:r>
          </a:p>
          <a:p>
            <a:pPr algn="just"/>
            <a:r>
              <a:rPr lang="ru-RU" sz="1100" b="1" dirty="0" smtClean="0"/>
              <a:t>3) </a:t>
            </a:r>
            <a:r>
              <a:rPr lang="ru-RU" sz="1100" b="1" dirty="0" err="1" smtClean="0"/>
              <a:t>неизвещение</a:t>
            </a:r>
            <a:r>
              <a:rPr lang="ru-RU" sz="1100" b="1" dirty="0" smtClean="0"/>
              <a:t> лица, которому в соответствии с договором оказывается юридическая помощь, о последствиях совершаемых юридических действий, повлекших причинение ему вреда;</a:t>
            </a:r>
          </a:p>
          <a:p>
            <a:pPr algn="just"/>
            <a:r>
              <a:rPr lang="ru-RU" sz="1100" b="1" dirty="0" smtClean="0"/>
              <a:t>4) утрата или порча документов, полученных страхователем (застрахованным лицом) от клиента для оказания юридической помощи;</a:t>
            </a:r>
          </a:p>
          <a:p>
            <a:pPr algn="just"/>
            <a:r>
              <a:rPr lang="ru-RU" sz="1100" b="1" dirty="0" smtClean="0"/>
              <a:t>5) неправомерное разглашение сведений, которые стали известны застрахованному лицу в процессе оказания им юридической помощи.</a:t>
            </a:r>
          </a:p>
          <a:p>
            <a:pPr algn="just"/>
            <a:r>
              <a:rPr lang="ru-RU" sz="1100" dirty="0" smtClean="0"/>
              <a:t>Договором страхования профессиональной ответственности юридического консультанта могут быть определены иные действия (бездействие), повлекшие причинение вреда имущественным интересам третьих лиц, которым в соответствии с договором оказывается юридическая помощь, в результате оказания такой помощи застрахованным лицом.</a:t>
            </a:r>
          </a:p>
          <a:p>
            <a:pPr algn="just"/>
            <a:r>
              <a:rPr lang="ru-RU" sz="1100" dirty="0" smtClean="0"/>
              <a:t>4. Страховой случай считается наступившим, если вред, причиненный третьим лицам, которым в соответствии с договором оказывается юридическая помощь, явился следствием неумышленного нарушения страхователем (застрахованным лицом) профессиональных обязанностей.</a:t>
            </a:r>
          </a:p>
          <a:p>
            <a:pPr algn="just"/>
            <a:r>
              <a:rPr lang="ru-RU" sz="1100" b="1" dirty="0" smtClean="0"/>
              <a:t>5. Размер страховой суммы по договору страхования профессиональной ответственности юридического консультанта определяется его условиями и должен составлять для юридических консультантов, осуществляющих деятельность на территории города республиканского значения, столицы, - не менее тысячекратного, для иных юридических консультантов - не менее пятисоткратного размера месячного расчетного показателя, установленного законом о республиканском бюджете на соответствующий финансовый год, на дату заключения договора страхования профессиональной ответственности юридического консультанта.</a:t>
            </a:r>
          </a:p>
          <a:p>
            <a:pPr algn="just"/>
            <a:r>
              <a:rPr lang="ru-RU" sz="1100" b="1" dirty="0" smtClean="0"/>
              <a:t>Порядок и иные условия страхования профессиональной ответственности юридического консультанта определяются соглашением сторон на основании </a:t>
            </a:r>
            <a:r>
              <a:rPr lang="ru-RU" sz="1100" b="1" dirty="0" smtClean="0">
                <a:hlinkClick r:id="rId6"/>
              </a:rPr>
              <a:t>типового договора</a:t>
            </a:r>
            <a:r>
              <a:rPr lang="ru-RU" sz="1100" b="1" dirty="0" smtClean="0"/>
              <a:t> страхования профессиональной ответственности юридического консультанта.</a:t>
            </a:r>
          </a:p>
          <a:p>
            <a:pPr algn="just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.irina\Desktop\Фон-през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2" y="0"/>
            <a:ext cx="10699902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37" y="6878637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76" y="7009679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31792" y="1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Статья 826. Содержание договора страхования </a:t>
            </a:r>
            <a:br>
              <a:rPr lang="ru-RU" sz="1400" b="1" dirty="0" smtClean="0"/>
            </a:b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0354" y="565921"/>
            <a:ext cx="7349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1. Договор страхования должен содержать: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923110"/>
            <a:ext cx="106934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11) условия выплаты и размер выкупной суммы (для накопительного страхования, </a:t>
            </a:r>
            <a:r>
              <a:rPr lang="ru-RU" sz="1400" b="1" dirty="0" smtClean="0">
                <a:solidFill>
                  <a:srgbClr val="FF0000"/>
                </a:solidFill>
              </a:rPr>
              <a:t>за исключением договоров страхования, предусматривающих условие участия страхователя в инвестициях);</a:t>
            </a:r>
          </a:p>
          <a:p>
            <a:pPr algn="just"/>
            <a:r>
              <a:rPr lang="ru-RU" sz="1400" dirty="0" smtClean="0"/>
              <a:t>11-1) сроки уведомления страхователя или застрахованного о недостающих документах, необходимых для осуществления страховой выплаты;</a:t>
            </a:r>
          </a:p>
          <a:p>
            <a:pPr algn="just"/>
            <a:r>
              <a:rPr lang="ru-RU" sz="1400" dirty="0" smtClean="0"/>
              <a:t>14) вид валюты страховой суммы, страховой выплаты и страховой премии;</a:t>
            </a:r>
          </a:p>
          <a:p>
            <a:pPr algn="just"/>
            <a:r>
              <a:rPr lang="ru-RU" sz="1400" dirty="0" smtClean="0"/>
              <a:t>15) указание идентификационного номера, признака </a:t>
            </a:r>
            <a:r>
              <a:rPr lang="ru-RU" sz="1400" dirty="0" err="1" smtClean="0"/>
              <a:t>резидентства</a:t>
            </a:r>
            <a:r>
              <a:rPr lang="ru-RU" sz="1400" dirty="0" smtClean="0"/>
              <a:t> и сектора экономики страхователя;</a:t>
            </a:r>
          </a:p>
          <a:p>
            <a:pPr algn="just"/>
            <a:r>
              <a:rPr lang="ru-RU" sz="1400" dirty="0" smtClean="0"/>
              <a:t>16) указание идентификационного номера, признака </a:t>
            </a:r>
            <a:r>
              <a:rPr lang="ru-RU" sz="1400" dirty="0" err="1" smtClean="0"/>
              <a:t>резидентства</a:t>
            </a:r>
            <a:r>
              <a:rPr lang="ru-RU" sz="1400" dirty="0" smtClean="0"/>
              <a:t> и сектора экономики застрахованного (</a:t>
            </a:r>
            <a:r>
              <a:rPr lang="ru-RU" sz="1400" dirty="0" err="1" smtClean="0"/>
              <a:t>выгодоприобретателя</a:t>
            </a:r>
            <a:r>
              <a:rPr lang="ru-RU" sz="1400" dirty="0" smtClean="0"/>
              <a:t>), если он не является страхователем по договору страхования, в случае указания застрахованного (</a:t>
            </a:r>
            <a:r>
              <a:rPr lang="ru-RU" sz="1400" dirty="0" err="1" smtClean="0"/>
              <a:t>выгодоприобретателя</a:t>
            </a:r>
            <a:r>
              <a:rPr lang="ru-RU" sz="1400" dirty="0" smtClean="0"/>
              <a:t>) в договоре страхования.</a:t>
            </a:r>
          </a:p>
          <a:p>
            <a:pPr algn="just"/>
            <a:r>
              <a:rPr lang="ru-RU" sz="1400" b="1" dirty="0" smtClean="0"/>
              <a:t>2. По соглашению сторон в договор могут быть включены иные условия. </a:t>
            </a:r>
          </a:p>
          <a:p>
            <a:pPr algn="just"/>
            <a:r>
              <a:rPr lang="ru-RU" sz="1400" dirty="0" smtClean="0"/>
              <a:t>2-1. Франшиза — предусмотренное условиями страхования освобождение страховщика от возмещения ущерба, не превышающего определенного размера.</a:t>
            </a:r>
          </a:p>
          <a:p>
            <a:pPr algn="just"/>
            <a:r>
              <a:rPr lang="ru-RU" sz="1400" dirty="0" smtClean="0"/>
              <a:t>Франшиза бывает условная (</a:t>
            </a:r>
            <a:r>
              <a:rPr lang="ru-RU" sz="1400" dirty="0" err="1" smtClean="0"/>
              <a:t>невычитаемая</a:t>
            </a:r>
            <a:r>
              <a:rPr lang="ru-RU" sz="1400" dirty="0" smtClean="0"/>
              <a:t>) и безусловная (вычитаемая).</a:t>
            </a:r>
          </a:p>
          <a:p>
            <a:pPr algn="just"/>
            <a:r>
              <a:rPr lang="ru-RU" sz="1400" dirty="0" smtClean="0"/>
              <a:t>При условной франшизе страховщик освобождается от возмещения ущерба, не превышающего установленного размера франшизы, но должен возместить ущерб полностью, если его размер больше этой суммы.</a:t>
            </a:r>
          </a:p>
          <a:p>
            <a:pPr algn="just"/>
            <a:r>
              <a:rPr lang="ru-RU" sz="1400" dirty="0" smtClean="0"/>
              <a:t>При безусловной франшизе ущерб во всех случаях возмещается за вычетом установленной суммы.</a:t>
            </a:r>
          </a:p>
          <a:p>
            <a:pPr algn="just"/>
            <a:r>
              <a:rPr lang="ru-RU" sz="1400" dirty="0" smtClean="0"/>
              <a:t>Франшиза устанавливается либо в процентах к страховой сумме, либо в абсолютном размере.</a:t>
            </a:r>
          </a:p>
          <a:p>
            <a:pPr algn="just"/>
            <a:r>
              <a:rPr lang="ru-RU" sz="1400" dirty="0" smtClean="0"/>
              <a:t>3. Если договор страхования содержит условия, ухудшающие положение страхователя по сравнению с теми, которые предусмотрены законодательными актами, действуют правила, установленные этими законодательными актами. </a:t>
            </a:r>
          </a:p>
          <a:p>
            <a:pPr algn="just"/>
            <a:r>
              <a:rPr lang="ru-RU" sz="1400" dirty="0" smtClean="0"/>
              <a:t>4. Период ответственности перестраховщика по договору перестрахования должен соответствовать периоду ответственности страховщика по договору страхования, обязательства по которому переданы в перестрахование, если договором перестрахования не предусмотрено иное. </a:t>
            </a:r>
          </a:p>
          <a:p>
            <a:pPr algn="just"/>
            <a:r>
              <a:rPr lang="ru-RU" sz="1400" b="1" dirty="0" smtClean="0"/>
              <a:t>5. Ответственность за неполноту условий, подлежащих указанию в договоре страхования, несет страховщик.</a:t>
            </a:r>
          </a:p>
        </p:txBody>
      </p:sp>
    </p:spTree>
    <p:extLst>
      <p:ext uri="{BB962C8B-B14F-4D97-AF65-F5344CB8AC3E}">
        <p14:creationId xmlns:p14="http://schemas.microsoft.com/office/powerpoint/2010/main" val="85338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Статья 825-1. Правила страхования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5921"/>
            <a:ext cx="10693400" cy="907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/>
              <a:t>1</a:t>
            </a:r>
            <a:r>
              <a:rPr lang="ru-RU" sz="1400" b="1" dirty="0" smtClean="0"/>
              <a:t>. Правила страхования разрабатываются страховщиком по каждому виду страхования и должны соответствовать требованиям настоящей статьи.</a:t>
            </a:r>
          </a:p>
          <a:p>
            <a:pPr algn="just"/>
            <a:r>
              <a:rPr lang="ru-RU" sz="1400" dirty="0" smtClean="0"/>
              <a:t>2. Правила страхования должны содержать: </a:t>
            </a:r>
          </a:p>
          <a:p>
            <a:pPr algn="just"/>
            <a:r>
              <a:rPr lang="ru-RU" sz="1400" dirty="0" smtClean="0"/>
              <a:t>1) перечень объектов страхования; </a:t>
            </a:r>
          </a:p>
          <a:p>
            <a:pPr algn="just"/>
            <a:r>
              <a:rPr lang="ru-RU" sz="1400" dirty="0" smtClean="0"/>
              <a:t>2) порядок определения страховых сумм; </a:t>
            </a:r>
          </a:p>
          <a:p>
            <a:pPr algn="just"/>
            <a:r>
              <a:rPr lang="ru-RU" sz="1400" dirty="0" smtClean="0"/>
              <a:t>3) перечень страховых случаев;</a:t>
            </a:r>
          </a:p>
          <a:p>
            <a:pPr algn="just"/>
            <a:r>
              <a:rPr lang="ru-RU" sz="1400" dirty="0" smtClean="0"/>
              <a:t>4) исключение из страховых случаев и ограничение страхования; </a:t>
            </a:r>
          </a:p>
          <a:p>
            <a:pPr algn="just"/>
            <a:r>
              <a:rPr lang="ru-RU" sz="1400" dirty="0" smtClean="0"/>
              <a:t>5) срок и место действия договора страхования; </a:t>
            </a:r>
          </a:p>
          <a:p>
            <a:pPr algn="just"/>
            <a:r>
              <a:rPr lang="ru-RU" sz="1400" dirty="0" smtClean="0"/>
              <a:t>6) порядок заключения договора страхования; </a:t>
            </a:r>
          </a:p>
          <a:p>
            <a:pPr algn="just"/>
            <a:r>
              <a:rPr lang="ru-RU" sz="1400" dirty="0" smtClean="0"/>
              <a:t>7) права и обязанности сторон; </a:t>
            </a:r>
          </a:p>
          <a:p>
            <a:pPr algn="just"/>
            <a:r>
              <a:rPr lang="ru-RU" sz="1400" dirty="0" smtClean="0"/>
              <a:t>8) действия страхователя при наступлении страхового случая; </a:t>
            </a:r>
          </a:p>
          <a:p>
            <a:pPr algn="just"/>
            <a:r>
              <a:rPr lang="ru-RU" sz="1400" dirty="0" smtClean="0"/>
              <a:t>9) перечень документов, подтверждающих наступление страхового случая и размер убытков; </a:t>
            </a:r>
          </a:p>
          <a:p>
            <a:pPr algn="just"/>
            <a:r>
              <a:rPr lang="ru-RU" sz="1400" dirty="0" smtClean="0"/>
              <a:t>10) порядок и условия осуществления страховых выплат; </a:t>
            </a:r>
          </a:p>
          <a:p>
            <a:pPr algn="just"/>
            <a:r>
              <a:rPr lang="ru-RU" sz="1400" dirty="0" smtClean="0"/>
              <a:t>10-1) срок уведомления страхователя или застрахованного о недостающих документах, необходимых для осуществления страховой выплаты;</a:t>
            </a:r>
          </a:p>
          <a:p>
            <a:pPr algn="just"/>
            <a:r>
              <a:rPr lang="ru-RU" sz="1400" dirty="0" smtClean="0"/>
              <a:t>11) срок принятия решения о страховой выплате или отказе в страховой выплате; </a:t>
            </a:r>
          </a:p>
          <a:p>
            <a:pPr algn="just"/>
            <a:r>
              <a:rPr lang="ru-RU" sz="1400" dirty="0" smtClean="0"/>
              <a:t>12) условия прекращения договора страхования; </a:t>
            </a:r>
          </a:p>
          <a:p>
            <a:pPr algn="just"/>
            <a:r>
              <a:rPr lang="ru-RU" sz="1400" dirty="0" smtClean="0"/>
              <a:t>13) порядок разрешения споров, </a:t>
            </a:r>
            <a:r>
              <a:rPr lang="ru-RU" sz="1400" b="1" dirty="0" smtClean="0">
                <a:solidFill>
                  <a:srgbClr val="FF0000"/>
                </a:solidFill>
              </a:rPr>
              <a:t>в том числе особенности урегулирования споров по обязательному страхованию;</a:t>
            </a:r>
          </a:p>
          <a:p>
            <a:pPr algn="just"/>
            <a:r>
              <a:rPr lang="ru-RU" sz="1400" dirty="0" smtClean="0"/>
              <a:t>14) Исключен в соответствии с </a:t>
            </a:r>
            <a:r>
              <a:rPr lang="ru-RU" sz="1400" dirty="0" smtClean="0">
                <a:hlinkClick r:id="rId5"/>
              </a:rPr>
              <a:t>Законом</a:t>
            </a:r>
            <a:r>
              <a:rPr lang="ru-RU" sz="1400" dirty="0" smtClean="0"/>
              <a:t> РК от 20.02.06 г. № 128-III (</a:t>
            </a:r>
            <a:r>
              <a:rPr lang="ru-RU" sz="1400" dirty="0" smtClean="0">
                <a:hlinkClick r:id="rId6"/>
              </a:rPr>
              <a:t>см. стар. ред.</a:t>
            </a:r>
            <a:r>
              <a:rPr lang="ru-RU" sz="1400" dirty="0" smtClean="0"/>
              <a:t>)</a:t>
            </a:r>
          </a:p>
          <a:p>
            <a:pPr algn="just"/>
            <a:r>
              <a:rPr lang="ru-RU" sz="1400" dirty="0" smtClean="0"/>
              <a:t>15) дополнительные условия.</a:t>
            </a:r>
          </a:p>
          <a:p>
            <a:pPr algn="just"/>
            <a:r>
              <a:rPr lang="ru-RU" sz="1400" dirty="0" smtClean="0"/>
              <a:t>3. Исключен в соответствии с </a:t>
            </a:r>
            <a:r>
              <a:rPr lang="ru-RU" sz="1400" dirty="0" smtClean="0">
                <a:hlinkClick r:id="rId7"/>
              </a:rPr>
              <a:t>Законом</a:t>
            </a:r>
            <a:r>
              <a:rPr lang="ru-RU" sz="1400" dirty="0" smtClean="0"/>
              <a:t> РК от 10.07.03 г. № 483-II (</a:t>
            </a:r>
            <a:r>
              <a:rPr lang="ru-RU" sz="1400" dirty="0" smtClean="0">
                <a:hlinkClick r:id="rId8"/>
              </a:rPr>
              <a:t>см. стар. ред.</a:t>
            </a:r>
            <a:r>
              <a:rPr lang="ru-RU" sz="1400" dirty="0" smtClean="0"/>
              <a:t>)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</a:rPr>
              <a:t>4. По соглашению между страхователем и страховщиком на основании правил страхования могут быть заключены договоры страхования, предусматривающие изменение, исключение отдельных положений правил страхования, а также дополнительные условия, определяемые при заключении договора страхования.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</a:rPr>
              <a:t>4-1. Условия, содержащиеся в правилах страхования и не включенные в текст договора страхования, обязательны для сторон, если в договоре прямо указывается на применение таких правил и сами правила изложены в договоре либо приложены к нему. В последнем случае предоставление страхователю правил страхования при заключении договора должно быть удостоверено сторонами в договоре.</a:t>
            </a:r>
          </a:p>
          <a:p>
            <a:endParaRPr lang="ru-RU" sz="10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.irina\Desktop\Фон-през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99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.irina\Desktop\яыпивча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745930"/>
            <a:ext cx="26304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7544" y="0"/>
            <a:ext cx="9572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Статья 826-3. Страхование по договору путем оформления генерального полиса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5921"/>
            <a:ext cx="10693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1. По соглашению страхователя со страховщиком систематическое страхование разных партий однородного имущества (товаров, грузов и другого) на сходных условиях в течение определенного срока может осуществляться на основании одного договора страхования путем оформления страхователю генерального полиса.</a:t>
            </a:r>
          </a:p>
          <a:p>
            <a:pPr algn="just"/>
            <a:r>
              <a:rPr lang="ru-RU" dirty="0" smtClean="0"/>
              <a:t>2. Страхователь обязан в отношении каждой партии имущества, подпадающего под действие договора, указанного в пункте 1 настоящей статьи, сообщать страховщику обусловленные таким договором сведения в предусмотренный им срок, а если он не предусмотрен, немедленно по их получении. Страхователь не освобождается от этой обязанности, даже если к моменту получения таких сведений возможность убытков, подлежащих возмещению страховщиком, уже миновала. </a:t>
            </a:r>
          </a:p>
          <a:p>
            <a:pPr algn="just"/>
            <a:r>
              <a:rPr lang="ru-RU" dirty="0" smtClean="0"/>
              <a:t>3. По требованию страхователя страховщик обязан выдавать страховые полисы по отдельным партиям имущества, подпадающим под действие договора, указанного в пункте 1 настоящей статьи. </a:t>
            </a:r>
          </a:p>
          <a:p>
            <a:pPr algn="just"/>
            <a:r>
              <a:rPr lang="ru-RU" dirty="0" smtClean="0"/>
              <a:t>В случае несоответствия содержания страхового полиса генеральному полису предпочтение отдается страховому полису.</a:t>
            </a:r>
          </a:p>
        </p:txBody>
      </p:sp>
    </p:spTree>
    <p:extLst>
      <p:ext uri="{BB962C8B-B14F-4D97-AF65-F5344CB8AC3E}">
        <p14:creationId xmlns:p14="http://schemas.microsoft.com/office/powerpoint/2010/main" val="323416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_Nonna_\Фоны\Фоны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" y="0"/>
            <a:ext cx="10702426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05683" y="2628503"/>
            <a:ext cx="9073008" cy="1990460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8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4099" name="Picture 3" descr="C:\Users\k.irina\Desktop\Logo NOM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40" y="180231"/>
            <a:ext cx="2838117" cy="103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k.irina\Desktop\Люди-помогают-к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876975"/>
            <a:ext cx="4644522" cy="4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0354" y="0"/>
            <a:ext cx="98584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Постановление Правления Национального Банка Республики Казахстан от 29 октября 2018 года № 269</a:t>
            </a:r>
            <a:br>
              <a:rPr lang="ru-RU" b="1" dirty="0" smtClean="0"/>
            </a:br>
            <a:r>
              <a:rPr lang="ru-RU" b="1" dirty="0" smtClean="0"/>
              <a:t>Об установлении Требований по содержанию и оформлению страховых полисов, Требований к содержанию заявления для заключения договора обязательного страхования в растениеводстве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566053"/>
            <a:ext cx="10693400" cy="58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1. Настоящие Требования по содержанию и оформлению страхового полиса (далее - Требования) разработаны в соответствии с </a:t>
            </a:r>
            <a:r>
              <a:rPr lang="ru-RU" u="sng" dirty="0" smtClean="0">
                <a:hlinkClick r:id="rId5" action="ppaction://hlinkfile"/>
              </a:rPr>
              <a:t>законами</a:t>
            </a:r>
            <a:r>
              <a:rPr lang="ru-RU" dirty="0" smtClean="0"/>
              <a:t> Республики Казахстан </a:t>
            </a:r>
          </a:p>
          <a:p>
            <a:pPr algn="just"/>
            <a:r>
              <a:rPr lang="ru-RU" b="1" dirty="0" smtClean="0"/>
              <a:t>от 18 декабря 2000 года «О страховой деятельности», </a:t>
            </a:r>
          </a:p>
          <a:p>
            <a:pPr algn="just"/>
            <a:r>
              <a:rPr lang="ru-RU" b="1" dirty="0" smtClean="0"/>
              <a:t>от 11 июня 2003 года «Об обязательном страховании гражданско-правовой ответственности частных нотариусов», </a:t>
            </a:r>
          </a:p>
          <a:p>
            <a:pPr algn="just"/>
            <a:r>
              <a:rPr lang="ru-RU" b="1" dirty="0" smtClean="0"/>
              <a:t>от 13 июня 2003 года «Об обязательном страховании гражданско-правовой ответственности аудиторских организаций», </a:t>
            </a:r>
          </a:p>
          <a:p>
            <a:pPr algn="just"/>
            <a:r>
              <a:rPr lang="ru-RU" b="1" dirty="0" smtClean="0"/>
              <a:t>от 1 июля 2003 года «Об обязательном страховании гражданско-правовой ответственности перевозчика перед пассажирами», </a:t>
            </a:r>
          </a:p>
          <a:p>
            <a:pPr algn="just"/>
            <a:r>
              <a:rPr lang="ru-RU" b="1" dirty="0" smtClean="0"/>
              <a:t>от 1 июля 2003 года «Об обязательном страховании гражданско-правовой ответственности владельцев транспортных средств», </a:t>
            </a:r>
          </a:p>
          <a:p>
            <a:pPr algn="just"/>
            <a:r>
              <a:rPr lang="ru-RU" b="1" dirty="0" smtClean="0"/>
              <a:t>от 31 декабря 2003 года «Об обязательном страховании туриста» (далее - Закон об обязательном страховании туриста), </a:t>
            </a:r>
          </a:p>
          <a:p>
            <a:pPr algn="just"/>
            <a:r>
              <a:rPr lang="ru-RU" b="1" dirty="0" smtClean="0"/>
              <a:t>от 7 июля 2004 года «Об обязательном страховании гражданско-правовой ответственности владельцев объектов, деятельность которых связана с опасностью причинения вреда третьим лицам», </a:t>
            </a:r>
          </a:p>
          <a:p>
            <a:pPr algn="just"/>
            <a:r>
              <a:rPr lang="ru-RU" b="1" dirty="0" smtClean="0"/>
              <a:t>от 13 декабря 2005 года «Об обязательном экологическом страховании»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и устанавливают требования по содержанию и оформлению страховых полисов.</a:t>
            </a:r>
          </a:p>
        </p:txBody>
      </p:sp>
    </p:spTree>
    <p:extLst>
      <p:ext uri="{BB962C8B-B14F-4D97-AF65-F5344CB8AC3E}">
        <p14:creationId xmlns:p14="http://schemas.microsoft.com/office/powerpoint/2010/main" val="3973410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14614</TotalTime>
  <Words>10981</Words>
  <Application>Microsoft Office PowerPoint</Application>
  <PresentationFormat>Произвольный</PresentationFormat>
  <Paragraphs>859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Кристина Шремф</dc:creator>
  <cp:lastModifiedBy>Элина Черногрицкая</cp:lastModifiedBy>
  <cp:revision>598</cp:revision>
  <dcterms:created xsi:type="dcterms:W3CDTF">2014-01-10T03:55:28Z</dcterms:created>
  <dcterms:modified xsi:type="dcterms:W3CDTF">2019-04-30T02:52:57Z</dcterms:modified>
</cp:coreProperties>
</file>