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70" r:id="rId3"/>
    <p:sldId id="258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3" r:id="rId12"/>
    <p:sldId id="272" r:id="rId13"/>
    <p:sldId id="27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882" y="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34287C-6D40-4A82-A2B5-185D5787CFCA}" type="datetimeFigureOut">
              <a:rPr lang="ru-RU" smtClean="0"/>
              <a:t>16.05.2019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745F12-64BC-446B-BCFC-9A82622E06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9512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716A9-75D3-4B7C-BBFF-E3B48081685C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3276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47DF8-371D-462B-9C48-045C62A71580}" type="datetimeFigureOut">
              <a:rPr lang="ru-RU" smtClean="0"/>
              <a:t>16.05.2019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5DEC-D436-4A77-93B4-E6E2A83773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9974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47DF8-371D-462B-9C48-045C62A71580}" type="datetimeFigureOut">
              <a:rPr lang="ru-RU" smtClean="0"/>
              <a:t>16.05.2019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5DEC-D436-4A77-93B4-E6E2A83773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6013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47DF8-371D-462B-9C48-045C62A71580}" type="datetimeFigureOut">
              <a:rPr lang="ru-RU" smtClean="0"/>
              <a:t>16.05.2019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5DEC-D436-4A77-93B4-E6E2A83773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9712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47DF8-371D-462B-9C48-045C62A71580}" type="datetimeFigureOut">
              <a:rPr lang="ru-RU" smtClean="0"/>
              <a:t>16.05.2019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5DEC-D436-4A77-93B4-E6E2A83773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0621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47DF8-371D-462B-9C48-045C62A71580}" type="datetimeFigureOut">
              <a:rPr lang="ru-RU" smtClean="0"/>
              <a:t>16.05.2019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5DEC-D436-4A77-93B4-E6E2A83773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3854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47DF8-371D-462B-9C48-045C62A71580}" type="datetimeFigureOut">
              <a:rPr lang="ru-RU" smtClean="0"/>
              <a:t>16.05.2019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5DEC-D436-4A77-93B4-E6E2A83773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0679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47DF8-371D-462B-9C48-045C62A71580}" type="datetimeFigureOut">
              <a:rPr lang="ru-RU" smtClean="0"/>
              <a:t>16.05.2019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5DEC-D436-4A77-93B4-E6E2A83773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3518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47DF8-371D-462B-9C48-045C62A71580}" type="datetimeFigureOut">
              <a:rPr lang="ru-RU" smtClean="0"/>
              <a:t>16.05.2019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5DEC-D436-4A77-93B4-E6E2A83773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0722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47DF8-371D-462B-9C48-045C62A71580}" type="datetimeFigureOut">
              <a:rPr lang="ru-RU" smtClean="0"/>
              <a:t>16.05.2019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5DEC-D436-4A77-93B4-E6E2A83773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791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47DF8-371D-462B-9C48-045C62A71580}" type="datetimeFigureOut">
              <a:rPr lang="ru-RU" smtClean="0"/>
              <a:t>16.05.2019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5DEC-D436-4A77-93B4-E6E2A83773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9417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47DF8-371D-462B-9C48-045C62A71580}" type="datetimeFigureOut">
              <a:rPr lang="ru-RU" smtClean="0"/>
              <a:t>16.05.2019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5DEC-D436-4A77-93B4-E6E2A83773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8072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t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947DF8-371D-462B-9C48-045C62A71580}" type="datetimeFigureOut">
              <a:rPr lang="ru-RU" smtClean="0"/>
              <a:t>16.05.2019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575DEC-D436-4A77-93B4-E6E2A83773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8910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info@suleimanpartenrs.com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180528" y="1700808"/>
            <a:ext cx="8316416" cy="2016224"/>
          </a:xfrm>
        </p:spPr>
        <p:txBody>
          <a:bodyPr>
            <a:normAutofit/>
          </a:bodyPr>
          <a:lstStyle/>
          <a:p>
            <a:pPr marL="1257300"/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«ВСЁ, ЧТО НУЖНО ЗНАТЬ О ВСЕОБЩЕМ ДЕКЛАРИРОВАНИИ. СОВЕТЫ ЮРИСТОВ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-828600" y="4286367"/>
            <a:ext cx="5256584" cy="2232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57300" algn="l"/>
            <a:r>
              <a:rPr lang="ru-RU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Юристы </a:t>
            </a:r>
            <a:r>
              <a:rPr lang="en-US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en-US" sz="1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Suleiman&amp;Partners</a:t>
            </a:r>
            <a:r>
              <a:rPr lang="en-US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kk-KZ" sz="18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algn="l"/>
            <a:endParaRPr lang="kk-KZ" sz="16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algn="l"/>
            <a:r>
              <a:rPr lang="kk-KZ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Жангельды </a:t>
            </a:r>
            <a:r>
              <a:rPr lang="ru-RU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Сулейманов</a:t>
            </a:r>
          </a:p>
          <a:p>
            <a:pPr marL="1257300" algn="l"/>
            <a:r>
              <a:rPr lang="ru-RU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Станислав Лопатин</a:t>
            </a:r>
          </a:p>
          <a:p>
            <a:pPr marL="1257300" algn="l"/>
            <a:r>
              <a:rPr lang="ru-RU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Динара </a:t>
            </a:r>
            <a:r>
              <a:rPr lang="ru-RU" sz="16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Минисова</a:t>
            </a:r>
            <a:endParaRPr lang="ru-RU" sz="16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algn="l"/>
            <a:r>
              <a:rPr lang="ru-RU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Илья Князев</a:t>
            </a:r>
          </a:p>
          <a:p>
            <a:pPr marL="1257300" algn="l"/>
            <a:r>
              <a:rPr lang="ru-RU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Александра Гришина</a:t>
            </a:r>
          </a:p>
          <a:p>
            <a:endParaRPr lang="ru-RU" b="1" cap="all" dirty="0" smtClean="0"/>
          </a:p>
          <a:p>
            <a:endParaRPr lang="ru-RU" dirty="0"/>
          </a:p>
        </p:txBody>
      </p:sp>
      <p:pic>
        <p:nvPicPr>
          <p:cNvPr id="1026" name="Picture 2" descr="https://prg.kz/templates/prg_kz/pravmedia/img_works/logo-suleymanov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286367"/>
            <a:ext cx="1497905" cy="1953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086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07504" y="1628800"/>
            <a:ext cx="8928992" cy="4608512"/>
          </a:xfrm>
        </p:spPr>
        <p:txBody>
          <a:bodyPr>
            <a:normAutofit/>
          </a:bodyPr>
          <a:lstStyle/>
          <a:p>
            <a:endParaRPr lang="ru-RU" dirty="0"/>
          </a:p>
          <a:p>
            <a:pPr indent="270510"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Не применяется </a:t>
            </a:r>
            <a:r>
              <a:rPr lang="ru-RU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уголовное наказание в </a:t>
            </a:r>
            <a:r>
              <a:rPr lang="ru-RU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случае добровольной уплаты задолженности по налогам и (или) другим обязательным платежам в бюджет, а также пени.</a:t>
            </a:r>
            <a:endParaRPr lang="ru-RU" sz="2000" dirty="0">
              <a:solidFill>
                <a:schemeClr val="tx1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56958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07504" y="1916832"/>
            <a:ext cx="8928992" cy="4320480"/>
          </a:xfrm>
        </p:spPr>
        <p:txBody>
          <a:bodyPr>
            <a:normAutofit/>
          </a:bodyPr>
          <a:lstStyle/>
          <a:p>
            <a:pPr indent="270510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C00000"/>
                </a:solidFill>
                <a:latin typeface="Arial Black" panose="020B0A04020102020204" pitchFamily="34" charset="0"/>
                <a:ea typeface="Calibri"/>
                <a:cs typeface="Times New Roman"/>
              </a:rPr>
              <a:t>ВАШИ ВОПРОСЫ:</a:t>
            </a:r>
            <a:endParaRPr lang="kk-KZ" b="1" dirty="0" smtClean="0">
              <a:solidFill>
                <a:srgbClr val="C00000"/>
              </a:solidFill>
              <a:latin typeface="Arial Black" panose="020B0A04020102020204" pitchFamily="34" charset="0"/>
              <a:ea typeface="Calibri"/>
              <a:cs typeface="Times New Roman"/>
            </a:endParaRPr>
          </a:p>
          <a:p>
            <a:pPr indent="270510" algn="just">
              <a:lnSpc>
                <a:spcPct val="115000"/>
              </a:lnSpc>
              <a:spcAft>
                <a:spcPts val="0"/>
              </a:spcAft>
            </a:pPr>
            <a:endParaRPr lang="ru-RU" sz="2000" dirty="0">
              <a:solidFill>
                <a:schemeClr val="tx1"/>
              </a:solidFill>
              <a:ea typeface="Calibri"/>
              <a:cs typeface="Times New Roman"/>
            </a:endParaRPr>
          </a:p>
        </p:txBody>
      </p:sp>
      <p:pic>
        <p:nvPicPr>
          <p:cNvPr id="3" name="Рисунок 2" descr="http://ihavefish.ru/wp-content/uploads/2013/02/format1016x560cropped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402"/>
          <a:stretch/>
        </p:blipFill>
        <p:spPr bwMode="auto">
          <a:xfrm>
            <a:off x="1835697" y="2924944"/>
            <a:ext cx="4504144" cy="26642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54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07504" y="1340768"/>
            <a:ext cx="8928992" cy="5400600"/>
          </a:xfrm>
        </p:spPr>
        <p:txBody>
          <a:bodyPr>
            <a:normAutofit fontScale="92500"/>
          </a:bodyPr>
          <a:lstStyle/>
          <a:p>
            <a:pPr algn="l"/>
            <a:r>
              <a:rPr lang="ru-RU" b="1" dirty="0">
                <a:solidFill>
                  <a:srgbClr val="C00000"/>
                </a:solidFill>
              </a:rPr>
              <a:t>Дамир</a:t>
            </a:r>
          </a:p>
          <a:p>
            <a:endParaRPr lang="ru-RU" sz="1300" dirty="0"/>
          </a:p>
          <a:p>
            <a:pPr algn="l"/>
            <a:r>
              <a:rPr lang="ru-RU" dirty="0">
                <a:solidFill>
                  <a:schemeClr val="tx1"/>
                </a:solidFill>
              </a:rPr>
              <a:t>Добрый день! Во-первых, спасибо за организацию </a:t>
            </a:r>
            <a:r>
              <a:rPr lang="ru-RU" dirty="0" err="1">
                <a:solidFill>
                  <a:schemeClr val="tx1"/>
                </a:solidFill>
              </a:rPr>
              <a:t>вебинара</a:t>
            </a:r>
            <a:r>
              <a:rPr lang="ru-RU" dirty="0">
                <a:solidFill>
                  <a:schemeClr val="tx1"/>
                </a:solidFill>
              </a:rPr>
              <a:t>. </a:t>
            </a:r>
            <a:endParaRPr lang="ru-RU" dirty="0" smtClean="0">
              <a:solidFill>
                <a:schemeClr val="tx1"/>
              </a:solidFill>
            </a:endParaRPr>
          </a:p>
          <a:p>
            <a:pPr algn="l"/>
            <a:r>
              <a:rPr lang="ru-RU" dirty="0" smtClean="0">
                <a:solidFill>
                  <a:srgbClr val="C00000"/>
                </a:solidFill>
              </a:rPr>
              <a:t>Вопрос</a:t>
            </a:r>
            <a:r>
              <a:rPr lang="ru-RU" dirty="0">
                <a:solidFill>
                  <a:srgbClr val="C00000"/>
                </a:solidFill>
              </a:rPr>
              <a:t>: </a:t>
            </a:r>
            <a:r>
              <a:rPr lang="ru-RU" dirty="0">
                <a:solidFill>
                  <a:schemeClr val="tx1"/>
                </a:solidFill>
              </a:rPr>
              <a:t>Должны ли подавать декларацию граждане РК, которые проживают в другой стране и имеют вид на жительство в другой стране? </a:t>
            </a:r>
            <a:r>
              <a:rPr lang="ru-RU" b="1" dirty="0">
                <a:solidFill>
                  <a:schemeClr val="tx1"/>
                </a:solidFill>
              </a:rPr>
              <a:t>Как пример: </a:t>
            </a:r>
            <a:r>
              <a:rPr lang="ru-RU" dirty="0">
                <a:solidFill>
                  <a:schemeClr val="tx1"/>
                </a:solidFill>
              </a:rPr>
              <a:t>семья с детьми по работе уехали в другую страну и решили там жить и работать, но осталась квартира в РК. При этом они пока граждане РК. </a:t>
            </a:r>
            <a:endParaRPr lang="ru-RU" dirty="0" smtClean="0">
              <a:solidFill>
                <a:schemeClr val="tx1"/>
              </a:solidFill>
            </a:endParaRPr>
          </a:p>
          <a:p>
            <a:pPr algn="l"/>
            <a:endParaRPr lang="ru-RU" sz="1300" dirty="0">
              <a:solidFill>
                <a:schemeClr val="tx1"/>
              </a:solidFill>
            </a:endParaRP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С </a:t>
            </a:r>
            <a:r>
              <a:rPr lang="ru-RU" dirty="0">
                <a:solidFill>
                  <a:schemeClr val="tx1"/>
                </a:solidFill>
              </a:rPr>
              <a:t>уважением, Дамир.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73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 txBox="1">
            <a:spLocks noGrp="1"/>
          </p:cNvSpPr>
          <p:nvPr>
            <p:ph type="subTitle" idx="1"/>
          </p:nvPr>
        </p:nvSpPr>
        <p:spPr>
          <a:xfrm>
            <a:off x="-468560" y="3531840"/>
            <a:ext cx="5040560" cy="320952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57300" algn="l"/>
            <a:r>
              <a:rPr lang="ru-RU" sz="19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Юристы </a:t>
            </a:r>
            <a:r>
              <a:rPr lang="en-US" sz="19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en-US" sz="19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Suleiman&amp;Partners</a:t>
            </a:r>
            <a:r>
              <a:rPr lang="en-US" sz="19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kk-KZ" sz="19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algn="l"/>
            <a:endParaRPr lang="kk-KZ" sz="16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algn="l"/>
            <a:r>
              <a:rPr lang="kk-KZ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Жангельды </a:t>
            </a:r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Сулейманов</a:t>
            </a:r>
          </a:p>
          <a:p>
            <a:pPr marL="1257300" algn="l"/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Станислав Лопатин</a:t>
            </a:r>
          </a:p>
          <a:p>
            <a:pPr marL="1257300" algn="l"/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Динара </a:t>
            </a:r>
            <a:r>
              <a:rPr lang="ru-RU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Минисова</a:t>
            </a:r>
            <a:endParaRPr lang="ru-RU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algn="l"/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Илья Князев</a:t>
            </a:r>
          </a:p>
          <a:p>
            <a:pPr marL="1257300" algn="l"/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Александра Гришина</a:t>
            </a:r>
          </a:p>
          <a:p>
            <a:pPr marL="1257300" algn="l"/>
            <a:endParaRPr lang="ru-RU" sz="16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algn="l"/>
            <a:r>
              <a:rPr lang="ru-RU" sz="1900" b="1" dirty="0" err="1" smtClean="0">
                <a:solidFill>
                  <a:schemeClr val="tx1"/>
                </a:solidFill>
              </a:rPr>
              <a:t>г.Алматы</a:t>
            </a:r>
            <a:r>
              <a:rPr lang="ru-RU" sz="1900" b="1" dirty="0">
                <a:solidFill>
                  <a:schemeClr val="tx1"/>
                </a:solidFill>
              </a:rPr>
              <a:t>, ул. </a:t>
            </a:r>
            <a:r>
              <a:rPr lang="ru-RU" sz="1900" b="1" dirty="0" err="1">
                <a:solidFill>
                  <a:schemeClr val="tx1"/>
                </a:solidFill>
              </a:rPr>
              <a:t>Искендирова</a:t>
            </a:r>
            <a:r>
              <a:rPr lang="ru-RU" sz="1900" b="1" dirty="0">
                <a:solidFill>
                  <a:schemeClr val="tx1"/>
                </a:solidFill>
              </a:rPr>
              <a:t>, д. 21, офис </a:t>
            </a:r>
            <a:r>
              <a:rPr lang="ru-RU" sz="1900" b="1" dirty="0" smtClean="0">
                <a:solidFill>
                  <a:schemeClr val="tx1"/>
                </a:solidFill>
              </a:rPr>
              <a:t>72</a:t>
            </a:r>
            <a:r>
              <a:rPr lang="ru-RU" sz="1900" b="1" dirty="0">
                <a:solidFill>
                  <a:schemeClr val="tx1"/>
                </a:solidFill>
              </a:rPr>
              <a:t/>
            </a:r>
            <a:br>
              <a:rPr lang="ru-RU" sz="1900" b="1" dirty="0">
                <a:solidFill>
                  <a:schemeClr val="tx1"/>
                </a:solidFill>
              </a:rPr>
            </a:br>
            <a:endParaRPr lang="ru-RU" sz="1900" b="1" dirty="0" smtClean="0">
              <a:solidFill>
                <a:schemeClr val="tx1"/>
              </a:solidFill>
            </a:endParaRPr>
          </a:p>
          <a:p>
            <a:pPr marL="1257300" algn="l"/>
            <a:r>
              <a:rPr lang="ru-RU" sz="1900" b="1" dirty="0" smtClean="0">
                <a:solidFill>
                  <a:schemeClr val="tx1"/>
                </a:solidFill>
              </a:rPr>
              <a:t>Тел</a:t>
            </a:r>
            <a:r>
              <a:rPr lang="ru-RU" sz="1900" b="1" dirty="0">
                <a:solidFill>
                  <a:schemeClr val="tx1"/>
                </a:solidFill>
              </a:rPr>
              <a:t>. +7 707 607 4847</a:t>
            </a:r>
            <a:r>
              <a:rPr lang="ru-RU" sz="1900" b="1" dirty="0">
                <a:solidFill>
                  <a:schemeClr val="tx1"/>
                </a:solidFill>
              </a:rPr>
              <a:t/>
            </a:r>
            <a:br>
              <a:rPr lang="ru-RU" sz="1900" b="1" dirty="0">
                <a:solidFill>
                  <a:schemeClr val="tx1"/>
                </a:solidFill>
              </a:rPr>
            </a:br>
            <a:r>
              <a:rPr lang="ru-RU" sz="1900" b="1" dirty="0">
                <a:solidFill>
                  <a:schemeClr val="tx1"/>
                </a:solidFill>
              </a:rPr>
              <a:t>e-</a:t>
            </a:r>
            <a:r>
              <a:rPr lang="ru-RU" sz="1900" b="1" dirty="0" err="1">
                <a:solidFill>
                  <a:schemeClr val="tx1"/>
                </a:solidFill>
              </a:rPr>
              <a:t>mail</a:t>
            </a:r>
            <a:r>
              <a:rPr lang="ru-RU" sz="1900" b="1" dirty="0" smtClean="0">
                <a:solidFill>
                  <a:schemeClr val="tx1"/>
                </a:solidFill>
              </a:rPr>
              <a:t>: </a:t>
            </a:r>
            <a:r>
              <a:rPr lang="ru-RU" sz="1900" b="1" dirty="0" smtClean="0">
                <a:solidFill>
                  <a:schemeClr val="tx1"/>
                </a:solidFill>
                <a:hlinkClick r:id="rId2"/>
              </a:rPr>
              <a:t>info@suleimanpartenrs.com</a:t>
            </a:r>
            <a:r>
              <a:rPr lang="ru-RU" sz="1900" b="1" dirty="0" smtClean="0">
                <a:solidFill>
                  <a:schemeClr val="tx1"/>
                </a:solidFill>
              </a:rPr>
              <a:t> </a:t>
            </a:r>
            <a:endParaRPr lang="ru-RU" sz="19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b="1" cap="all" dirty="0" smtClean="0"/>
          </a:p>
          <a:p>
            <a:endParaRPr lang="ru-RU" dirty="0"/>
          </a:p>
        </p:txBody>
      </p:sp>
      <p:sp>
        <p:nvSpPr>
          <p:cNvPr id="4" name="Подзаголовок 1"/>
          <p:cNvSpPr txBox="1">
            <a:spLocks/>
          </p:cNvSpPr>
          <p:nvPr/>
        </p:nvSpPr>
        <p:spPr>
          <a:xfrm>
            <a:off x="107504" y="1772816"/>
            <a:ext cx="8928992" cy="1368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270510">
              <a:lnSpc>
                <a:spcPct val="115000"/>
              </a:lnSpc>
            </a:pPr>
            <a:r>
              <a:rPr lang="ru-RU" sz="4400" b="1" dirty="0" smtClean="0">
                <a:solidFill>
                  <a:srgbClr val="C00000"/>
                </a:solidFill>
                <a:ea typeface="Calibri"/>
                <a:cs typeface="Times New Roman"/>
              </a:rPr>
              <a:t>Спасибо за внимание!</a:t>
            </a:r>
            <a:endParaRPr lang="ru-RU" sz="4400" dirty="0">
              <a:solidFill>
                <a:schemeClr val="tx1"/>
              </a:solidFill>
              <a:ea typeface="Calibri"/>
              <a:cs typeface="Times New Roman"/>
            </a:endParaRPr>
          </a:p>
        </p:txBody>
      </p:sp>
      <p:pic>
        <p:nvPicPr>
          <p:cNvPr id="5" name="Picture 2" descr="https://prg.kz/templates/prg_kz/pravmedia/img_works/logo-suleymanov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5152" y="4149080"/>
            <a:ext cx="1872208" cy="2441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254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412776"/>
            <a:ext cx="9036496" cy="5328592"/>
          </a:xfrm>
        </p:spPr>
        <p:txBody>
          <a:bodyPr>
            <a:normAutofit fontScale="85000" lnSpcReduction="20000"/>
          </a:bodyPr>
          <a:lstStyle/>
          <a:p>
            <a:r>
              <a:rPr lang="ru-RU" sz="5200" b="1" dirty="0" smtClean="0">
                <a:solidFill>
                  <a:srgbClr val="C00000"/>
                </a:solidFill>
              </a:rPr>
              <a:t>Как заполнять декларацию</a:t>
            </a:r>
            <a:endParaRPr lang="ru-RU" sz="5200" b="1" cap="all" dirty="0" smtClean="0">
              <a:solidFill>
                <a:srgbClr val="C00000"/>
              </a:solidFill>
            </a:endParaRPr>
          </a:p>
          <a:p>
            <a:endParaRPr lang="ru-RU" sz="1800" b="1" cap="all" dirty="0" smtClean="0"/>
          </a:p>
          <a:p>
            <a:pPr marL="720000" algn="just"/>
            <a:r>
              <a:rPr lang="ru-RU" sz="2800" dirty="0" smtClean="0">
                <a:solidFill>
                  <a:schemeClr val="tx1"/>
                </a:solidFill>
              </a:rPr>
              <a:t>● </a:t>
            </a:r>
            <a:r>
              <a:rPr lang="ru-RU" sz="2800" b="1" dirty="0">
                <a:solidFill>
                  <a:schemeClr val="tx1"/>
                </a:solidFill>
              </a:rPr>
              <a:t>С 1 строки по строку 7 «</a:t>
            </a:r>
            <a:r>
              <a:rPr lang="en-US" sz="2800" b="1" dirty="0">
                <a:solidFill>
                  <a:schemeClr val="tx1"/>
                </a:solidFill>
              </a:rPr>
              <a:t>B</a:t>
            </a:r>
            <a:r>
              <a:rPr lang="ru-RU" sz="2800" b="1" dirty="0" smtClean="0">
                <a:solidFill>
                  <a:schemeClr val="tx1"/>
                </a:solidFill>
              </a:rPr>
              <a:t>»</a:t>
            </a:r>
            <a:r>
              <a:rPr lang="ru-RU" sz="2800" dirty="0" smtClean="0">
                <a:solidFill>
                  <a:schemeClr val="tx1"/>
                </a:solidFill>
              </a:rPr>
              <a:t>:</a:t>
            </a:r>
            <a:r>
              <a:rPr lang="ru-RU" sz="2800" b="1" dirty="0" smtClean="0">
                <a:solidFill>
                  <a:schemeClr val="tx1"/>
                </a:solidFill>
              </a:rPr>
              <a:t> </a:t>
            </a:r>
            <a:endParaRPr lang="en-US" sz="2800" b="1" dirty="0" smtClean="0">
              <a:solidFill>
                <a:schemeClr val="tx1"/>
              </a:solidFill>
            </a:endParaRPr>
          </a:p>
          <a:p>
            <a:pPr marL="1177200" indent="-457200" algn="just"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chemeClr val="tx1"/>
                </a:solidFill>
              </a:rPr>
              <a:t>ИИН</a:t>
            </a:r>
            <a:r>
              <a:rPr lang="en-US" sz="2800" dirty="0" smtClean="0">
                <a:solidFill>
                  <a:schemeClr val="tx1"/>
                </a:solidFill>
              </a:rPr>
              <a:t>;</a:t>
            </a:r>
          </a:p>
          <a:p>
            <a:pPr marL="1177200" indent="-457200" algn="just"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chemeClr val="tx1"/>
                </a:solidFill>
              </a:rPr>
              <a:t>год</a:t>
            </a:r>
            <a:r>
              <a:rPr lang="ru-RU" sz="2800" dirty="0">
                <a:solidFill>
                  <a:schemeClr val="tx1"/>
                </a:solidFill>
              </a:rPr>
              <a:t>, за который заполняется </a:t>
            </a:r>
            <a:r>
              <a:rPr lang="ru-RU" sz="2800" dirty="0" smtClean="0">
                <a:solidFill>
                  <a:schemeClr val="tx1"/>
                </a:solidFill>
              </a:rPr>
              <a:t>декларация</a:t>
            </a:r>
            <a:r>
              <a:rPr lang="en-US" sz="2800" dirty="0" smtClean="0">
                <a:solidFill>
                  <a:schemeClr val="tx1"/>
                </a:solidFill>
              </a:rPr>
              <a:t>;</a:t>
            </a:r>
          </a:p>
          <a:p>
            <a:pPr marL="1177200" indent="-457200" algn="just"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chemeClr val="tx1"/>
                </a:solidFill>
              </a:rPr>
              <a:t>ФИО</a:t>
            </a:r>
            <a:r>
              <a:rPr lang="en-US" sz="2800" dirty="0" smtClean="0">
                <a:solidFill>
                  <a:schemeClr val="tx1"/>
                </a:solidFill>
              </a:rPr>
              <a:t>;</a:t>
            </a:r>
          </a:p>
          <a:p>
            <a:pPr marL="1177200" indent="-457200" algn="just"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chemeClr val="tx1"/>
                </a:solidFill>
              </a:rPr>
              <a:t>вид декларации</a:t>
            </a:r>
            <a:r>
              <a:rPr lang="en-US" sz="2800" dirty="0" smtClean="0">
                <a:solidFill>
                  <a:schemeClr val="tx1"/>
                </a:solidFill>
              </a:rPr>
              <a:t>;</a:t>
            </a:r>
          </a:p>
          <a:p>
            <a:pPr marL="1177200" indent="-457200" algn="just"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chemeClr val="tx1"/>
                </a:solidFill>
              </a:rPr>
              <a:t>наименование </a:t>
            </a:r>
            <a:r>
              <a:rPr lang="ru-RU" sz="2800" dirty="0">
                <a:solidFill>
                  <a:schemeClr val="tx1"/>
                </a:solidFill>
              </a:rPr>
              <a:t>организации, в которой работает или учится заполняющий </a:t>
            </a:r>
            <a:r>
              <a:rPr lang="ru-RU" sz="2800" dirty="0" smtClean="0">
                <a:solidFill>
                  <a:schemeClr val="tx1"/>
                </a:solidFill>
              </a:rPr>
              <a:t>декларацию</a:t>
            </a:r>
            <a:r>
              <a:rPr lang="en-US" sz="2800" dirty="0" smtClean="0">
                <a:solidFill>
                  <a:schemeClr val="tx1"/>
                </a:solidFill>
              </a:rPr>
              <a:t>;</a:t>
            </a:r>
          </a:p>
          <a:p>
            <a:pPr marL="1177200" indent="-457200" algn="just"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chemeClr val="tx1"/>
                </a:solidFill>
              </a:rPr>
              <a:t>номер </a:t>
            </a:r>
            <a:r>
              <a:rPr lang="ru-RU" sz="2800" dirty="0">
                <a:solidFill>
                  <a:schemeClr val="tx1"/>
                </a:solidFill>
              </a:rPr>
              <a:t>контактного </a:t>
            </a:r>
            <a:r>
              <a:rPr lang="ru-RU" sz="2800" dirty="0" smtClean="0">
                <a:solidFill>
                  <a:schemeClr val="tx1"/>
                </a:solidFill>
              </a:rPr>
              <a:t>телефона</a:t>
            </a:r>
            <a:r>
              <a:rPr lang="en-US" sz="2800" dirty="0" smtClean="0">
                <a:solidFill>
                  <a:schemeClr val="tx1"/>
                </a:solidFill>
              </a:rPr>
              <a:t>;</a:t>
            </a:r>
          </a:p>
          <a:p>
            <a:pPr marL="1177200" indent="-457200" algn="just"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chemeClr val="tx1"/>
                </a:solidFill>
              </a:rPr>
              <a:t>гражданин </a:t>
            </a:r>
            <a:r>
              <a:rPr lang="ru-RU" sz="2800" dirty="0">
                <a:solidFill>
                  <a:schemeClr val="tx1"/>
                </a:solidFill>
              </a:rPr>
              <a:t>РК или </a:t>
            </a:r>
            <a:r>
              <a:rPr lang="ru-RU" sz="2800" dirty="0" smtClean="0">
                <a:solidFill>
                  <a:schemeClr val="tx1"/>
                </a:solidFill>
              </a:rPr>
              <a:t>нет</a:t>
            </a:r>
            <a:r>
              <a:rPr lang="en-US" sz="2800" dirty="0" smtClean="0">
                <a:solidFill>
                  <a:schemeClr val="tx1"/>
                </a:solidFill>
              </a:rPr>
              <a:t>;</a:t>
            </a:r>
          </a:p>
          <a:p>
            <a:pPr marL="1177200" indent="-457200" algn="just"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chemeClr val="tx1"/>
                </a:solidFill>
              </a:rPr>
              <a:t>ИИН </a:t>
            </a:r>
            <a:r>
              <a:rPr lang="ru-RU" sz="2800" dirty="0">
                <a:solidFill>
                  <a:schemeClr val="tx1"/>
                </a:solidFill>
              </a:rPr>
              <a:t>законного представителя (если законный представитель заполняет </a:t>
            </a:r>
            <a:r>
              <a:rPr lang="ru-RU" sz="2800" dirty="0" smtClean="0">
                <a:solidFill>
                  <a:schemeClr val="tx1"/>
                </a:solidFill>
              </a:rPr>
              <a:t>декларацию)</a:t>
            </a:r>
            <a:r>
              <a:rPr lang="en-US" sz="2800" dirty="0" smtClean="0">
                <a:solidFill>
                  <a:schemeClr val="tx1"/>
                </a:solidFill>
              </a:rPr>
              <a:t>;</a:t>
            </a:r>
          </a:p>
          <a:p>
            <a:pPr marL="1177200" indent="-457200" algn="just"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chemeClr val="tx1"/>
                </a:solidFill>
              </a:rPr>
              <a:t>ИИН </a:t>
            </a:r>
            <a:r>
              <a:rPr lang="ru-RU" sz="2800" dirty="0">
                <a:solidFill>
                  <a:schemeClr val="tx1"/>
                </a:solidFill>
              </a:rPr>
              <a:t>супруга (супруги) в </a:t>
            </a:r>
            <a:r>
              <a:rPr lang="ru-RU" sz="2800" dirty="0" smtClean="0">
                <a:solidFill>
                  <a:schemeClr val="tx1"/>
                </a:solidFill>
              </a:rPr>
              <a:t>случае</a:t>
            </a:r>
            <a:r>
              <a:rPr lang="ru-RU" sz="2800" dirty="0">
                <a:solidFill>
                  <a:schemeClr val="tx1"/>
                </a:solidFill>
              </a:rPr>
              <a:t>,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>
                <a:solidFill>
                  <a:schemeClr val="tx1"/>
                </a:solidFill>
              </a:rPr>
              <a:t>если вы состоите в браке.</a:t>
            </a:r>
          </a:p>
          <a:p>
            <a:pPr marL="1257300" algn="l"/>
            <a:endParaRPr lang="ru-RU" sz="2800" dirty="0" smtClean="0"/>
          </a:p>
          <a:p>
            <a:endParaRPr lang="ru-RU" b="1" cap="all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434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268760"/>
            <a:ext cx="9144000" cy="5589240"/>
          </a:xfrm>
        </p:spPr>
        <p:txBody>
          <a:bodyPr>
            <a:normAutofit/>
          </a:bodyPr>
          <a:lstStyle/>
          <a:p>
            <a:r>
              <a:rPr lang="ru-RU" sz="4400" b="1" dirty="0">
                <a:solidFill>
                  <a:srgbClr val="C00000"/>
                </a:solidFill>
              </a:rPr>
              <a:t>Как заполнять декларацию</a:t>
            </a:r>
            <a:endParaRPr lang="ru-RU" sz="4400" b="1" cap="all" dirty="0">
              <a:solidFill>
                <a:srgbClr val="C00000"/>
              </a:solidFill>
            </a:endParaRPr>
          </a:p>
          <a:p>
            <a:endParaRPr lang="ru-RU" sz="1000" b="1" cap="all" dirty="0">
              <a:solidFill>
                <a:schemeClr val="tx1"/>
              </a:solidFill>
            </a:endParaRPr>
          </a:p>
          <a:p>
            <a:pPr marL="720000" algn="l"/>
            <a:r>
              <a:rPr lang="ru-RU" sz="1500" dirty="0">
                <a:solidFill>
                  <a:schemeClr val="tx1"/>
                </a:solidFill>
              </a:rPr>
              <a:t>● </a:t>
            </a:r>
            <a:r>
              <a:rPr lang="ru-RU" sz="1500" dirty="0" smtClean="0">
                <a:solidFill>
                  <a:schemeClr val="tx1"/>
                </a:solidFill>
              </a:rPr>
              <a:t>Сведения </a:t>
            </a:r>
            <a:r>
              <a:rPr lang="ru-RU" sz="1500" dirty="0">
                <a:solidFill>
                  <a:schemeClr val="tx1"/>
                </a:solidFill>
              </a:rPr>
              <a:t>о наличии недвижимого имущества, в том числе за пределами </a:t>
            </a:r>
            <a:r>
              <a:rPr lang="ru-RU" sz="1500" dirty="0" smtClean="0">
                <a:solidFill>
                  <a:schemeClr val="tx1"/>
                </a:solidFill>
              </a:rPr>
              <a:t>РК</a:t>
            </a:r>
            <a:r>
              <a:rPr lang="en-US" sz="1500" dirty="0" smtClean="0">
                <a:solidFill>
                  <a:schemeClr val="tx1"/>
                </a:solidFill>
              </a:rPr>
              <a:t>;</a:t>
            </a:r>
            <a:endParaRPr lang="ru-RU" sz="1500" dirty="0">
              <a:solidFill>
                <a:schemeClr val="tx1"/>
              </a:solidFill>
            </a:endParaRPr>
          </a:p>
          <a:p>
            <a:pPr marL="720000" algn="l"/>
            <a:r>
              <a:rPr lang="ru-RU" sz="1500" dirty="0" smtClean="0">
                <a:solidFill>
                  <a:schemeClr val="tx1"/>
                </a:solidFill>
              </a:rPr>
              <a:t>●</a:t>
            </a:r>
            <a:r>
              <a:rPr lang="ru-RU" sz="1500" dirty="0">
                <a:solidFill>
                  <a:schemeClr val="tx1"/>
                </a:solidFill>
              </a:rPr>
              <a:t> </a:t>
            </a:r>
            <a:r>
              <a:rPr lang="ru-RU" sz="1500" dirty="0" smtClean="0">
                <a:solidFill>
                  <a:schemeClr val="tx1"/>
                </a:solidFill>
              </a:rPr>
              <a:t>Сведения </a:t>
            </a:r>
            <a:r>
              <a:rPr lang="ru-RU" sz="1500" dirty="0">
                <a:solidFill>
                  <a:schemeClr val="tx1"/>
                </a:solidFill>
              </a:rPr>
              <a:t>о наличии транспортных средств, в том числе за пределами </a:t>
            </a:r>
            <a:r>
              <a:rPr lang="ru-RU" sz="1500" dirty="0" smtClean="0">
                <a:solidFill>
                  <a:schemeClr val="tx1"/>
                </a:solidFill>
              </a:rPr>
              <a:t>РК</a:t>
            </a:r>
            <a:r>
              <a:rPr lang="en-US" sz="1500" dirty="0" smtClean="0">
                <a:solidFill>
                  <a:schemeClr val="tx1"/>
                </a:solidFill>
              </a:rPr>
              <a:t>;</a:t>
            </a:r>
            <a:r>
              <a:rPr lang="ru-RU" sz="1500" dirty="0">
                <a:solidFill>
                  <a:schemeClr val="tx1"/>
                </a:solidFill>
              </a:rPr>
              <a:t/>
            </a:r>
            <a:br>
              <a:rPr lang="ru-RU" sz="1500" dirty="0">
                <a:solidFill>
                  <a:schemeClr val="tx1"/>
                </a:solidFill>
              </a:rPr>
            </a:br>
            <a:r>
              <a:rPr lang="ru-RU" sz="1500" dirty="0">
                <a:solidFill>
                  <a:schemeClr val="tx1"/>
                </a:solidFill>
              </a:rPr>
              <a:t>● </a:t>
            </a:r>
            <a:r>
              <a:rPr lang="ru-RU" sz="1500" dirty="0" smtClean="0">
                <a:solidFill>
                  <a:schemeClr val="tx1"/>
                </a:solidFill>
              </a:rPr>
              <a:t>Сведения о</a:t>
            </a:r>
            <a:r>
              <a:rPr lang="ru-RU" sz="1500" b="1" dirty="0" smtClean="0">
                <a:solidFill>
                  <a:schemeClr val="tx1"/>
                </a:solidFill>
              </a:rPr>
              <a:t> </a:t>
            </a:r>
            <a:r>
              <a:rPr lang="ru-RU" sz="1500" dirty="0" smtClean="0">
                <a:solidFill>
                  <a:schemeClr val="tx1"/>
                </a:solidFill>
              </a:rPr>
              <a:t>наличия </a:t>
            </a:r>
            <a:r>
              <a:rPr lang="ru-RU" sz="1500" dirty="0">
                <a:solidFill>
                  <a:schemeClr val="tx1"/>
                </a:solidFill>
              </a:rPr>
              <a:t>денег на банковских счетах РК (текущих, в том числе карточных и </a:t>
            </a:r>
            <a:r>
              <a:rPr lang="ru-RU" sz="1500" dirty="0" smtClean="0">
                <a:solidFill>
                  <a:schemeClr val="tx1"/>
                </a:solidFill>
              </a:rPr>
              <a:t>сберегательных)</a:t>
            </a:r>
            <a:r>
              <a:rPr lang="en-US" sz="1500" dirty="0" smtClean="0">
                <a:solidFill>
                  <a:schemeClr val="tx1"/>
                </a:solidFill>
              </a:rPr>
              <a:t>;</a:t>
            </a:r>
            <a:r>
              <a:rPr lang="ru-RU" sz="1500" dirty="0">
                <a:solidFill>
                  <a:schemeClr val="tx1"/>
                </a:solidFill>
              </a:rPr>
              <a:t/>
            </a:r>
            <a:br>
              <a:rPr lang="ru-RU" sz="1500" dirty="0">
                <a:solidFill>
                  <a:schemeClr val="tx1"/>
                </a:solidFill>
              </a:rPr>
            </a:br>
            <a:r>
              <a:rPr lang="ru-RU" sz="1500" dirty="0">
                <a:solidFill>
                  <a:schemeClr val="tx1"/>
                </a:solidFill>
              </a:rPr>
              <a:t>● </a:t>
            </a:r>
            <a:r>
              <a:rPr lang="ru-RU" sz="1500" dirty="0" smtClean="0">
                <a:solidFill>
                  <a:schemeClr val="tx1"/>
                </a:solidFill>
              </a:rPr>
              <a:t>Сведения </a:t>
            </a:r>
            <a:r>
              <a:rPr lang="ru-RU" sz="1500" dirty="0">
                <a:solidFill>
                  <a:schemeClr val="tx1"/>
                </a:solidFill>
              </a:rPr>
              <a:t>о наличных деньгах, не превышающих предел 5880 МРП (14 847 000 </a:t>
            </a:r>
            <a:r>
              <a:rPr lang="ru-RU" sz="1500" dirty="0" err="1">
                <a:solidFill>
                  <a:schemeClr val="tx1"/>
                </a:solidFill>
              </a:rPr>
              <a:t>тг</a:t>
            </a:r>
            <a:r>
              <a:rPr lang="ru-RU" sz="1500" dirty="0" smtClean="0">
                <a:solidFill>
                  <a:schemeClr val="tx1"/>
                </a:solidFill>
              </a:rPr>
              <a:t>.)</a:t>
            </a:r>
            <a:r>
              <a:rPr lang="en-US" sz="1500" dirty="0" smtClean="0">
                <a:solidFill>
                  <a:schemeClr val="tx1"/>
                </a:solidFill>
              </a:rPr>
              <a:t>;</a:t>
            </a:r>
          </a:p>
          <a:p>
            <a:pPr marL="720000" algn="l"/>
            <a:r>
              <a:rPr lang="ru-RU" sz="1500" dirty="0" smtClean="0">
                <a:solidFill>
                  <a:schemeClr val="tx1"/>
                </a:solidFill>
              </a:rPr>
              <a:t>●</a:t>
            </a:r>
            <a:r>
              <a:rPr lang="ru-RU" sz="1500" dirty="0">
                <a:solidFill>
                  <a:schemeClr val="tx1"/>
                </a:solidFill>
              </a:rPr>
              <a:t> </a:t>
            </a:r>
            <a:r>
              <a:rPr lang="ru-RU" sz="1500" dirty="0" smtClean="0">
                <a:solidFill>
                  <a:schemeClr val="tx1"/>
                </a:solidFill>
              </a:rPr>
              <a:t>Сведения </a:t>
            </a:r>
            <a:r>
              <a:rPr lang="ru-RU" sz="1500" dirty="0">
                <a:solidFill>
                  <a:schemeClr val="tx1"/>
                </a:solidFill>
              </a:rPr>
              <a:t>об участии в строительстве недвижимости, в том числе за пределами </a:t>
            </a:r>
            <a:r>
              <a:rPr lang="ru-RU" sz="1500" dirty="0" smtClean="0">
                <a:solidFill>
                  <a:schemeClr val="tx1"/>
                </a:solidFill>
              </a:rPr>
              <a:t>РК</a:t>
            </a:r>
            <a:r>
              <a:rPr lang="en-US" sz="1500" dirty="0" smtClean="0">
                <a:solidFill>
                  <a:schemeClr val="tx1"/>
                </a:solidFill>
              </a:rPr>
              <a:t>;</a:t>
            </a:r>
            <a:r>
              <a:rPr lang="ru-RU" sz="1500" dirty="0">
                <a:solidFill>
                  <a:schemeClr val="tx1"/>
                </a:solidFill>
              </a:rPr>
              <a:t/>
            </a:r>
            <a:br>
              <a:rPr lang="ru-RU" sz="1500" dirty="0">
                <a:solidFill>
                  <a:schemeClr val="tx1"/>
                </a:solidFill>
              </a:rPr>
            </a:br>
            <a:r>
              <a:rPr lang="ru-RU" sz="1500" dirty="0">
                <a:solidFill>
                  <a:schemeClr val="tx1"/>
                </a:solidFill>
              </a:rPr>
              <a:t>● Сведения об участии в юридическом лице (за исключением акционерных обществ), в том числе за пределами </a:t>
            </a:r>
            <a:r>
              <a:rPr lang="ru-RU" sz="1500" dirty="0" smtClean="0">
                <a:solidFill>
                  <a:schemeClr val="tx1"/>
                </a:solidFill>
              </a:rPr>
              <a:t>РК</a:t>
            </a:r>
            <a:r>
              <a:rPr lang="en-US" sz="1500" dirty="0" smtClean="0">
                <a:solidFill>
                  <a:schemeClr val="tx1"/>
                </a:solidFill>
              </a:rPr>
              <a:t>;</a:t>
            </a:r>
          </a:p>
          <a:p>
            <a:pPr marL="720000" algn="l"/>
            <a:r>
              <a:rPr lang="ru-RU" sz="1500" dirty="0" smtClean="0">
                <a:solidFill>
                  <a:schemeClr val="tx1"/>
                </a:solidFill>
              </a:rPr>
              <a:t>●</a:t>
            </a:r>
            <a:r>
              <a:rPr lang="ru-RU" sz="1500" dirty="0">
                <a:solidFill>
                  <a:schemeClr val="tx1"/>
                </a:solidFill>
              </a:rPr>
              <a:t> Сведения о деньгах на банковских счетах за пределами </a:t>
            </a:r>
            <a:r>
              <a:rPr lang="ru-RU" sz="1500" dirty="0" smtClean="0">
                <a:solidFill>
                  <a:schemeClr val="tx1"/>
                </a:solidFill>
              </a:rPr>
              <a:t>РК</a:t>
            </a:r>
            <a:r>
              <a:rPr lang="en-US" sz="1500" dirty="0" smtClean="0">
                <a:solidFill>
                  <a:schemeClr val="tx1"/>
                </a:solidFill>
              </a:rPr>
              <a:t>;</a:t>
            </a:r>
          </a:p>
          <a:p>
            <a:pPr marL="720000" algn="l"/>
            <a:r>
              <a:rPr lang="ru-RU" sz="1500" dirty="0" smtClean="0">
                <a:solidFill>
                  <a:schemeClr val="tx1"/>
                </a:solidFill>
              </a:rPr>
              <a:t>●</a:t>
            </a:r>
            <a:r>
              <a:rPr lang="ru-RU" sz="1600" b="1" dirty="0">
                <a:solidFill>
                  <a:schemeClr val="tx1"/>
                </a:solidFill>
              </a:rPr>
              <a:t> </a:t>
            </a:r>
            <a:r>
              <a:rPr lang="ru-RU" sz="1600" dirty="0">
                <a:solidFill>
                  <a:schemeClr val="tx1"/>
                </a:solidFill>
              </a:rPr>
              <a:t>Сведения о наличии дебиторской/кредиторской задолженности, в том числе за пределами </a:t>
            </a:r>
            <a:r>
              <a:rPr lang="ru-RU" sz="1600" dirty="0" smtClean="0">
                <a:solidFill>
                  <a:schemeClr val="tx1"/>
                </a:solidFill>
              </a:rPr>
              <a:t>РК</a:t>
            </a:r>
            <a:r>
              <a:rPr lang="en-US" sz="1600" dirty="0" smtClean="0">
                <a:solidFill>
                  <a:schemeClr val="tx1"/>
                </a:solidFill>
              </a:rPr>
              <a:t>;</a:t>
            </a:r>
            <a:endParaRPr lang="en-US" sz="1500" dirty="0" smtClean="0">
              <a:solidFill>
                <a:schemeClr val="tx1"/>
              </a:solidFill>
            </a:endParaRPr>
          </a:p>
          <a:p>
            <a:pPr marL="720000" algn="l"/>
            <a:r>
              <a:rPr lang="ru-RU" sz="1500" dirty="0" smtClean="0">
                <a:solidFill>
                  <a:schemeClr val="tx1"/>
                </a:solidFill>
              </a:rPr>
              <a:t>●</a:t>
            </a:r>
            <a:r>
              <a:rPr lang="ru-RU" sz="1600" b="1" dirty="0">
                <a:solidFill>
                  <a:schemeClr val="tx1"/>
                </a:solidFill>
              </a:rPr>
              <a:t> </a:t>
            </a:r>
            <a:r>
              <a:rPr lang="ru-RU" sz="1600" dirty="0">
                <a:solidFill>
                  <a:schemeClr val="tx1"/>
                </a:solidFill>
              </a:rPr>
              <a:t>Сведения о наличии ценных бумаг, в том числе за пределами </a:t>
            </a:r>
            <a:r>
              <a:rPr lang="ru-RU" sz="1600" dirty="0" smtClean="0">
                <a:solidFill>
                  <a:schemeClr val="tx1"/>
                </a:solidFill>
              </a:rPr>
              <a:t>РК</a:t>
            </a:r>
            <a:r>
              <a:rPr lang="en-US" sz="1600" dirty="0" smtClean="0">
                <a:solidFill>
                  <a:schemeClr val="tx1"/>
                </a:solidFill>
              </a:rPr>
              <a:t>;</a:t>
            </a:r>
            <a:endParaRPr lang="en-US" sz="1500" dirty="0" smtClean="0">
              <a:solidFill>
                <a:schemeClr val="tx1"/>
              </a:solidFill>
            </a:endParaRPr>
          </a:p>
          <a:p>
            <a:pPr marL="720000" algn="l"/>
            <a:r>
              <a:rPr lang="ru-RU" sz="1500" dirty="0" smtClean="0">
                <a:solidFill>
                  <a:schemeClr val="tx1"/>
                </a:solidFill>
              </a:rPr>
              <a:t>● </a:t>
            </a:r>
            <a:r>
              <a:rPr lang="ru-RU" sz="1600" dirty="0">
                <a:solidFill>
                  <a:schemeClr val="tx1"/>
                </a:solidFill>
              </a:rPr>
              <a:t>Сведения о наличии паев в паевых инвестиционных фондах, в том числе за пределами </a:t>
            </a:r>
            <a:r>
              <a:rPr lang="ru-RU" sz="1600" dirty="0" smtClean="0">
                <a:solidFill>
                  <a:schemeClr val="tx1"/>
                </a:solidFill>
              </a:rPr>
              <a:t>РК</a:t>
            </a:r>
            <a:r>
              <a:rPr lang="en-US" sz="1600" dirty="0" smtClean="0">
                <a:solidFill>
                  <a:schemeClr val="tx1"/>
                </a:solidFill>
              </a:rPr>
              <a:t>;</a:t>
            </a:r>
            <a:endParaRPr lang="ru-RU" sz="1600" dirty="0" smtClean="0">
              <a:solidFill>
                <a:schemeClr val="tx1"/>
              </a:solidFill>
            </a:endParaRPr>
          </a:p>
          <a:p>
            <a:pPr marL="720000" algn="l"/>
            <a:r>
              <a:rPr lang="ru-RU" sz="1500" dirty="0" smtClean="0">
                <a:solidFill>
                  <a:schemeClr val="tx1"/>
                </a:solidFill>
              </a:rPr>
              <a:t>●</a:t>
            </a:r>
            <a:r>
              <a:rPr lang="ru-RU" sz="1600" b="1" dirty="0">
                <a:solidFill>
                  <a:schemeClr val="tx1"/>
                </a:solidFill>
              </a:rPr>
              <a:t> </a:t>
            </a:r>
            <a:r>
              <a:rPr lang="ru-RU" sz="1600" dirty="0">
                <a:solidFill>
                  <a:schemeClr val="tx1"/>
                </a:solidFill>
              </a:rPr>
              <a:t>Сведения о наличии прочего имущества, в том числе за пределами </a:t>
            </a:r>
            <a:r>
              <a:rPr lang="ru-RU" sz="1600" dirty="0" smtClean="0">
                <a:solidFill>
                  <a:schemeClr val="tx1"/>
                </a:solidFill>
              </a:rPr>
              <a:t>РК</a:t>
            </a:r>
            <a:r>
              <a:rPr lang="en-US" sz="1600" dirty="0" smtClean="0">
                <a:solidFill>
                  <a:schemeClr val="tx1"/>
                </a:solidFill>
              </a:rPr>
              <a:t>;</a:t>
            </a:r>
            <a:endParaRPr lang="ru-RU" sz="1600" dirty="0" smtClean="0">
              <a:solidFill>
                <a:schemeClr val="tx1"/>
              </a:solidFill>
            </a:endParaRPr>
          </a:p>
          <a:p>
            <a:pPr marL="720000" algn="l"/>
            <a:r>
              <a:rPr lang="ru-RU" sz="1600" dirty="0">
                <a:solidFill>
                  <a:schemeClr val="tx1"/>
                </a:solidFill>
              </a:rPr>
              <a:t>● </a:t>
            </a:r>
            <a:r>
              <a:rPr lang="ru-RU" sz="1600" dirty="0" smtClean="0">
                <a:solidFill>
                  <a:schemeClr val="tx1"/>
                </a:solidFill>
              </a:rPr>
              <a:t>Стоимость </a:t>
            </a:r>
            <a:r>
              <a:rPr lang="ru-RU" sz="1600" dirty="0">
                <a:solidFill>
                  <a:schemeClr val="tx1"/>
                </a:solidFill>
              </a:rPr>
              <a:t>активов индивидуального предпринимателя, частного нотариуса, частного судебного исполнителя, адвоката, профессионального </a:t>
            </a:r>
            <a:r>
              <a:rPr lang="ru-RU" sz="1600" dirty="0" smtClean="0">
                <a:solidFill>
                  <a:schemeClr val="tx1"/>
                </a:solidFill>
              </a:rPr>
              <a:t>медиатора</a:t>
            </a:r>
            <a:r>
              <a:rPr lang="ru-RU" sz="1600" dirty="0">
                <a:solidFill>
                  <a:schemeClr val="tx1"/>
                </a:solidFill>
              </a:rPr>
              <a:t>.</a:t>
            </a:r>
            <a:endParaRPr lang="en-US" sz="1500" dirty="0" smtClean="0">
              <a:solidFill>
                <a:schemeClr val="tx1"/>
              </a:solidFill>
            </a:endParaRPr>
          </a:p>
          <a:p>
            <a:pPr marL="2009775" indent="-571500" algn="l">
              <a:buFont typeface="Arial" panose="020B0604020202020204" pitchFamily="34" charset="0"/>
              <a:buChar char="•"/>
            </a:pPr>
            <a:endParaRPr lang="ru-RU" sz="3600" b="1" cap="all" dirty="0" smtClean="0"/>
          </a:p>
          <a:p>
            <a:endParaRPr lang="ru-RU" sz="1800" b="1" cap="all" dirty="0"/>
          </a:p>
          <a:p>
            <a:endParaRPr lang="ru-RU" b="1" cap="all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8015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340768"/>
            <a:ext cx="9144000" cy="5517232"/>
          </a:xfrm>
        </p:spPr>
        <p:txBody>
          <a:bodyPr>
            <a:normAutofit fontScale="92500"/>
          </a:bodyPr>
          <a:lstStyle/>
          <a:p>
            <a:pPr marL="720000"/>
            <a:r>
              <a:rPr lang="ru-RU" b="1" dirty="0">
                <a:solidFill>
                  <a:srgbClr val="C00000"/>
                </a:solidFill>
              </a:rPr>
              <a:t>Особенности отражения в декларации наличных </a:t>
            </a:r>
            <a:r>
              <a:rPr lang="ru-RU" b="1" dirty="0" smtClean="0">
                <a:solidFill>
                  <a:srgbClr val="C00000"/>
                </a:solidFill>
              </a:rPr>
              <a:t>денег</a:t>
            </a:r>
            <a:endParaRPr lang="ru-RU" b="1" cap="all" dirty="0" smtClean="0">
              <a:solidFill>
                <a:srgbClr val="C00000"/>
              </a:solidFill>
            </a:endParaRPr>
          </a:p>
          <a:p>
            <a:pPr marL="720000" indent="-457200" algn="just">
              <a:buFont typeface="Wingdings" panose="05000000000000000000" pitchFamily="2" charset="2"/>
              <a:buChar char="q"/>
            </a:pPr>
            <a:r>
              <a:rPr lang="ru-RU" sz="2800" dirty="0">
                <a:solidFill>
                  <a:schemeClr val="tx1"/>
                </a:solidFill>
              </a:rPr>
              <a:t>Сумма наличных </a:t>
            </a:r>
            <a:r>
              <a:rPr lang="ru-RU" sz="2800" dirty="0" smtClean="0">
                <a:solidFill>
                  <a:schemeClr val="tx1"/>
                </a:solidFill>
              </a:rPr>
              <a:t>денег, </a:t>
            </a:r>
            <a:r>
              <a:rPr lang="ru-RU" sz="2800" dirty="0">
                <a:solidFill>
                  <a:schemeClr val="tx1"/>
                </a:solidFill>
              </a:rPr>
              <a:t>указанная вами в </a:t>
            </a:r>
            <a:r>
              <a:rPr lang="ru-RU" sz="2800" dirty="0" smtClean="0">
                <a:solidFill>
                  <a:schemeClr val="tx1"/>
                </a:solidFill>
              </a:rPr>
              <a:t>декларации, </a:t>
            </a:r>
            <a:r>
              <a:rPr lang="ru-RU" sz="2800" dirty="0">
                <a:solidFill>
                  <a:schemeClr val="tx1"/>
                </a:solidFill>
              </a:rPr>
              <a:t>не должна превышать 5880 </a:t>
            </a:r>
            <a:r>
              <a:rPr lang="ru-RU" sz="2800" dirty="0" smtClean="0">
                <a:solidFill>
                  <a:schemeClr val="tx1"/>
                </a:solidFill>
              </a:rPr>
              <a:t>МРП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ru-RU" sz="2800" dirty="0">
                <a:solidFill>
                  <a:schemeClr val="tx1"/>
                </a:solidFill>
              </a:rPr>
              <a:t>(14 847 000 </a:t>
            </a:r>
            <a:r>
              <a:rPr lang="ru-RU" sz="2800" dirty="0" smtClean="0">
                <a:solidFill>
                  <a:schemeClr val="tx1"/>
                </a:solidFill>
              </a:rPr>
              <a:t>тенге);</a:t>
            </a:r>
          </a:p>
          <a:p>
            <a:pPr marL="720000" indent="-457200" algn="just">
              <a:buFont typeface="Wingdings" panose="05000000000000000000" pitchFamily="2" charset="2"/>
              <a:buChar char="q"/>
            </a:pPr>
            <a:r>
              <a:rPr lang="ru-RU" sz="2800" dirty="0">
                <a:solidFill>
                  <a:schemeClr val="tx1"/>
                </a:solidFill>
              </a:rPr>
              <a:t>Денежные средства, превышающие 5880 МРП, необходимо разместить на </a:t>
            </a:r>
            <a:r>
              <a:rPr lang="ru-RU" sz="2800" dirty="0" smtClean="0">
                <a:solidFill>
                  <a:schemeClr val="tx1"/>
                </a:solidFill>
              </a:rPr>
              <a:t>банковских счетах </a:t>
            </a:r>
            <a:r>
              <a:rPr lang="ru-RU" sz="2800" dirty="0">
                <a:solidFill>
                  <a:schemeClr val="tx1"/>
                </a:solidFill>
              </a:rPr>
              <a:t>либо преобразовать в любой актив и отразить в декларации.</a:t>
            </a:r>
          </a:p>
          <a:p>
            <a:pPr marL="720000" indent="-457200" algn="just">
              <a:buFont typeface="Wingdings" panose="05000000000000000000" pitchFamily="2" charset="2"/>
              <a:buChar char="q"/>
            </a:pPr>
            <a:r>
              <a:rPr lang="ru-RU" sz="2800" dirty="0" smtClean="0">
                <a:solidFill>
                  <a:schemeClr val="tx1"/>
                </a:solidFill>
              </a:rPr>
              <a:t>Налоговый орган будет учитывать </a:t>
            </a:r>
            <a:r>
              <a:rPr lang="ru-RU" sz="2800" dirty="0">
                <a:solidFill>
                  <a:schemeClr val="tx1"/>
                </a:solidFill>
              </a:rPr>
              <a:t>только </a:t>
            </a:r>
            <a:r>
              <a:rPr lang="ru-RU" sz="2800" dirty="0" smtClean="0">
                <a:solidFill>
                  <a:schemeClr val="tx1"/>
                </a:solidFill>
              </a:rPr>
              <a:t>сумму наличных денег до </a:t>
            </a:r>
            <a:r>
              <a:rPr lang="ru-RU" sz="2800" dirty="0">
                <a:solidFill>
                  <a:schemeClr val="tx1"/>
                </a:solidFill>
              </a:rPr>
              <a:t>5 880 </a:t>
            </a:r>
            <a:r>
              <a:rPr lang="ru-RU" sz="2800" dirty="0" smtClean="0">
                <a:solidFill>
                  <a:schemeClr val="tx1"/>
                </a:solidFill>
              </a:rPr>
              <a:t>МРП;</a:t>
            </a:r>
          </a:p>
          <a:p>
            <a:pPr marL="720000" indent="-457200" algn="just">
              <a:buFont typeface="Wingdings" panose="05000000000000000000" pitchFamily="2" charset="2"/>
              <a:buChar char="q"/>
            </a:pPr>
            <a:r>
              <a:rPr lang="ru-RU" sz="2800" dirty="0" smtClean="0">
                <a:solidFill>
                  <a:schemeClr val="tx1"/>
                </a:solidFill>
              </a:rPr>
              <a:t>На </a:t>
            </a:r>
            <a:r>
              <a:rPr lang="ru-RU" sz="2800" dirty="0">
                <a:solidFill>
                  <a:schemeClr val="tx1"/>
                </a:solidFill>
              </a:rPr>
              <a:t>данный момент </a:t>
            </a:r>
            <a:r>
              <a:rPr lang="ru-RU" sz="2800" dirty="0" smtClean="0">
                <a:solidFill>
                  <a:schemeClr val="tx1"/>
                </a:solidFill>
              </a:rPr>
              <a:t>нет законных </a:t>
            </a:r>
            <a:r>
              <a:rPr lang="ru-RU" sz="2800" dirty="0">
                <a:solidFill>
                  <a:schemeClr val="tx1"/>
                </a:solidFill>
              </a:rPr>
              <a:t>оснований для </a:t>
            </a:r>
            <a:r>
              <a:rPr lang="ru-RU" sz="2800" dirty="0" smtClean="0">
                <a:solidFill>
                  <a:schemeClr val="tx1"/>
                </a:solidFill>
              </a:rPr>
              <a:t>того чтобы проверять</a:t>
            </a:r>
            <a:r>
              <a:rPr lang="ru-RU" sz="2800" dirty="0">
                <a:solidFill>
                  <a:schemeClr val="tx1"/>
                </a:solidFill>
              </a:rPr>
              <a:t>, сколько наличных денег у вас в </a:t>
            </a:r>
            <a:r>
              <a:rPr lang="ru-RU" sz="2800" dirty="0" smtClean="0">
                <a:solidFill>
                  <a:schemeClr val="tx1"/>
                </a:solidFill>
              </a:rPr>
              <a:t>квартире.</a:t>
            </a:r>
          </a:p>
          <a:p>
            <a:pPr marL="1171575" indent="-457200" algn="l">
              <a:buFont typeface="Arial" panose="020B0604020202020204" pitchFamily="34" charset="0"/>
              <a:buChar char="•"/>
            </a:pPr>
            <a:endParaRPr lang="ru-RU" sz="2800" dirty="0" smtClean="0"/>
          </a:p>
          <a:p>
            <a:pPr marL="714375" algn="l">
              <a:buFont typeface="Arial" panose="020B0604020202020204" pitchFamily="34" charset="0"/>
              <a:buChar char="•"/>
            </a:pPr>
            <a:endParaRPr lang="ru-RU" sz="2800" dirty="0" smtClean="0"/>
          </a:p>
          <a:p>
            <a:pPr marL="1257300" algn="l">
              <a:buFont typeface="Arial" panose="020B0604020202020204" pitchFamily="34" charset="0"/>
              <a:buChar char="•"/>
            </a:pPr>
            <a:endParaRPr lang="ru-RU" sz="2800" dirty="0"/>
          </a:p>
          <a:p>
            <a:pPr marL="2009775" indent="-571500" algn="l">
              <a:buFont typeface="Arial" panose="020B0604020202020204" pitchFamily="34" charset="0"/>
              <a:buChar char="•"/>
            </a:pPr>
            <a:endParaRPr lang="ru-RU" sz="3600" b="1" cap="all" dirty="0" smtClean="0"/>
          </a:p>
          <a:p>
            <a:endParaRPr lang="ru-RU" sz="1800" b="1" cap="all" dirty="0"/>
          </a:p>
          <a:p>
            <a:endParaRPr lang="ru-RU" b="1" cap="all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343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268760"/>
            <a:ext cx="9144000" cy="5589240"/>
          </a:xfrm>
        </p:spPr>
        <p:txBody>
          <a:bodyPr>
            <a:normAutofit/>
          </a:bodyPr>
          <a:lstStyle/>
          <a:p>
            <a:pPr marL="720000"/>
            <a:r>
              <a:rPr lang="ru-RU" b="1" dirty="0">
                <a:solidFill>
                  <a:srgbClr val="C00000"/>
                </a:solidFill>
              </a:rPr>
              <a:t>Особенности отражения в декларации </a:t>
            </a:r>
            <a:r>
              <a:rPr lang="ru-RU" b="1" dirty="0" smtClean="0">
                <a:solidFill>
                  <a:srgbClr val="C00000"/>
                </a:solidFill>
              </a:rPr>
              <a:t>задолженностей</a:t>
            </a:r>
            <a:endParaRPr lang="ru-RU" b="1" cap="all" dirty="0">
              <a:solidFill>
                <a:srgbClr val="C00000"/>
              </a:solidFill>
            </a:endParaRPr>
          </a:p>
          <a:p>
            <a:pPr marL="720000" algn="l"/>
            <a:endParaRPr lang="ru-RU" sz="1000" dirty="0" smtClean="0"/>
          </a:p>
          <a:p>
            <a:pPr marL="548550" indent="-285750" algn="just">
              <a:buFont typeface="Wingdings" panose="05000000000000000000" pitchFamily="2" charset="2"/>
              <a:buChar char="Ø"/>
            </a:pPr>
            <a:r>
              <a:rPr lang="ru-RU" sz="1800" dirty="0" smtClean="0">
                <a:solidFill>
                  <a:schemeClr val="tx1"/>
                </a:solidFill>
              </a:rPr>
              <a:t>Можно </a:t>
            </a:r>
            <a:r>
              <a:rPr lang="ru-RU" sz="1800" dirty="0">
                <a:solidFill>
                  <a:schemeClr val="tx1"/>
                </a:solidFill>
              </a:rPr>
              <a:t>сдать </a:t>
            </a:r>
            <a:r>
              <a:rPr lang="ru-RU" sz="1800" dirty="0">
                <a:solidFill>
                  <a:srgbClr val="C00000"/>
                </a:solidFill>
              </a:rPr>
              <a:t>дополнительную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smtClean="0">
                <a:solidFill>
                  <a:schemeClr val="tx1"/>
                </a:solidFill>
              </a:rPr>
              <a:t>декларацию по кредиторской/дебиторской задолженности </a:t>
            </a:r>
            <a:r>
              <a:rPr lang="ru-RU" sz="1800" dirty="0" smtClean="0">
                <a:solidFill>
                  <a:srgbClr val="C00000"/>
                </a:solidFill>
              </a:rPr>
              <a:t>только по</a:t>
            </a:r>
            <a:r>
              <a:rPr lang="ru-RU" sz="1800" dirty="0" smtClean="0">
                <a:solidFill>
                  <a:schemeClr val="tx1"/>
                </a:solidFill>
              </a:rPr>
              <a:t>: </a:t>
            </a:r>
            <a:r>
              <a:rPr lang="ru-RU" sz="1800" dirty="0">
                <a:solidFill>
                  <a:schemeClr val="tx1"/>
                </a:solidFill>
              </a:rPr>
              <a:t>договором займа, нотариально </a:t>
            </a:r>
            <a:r>
              <a:rPr lang="ru-RU" sz="1800" dirty="0" smtClean="0">
                <a:solidFill>
                  <a:schemeClr val="tx1"/>
                </a:solidFill>
              </a:rPr>
              <a:t>засвидетельствованным </a:t>
            </a:r>
            <a:r>
              <a:rPr lang="ru-RU" sz="1800" dirty="0">
                <a:solidFill>
                  <a:schemeClr val="tx1"/>
                </a:solidFill>
              </a:rPr>
              <a:t>на территории </a:t>
            </a:r>
            <a:r>
              <a:rPr lang="ru-RU" sz="1800" dirty="0" smtClean="0">
                <a:solidFill>
                  <a:schemeClr val="tx1"/>
                </a:solidFill>
              </a:rPr>
              <a:t>РК</a:t>
            </a:r>
            <a:r>
              <a:rPr lang="en-US" sz="1800" dirty="0" smtClean="0">
                <a:solidFill>
                  <a:schemeClr val="tx1"/>
                </a:solidFill>
              </a:rPr>
              <a:t>; </a:t>
            </a:r>
            <a:r>
              <a:rPr lang="ru-RU" sz="1800" dirty="0">
                <a:solidFill>
                  <a:schemeClr val="tx1"/>
                </a:solidFill>
              </a:rPr>
              <a:t>задолженностей, признанных по решению суда</a:t>
            </a:r>
            <a:r>
              <a:rPr lang="ru-RU" sz="1800" dirty="0" smtClean="0">
                <a:solidFill>
                  <a:schemeClr val="tx1"/>
                </a:solidFill>
              </a:rPr>
              <a:t>; ваша задолженность </a:t>
            </a:r>
            <a:r>
              <a:rPr lang="ru-RU" sz="1800" dirty="0">
                <a:solidFill>
                  <a:schemeClr val="tx1"/>
                </a:solidFill>
              </a:rPr>
              <a:t>отражена в декларации другого физического </a:t>
            </a:r>
            <a:r>
              <a:rPr lang="ru-RU" sz="1800" dirty="0" smtClean="0">
                <a:solidFill>
                  <a:schemeClr val="tx1"/>
                </a:solidFill>
              </a:rPr>
              <a:t>лица</a:t>
            </a:r>
            <a:r>
              <a:rPr lang="en-US" sz="1800" dirty="0" smtClean="0">
                <a:solidFill>
                  <a:schemeClr val="tx1"/>
                </a:solidFill>
              </a:rPr>
              <a:t>;</a:t>
            </a:r>
          </a:p>
          <a:p>
            <a:pPr marL="548550" lvl="0" indent="-285750" algn="just">
              <a:buFont typeface="Wingdings" panose="05000000000000000000" pitchFamily="2" charset="2"/>
              <a:buChar char="Ø"/>
            </a:pPr>
            <a:r>
              <a:rPr lang="ru-RU" sz="1800" dirty="0" smtClean="0">
                <a:solidFill>
                  <a:schemeClr val="tx1"/>
                </a:solidFill>
              </a:rPr>
              <a:t>Законный представитель сдает декларацию за несовершеннолетнего при </a:t>
            </a:r>
            <a:r>
              <a:rPr lang="ru-RU" sz="1800" dirty="0">
                <a:solidFill>
                  <a:schemeClr val="tx1"/>
                </a:solidFill>
              </a:rPr>
              <a:t>наличии за несовершеннолетним </a:t>
            </a:r>
            <a:r>
              <a:rPr lang="ru-RU" sz="1800" dirty="0" smtClean="0">
                <a:solidFill>
                  <a:schemeClr val="tx1"/>
                </a:solidFill>
              </a:rPr>
              <a:t>задолженности превышающей </a:t>
            </a:r>
            <a:r>
              <a:rPr lang="ru-RU" sz="1800" dirty="0">
                <a:solidFill>
                  <a:schemeClr val="tx1"/>
                </a:solidFill>
              </a:rPr>
              <a:t>5880 </a:t>
            </a:r>
            <a:r>
              <a:rPr lang="ru-RU" sz="1800" dirty="0" smtClean="0">
                <a:solidFill>
                  <a:schemeClr val="tx1"/>
                </a:solidFill>
              </a:rPr>
              <a:t>МРП</a:t>
            </a:r>
            <a:r>
              <a:rPr lang="en-US" sz="1800" dirty="0" smtClean="0">
                <a:solidFill>
                  <a:schemeClr val="tx1"/>
                </a:solidFill>
              </a:rPr>
              <a:t>;</a:t>
            </a:r>
          </a:p>
          <a:p>
            <a:pPr marL="548550" lvl="0" indent="-285750" algn="just">
              <a:buFont typeface="Wingdings" panose="05000000000000000000" pitchFamily="2" charset="2"/>
              <a:buChar char="Ø"/>
            </a:pPr>
            <a:r>
              <a:rPr lang="ru-RU" sz="1800" dirty="0" smtClean="0">
                <a:solidFill>
                  <a:schemeClr val="tx1"/>
                </a:solidFill>
              </a:rPr>
              <a:t>Задолженность перед</a:t>
            </a:r>
            <a:r>
              <a:rPr lang="kk-KZ" sz="1800" dirty="0" smtClean="0">
                <a:solidFill>
                  <a:schemeClr val="tx1"/>
                </a:solidFill>
              </a:rPr>
              <a:t> банком </a:t>
            </a:r>
            <a:r>
              <a:rPr lang="kk-KZ" sz="1800" dirty="0">
                <a:solidFill>
                  <a:schemeClr val="tx1"/>
                </a:solidFill>
              </a:rPr>
              <a:t>в </a:t>
            </a:r>
            <a:r>
              <a:rPr lang="kk-KZ" sz="1800" dirty="0" smtClean="0">
                <a:solidFill>
                  <a:schemeClr val="tx1"/>
                </a:solidFill>
              </a:rPr>
              <a:t>декларации не указывается</a:t>
            </a:r>
            <a:r>
              <a:rPr lang="en-US" sz="1800" dirty="0" smtClean="0">
                <a:solidFill>
                  <a:schemeClr val="tx1"/>
                </a:solidFill>
              </a:rPr>
              <a:t>;</a:t>
            </a:r>
          </a:p>
          <a:p>
            <a:pPr marL="548550" lvl="0" indent="-285750" algn="just">
              <a:buFont typeface="Wingdings" panose="05000000000000000000" pitchFamily="2" charset="2"/>
              <a:buChar char="Ø"/>
            </a:pPr>
            <a:r>
              <a:rPr lang="ru-RU" sz="1800" dirty="0" smtClean="0">
                <a:solidFill>
                  <a:schemeClr val="tx1"/>
                </a:solidFill>
              </a:rPr>
              <a:t>Задолженность должна быть надлежаще оформлена, т.е. в наличие должны быть </a:t>
            </a:r>
            <a:r>
              <a:rPr lang="ru-RU" sz="1800" dirty="0">
                <a:solidFill>
                  <a:schemeClr val="tx1"/>
                </a:solidFill>
              </a:rPr>
              <a:t>подтверждающие </a:t>
            </a:r>
            <a:r>
              <a:rPr lang="ru-RU" sz="1800" dirty="0" smtClean="0">
                <a:solidFill>
                  <a:schemeClr val="tx1"/>
                </a:solidFill>
              </a:rPr>
              <a:t>документы</a:t>
            </a:r>
            <a:r>
              <a:rPr lang="en-US" sz="1800" dirty="0" smtClean="0">
                <a:solidFill>
                  <a:schemeClr val="tx1"/>
                </a:solidFill>
              </a:rPr>
              <a:t>;</a:t>
            </a:r>
          </a:p>
          <a:p>
            <a:pPr marL="548550" lvl="0" indent="-285750" algn="just">
              <a:buFont typeface="Wingdings" panose="05000000000000000000" pitchFamily="2" charset="2"/>
              <a:buChar char="Ø"/>
            </a:pPr>
            <a:r>
              <a:rPr lang="ru-RU" sz="1800" dirty="0">
                <a:solidFill>
                  <a:schemeClr val="tx1"/>
                </a:solidFill>
              </a:rPr>
              <a:t>В декларации </a:t>
            </a:r>
            <a:r>
              <a:rPr lang="ru-RU" sz="1800" dirty="0" smtClean="0">
                <a:solidFill>
                  <a:schemeClr val="tx1"/>
                </a:solidFill>
              </a:rPr>
              <a:t>указывается сумма задолженности с включённым размером начисленного </a:t>
            </a:r>
            <a:r>
              <a:rPr lang="ru-RU" sz="1800" dirty="0">
                <a:solidFill>
                  <a:schemeClr val="tx1"/>
                </a:solidFill>
              </a:rPr>
              <a:t>вознаграждения (</a:t>
            </a:r>
            <a:r>
              <a:rPr lang="ru-RU" sz="1800" dirty="0" smtClean="0">
                <a:solidFill>
                  <a:schemeClr val="tx1"/>
                </a:solidFill>
              </a:rPr>
              <a:t>процентами)</a:t>
            </a:r>
            <a:r>
              <a:rPr lang="en-US" sz="1800" dirty="0" smtClean="0">
                <a:solidFill>
                  <a:schemeClr val="tx1"/>
                </a:solidFill>
              </a:rPr>
              <a:t>;</a:t>
            </a:r>
          </a:p>
          <a:p>
            <a:pPr marL="548550" lvl="0" indent="-285750" algn="just">
              <a:buFont typeface="Wingdings" panose="05000000000000000000" pitchFamily="2" charset="2"/>
              <a:buChar char="Ø"/>
            </a:pPr>
            <a:r>
              <a:rPr lang="ru-RU" sz="1800" dirty="0" smtClean="0">
                <a:solidFill>
                  <a:schemeClr val="tx1"/>
                </a:solidFill>
              </a:rPr>
              <a:t>Сумма </a:t>
            </a:r>
            <a:r>
              <a:rPr lang="ru-RU" sz="1800" dirty="0">
                <a:solidFill>
                  <a:schemeClr val="tx1"/>
                </a:solidFill>
              </a:rPr>
              <a:t>задолженности </a:t>
            </a:r>
            <a:r>
              <a:rPr lang="ru-RU" sz="1800" dirty="0" smtClean="0">
                <a:solidFill>
                  <a:schemeClr val="tx1"/>
                </a:solidFill>
              </a:rPr>
              <a:t>совокупно должна превышать 5880 МРП</a:t>
            </a:r>
            <a:r>
              <a:rPr lang="en-US" sz="1800" dirty="0" smtClean="0">
                <a:solidFill>
                  <a:schemeClr val="tx1"/>
                </a:solidFill>
              </a:rPr>
              <a:t>;</a:t>
            </a:r>
          </a:p>
          <a:p>
            <a:pPr marL="548550" lvl="0" indent="-285750" algn="just">
              <a:buFont typeface="Wingdings" panose="05000000000000000000" pitchFamily="2" charset="2"/>
              <a:buChar char="Ø"/>
            </a:pPr>
            <a:r>
              <a:rPr lang="ru-RU" sz="1800" dirty="0">
                <a:solidFill>
                  <a:schemeClr val="tx1"/>
                </a:solidFill>
              </a:rPr>
              <a:t>В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>
                <a:solidFill>
                  <a:schemeClr val="tx1"/>
                </a:solidFill>
              </a:rPr>
              <a:t>декларации </a:t>
            </a:r>
            <a:r>
              <a:rPr lang="ru-RU" sz="1800" dirty="0" smtClean="0">
                <a:solidFill>
                  <a:schemeClr val="tx1"/>
                </a:solidFill>
              </a:rPr>
              <a:t>указывается сумма </a:t>
            </a:r>
            <a:r>
              <a:rPr lang="ru-RU" sz="1800" dirty="0">
                <a:solidFill>
                  <a:schemeClr val="tx1"/>
                </a:solidFill>
              </a:rPr>
              <a:t>займа в той валюте</a:t>
            </a:r>
            <a:r>
              <a:rPr lang="ru-RU" sz="1800" dirty="0" smtClean="0">
                <a:solidFill>
                  <a:schemeClr val="tx1"/>
                </a:solidFill>
              </a:rPr>
              <a:t>, которая </a:t>
            </a:r>
            <a:r>
              <a:rPr lang="ru-RU" sz="1800" dirty="0">
                <a:solidFill>
                  <a:schemeClr val="tx1"/>
                </a:solidFill>
              </a:rPr>
              <a:t>указана </a:t>
            </a:r>
            <a:r>
              <a:rPr lang="ru-RU" sz="1800" dirty="0" smtClean="0">
                <a:solidFill>
                  <a:schemeClr val="tx1"/>
                </a:solidFill>
              </a:rPr>
              <a:t> в подтверждающем документе.</a:t>
            </a:r>
            <a:endParaRPr lang="ru-RU" sz="1800" dirty="0">
              <a:solidFill>
                <a:schemeClr val="tx1"/>
              </a:solidFill>
            </a:endParaRPr>
          </a:p>
          <a:p>
            <a:pPr marL="720000" indent="-457200" algn="l">
              <a:buFont typeface="Arial" panose="020B0604020202020204" pitchFamily="34" charset="0"/>
              <a:buChar char="•"/>
            </a:pPr>
            <a:endParaRPr lang="ru-RU" sz="2000" dirty="0" smtClean="0"/>
          </a:p>
          <a:p>
            <a:pPr marL="720000" indent="-457200" algn="l">
              <a:buFont typeface="Arial" panose="020B0604020202020204" pitchFamily="34" charset="0"/>
              <a:buChar char="•"/>
            </a:pPr>
            <a:endParaRPr lang="ru-RU" sz="2000" dirty="0" smtClean="0"/>
          </a:p>
          <a:p>
            <a:pPr marL="2009775" indent="-571500" algn="l">
              <a:buFont typeface="Arial" panose="020B0604020202020204" pitchFamily="34" charset="0"/>
              <a:buChar char="•"/>
            </a:pPr>
            <a:endParaRPr lang="ru-RU" sz="3600" b="1" cap="all" dirty="0" smtClean="0"/>
          </a:p>
          <a:p>
            <a:endParaRPr lang="ru-RU" sz="1800" b="1" cap="all" dirty="0"/>
          </a:p>
          <a:p>
            <a:endParaRPr lang="ru-RU" b="1" cap="all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593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0" y="1340768"/>
            <a:ext cx="9036496" cy="5517232"/>
          </a:xfrm>
        </p:spPr>
        <p:txBody>
          <a:bodyPr>
            <a:normAutofit fontScale="25000" lnSpcReduction="20000"/>
          </a:bodyPr>
          <a:lstStyle/>
          <a:p>
            <a:r>
              <a:rPr lang="ru-RU" sz="128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Декларируются по желанию:</a:t>
            </a:r>
            <a:endParaRPr lang="ru-RU" sz="12800" b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  <a:p>
            <a:pPr algn="l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0" lvl="0" indent="-1143000" algn="l">
              <a:buFont typeface="Wingdings" panose="05000000000000000000" pitchFamily="2" charset="2"/>
              <a:buChar char="q"/>
            </a:pPr>
            <a:r>
              <a:rPr lang="ru-RU" sz="11100" dirty="0">
                <a:solidFill>
                  <a:schemeClr val="tx1"/>
                </a:solidFill>
                <a:cs typeface="Times New Roman" panose="02020603050405020304" pitchFamily="18" charset="0"/>
              </a:rPr>
              <a:t>биологические </a:t>
            </a:r>
            <a:r>
              <a:rPr lang="ru-RU" sz="111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активы с документом, подтверждающим </a:t>
            </a:r>
            <a:r>
              <a:rPr lang="ru-RU" sz="11100" dirty="0">
                <a:solidFill>
                  <a:schemeClr val="tx1"/>
                </a:solidFill>
                <a:cs typeface="Times New Roman" panose="02020603050405020304" pitchFamily="18" charset="0"/>
              </a:rPr>
              <a:t>право собственности на </a:t>
            </a:r>
            <a:r>
              <a:rPr lang="ru-RU" sz="111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данные биологические активы;</a:t>
            </a:r>
            <a:endParaRPr lang="ru-RU" sz="111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1143000" lvl="0" indent="-1143000" algn="l">
              <a:buFont typeface="Wingdings" panose="05000000000000000000" pitchFamily="2" charset="2"/>
              <a:buChar char="q"/>
            </a:pPr>
            <a:r>
              <a:rPr lang="ru-RU" sz="11100" dirty="0">
                <a:solidFill>
                  <a:schemeClr val="tx1"/>
                </a:solidFill>
                <a:cs typeface="Times New Roman" panose="02020603050405020304" pitchFamily="18" charset="0"/>
              </a:rPr>
              <a:t>драгоценные камни, металлы, ювелирные изделия, произведения искусства, антиквариат, картины, семейная реликвия, дорогие </a:t>
            </a:r>
            <a:r>
              <a:rPr lang="ru-RU" sz="111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меха, стоимость которых превышает </a:t>
            </a:r>
            <a:r>
              <a:rPr lang="ru-RU" sz="11200" dirty="0">
                <a:solidFill>
                  <a:schemeClr val="tx1"/>
                </a:solidFill>
                <a:cs typeface="Times New Roman" panose="02020603050405020304" pitchFamily="18" charset="0"/>
              </a:rPr>
              <a:t>5880-кратного размера месячного расчетного показателя (5880 МРП = 14 847 000 тенге); </a:t>
            </a:r>
          </a:p>
          <a:p>
            <a:pPr marL="1143000" lvl="0" indent="-1143000" algn="l">
              <a:buFont typeface="Wingdings" panose="05000000000000000000" pitchFamily="2" charset="2"/>
              <a:buChar char="q"/>
            </a:pPr>
            <a:r>
              <a:rPr lang="ru-RU" sz="11100" dirty="0">
                <a:solidFill>
                  <a:schemeClr val="tx1"/>
                </a:solidFill>
                <a:cs typeface="Times New Roman" panose="02020603050405020304" pitchFamily="18" charset="0"/>
              </a:rPr>
              <a:t>культурные ценности, в случае внесения их в реестр объектов национального достояния;</a:t>
            </a:r>
          </a:p>
          <a:p>
            <a:pPr marL="1143000" lvl="0" indent="-1143000" algn="l">
              <a:buFont typeface="Wingdings" panose="05000000000000000000" pitchFamily="2" charset="2"/>
              <a:buChar char="q"/>
            </a:pPr>
            <a:r>
              <a:rPr lang="ru-RU" sz="11100" dirty="0">
                <a:solidFill>
                  <a:schemeClr val="tx1"/>
                </a:solidFill>
                <a:cs typeface="Times New Roman" panose="02020603050405020304" pitchFamily="18" charset="0"/>
              </a:rPr>
              <a:t>все ценные подарки, в том числе деньги</a:t>
            </a:r>
          </a:p>
        </p:txBody>
      </p:sp>
    </p:spTree>
    <p:extLst>
      <p:ext uri="{BB962C8B-B14F-4D97-AF65-F5344CB8AC3E}">
        <p14:creationId xmlns:p14="http://schemas.microsoft.com/office/powerpoint/2010/main" val="294548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51520" y="1268760"/>
            <a:ext cx="8784976" cy="5589240"/>
          </a:xfrm>
        </p:spPr>
        <p:txBody>
          <a:bodyPr>
            <a:normAutofit/>
          </a:bodyPr>
          <a:lstStyle/>
          <a:p>
            <a:pPr lvl="0"/>
            <a:r>
              <a:rPr lang="ru-RU" sz="2700" b="1" dirty="0">
                <a:solidFill>
                  <a:srgbClr val="C00000"/>
                </a:solidFill>
                <a:cs typeface="Times New Roman" panose="02020603050405020304" pitchFamily="18" charset="0"/>
              </a:rPr>
              <a:t>Ответственность за отказ от декларирования и недостоверное декларирование </a:t>
            </a:r>
          </a:p>
          <a:p>
            <a:pPr lvl="0"/>
            <a:endParaRPr lang="ru-RU" sz="1000" b="1" dirty="0">
              <a:solidFill>
                <a:srgbClr val="C00000"/>
              </a:solidFill>
              <a:cs typeface="Times New Roman" panose="02020603050405020304" pitchFamily="18" charset="0"/>
            </a:endParaRPr>
          </a:p>
          <a:p>
            <a:pPr lvl="0" algn="l"/>
            <a:r>
              <a:rPr lang="ru-RU" sz="2500" b="1" dirty="0">
                <a:solidFill>
                  <a:srgbClr val="C00000"/>
                </a:solidFill>
                <a:cs typeface="Times New Roman" panose="02020603050405020304" pitchFamily="18" charset="0"/>
              </a:rPr>
              <a:t>Административная ответственность </a:t>
            </a:r>
            <a:r>
              <a:rPr lang="ru-RU" sz="2500" dirty="0">
                <a:solidFill>
                  <a:schemeClr val="tx1"/>
                </a:solidFill>
                <a:ea typeface="Calibri"/>
              </a:rPr>
              <a:t>(п. 2-2 ст. </a:t>
            </a:r>
            <a:r>
              <a:rPr lang="ru-RU" sz="2500" dirty="0" smtClean="0">
                <a:solidFill>
                  <a:schemeClr val="tx1"/>
                </a:solidFill>
                <a:ea typeface="Calibri"/>
              </a:rPr>
              <a:t>272 КоАП)</a:t>
            </a:r>
            <a:endParaRPr lang="ru-RU" sz="2500" dirty="0">
              <a:solidFill>
                <a:schemeClr val="tx1"/>
              </a:solidFill>
            </a:endParaRPr>
          </a:p>
          <a:p>
            <a:pPr marL="457200" lvl="0" indent="-457200" algn="just">
              <a:buFont typeface="Courier New" panose="02070309020205020404" pitchFamily="49" charset="0"/>
              <a:buChar char="o"/>
            </a:pPr>
            <a:r>
              <a:rPr lang="ru-RU" sz="2700" dirty="0">
                <a:solidFill>
                  <a:prstClr val="black"/>
                </a:solidFill>
                <a:cs typeface="Times New Roman" panose="02020603050405020304" pitchFamily="18" charset="0"/>
              </a:rPr>
              <a:t>Непредставление и/или представление неполных, недостоверных сведений в декларации об активах и обязательствах – влечет предупреждение.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endParaRPr lang="ru-RU" sz="2700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marL="457200" lvl="0" indent="-457200" algn="just">
              <a:buFont typeface="Courier New" panose="02070309020205020404" pitchFamily="49" charset="0"/>
              <a:buChar char="o"/>
            </a:pPr>
            <a:r>
              <a:rPr lang="ru-RU" sz="2700" dirty="0">
                <a:solidFill>
                  <a:prstClr val="black"/>
                </a:solidFill>
                <a:cs typeface="Times New Roman" panose="02020603050405020304" pitchFamily="18" charset="0"/>
              </a:rPr>
              <a:t>Совершение указанных деяний повторно в течение года после наложения административного взыскания – предусмотрен штраф в размере 3-х месячных расчетных показателей.</a:t>
            </a:r>
            <a:endParaRPr lang="ru-RU" sz="2700" dirty="0">
              <a:solidFill>
                <a:prstClr val="black">
                  <a:tint val="75000"/>
                </a:prstClr>
              </a:solidFill>
            </a:endParaRP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406630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51520" y="1628800"/>
            <a:ext cx="8424936" cy="4824536"/>
          </a:xfrm>
        </p:spPr>
        <p:txBody>
          <a:bodyPr>
            <a:normAutofit/>
          </a:bodyPr>
          <a:lstStyle/>
          <a:p>
            <a:pPr lvl="0" indent="270510" algn="just">
              <a:lnSpc>
                <a:spcPct val="115000"/>
              </a:lnSpc>
            </a:pPr>
            <a:r>
              <a:rPr lang="ru-RU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Не применяется </a:t>
            </a:r>
            <a:r>
              <a:rPr lang="ru-RU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административное наказание в случае не указания в декларации об активах и обязательствах сведений об имуществе и обязательствах (недвижимое имущество, транспорт и т.д.) при наличии таких сведений в соответствующих государственных органах.</a:t>
            </a:r>
            <a:endParaRPr lang="ru-RU" sz="2000" dirty="0">
              <a:solidFill>
                <a:schemeClr val="tx1"/>
              </a:solidFill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400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51520" y="1412776"/>
            <a:ext cx="8640960" cy="5328592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sz="3500" b="1" dirty="0">
                <a:solidFill>
                  <a:srgbClr val="C00000"/>
                </a:solidFill>
                <a:cs typeface="Times New Roman" panose="02020603050405020304" pitchFamily="18" charset="0"/>
              </a:rPr>
              <a:t>Ответственность за отказ от декларирования и недостоверное декларирование </a:t>
            </a:r>
            <a:endParaRPr lang="ru-RU" sz="3500" b="1" dirty="0" smtClean="0">
              <a:solidFill>
                <a:srgbClr val="C00000"/>
              </a:solidFill>
              <a:cs typeface="Times New Roman" panose="02020603050405020304" pitchFamily="18" charset="0"/>
            </a:endParaRPr>
          </a:p>
          <a:p>
            <a:pPr lvl="0"/>
            <a:endParaRPr lang="ru-RU" sz="3500" b="1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lvl="0" algn="l"/>
            <a:r>
              <a:rPr lang="ru-RU" sz="35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Уголовная </a:t>
            </a:r>
            <a:r>
              <a:rPr lang="ru-RU" sz="3500" b="1" dirty="0">
                <a:solidFill>
                  <a:srgbClr val="C00000"/>
                </a:solidFill>
                <a:cs typeface="Times New Roman" panose="02020603050405020304" pitchFamily="18" charset="0"/>
              </a:rPr>
              <a:t>ответственность (ст. 244 УК РК)</a:t>
            </a:r>
            <a:endParaRPr lang="ru-RU" sz="3500" dirty="0" smtClean="0">
              <a:solidFill>
                <a:srgbClr val="C00000"/>
              </a:solidFill>
              <a:ea typeface="Calibri"/>
              <a:cs typeface="Times New Roman"/>
            </a:endParaRPr>
          </a:p>
          <a:p>
            <a:pPr marL="457200" indent="-4572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900" dirty="0">
                <a:solidFill>
                  <a:schemeClr val="tx1"/>
                </a:solidFill>
                <a:ea typeface="Calibri"/>
                <a:cs typeface="Times New Roman"/>
              </a:rPr>
              <a:t>е</a:t>
            </a:r>
            <a:r>
              <a:rPr lang="ru-RU" sz="2900" dirty="0" smtClean="0">
                <a:solidFill>
                  <a:schemeClr val="tx1"/>
                </a:solidFill>
                <a:ea typeface="Calibri"/>
                <a:cs typeface="Times New Roman"/>
              </a:rPr>
              <a:t>сли деяние </a:t>
            </a:r>
            <a:r>
              <a:rPr lang="ru-RU" sz="2900" dirty="0">
                <a:solidFill>
                  <a:schemeClr val="tx1"/>
                </a:solidFill>
                <a:ea typeface="Calibri"/>
                <a:cs typeface="Times New Roman"/>
              </a:rPr>
              <a:t>повлекло неуплату налога и (или) других обязательных платежей в бюджет в крупном размере (20 000 </a:t>
            </a:r>
            <a:r>
              <a:rPr lang="ru-RU" sz="2900" dirty="0" smtClean="0">
                <a:solidFill>
                  <a:schemeClr val="tx1"/>
                </a:solidFill>
                <a:ea typeface="Calibri"/>
                <a:cs typeface="Times New Roman"/>
              </a:rPr>
              <a:t>МРП) – наказывается </a:t>
            </a:r>
            <a:r>
              <a:rPr lang="ru-RU" sz="2900" dirty="0">
                <a:solidFill>
                  <a:schemeClr val="tx1"/>
                </a:solidFill>
                <a:ea typeface="Calibri"/>
                <a:cs typeface="Times New Roman"/>
              </a:rPr>
              <a:t>штрафом в размере до 3 000 МРП </a:t>
            </a:r>
            <a:r>
              <a:rPr lang="ru-RU" sz="2900" dirty="0" smtClean="0">
                <a:solidFill>
                  <a:schemeClr val="tx1"/>
                </a:solidFill>
                <a:ea typeface="Calibri"/>
                <a:cs typeface="Times New Roman"/>
              </a:rPr>
              <a:t>либо </a:t>
            </a:r>
            <a:r>
              <a:rPr lang="ru-RU" sz="2900" dirty="0">
                <a:solidFill>
                  <a:schemeClr val="tx1"/>
                </a:solidFill>
                <a:ea typeface="Calibri"/>
                <a:cs typeface="Times New Roman"/>
              </a:rPr>
              <a:t>исправительными работами в том же размере, либо привлечением к общественным работам на срок до 800 часов, либо ограничением свободы на срок до 3 лет, либо лишением свободы на тот же </a:t>
            </a:r>
            <a:r>
              <a:rPr lang="ru-RU" sz="2900" dirty="0" smtClean="0">
                <a:solidFill>
                  <a:schemeClr val="tx1"/>
                </a:solidFill>
                <a:ea typeface="Calibri"/>
                <a:cs typeface="Times New Roman"/>
              </a:rPr>
              <a:t>срок.</a:t>
            </a:r>
            <a:endParaRPr lang="ru-RU" sz="2900" dirty="0">
              <a:solidFill>
                <a:schemeClr val="tx1"/>
              </a:solidFill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8418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721</TotalTime>
  <Words>482</Words>
  <Application>Microsoft Office PowerPoint</Application>
  <PresentationFormat>Экран (4:3)</PresentationFormat>
  <Paragraphs>95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Элина Черногрицкая</dc:creator>
  <cp:lastModifiedBy>Элина Черногрицкая</cp:lastModifiedBy>
  <cp:revision>54</cp:revision>
  <dcterms:created xsi:type="dcterms:W3CDTF">2018-01-30T04:51:50Z</dcterms:created>
  <dcterms:modified xsi:type="dcterms:W3CDTF">2019-05-16T03:11:51Z</dcterms:modified>
</cp:coreProperties>
</file>