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8" r:id="rId5"/>
    <p:sldId id="271" r:id="rId6"/>
    <p:sldId id="267" r:id="rId7"/>
    <p:sldId id="270" r:id="rId8"/>
    <p:sldId id="272" r:id="rId9"/>
    <p:sldId id="269" r:id="rId10"/>
    <p:sldId id="266" r:id="rId11"/>
    <p:sldId id="263" r:id="rId12"/>
    <p:sldId id="273" r:id="rId13"/>
    <p:sldId id="265" r:id="rId14"/>
    <p:sldId id="262" r:id="rId15"/>
    <p:sldId id="257" r:id="rId16"/>
    <p:sldId id="26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97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013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71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62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85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67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51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72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79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41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07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47DF8-371D-462B-9C48-045C62A71580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91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5013176"/>
            <a:ext cx="5904656" cy="1224136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Кристина </a:t>
            </a:r>
            <a:r>
              <a:rPr lang="ru-RU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Мамутова</a:t>
            </a:r>
            <a:endParaRPr lang="ru-RU" sz="2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Юридическая фирма Перспектива </a:t>
            </a:r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360</a:t>
            </a:r>
            <a:endParaRPr lang="ru-RU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2276872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atin typeface="Georgia" panose="02040502050405020303" pitchFamily="18" charset="0"/>
              </a:rPr>
              <a:t>Банкротство в Казахстане: этапы, риски и последствия.</a:t>
            </a:r>
            <a:endParaRPr lang="ru-RU" sz="4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863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060848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Raleway"/>
              </a:rPr>
              <a:t>СУБСИДИАРНАЯ </a:t>
            </a:r>
            <a:r>
              <a:rPr lang="ru-RU" sz="4000" b="1" dirty="0" smtClean="0">
                <a:solidFill>
                  <a:srgbClr val="C00000"/>
                </a:solidFill>
                <a:latin typeface="Raleway"/>
              </a:rPr>
              <a:t>ОТВЕТСТВЕННОСТЬ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9652" y="3861048"/>
            <a:ext cx="62286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>
                <a:latin typeface="Lato"/>
              </a:rPr>
              <a:t>Личная имущественная ответственность должностного лица или учредителя банкрота на сумму непогашенных долгов юридического </a:t>
            </a:r>
            <a:r>
              <a:rPr lang="ru-RU" sz="2500" dirty="0" smtClean="0">
                <a:latin typeface="Lato"/>
              </a:rPr>
              <a:t>лица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974415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412776"/>
            <a:ext cx="842493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800" b="1" dirty="0">
                <a:solidFill>
                  <a:srgbClr val="F46524"/>
                </a:solidFill>
                <a:latin typeface="Raleway"/>
              </a:rPr>
              <a:t>Кого можно привлечь к субсидиарной ответственности</a:t>
            </a:r>
            <a:r>
              <a:rPr lang="ru-RU" sz="3800" b="1" dirty="0" smtClean="0">
                <a:solidFill>
                  <a:srgbClr val="F46524"/>
                </a:solidFill>
                <a:latin typeface="Raleway"/>
              </a:rPr>
              <a:t>?</a:t>
            </a:r>
            <a:endParaRPr lang="ru-RU" sz="3800" dirty="0"/>
          </a:p>
        </p:txBody>
      </p:sp>
      <p:pic>
        <p:nvPicPr>
          <p:cNvPr id="3074" name="Picture 2" descr="https://lh4.googleusercontent.com/ka5Dl-ddA4fG7AaR2bMQV90oNXkj0ykiBJfywoJWRrxwpaJjRuE7GHTq2iNqzsL1LCtiXAOaXc7TQ2Xus3ZyDckEsvnCe0nszguHtfY5GOaqzSoJVA0m2x3tOXNxWNdkVXb7BQhPo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85" y="3453750"/>
            <a:ext cx="1558801" cy="156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6.googleusercontent.com/zYTfUyOYqAEO-yeFL3amiSDSPUlEPsK2uZWmNJG3me2tZ9UB4c57Z3qOQDtc0XL8FBVOAZ9c-BVNI2T__zXgsakMikiKKJIrbECUCQo4TzFg406P9uS3apShJB1N2AIIYlj6F4dG-M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414" y="4219971"/>
            <a:ext cx="1924303" cy="158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lh3.googleusercontent.com/COLIUKsuh_059QetuODOrYrSUkyBCldJnvYXbfjDXdT_qnvqJhsCYv0NS1IHXkCuNY4OBvbfLed6w-XTNrbOT3B4puqD_Vc8TtUtpD9DcDSPQzP8RpAB6xasvmJJ_BUOxmazvF_aMd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164" y="3354030"/>
            <a:ext cx="1461269" cy="176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lh4.googleusercontent.com/e5xqDteqSFa92FeyRS6x0i60r5QuKLIEo6QDcxMf_vY7jWgO1B9DU9_bYrylXUADBpQvgAWbHWhzmf9pIjUW0Llc6QfwyvFvLHG1ZyJUXP761vXr5Wce9kmZlM9sbGbtzyVb-f5nbk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46" y="2656268"/>
            <a:ext cx="2181605" cy="261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lh4.googleusercontent.com/EIcTvAfR9c-znnF9-Ibtqe_kHHpUFDqdprH7Eo7KQlsAb2Hh9FO1kWqTcJWDrreRANbamoBE_M4IX9w6betR17QAgNgdqzgkeVcAbqbwKPP56bvDdri5UOr4lgmo2s1GtW7mHySuMk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928" y="3892650"/>
            <a:ext cx="1494212" cy="149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7099" y="5114667"/>
            <a:ext cx="1334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Lato"/>
              </a:rPr>
              <a:t>Директора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5980608"/>
            <a:ext cx="1493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Lato"/>
              </a:rPr>
              <a:t>Бухгалтера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37169" y="5322764"/>
            <a:ext cx="1709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Lato"/>
              </a:rPr>
              <a:t>Члена совета </a:t>
            </a:r>
            <a:r>
              <a:rPr lang="ru-RU" dirty="0" smtClean="0">
                <a:solidFill>
                  <a:srgbClr val="000000"/>
                </a:solidFill>
                <a:latin typeface="Lato"/>
              </a:rPr>
              <a:t>директоров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61472" y="5230691"/>
            <a:ext cx="1582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Lato"/>
              </a:rPr>
              <a:t>Учредителя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89860" y="5483999"/>
            <a:ext cx="1853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Lato"/>
              </a:rPr>
              <a:t>Временного </a:t>
            </a:r>
            <a:r>
              <a:rPr lang="ru-RU" dirty="0" smtClean="0">
                <a:solidFill>
                  <a:srgbClr val="000000"/>
                </a:solidFill>
                <a:latin typeface="Lato"/>
              </a:rPr>
              <a:t>управляющего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5638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3068960"/>
            <a:ext cx="7200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Lato"/>
              </a:rPr>
              <a:t>	В </a:t>
            </a:r>
            <a:r>
              <a:rPr lang="ru-RU" sz="2200" dirty="0" smtClean="0">
                <a:latin typeface="Lato"/>
              </a:rPr>
              <a:t>случае </a:t>
            </a:r>
            <a:r>
              <a:rPr lang="ru-RU" sz="2200" dirty="0">
                <a:latin typeface="Lato"/>
              </a:rPr>
              <a:t>причинения учредителем (участником), должностным лицом юридического лица, в отношении которого вступило в законную силу решение суда о признании его банкротом, и (или) </a:t>
            </a:r>
            <a:r>
              <a:rPr lang="ru-RU" sz="2200" dirty="0">
                <a:solidFill>
                  <a:srgbClr val="FF0000"/>
                </a:solidFill>
                <a:latin typeface="Lato"/>
              </a:rPr>
              <a:t>контролирующим его лицом </a:t>
            </a:r>
            <a:r>
              <a:rPr lang="ru-RU" sz="2200" dirty="0">
                <a:latin typeface="Lato"/>
              </a:rPr>
              <a:t>имущественного ущерба кредиторам, при недостаточности средств учредитель (участник), должностное и (или) </a:t>
            </a:r>
            <a:r>
              <a:rPr lang="ru-RU" sz="2200" dirty="0">
                <a:solidFill>
                  <a:srgbClr val="FF0000"/>
                </a:solidFill>
                <a:latin typeface="Lato"/>
              </a:rPr>
              <a:t>контролирующее должника лицо </a:t>
            </a:r>
            <a:r>
              <a:rPr lang="ru-RU" sz="2200" dirty="0">
                <a:latin typeface="Lato"/>
              </a:rPr>
              <a:t>несут перед кредиторами субсидиарную ответственность.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774130"/>
            <a:ext cx="806489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800" b="1" dirty="0" smtClean="0">
                <a:latin typeface="Raleway"/>
              </a:rPr>
              <a:t>Еще </a:t>
            </a:r>
            <a:r>
              <a:rPr lang="ru-RU" sz="3800" b="1" dirty="0" smtClean="0">
                <a:solidFill>
                  <a:srgbClr val="C00000"/>
                </a:solidFill>
                <a:latin typeface="Raleway"/>
              </a:rPr>
              <a:t>НЕ </a:t>
            </a:r>
            <a:r>
              <a:rPr lang="ru-RU" sz="3800" b="1" dirty="0" smtClean="0">
                <a:latin typeface="Raleway"/>
              </a:rPr>
              <a:t>принятые поправки в закон</a:t>
            </a:r>
            <a:r>
              <a:rPr lang="ru-RU" sz="3800" b="1" dirty="0" smtClean="0">
                <a:latin typeface="Raleway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40233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484784"/>
            <a:ext cx="6246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Raleway"/>
              </a:rPr>
              <a:t>ПРЕИМУЩЕСТВА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492896"/>
            <a:ext cx="792088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Lato"/>
              </a:rPr>
              <a:t>Подача заявления не облагается государственной </a:t>
            </a:r>
            <a:r>
              <a:rPr lang="ru-RU" sz="2400" dirty="0" smtClean="0">
                <a:solidFill>
                  <a:srgbClr val="000000"/>
                </a:solidFill>
                <a:latin typeface="Lato"/>
              </a:rPr>
              <a:t>пошлиной</a:t>
            </a:r>
          </a:p>
          <a:p>
            <a:pPr fontAlgn="base"/>
            <a:endParaRPr lang="ru-RU" sz="2400" dirty="0">
              <a:solidFill>
                <a:srgbClr val="F46524"/>
              </a:solidFill>
              <a:latin typeface="Lato"/>
            </a:endParaRPr>
          </a:p>
          <a:p>
            <a:pPr marL="342900" indent="-342900" fontAlgn="base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Lato"/>
              </a:rPr>
              <a:t>Исполнительное производство после привлечения лица ведется в отношении физического лица:</a:t>
            </a:r>
          </a:p>
          <a:p>
            <a:pPr marL="742950" lvl="1" indent="-285750" fontAlgn="base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0000"/>
                </a:solidFill>
                <a:latin typeface="Lato"/>
              </a:rPr>
              <a:t>арест счетов</a:t>
            </a:r>
          </a:p>
          <a:p>
            <a:pPr marL="742950" lvl="1" indent="-285750" fontAlgn="base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0000"/>
                </a:solidFill>
                <a:latin typeface="Lato"/>
              </a:rPr>
              <a:t>ограничение на выезд</a:t>
            </a:r>
          </a:p>
          <a:p>
            <a:pPr marL="742950" lvl="1" indent="-285750" fontAlgn="base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0000"/>
                </a:solidFill>
                <a:latin typeface="Lato"/>
              </a:rPr>
              <a:t>приостановление водительского удостоверения</a:t>
            </a:r>
          </a:p>
          <a:p>
            <a:pPr marL="742950" lvl="1" indent="-285750" fontAlgn="base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0000"/>
                </a:solidFill>
                <a:latin typeface="Lato"/>
              </a:rPr>
              <a:t>взыскание на личное имущество</a:t>
            </a:r>
          </a:p>
        </p:txBody>
      </p:sp>
    </p:spTree>
    <p:extLst>
      <p:ext uri="{BB962C8B-B14F-4D97-AF65-F5344CB8AC3E}">
        <p14:creationId xmlns:p14="http://schemas.microsoft.com/office/powerpoint/2010/main" val="2993385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484784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rgbClr val="F46524"/>
                </a:solidFill>
                <a:latin typeface="Raleway"/>
              </a:rPr>
              <a:t>Основания </a:t>
            </a:r>
            <a:r>
              <a:rPr lang="ru-RU" sz="3200" b="1" dirty="0" smtClean="0">
                <a:solidFill>
                  <a:srgbClr val="F46524"/>
                </a:solidFill>
                <a:latin typeface="Raleway"/>
              </a:rPr>
              <a:t>ответственности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348880"/>
            <a:ext cx="77048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Lato"/>
              </a:rPr>
              <a:t> Должник </a:t>
            </a:r>
            <a:r>
              <a:rPr lang="ru-RU" sz="2000" dirty="0">
                <a:solidFill>
                  <a:srgbClr val="002060"/>
                </a:solidFill>
                <a:latin typeface="Lato"/>
              </a:rPr>
              <a:t>не обратился в суд о признании себя банкротом в</a:t>
            </a:r>
            <a:endParaRPr lang="ru-RU" sz="2000" dirty="0">
              <a:solidFill>
                <a:srgbClr val="000000"/>
              </a:solidFill>
              <a:latin typeface="Lato"/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Lato"/>
              </a:rPr>
              <a:t>течение </a:t>
            </a:r>
            <a:r>
              <a:rPr lang="ru-RU" sz="2000" b="1" dirty="0">
                <a:solidFill>
                  <a:srgbClr val="F46524"/>
                </a:solidFill>
                <a:latin typeface="Lato"/>
              </a:rPr>
              <a:t>6 месяцев</a:t>
            </a:r>
            <a:r>
              <a:rPr lang="ru-RU" sz="2000" dirty="0">
                <a:solidFill>
                  <a:srgbClr val="002060"/>
                </a:solidFill>
                <a:latin typeface="Lato"/>
              </a:rPr>
              <a:t> со дня, когда узнал или должен был знать о наступлении </a:t>
            </a:r>
            <a:r>
              <a:rPr lang="ru-RU" sz="2000" dirty="0" smtClean="0">
                <a:solidFill>
                  <a:srgbClr val="002060"/>
                </a:solidFill>
                <a:latin typeface="Lato"/>
              </a:rPr>
              <a:t>неплатежеспособности.</a:t>
            </a:r>
            <a:endParaRPr lang="ru-RU" sz="2000" dirty="0" smtClean="0"/>
          </a:p>
          <a:p>
            <a:pPr algn="just"/>
            <a:endParaRPr lang="ru-RU" sz="2000" dirty="0">
              <a:solidFill>
                <a:srgbClr val="002060"/>
              </a:solidFill>
              <a:latin typeface="Lato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Lato"/>
              </a:rPr>
              <a:t>2. Должник </a:t>
            </a:r>
            <a:r>
              <a:rPr lang="ru-RU" sz="2000" dirty="0">
                <a:solidFill>
                  <a:srgbClr val="002060"/>
                </a:solidFill>
                <a:latin typeface="Lato"/>
              </a:rPr>
              <a:t>не обеспечил временному управляющему со дня его назначения </a:t>
            </a:r>
            <a:r>
              <a:rPr lang="ru-RU" sz="2000" b="1" dirty="0">
                <a:solidFill>
                  <a:srgbClr val="F46524"/>
                </a:solidFill>
                <a:latin typeface="Lato"/>
              </a:rPr>
              <a:t>доступ</a:t>
            </a:r>
            <a:r>
              <a:rPr lang="ru-RU" sz="2000" dirty="0">
                <a:solidFill>
                  <a:srgbClr val="002060"/>
                </a:solidFill>
                <a:latin typeface="Lato"/>
              </a:rPr>
              <a:t> к учетной документации для изучения путем просмотра</a:t>
            </a:r>
            <a:r>
              <a:rPr lang="ru-RU" sz="2000" dirty="0" smtClean="0">
                <a:solidFill>
                  <a:srgbClr val="002060"/>
                </a:solidFill>
                <a:latin typeface="Lato"/>
              </a:rPr>
              <a:t>.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Lato"/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Lato"/>
              </a:rPr>
              <a:t>3. Совершение преступлений:</a:t>
            </a:r>
          </a:p>
          <a:p>
            <a:pPr marL="342900" indent="-342900" algn="just" fontAlgn="base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F46524"/>
                </a:solidFill>
                <a:latin typeface="Lato"/>
              </a:rPr>
              <a:t>преднамеренное</a:t>
            </a:r>
            <a:r>
              <a:rPr lang="ru-RU" sz="2000" dirty="0">
                <a:solidFill>
                  <a:srgbClr val="002060"/>
                </a:solidFill>
                <a:latin typeface="Lato"/>
              </a:rPr>
              <a:t> банкротство;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F46524"/>
                </a:solidFill>
                <a:latin typeface="Lato"/>
              </a:rPr>
              <a:t>ложное </a:t>
            </a:r>
            <a:r>
              <a:rPr lang="ru-RU" sz="2000" dirty="0">
                <a:solidFill>
                  <a:srgbClr val="002060"/>
                </a:solidFill>
                <a:latin typeface="Lato"/>
              </a:rPr>
              <a:t>банкротство.</a:t>
            </a:r>
          </a:p>
        </p:txBody>
      </p:sp>
    </p:spTree>
    <p:extLst>
      <p:ext uri="{BB962C8B-B14F-4D97-AF65-F5344CB8AC3E}">
        <p14:creationId xmlns:p14="http://schemas.microsoft.com/office/powerpoint/2010/main" val="3421057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484784"/>
            <a:ext cx="7488832" cy="1512168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Имя</a:t>
            </a:r>
            <a:r>
              <a:rPr lang="ru-RU" sz="2800" dirty="0">
                <a:solidFill>
                  <a:schemeClr val="tx1"/>
                </a:solidFill>
                <a:latin typeface="Georgia" panose="02040502050405020303" pitchFamily="18" charset="0"/>
              </a:rPr>
              <a:t>: </a:t>
            </a:r>
            <a:r>
              <a:rPr lang="ru-RU" sz="28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Лаура</a:t>
            </a:r>
            <a:endParaRPr lang="ru-RU" sz="28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8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Вопрос: </a:t>
            </a:r>
            <a:r>
              <a:rPr lang="ru-RU" sz="2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«Входит </a:t>
            </a:r>
            <a:r>
              <a:rPr lang="ru-RU" sz="2800" dirty="0">
                <a:solidFill>
                  <a:schemeClr val="tx1"/>
                </a:solidFill>
                <a:latin typeface="Georgia" panose="02040502050405020303" pitchFamily="18" charset="0"/>
              </a:rPr>
              <a:t>ли залоговое имущество третьих лиц в конкурсную массу</a:t>
            </a:r>
            <a:r>
              <a:rPr lang="ru-RU" sz="2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?»</a:t>
            </a:r>
            <a:endParaRPr lang="ru-RU" sz="28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ВОПРОСЫ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3239452"/>
            <a:ext cx="712879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800" dirty="0">
                <a:solidFill>
                  <a:srgbClr val="C00000"/>
                </a:solidFill>
                <a:latin typeface="Georgia" panose="02040502050405020303" pitchFamily="18" charset="0"/>
              </a:rPr>
              <a:t>Ответ: </a:t>
            </a:r>
            <a:r>
              <a:rPr lang="ru-RU" sz="2800" dirty="0">
                <a:latin typeface="Georgia" panose="02040502050405020303" pitchFamily="18" charset="0"/>
              </a:rPr>
              <a:t>Не </a:t>
            </a:r>
            <a:r>
              <a:rPr lang="ru-RU" sz="2800" dirty="0" smtClean="0">
                <a:latin typeface="Georgia" panose="02040502050405020303" pitchFamily="18" charset="0"/>
              </a:rPr>
              <a:t>входит, но кредитор вправе обратить взыскание на предмет залога вне процедуры банкротства.</a:t>
            </a:r>
            <a:endParaRPr lang="ru-RU" sz="2800" dirty="0">
              <a:latin typeface="Georgia" panose="02040502050405020303" pitchFamily="18" charset="0"/>
            </a:endParaRPr>
          </a:p>
          <a:p>
            <a:r>
              <a:rPr lang="ru-RU" sz="2800" dirty="0">
                <a:latin typeface="Georgia" panose="02040502050405020303" pitchFamily="18" charset="0"/>
              </a:rPr>
              <a:t>Закон «О реабилитации и банкротстве»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err="1">
                <a:latin typeface="Georgia" panose="02040502050405020303" pitchFamily="18" charset="0"/>
              </a:rPr>
              <a:t>Пп</a:t>
            </a:r>
            <a:r>
              <a:rPr lang="ru-RU" sz="2800" dirty="0">
                <a:latin typeface="Georgia" panose="02040502050405020303" pitchFamily="18" charset="0"/>
              </a:rPr>
              <a:t>. 3 п. 1 ст. 50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err="1">
                <a:latin typeface="Georgia" panose="02040502050405020303" pitchFamily="18" charset="0"/>
              </a:rPr>
              <a:t>Пп</a:t>
            </a:r>
            <a:r>
              <a:rPr lang="ru-RU" sz="2800" dirty="0">
                <a:latin typeface="Georgia" panose="02040502050405020303" pitchFamily="18" charset="0"/>
              </a:rPr>
              <a:t>. 5 п. 1 ст. 87</a:t>
            </a:r>
            <a:endParaRPr lang="ru-RU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891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96752"/>
            <a:ext cx="4716016" cy="56612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457716"/>
            <a:ext cx="4392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FFFFFF"/>
                </a:solidFill>
                <a:latin typeface="Raleway"/>
              </a:rPr>
              <a:t>СПАСИБО ЗА </a:t>
            </a:r>
            <a:r>
              <a:rPr lang="ru-RU" sz="4800" b="1" dirty="0" smtClean="0">
                <a:solidFill>
                  <a:srgbClr val="FFFFFF"/>
                </a:solidFill>
                <a:latin typeface="Raleway"/>
              </a:rPr>
              <a:t>ВНИМАНИЕ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725144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solidFill>
                  <a:srgbClr val="FFFFFF"/>
                </a:solidFill>
                <a:latin typeface="Lato"/>
              </a:rPr>
              <a:t>Юридическая фирма </a:t>
            </a:r>
            <a:r>
              <a:rPr lang="ru-RU" dirty="0" smtClean="0">
                <a:solidFill>
                  <a:srgbClr val="FFFFFF"/>
                </a:solidFill>
                <a:latin typeface="Lato"/>
              </a:rPr>
              <a:t>«Перспектива 360»</a:t>
            </a:r>
          </a:p>
          <a:p>
            <a:endParaRPr lang="ru-RU" dirty="0"/>
          </a:p>
          <a:p>
            <a:r>
              <a:rPr lang="ru-RU" dirty="0" smtClean="0">
                <a:solidFill>
                  <a:srgbClr val="FFFFFF"/>
                </a:solidFill>
                <a:latin typeface="Lato"/>
              </a:rPr>
              <a:t>Кристина </a:t>
            </a:r>
            <a:r>
              <a:rPr lang="ru-RU" dirty="0" err="1" smtClean="0">
                <a:solidFill>
                  <a:srgbClr val="FFFFFF"/>
                </a:solidFill>
                <a:latin typeface="Lato"/>
              </a:rPr>
              <a:t>Мамутова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11552" y="2636912"/>
            <a:ext cx="36924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Merriweather"/>
              </a:rPr>
              <a:t>Наши контакты:</a:t>
            </a:r>
            <a:endParaRPr lang="ru-RU" dirty="0">
              <a:solidFill>
                <a:srgbClr val="C00000"/>
              </a:solidFill>
            </a:endParaRPr>
          </a:p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Merriweather"/>
              </a:rPr>
              <a:t>info@perspective360.kz</a:t>
            </a:r>
            <a:endParaRPr lang="ru-RU" dirty="0"/>
          </a:p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Merriweather"/>
              </a:rPr>
              <a:t>+7 702 350 41 80</a:t>
            </a:r>
            <a:endParaRPr lang="ru-RU" dirty="0"/>
          </a:p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Merriweather"/>
              </a:rPr>
              <a:t>www.perspective360.kz </a:t>
            </a:r>
            <a:endParaRPr lang="ru-RU" dirty="0"/>
          </a:p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Merriweather"/>
              </a:rPr>
              <a:t>г. Алматы, ул. </a:t>
            </a:r>
            <a:r>
              <a:rPr lang="ru-RU" dirty="0" err="1">
                <a:solidFill>
                  <a:srgbClr val="000000"/>
                </a:solidFill>
                <a:latin typeface="Merriweather"/>
              </a:rPr>
              <a:t>Жарокова</a:t>
            </a:r>
            <a:r>
              <a:rPr lang="ru-RU" dirty="0">
                <a:solidFill>
                  <a:srgbClr val="000000"/>
                </a:solidFill>
                <a:latin typeface="Merriweather"/>
              </a:rPr>
              <a:t> 368, оф. 202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ВОПРОСЫ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953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132856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Lato"/>
              </a:rPr>
              <a:t>Банкротство – </a:t>
            </a:r>
            <a:r>
              <a:rPr lang="ru-RU" sz="4800" b="1" dirty="0">
                <a:solidFill>
                  <a:srgbClr val="C00000"/>
                </a:solidFill>
                <a:latin typeface="Lato"/>
              </a:rPr>
              <a:t>это невозможность погашения долгов за счет имеющихся </a:t>
            </a:r>
            <a:r>
              <a:rPr lang="ru-RU" sz="4800" b="1" dirty="0" smtClean="0">
                <a:solidFill>
                  <a:srgbClr val="C00000"/>
                </a:solidFill>
                <a:latin typeface="Lato"/>
              </a:rPr>
              <a:t>активов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702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6.googleusercontent.com/BjFO77WXHUcE1IXNsIMH3J7UxoTN60zwOmjsdcOdMudB9kjufIjNl5xNI9CjMilPVle92KvrBEXXC013s0rSJ6or6OW-JmLvAhGEiH6L2Nm_jOflHcD7gtsImUk1Cpua4JWShHb7i9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48880"/>
            <a:ext cx="5203900" cy="32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132856"/>
            <a:ext cx="30963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ru-RU" b="1" dirty="0">
                <a:solidFill>
                  <a:srgbClr val="F46524"/>
                </a:solidFill>
                <a:latin typeface="Raleway"/>
              </a:rPr>
              <a:t>1990 год</a:t>
            </a:r>
            <a:r>
              <a:rPr lang="ru-RU" b="1" dirty="0">
                <a:solidFill>
                  <a:srgbClr val="000000"/>
                </a:solidFill>
                <a:latin typeface="Raleway"/>
              </a:rPr>
              <a:t> – </a:t>
            </a:r>
            <a:r>
              <a:rPr lang="en-US" b="1" dirty="0">
                <a:solidFill>
                  <a:srgbClr val="000000"/>
                </a:solidFill>
                <a:latin typeface="Raleway"/>
              </a:rPr>
              <a:t>Trump’s Taj Mahal</a:t>
            </a:r>
            <a:endParaRPr lang="en-US" dirty="0"/>
          </a:p>
          <a:p>
            <a:pPr>
              <a:spcAft>
                <a:spcPts val="1600"/>
              </a:spcAft>
            </a:pP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rgbClr val="F46524"/>
                </a:solidFill>
                <a:latin typeface="Raleway"/>
              </a:rPr>
              <a:t>1992 </a:t>
            </a:r>
            <a:r>
              <a:rPr lang="ru-RU" b="1" dirty="0">
                <a:solidFill>
                  <a:srgbClr val="F46524"/>
                </a:solidFill>
                <a:latin typeface="Raleway"/>
              </a:rPr>
              <a:t>год</a:t>
            </a:r>
            <a:r>
              <a:rPr lang="ru-RU" b="1" dirty="0">
                <a:solidFill>
                  <a:srgbClr val="000000"/>
                </a:solidFill>
                <a:latin typeface="Raleway"/>
              </a:rPr>
              <a:t> – </a:t>
            </a:r>
            <a:r>
              <a:rPr lang="en-US" b="1" dirty="0">
                <a:solidFill>
                  <a:srgbClr val="000000"/>
                </a:solidFill>
                <a:latin typeface="Raleway"/>
              </a:rPr>
              <a:t>Trump Plaza Hotel</a:t>
            </a:r>
            <a:endParaRPr lang="en-US" dirty="0"/>
          </a:p>
          <a:p>
            <a:pPr>
              <a:spcAft>
                <a:spcPts val="1600"/>
              </a:spcAft>
            </a:pP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rgbClr val="F46524"/>
                </a:solidFill>
                <a:latin typeface="Raleway"/>
              </a:rPr>
              <a:t>2004 </a:t>
            </a:r>
            <a:r>
              <a:rPr lang="ru-RU" b="1" dirty="0">
                <a:solidFill>
                  <a:srgbClr val="F46524"/>
                </a:solidFill>
                <a:latin typeface="Raleway"/>
              </a:rPr>
              <a:t>год </a:t>
            </a:r>
            <a:r>
              <a:rPr lang="ru-RU" b="1" dirty="0">
                <a:solidFill>
                  <a:srgbClr val="000000"/>
                </a:solidFill>
                <a:latin typeface="Raleway"/>
              </a:rPr>
              <a:t>– несколько отелей и казино</a:t>
            </a:r>
            <a:endParaRPr lang="ru-RU" dirty="0"/>
          </a:p>
          <a:p>
            <a:pPr>
              <a:spcAft>
                <a:spcPts val="1600"/>
              </a:spcAft>
            </a:pP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F46524"/>
                </a:solidFill>
                <a:latin typeface="Raleway"/>
              </a:rPr>
              <a:t>2009 год</a:t>
            </a:r>
            <a:r>
              <a:rPr lang="ru-RU" b="1" dirty="0">
                <a:solidFill>
                  <a:srgbClr val="000000"/>
                </a:solidFill>
                <a:latin typeface="Raleway"/>
              </a:rPr>
              <a:t> – </a:t>
            </a:r>
            <a:r>
              <a:rPr lang="en-US" b="1" dirty="0">
                <a:solidFill>
                  <a:srgbClr val="000000"/>
                </a:solidFill>
                <a:latin typeface="Raleway"/>
              </a:rPr>
              <a:t>Trump Entertainment </a:t>
            </a:r>
            <a:r>
              <a:rPr lang="en-US" b="1" dirty="0" smtClean="0">
                <a:solidFill>
                  <a:srgbClr val="000000"/>
                </a:solidFill>
                <a:latin typeface="Raleway"/>
              </a:rPr>
              <a:t>Resorts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1412776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000" b="1" dirty="0">
                <a:solidFill>
                  <a:srgbClr val="F46524"/>
                </a:solidFill>
                <a:latin typeface="Raleway"/>
              </a:rPr>
              <a:t>Дональд </a:t>
            </a:r>
            <a:r>
              <a:rPr lang="ru-RU" sz="3000" b="1" dirty="0" smtClean="0">
                <a:solidFill>
                  <a:srgbClr val="F46524"/>
                </a:solidFill>
                <a:latin typeface="Raleway"/>
              </a:rPr>
              <a:t>Трамп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146414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196752"/>
            <a:ext cx="4572000" cy="56612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35088" y="198884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Raleway"/>
              </a:rPr>
              <a:t>ЗАЧЕМ </a:t>
            </a:r>
            <a:r>
              <a:rPr lang="ru-RU" sz="3600" b="1" dirty="0" smtClean="0">
                <a:solidFill>
                  <a:schemeClr val="bg1"/>
                </a:solidFill>
                <a:latin typeface="Raleway"/>
              </a:rPr>
              <a:t>НУЖНО</a:t>
            </a:r>
            <a:r>
              <a:rPr lang="en-US" sz="3600" b="1" dirty="0" smtClean="0">
                <a:solidFill>
                  <a:schemeClr val="bg1"/>
                </a:solidFill>
                <a:latin typeface="Raleway"/>
              </a:rPr>
              <a:t>  </a:t>
            </a:r>
            <a:r>
              <a:rPr lang="ru-RU" sz="3600" b="1" dirty="0" smtClean="0">
                <a:solidFill>
                  <a:srgbClr val="C00000"/>
                </a:solidFill>
                <a:latin typeface="Raleway"/>
              </a:rPr>
              <a:t>БАНКРОТСТВО?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068960"/>
            <a:ext cx="34563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FFFF"/>
                </a:solidFill>
                <a:latin typeface="Raleway"/>
              </a:rPr>
              <a:t>кредитору</a:t>
            </a:r>
            <a:endParaRPr lang="ru-RU" sz="3600" dirty="0"/>
          </a:p>
          <a:p>
            <a:pPr indent="457200"/>
            <a:r>
              <a:rPr lang="ru-RU" sz="3600" b="1" dirty="0">
                <a:solidFill>
                  <a:srgbClr val="FFFFFF"/>
                </a:solidFill>
                <a:latin typeface="Raleway"/>
              </a:rPr>
              <a:t>– ЧТОБЫ ВЕРНУТЬ ДЕНЬГИ.</a:t>
            </a:r>
            <a:endParaRPr lang="ru-RU" sz="3600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27576" y="3068960"/>
            <a:ext cx="31186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Raleway"/>
              </a:rPr>
              <a:t>должнику</a:t>
            </a:r>
            <a:endParaRPr lang="ru-RU" sz="3600" dirty="0">
              <a:solidFill>
                <a:srgbClr val="C00000"/>
              </a:solidFill>
            </a:endParaRPr>
          </a:p>
          <a:p>
            <a:pPr indent="457200"/>
            <a:r>
              <a:rPr lang="ru-RU" sz="3600" b="1" dirty="0">
                <a:solidFill>
                  <a:srgbClr val="C00000"/>
                </a:solidFill>
                <a:latin typeface="Raleway"/>
              </a:rPr>
              <a:t>– ЧТОБЫ </a:t>
            </a:r>
            <a:r>
              <a:rPr lang="ru-RU" sz="3600" b="1" dirty="0" smtClean="0">
                <a:solidFill>
                  <a:srgbClr val="C00000"/>
                </a:solidFill>
                <a:latin typeface="Raleway"/>
              </a:rPr>
              <a:t>СПИСАТЬ ДОЛГИ.</a:t>
            </a:r>
            <a:endParaRPr lang="ru-RU" sz="3600" dirty="0">
              <a:solidFill>
                <a:srgbClr val="C00000"/>
              </a:solidFill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121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4474" y="1556792"/>
            <a:ext cx="79928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C00000"/>
                </a:solidFill>
                <a:latin typeface="Raleway"/>
              </a:rPr>
              <a:t>УСЛОВИЯ </a:t>
            </a:r>
            <a:r>
              <a:rPr lang="ru-RU" sz="3000" b="1" dirty="0" smtClean="0">
                <a:solidFill>
                  <a:srgbClr val="C00000"/>
                </a:solidFill>
                <a:latin typeface="Raleway"/>
              </a:rPr>
              <a:t>НЕПЛАТЕЖЕСПОСОБНОСТИ</a:t>
            </a:r>
            <a:endParaRPr lang="ru-RU" sz="30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492896"/>
            <a:ext cx="2520280" cy="3566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>
                <a:solidFill>
                  <a:srgbClr val="000000"/>
                </a:solidFill>
                <a:latin typeface="Lato"/>
              </a:rPr>
              <a:t>Задолженность по заработной плате</a:t>
            </a:r>
            <a:endParaRPr lang="ru-RU" dirty="0"/>
          </a:p>
          <a:p>
            <a:pPr>
              <a:lnSpc>
                <a:spcPct val="114000"/>
              </a:lnSpc>
            </a:pP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F46524"/>
                </a:solidFill>
                <a:latin typeface="Lato"/>
              </a:rPr>
              <a:t>Размер долга: </a:t>
            </a:r>
            <a:r>
              <a:rPr lang="ru-RU" dirty="0">
                <a:solidFill>
                  <a:srgbClr val="000000"/>
                </a:solidFill>
                <a:latin typeface="Lato"/>
              </a:rPr>
              <a:t>не менее 100 МРП;</a:t>
            </a:r>
            <a:endParaRPr lang="ru-RU" dirty="0"/>
          </a:p>
          <a:p>
            <a:pPr>
              <a:lnSpc>
                <a:spcPct val="114000"/>
              </a:lnSpc>
            </a:pPr>
            <a:r>
              <a:rPr lang="ru-RU" dirty="0">
                <a:solidFill>
                  <a:srgbClr val="F46524"/>
                </a:solidFill>
                <a:latin typeface="Lato"/>
              </a:rPr>
              <a:t>В течение периода: </a:t>
            </a:r>
            <a:r>
              <a:rPr lang="ru-RU" dirty="0">
                <a:solidFill>
                  <a:srgbClr val="000000"/>
                </a:solidFill>
                <a:latin typeface="Lato"/>
              </a:rPr>
              <a:t>не менее 3-х месяцев;</a:t>
            </a:r>
            <a:endParaRPr lang="ru-RU" dirty="0"/>
          </a:p>
          <a:p>
            <a:pPr>
              <a:lnSpc>
                <a:spcPct val="114000"/>
              </a:lnSpc>
            </a:pPr>
            <a:r>
              <a:rPr lang="ru-RU" dirty="0">
                <a:solidFill>
                  <a:srgbClr val="F46524"/>
                </a:solidFill>
                <a:latin typeface="Lato"/>
              </a:rPr>
              <a:t>Количество кредиторов: </a:t>
            </a:r>
            <a:r>
              <a:rPr lang="ru-RU" dirty="0">
                <a:solidFill>
                  <a:srgbClr val="000000"/>
                </a:solidFill>
                <a:latin typeface="Lato"/>
              </a:rPr>
              <a:t>не менее 3-х</a:t>
            </a:r>
            <a:r>
              <a:rPr lang="ru-RU" dirty="0" smtClean="0">
                <a:solidFill>
                  <a:srgbClr val="000000"/>
                </a:solidFill>
                <a:latin typeface="Lato"/>
              </a:rPr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2492896"/>
            <a:ext cx="2952328" cy="3862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>
                <a:solidFill>
                  <a:srgbClr val="000000"/>
                </a:solidFill>
                <a:latin typeface="Lato"/>
              </a:rPr>
              <a:t>Задолженность перед контрагентами</a:t>
            </a:r>
            <a:endParaRPr lang="ru-RU" dirty="0"/>
          </a:p>
          <a:p>
            <a:pPr>
              <a:lnSpc>
                <a:spcPct val="114000"/>
              </a:lnSpc>
            </a:pP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F46524"/>
                </a:solidFill>
                <a:latin typeface="Lato"/>
              </a:rPr>
              <a:t>Размер долга: </a:t>
            </a:r>
            <a:endParaRPr lang="ru-RU" dirty="0"/>
          </a:p>
          <a:p>
            <a:pPr>
              <a:lnSpc>
                <a:spcPct val="114000"/>
              </a:lnSpc>
            </a:pPr>
            <a:r>
              <a:rPr lang="ru-RU" dirty="0">
                <a:solidFill>
                  <a:srgbClr val="000000"/>
                </a:solidFill>
                <a:latin typeface="Lato"/>
              </a:rPr>
              <a:t>не менее 1 000 МРП (для </a:t>
            </a:r>
            <a:r>
              <a:rPr lang="ru-RU" dirty="0" err="1">
                <a:solidFill>
                  <a:srgbClr val="000000"/>
                </a:solidFill>
                <a:latin typeface="Lato"/>
              </a:rPr>
              <a:t>юр.лиц</a:t>
            </a:r>
            <a:r>
              <a:rPr lang="ru-RU" dirty="0">
                <a:solidFill>
                  <a:srgbClr val="000000"/>
                </a:solidFill>
                <a:latin typeface="Lato"/>
              </a:rPr>
              <a:t>);</a:t>
            </a:r>
            <a:endParaRPr lang="ru-RU" dirty="0"/>
          </a:p>
          <a:p>
            <a:pPr>
              <a:lnSpc>
                <a:spcPct val="114000"/>
              </a:lnSpc>
            </a:pPr>
            <a:r>
              <a:rPr lang="ru-RU" dirty="0">
                <a:solidFill>
                  <a:srgbClr val="000000"/>
                </a:solidFill>
                <a:latin typeface="Lato"/>
              </a:rPr>
              <a:t>не менее 300 МРП (для ИП);</a:t>
            </a:r>
            <a:endParaRPr lang="ru-RU" dirty="0"/>
          </a:p>
          <a:p>
            <a:pPr>
              <a:lnSpc>
                <a:spcPct val="114000"/>
              </a:lnSpc>
            </a:pPr>
            <a:r>
              <a:rPr lang="ru-RU" dirty="0">
                <a:solidFill>
                  <a:srgbClr val="F46524"/>
                </a:solidFill>
                <a:latin typeface="Lato"/>
              </a:rPr>
              <a:t>В течение периода: </a:t>
            </a:r>
            <a:r>
              <a:rPr lang="ru-RU" dirty="0">
                <a:solidFill>
                  <a:srgbClr val="000000"/>
                </a:solidFill>
                <a:latin typeface="Lato"/>
              </a:rPr>
              <a:t>не менее 3-х месяцев;</a:t>
            </a:r>
            <a:endParaRPr lang="ru-RU" dirty="0"/>
          </a:p>
          <a:p>
            <a:pPr>
              <a:lnSpc>
                <a:spcPct val="114000"/>
              </a:lnSpc>
            </a:pPr>
            <a:r>
              <a:rPr lang="ru-RU" dirty="0">
                <a:solidFill>
                  <a:srgbClr val="F46524"/>
                </a:solidFill>
                <a:latin typeface="Lato"/>
              </a:rPr>
              <a:t>Количество кредиторов: </a:t>
            </a:r>
            <a:r>
              <a:rPr lang="ru-RU" dirty="0">
                <a:solidFill>
                  <a:srgbClr val="000000"/>
                </a:solidFill>
                <a:latin typeface="Lato"/>
              </a:rPr>
              <a:t>не менее 3-х</a:t>
            </a:r>
            <a:r>
              <a:rPr lang="ru-RU" dirty="0" smtClean="0">
                <a:solidFill>
                  <a:srgbClr val="000000"/>
                </a:solidFill>
                <a:latin typeface="Lato"/>
              </a:rPr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15553" y="2492896"/>
            <a:ext cx="2561683" cy="3546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>
                <a:solidFill>
                  <a:srgbClr val="000000"/>
                </a:solidFill>
                <a:latin typeface="Lato"/>
              </a:rPr>
              <a:t>Задолженность по налогам</a:t>
            </a:r>
            <a:endParaRPr lang="ru-RU" dirty="0"/>
          </a:p>
          <a:p>
            <a:pPr>
              <a:lnSpc>
                <a:spcPct val="114000"/>
              </a:lnSpc>
            </a:pP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F46524"/>
                </a:solidFill>
                <a:latin typeface="Lato"/>
              </a:rPr>
              <a:t>Размер долга:</a:t>
            </a:r>
            <a:endParaRPr lang="ru-RU" dirty="0"/>
          </a:p>
          <a:p>
            <a:pPr>
              <a:lnSpc>
                <a:spcPct val="114000"/>
              </a:lnSpc>
            </a:pPr>
            <a:r>
              <a:rPr lang="ru-RU" dirty="0">
                <a:solidFill>
                  <a:srgbClr val="000000"/>
                </a:solidFill>
                <a:latin typeface="Lato"/>
              </a:rPr>
              <a:t>не менее 150 МРП;</a:t>
            </a:r>
            <a:endParaRPr lang="ru-RU" dirty="0"/>
          </a:p>
          <a:p>
            <a:pPr>
              <a:lnSpc>
                <a:spcPct val="114000"/>
              </a:lnSpc>
            </a:pPr>
            <a:r>
              <a:rPr lang="ru-RU" dirty="0">
                <a:solidFill>
                  <a:srgbClr val="F46524"/>
                </a:solidFill>
                <a:latin typeface="Lato"/>
              </a:rPr>
              <a:t>В течение периода:</a:t>
            </a:r>
            <a:endParaRPr lang="ru-RU" dirty="0"/>
          </a:p>
          <a:p>
            <a:pPr>
              <a:lnSpc>
                <a:spcPct val="114000"/>
              </a:lnSpc>
            </a:pPr>
            <a:r>
              <a:rPr lang="ru-RU" dirty="0">
                <a:solidFill>
                  <a:srgbClr val="000000"/>
                </a:solidFill>
                <a:latin typeface="Lato"/>
              </a:rPr>
              <a:t>не менее 4-х месяцев;</a:t>
            </a:r>
            <a:endParaRPr lang="ru-RU" dirty="0"/>
          </a:p>
          <a:p>
            <a:pPr>
              <a:lnSpc>
                <a:spcPct val="114000"/>
              </a:lnSpc>
            </a:pPr>
            <a:r>
              <a:rPr lang="ru-RU" dirty="0">
                <a:solidFill>
                  <a:srgbClr val="F46524"/>
                </a:solidFill>
                <a:latin typeface="Lato"/>
              </a:rPr>
              <a:t>Количество кредиторов: </a:t>
            </a:r>
            <a:r>
              <a:rPr lang="ru-RU" dirty="0">
                <a:solidFill>
                  <a:srgbClr val="000000"/>
                </a:solidFill>
                <a:latin typeface="Lato"/>
              </a:rPr>
              <a:t>не менее 1-го</a:t>
            </a:r>
            <a:r>
              <a:rPr lang="ru-RU" dirty="0" smtClean="0">
                <a:solidFill>
                  <a:srgbClr val="000000"/>
                </a:solidFill>
                <a:latin typeface="Lato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9767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56992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Lato"/>
              </a:rPr>
              <a:t>	«</a:t>
            </a:r>
            <a:r>
              <a:rPr lang="ru-RU" sz="3200" dirty="0" smtClean="0">
                <a:latin typeface="Lato"/>
              </a:rPr>
              <a:t>Несостоятельность – установленное </a:t>
            </a:r>
            <a:r>
              <a:rPr lang="ru-RU" sz="3200" dirty="0">
                <a:latin typeface="Lato"/>
              </a:rPr>
              <a:t>судом </a:t>
            </a:r>
            <a:r>
              <a:rPr lang="ru-RU" sz="3200" dirty="0">
                <a:solidFill>
                  <a:srgbClr val="C00000"/>
                </a:solidFill>
                <a:latin typeface="Lato"/>
              </a:rPr>
              <a:t>превышение суммарного размера обязательств должника над суммарным размером его активов </a:t>
            </a:r>
            <a:r>
              <a:rPr lang="ru-RU" sz="3200" dirty="0">
                <a:latin typeface="Lato"/>
              </a:rPr>
              <a:t>на дату подачи заявления о признании </a:t>
            </a:r>
            <a:r>
              <a:rPr lang="ru-RU" sz="3200" dirty="0" smtClean="0">
                <a:latin typeface="Lato"/>
              </a:rPr>
              <a:t>его банкротом».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844824"/>
            <a:ext cx="806489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800" b="1" dirty="0" smtClean="0">
                <a:latin typeface="Raleway"/>
              </a:rPr>
              <a:t>Еще </a:t>
            </a:r>
            <a:r>
              <a:rPr lang="ru-RU" sz="3800" b="1" dirty="0" smtClean="0">
                <a:solidFill>
                  <a:srgbClr val="C00000"/>
                </a:solidFill>
                <a:latin typeface="Raleway"/>
              </a:rPr>
              <a:t>НЕ </a:t>
            </a:r>
            <a:r>
              <a:rPr lang="ru-RU" sz="3800" b="1" dirty="0" smtClean="0">
                <a:latin typeface="Raleway"/>
              </a:rPr>
              <a:t>принятые поправки в закон</a:t>
            </a:r>
            <a:r>
              <a:rPr lang="ru-RU" sz="3800" b="1" dirty="0" smtClean="0">
                <a:latin typeface="Raleway"/>
              </a:rPr>
              <a:t>:</a:t>
            </a:r>
          </a:p>
          <a:p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2559702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412776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000" b="1" dirty="0">
                <a:solidFill>
                  <a:srgbClr val="000000"/>
                </a:solidFill>
                <a:latin typeface="Raleway"/>
              </a:rPr>
              <a:t>ЭТАПЫ БАНКРОТСТВА </a:t>
            </a:r>
            <a:endParaRPr lang="ru-RU" sz="3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132856"/>
            <a:ext cx="8280920" cy="3881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4000"/>
              </a:lnSpc>
              <a:buFont typeface="+mj-lt"/>
              <a:buAutoNum type="arabicPeriod"/>
            </a:pPr>
            <a:r>
              <a:rPr lang="ru-RU" b="1" dirty="0">
                <a:solidFill>
                  <a:srgbClr val="F46524"/>
                </a:solidFill>
                <a:latin typeface="Lato"/>
              </a:rPr>
              <a:t>Рассмотрение дела в суде</a:t>
            </a:r>
          </a:p>
          <a:p>
            <a:pPr indent="457200">
              <a:lnSpc>
                <a:spcPct val="114000"/>
              </a:lnSpc>
            </a:pPr>
            <a:r>
              <a:rPr lang="ru-RU" dirty="0">
                <a:solidFill>
                  <a:srgbClr val="000000"/>
                </a:solidFill>
                <a:latin typeface="Lato"/>
              </a:rPr>
              <a:t>с участием:</a:t>
            </a:r>
            <a:endParaRPr lang="ru-RU" dirty="0"/>
          </a:p>
          <a:p>
            <a:pPr marL="457200" fontAlgn="base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Lato"/>
              </a:rPr>
              <a:t>ДГД</a:t>
            </a:r>
          </a:p>
          <a:p>
            <a:pPr marL="457200" fontAlgn="base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Lato"/>
              </a:rPr>
              <a:t>Прокурор</a:t>
            </a:r>
          </a:p>
          <a:p>
            <a:pPr marL="457200" fontAlgn="base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Lato"/>
              </a:rPr>
              <a:t>Временный управляющий</a:t>
            </a:r>
          </a:p>
          <a:p>
            <a:pPr marL="457200" fontAlgn="base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Lato"/>
              </a:rPr>
              <a:t>Кредиторы</a:t>
            </a:r>
          </a:p>
          <a:p>
            <a:pPr marL="457200" fontAlgn="base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Lato"/>
              </a:rPr>
              <a:t>Должник</a:t>
            </a:r>
            <a:endParaRPr lang="ru-RU" dirty="0">
              <a:solidFill>
                <a:srgbClr val="000000"/>
              </a:solidFill>
              <a:latin typeface="Lato"/>
            </a:endParaRPr>
          </a:p>
          <a:p>
            <a:pPr fontAlgn="base">
              <a:lnSpc>
                <a:spcPct val="114000"/>
              </a:lnSpc>
              <a:buFont typeface="+mj-lt"/>
              <a:buAutoNum type="arabicPeriod" startAt="2"/>
            </a:pPr>
            <a:r>
              <a:rPr lang="ru-RU" b="1" dirty="0" err="1">
                <a:solidFill>
                  <a:srgbClr val="F46524"/>
                </a:solidFill>
                <a:latin typeface="Lato"/>
              </a:rPr>
              <a:t>Банкротное</a:t>
            </a:r>
            <a:r>
              <a:rPr lang="ru-RU" b="1" dirty="0">
                <a:solidFill>
                  <a:srgbClr val="F46524"/>
                </a:solidFill>
                <a:latin typeface="Lato"/>
              </a:rPr>
              <a:t> </a:t>
            </a:r>
            <a:r>
              <a:rPr lang="ru-RU" b="1" dirty="0" smtClean="0">
                <a:solidFill>
                  <a:srgbClr val="F46524"/>
                </a:solidFill>
                <a:latin typeface="Lato"/>
              </a:rPr>
              <a:t>производство</a:t>
            </a:r>
            <a:endParaRPr lang="ru-RU" b="1" dirty="0">
              <a:solidFill>
                <a:srgbClr val="F46524"/>
              </a:solidFill>
              <a:latin typeface="Lato"/>
            </a:endParaRPr>
          </a:p>
          <a:p>
            <a:pPr fontAlgn="base">
              <a:lnSpc>
                <a:spcPct val="114000"/>
              </a:lnSpc>
              <a:buFont typeface="+mj-lt"/>
              <a:buAutoNum type="arabicPeriod" startAt="2"/>
            </a:pPr>
            <a:r>
              <a:rPr lang="ru-RU" b="1" dirty="0">
                <a:solidFill>
                  <a:srgbClr val="F46524"/>
                </a:solidFill>
                <a:latin typeface="Lato"/>
              </a:rPr>
              <a:t>Ликвидация должника</a:t>
            </a:r>
          </a:p>
          <a:p>
            <a:pPr marL="1371600" fontAlgn="base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Lato"/>
              </a:rPr>
              <a:t>определение суда об утверждении заключительного отчета</a:t>
            </a:r>
          </a:p>
          <a:p>
            <a:pPr marL="1371600" fontAlgn="base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Lato"/>
              </a:rPr>
              <a:t>приказ органа юстиции о регистрации прекращения </a:t>
            </a:r>
            <a:r>
              <a:rPr lang="ru-RU" dirty="0" smtClean="0">
                <a:solidFill>
                  <a:srgbClr val="000000"/>
                </a:solidFill>
                <a:latin typeface="Lato"/>
              </a:rPr>
              <a:t>деятельности</a:t>
            </a:r>
            <a:endParaRPr lang="ru-RU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2276872"/>
            <a:ext cx="3240360" cy="697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Lato"/>
              </a:rPr>
              <a:t>по заявлению должника</a:t>
            </a:r>
          </a:p>
          <a:p>
            <a:pPr marL="285750" indent="-285750" fontAlgn="base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Lato"/>
              </a:rPr>
              <a:t>по заявлению кредитора</a:t>
            </a:r>
          </a:p>
        </p:txBody>
      </p:sp>
    </p:spTree>
    <p:extLst>
      <p:ext uri="{BB962C8B-B14F-4D97-AF65-F5344CB8AC3E}">
        <p14:creationId xmlns:p14="http://schemas.microsoft.com/office/powerpoint/2010/main" val="585583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412776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Raleway"/>
              </a:rPr>
              <a:t>ПОЧЕМУ БАНКРОТСТВО </a:t>
            </a:r>
            <a:r>
              <a:rPr lang="ru-RU" sz="3600" b="1" dirty="0" smtClean="0">
                <a:solidFill>
                  <a:srgbClr val="C00000"/>
                </a:solidFill>
                <a:latin typeface="Raleway"/>
              </a:rPr>
              <a:t>ВЫГОДНО КРЕДИТОРУ?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780928"/>
            <a:ext cx="7344816" cy="3652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Lato"/>
              </a:rPr>
              <a:t>Доступ кредиторов к первичной документации и всем хозяйственным операциям должника.</a:t>
            </a:r>
          </a:p>
          <a:p>
            <a:pPr algn="just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Lato"/>
              </a:rPr>
              <a:t>Расширенный перечень оснований для признания недействительными сделок, совершенных должником «накануне» банкротства.</a:t>
            </a:r>
          </a:p>
          <a:p>
            <a:pPr algn="just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Lato"/>
              </a:rPr>
              <a:t>Освобождение от уплаты государственной пошлины по искам в пользу пополнения конкурсной массы.</a:t>
            </a:r>
          </a:p>
          <a:p>
            <a:pPr algn="just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Lato"/>
              </a:rPr>
              <a:t>Особый статус должника с момента возбуждения процедуры банкротства.</a:t>
            </a:r>
          </a:p>
          <a:p>
            <a:pPr algn="just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Lato"/>
              </a:rPr>
              <a:t>Субсидиарная, административная и уголовная ответственность должностных лиц банкрота</a:t>
            </a:r>
            <a:r>
              <a:rPr lang="ru-RU" dirty="0" smtClean="0">
                <a:latin typeface="Lato"/>
              </a:rPr>
              <a:t>.</a:t>
            </a:r>
            <a:endParaRPr lang="ru-RU" dirty="0"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580593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99992" y="1196752"/>
            <a:ext cx="4644008" cy="56612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2060848"/>
            <a:ext cx="3600400" cy="3881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3600" b="1" dirty="0" err="1">
                <a:latin typeface="Raleway"/>
              </a:rPr>
              <a:t>Банкротный</a:t>
            </a:r>
            <a:r>
              <a:rPr lang="ru-RU" sz="3600" b="1" dirty="0">
                <a:latin typeface="Raleway"/>
              </a:rPr>
              <a:t> управляющий – самая важная фигура в банкротстве</a:t>
            </a:r>
            <a:r>
              <a:rPr lang="ru-RU" sz="3600" b="1" dirty="0" smtClean="0">
                <a:latin typeface="Raleway"/>
              </a:rPr>
              <a:t>.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2263471"/>
            <a:ext cx="4045804" cy="342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14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Lato"/>
              </a:rPr>
              <a:t>Управляет компанией-банкротом</a:t>
            </a:r>
          </a:p>
          <a:p>
            <a:pPr marL="285750" indent="-285750" fontAlgn="base">
              <a:lnSpc>
                <a:spcPct val="114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Lato"/>
              </a:rPr>
              <a:t>Взыскивает долги с дебиторов должника</a:t>
            </a:r>
          </a:p>
          <a:p>
            <a:pPr marL="285750" indent="-285750" fontAlgn="base">
              <a:lnSpc>
                <a:spcPct val="114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Lato"/>
              </a:rPr>
              <a:t>Проводит аудит всех операций</a:t>
            </a:r>
          </a:p>
          <a:p>
            <a:pPr marL="285750" indent="-285750" fontAlgn="base">
              <a:lnSpc>
                <a:spcPct val="114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Lato"/>
              </a:rPr>
              <a:t>Выявляет сомнительные сделки</a:t>
            </a:r>
          </a:p>
          <a:p>
            <a:pPr marL="285750" indent="-285750" fontAlgn="base">
              <a:lnSpc>
                <a:spcPct val="114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Lato"/>
              </a:rPr>
              <a:t>Выявляет признаки преступлений и правонарушений</a:t>
            </a:r>
          </a:p>
          <a:p>
            <a:pPr marL="285750" indent="-285750" fontAlgn="base">
              <a:lnSpc>
                <a:spcPct val="114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Lato"/>
              </a:rPr>
              <a:t>Привлекает виновных лиц к ответственности </a:t>
            </a:r>
          </a:p>
        </p:txBody>
      </p:sp>
    </p:spTree>
    <p:extLst>
      <p:ext uri="{BB962C8B-B14F-4D97-AF65-F5344CB8AC3E}">
        <p14:creationId xmlns:p14="http://schemas.microsoft.com/office/powerpoint/2010/main" val="9889149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391</Words>
  <Application>Microsoft Office PowerPoint</Application>
  <PresentationFormat>Экран (4:3)</PresentationFormat>
  <Paragraphs>109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Georgia</vt:lpstr>
      <vt:lpstr>Lato</vt:lpstr>
      <vt:lpstr>Merriweather</vt:lpstr>
      <vt:lpstr>Raleway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Элина Черногрицкая</dc:creator>
  <cp:lastModifiedBy>User</cp:lastModifiedBy>
  <cp:revision>20</cp:revision>
  <dcterms:created xsi:type="dcterms:W3CDTF">2018-01-30T04:51:50Z</dcterms:created>
  <dcterms:modified xsi:type="dcterms:W3CDTF">2019-05-21T03:31:43Z</dcterms:modified>
</cp:coreProperties>
</file>