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62" r:id="rId7"/>
    <p:sldId id="263" r:id="rId8"/>
    <p:sldId id="267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oc24.kz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ГОСЗАКУПКИ: АКТУАЛЬНЫЕ ИЗМЕНЕНИЯ 2019 ГОДА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4936504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Наталья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Худайбергенова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Эксперт-практик по государственным закупкам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prg.kz/templates/prg_kz/pravmedia/img_works/vse_zakupk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80" y="5771923"/>
            <a:ext cx="2971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 Условия включения в Перечень квалифицированных потенциальных поставщиков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Строительно-монтажные работы </a:t>
            </a:r>
            <a:r>
              <a:rPr lang="ru-RU" dirty="0"/>
              <a:t>- </a:t>
            </a:r>
            <a:r>
              <a:rPr lang="ru-RU" dirty="0" smtClean="0"/>
              <a:t>являться </a:t>
            </a:r>
            <a:r>
              <a:rPr lang="ru-RU" dirty="0"/>
              <a:t>финансово устойчивым</a:t>
            </a:r>
          </a:p>
          <a:p>
            <a:endParaRPr lang="ru-RU" sz="1050" dirty="0"/>
          </a:p>
          <a:p>
            <a:r>
              <a:rPr lang="ru-RU" dirty="0">
                <a:solidFill>
                  <a:srgbClr val="C00000"/>
                </a:solidFill>
              </a:rPr>
              <a:t>Мебельная продукция</a:t>
            </a:r>
            <a:r>
              <a:rPr lang="ru-RU" dirty="0"/>
              <a:t> - </a:t>
            </a:r>
            <a:r>
              <a:rPr lang="ru-RU" dirty="0" smtClean="0"/>
              <a:t>наличие </a:t>
            </a:r>
            <a:r>
              <a:rPr lang="ru-RU" dirty="0"/>
              <a:t>Индустриального сертификата, выданного Национальной палатой предпринимателей </a:t>
            </a:r>
            <a:r>
              <a:rPr lang="ru-RU" dirty="0" smtClean="0"/>
              <a:t>РК «</a:t>
            </a:r>
            <a:r>
              <a:rPr lang="ru-RU" dirty="0" err="1" smtClean="0"/>
              <a:t>Атамекен</a:t>
            </a:r>
            <a:r>
              <a:rPr lang="ru-RU" dirty="0"/>
              <a:t>» производителю товаров мебельной промышленности</a:t>
            </a:r>
          </a:p>
          <a:p>
            <a:endParaRPr lang="ru-RU" sz="1050" dirty="0"/>
          </a:p>
          <a:p>
            <a:r>
              <a:rPr lang="ru-RU" dirty="0">
                <a:solidFill>
                  <a:srgbClr val="C00000"/>
                </a:solidFill>
              </a:rPr>
              <a:t>Товары легкой промышленности </a:t>
            </a:r>
            <a:r>
              <a:rPr lang="ru-RU" dirty="0"/>
              <a:t>- </a:t>
            </a:r>
            <a:r>
              <a:rPr lang="ru-RU" dirty="0" smtClean="0"/>
              <a:t>наличие </a:t>
            </a:r>
            <a:r>
              <a:rPr lang="ru-RU" dirty="0"/>
              <a:t>Индустриального сертификата, выданного </a:t>
            </a:r>
            <a:r>
              <a:rPr lang="ru-RU" dirty="0" smtClean="0"/>
              <a:t>НПП РК «</a:t>
            </a:r>
            <a:r>
              <a:rPr lang="ru-RU" dirty="0" err="1" smtClean="0"/>
              <a:t>Атамекен</a:t>
            </a:r>
            <a:r>
              <a:rPr lang="ru-RU" dirty="0"/>
              <a:t>» производителю товаров легкой промышленности</a:t>
            </a:r>
          </a:p>
          <a:p>
            <a:endParaRPr lang="ru-RU" sz="1050" dirty="0"/>
          </a:p>
          <a:p>
            <a:r>
              <a:rPr lang="ru-RU" dirty="0"/>
              <a:t>Товары, относящиеся к категориям (согласно классификатора объектов информатизации) </a:t>
            </a:r>
            <a:r>
              <a:rPr lang="ru-RU" dirty="0">
                <a:solidFill>
                  <a:srgbClr val="C00000"/>
                </a:solidFill>
              </a:rPr>
              <a:t>программного обеспечения и продукции электронной промышленности</a:t>
            </a:r>
            <a:r>
              <a:rPr lang="ru-RU" dirty="0"/>
              <a:t>,  включенным в реестр доверенного программного обеспечения и продукции электронной промышленности - </a:t>
            </a:r>
            <a:r>
              <a:rPr lang="ru-RU" dirty="0" smtClean="0"/>
              <a:t>нахождение </a:t>
            </a:r>
            <a:r>
              <a:rPr lang="ru-RU" dirty="0"/>
              <a:t>товара потенциального поставщика в реестре  доверенного программного обеспечения и продукции электронной промышленности, формируемого уполномоченным органом в сфере обеспечения информационной безопасности</a:t>
            </a:r>
          </a:p>
          <a:p>
            <a:endParaRPr lang="ru-RU" sz="1050" dirty="0"/>
          </a:p>
          <a:p>
            <a:r>
              <a:rPr lang="ru-RU" dirty="0">
                <a:solidFill>
                  <a:srgbClr val="C00000"/>
                </a:solidFill>
              </a:rPr>
              <a:t>Услуги по созданию и развитию объектов информатизации </a:t>
            </a:r>
            <a:r>
              <a:rPr lang="ru-RU" dirty="0"/>
              <a:t>– </a:t>
            </a:r>
            <a:r>
              <a:rPr lang="ru-RU" dirty="0" smtClean="0"/>
              <a:t>наличие </a:t>
            </a:r>
            <a:r>
              <a:rPr lang="ru-RU" dirty="0"/>
              <a:t>соответствующего Индустриального сертификата, выданного </a:t>
            </a:r>
            <a:r>
              <a:rPr lang="ru-RU" dirty="0" smtClean="0"/>
              <a:t>НПП РК </a:t>
            </a:r>
            <a:r>
              <a:rPr lang="ru-RU" dirty="0"/>
              <a:t>«</a:t>
            </a:r>
            <a:r>
              <a:rPr lang="ru-RU" dirty="0" err="1"/>
              <a:t>Атамекен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733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256" y="1732398"/>
            <a:ext cx="8136904" cy="39703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/>
              <a:t>Порядок </a:t>
            </a:r>
            <a:r>
              <a:rPr lang="ru-RU" sz="3200" b="1" dirty="0"/>
              <a:t>установления квалификационных требований </a:t>
            </a:r>
            <a:r>
              <a:rPr lang="ru-RU" sz="3200" b="1" dirty="0" smtClean="0"/>
              <a:t>в </a:t>
            </a:r>
            <a:r>
              <a:rPr lang="ru-RU" sz="3200" b="1" dirty="0"/>
              <a:t>части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наличия </a:t>
            </a:r>
            <a:r>
              <a:rPr lang="ru-RU" sz="3200" b="1" dirty="0" smtClean="0"/>
              <a:t>опыта </a:t>
            </a:r>
            <a:endParaRPr lang="ru-RU" sz="3200" dirty="0" smtClean="0"/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</a:endParaRPr>
          </a:p>
          <a:p>
            <a:pPr indent="252095" algn="just"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SUS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7" y="4653136"/>
            <a:ext cx="2399041" cy="20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57" y="1268760"/>
            <a:ext cx="2533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16632"/>
            <a:ext cx="9036496" cy="6624736"/>
          </a:xfrm>
        </p:spPr>
        <p:txBody>
          <a:bodyPr>
            <a:noAutofit/>
          </a:bodyPr>
          <a:lstStyle/>
          <a:p>
            <a:pPr algn="just"/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52612"/>
            <a:ext cx="1262063" cy="56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8" y="1446247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7" y="2928331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0" y="4430106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69" y="5733256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85" y="1252612"/>
            <a:ext cx="49387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73211"/>
            <a:ext cx="49323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82" y="4326521"/>
            <a:ext cx="4938713" cy="117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607238"/>
            <a:ext cx="4932363" cy="118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39143"/>
            <a:ext cx="1335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26" y="2907695"/>
            <a:ext cx="1335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4326521"/>
            <a:ext cx="1335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73" y="5666204"/>
            <a:ext cx="1335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76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331" y="2338304"/>
            <a:ext cx="8676964" cy="286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3200" b="1" dirty="0" smtClean="0"/>
              <a:t>Демпинг </a:t>
            </a:r>
            <a:r>
              <a:rPr lang="ru-RU" sz="3200" b="1" dirty="0"/>
              <a:t>на товары, работы и услуги. Антидемпинговые меры. Отмена </a:t>
            </a:r>
            <a:r>
              <a:rPr lang="ru-RU" sz="3200" b="1" dirty="0" err="1"/>
              <a:t>антидемпинга</a:t>
            </a:r>
            <a:r>
              <a:rPr lang="ru-RU" sz="3200" b="1" dirty="0"/>
              <a:t> в сфере строительства. </a:t>
            </a:r>
            <a:endParaRPr lang="ru-RU" sz="32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indent="252095" algn="just"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19" y="1268760"/>
            <a:ext cx="25336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16" y="5013176"/>
            <a:ext cx="2850232" cy="15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8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074"/>
            <a:ext cx="145732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3" y="1162155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0" y="2348880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0" y="3546367"/>
            <a:ext cx="15478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3" y="4701621"/>
            <a:ext cx="15478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0" y="5872959"/>
            <a:ext cx="15478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8" y="1272891"/>
            <a:ext cx="44862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87" y="2367930"/>
            <a:ext cx="43830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86" y="3600342"/>
            <a:ext cx="43830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725144"/>
            <a:ext cx="4423866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78" y="5817173"/>
            <a:ext cx="4412296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72891"/>
            <a:ext cx="1335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42" y="2386186"/>
            <a:ext cx="1335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27" y="3546367"/>
            <a:ext cx="13350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05" y="4701621"/>
            <a:ext cx="1335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72330"/>
            <a:ext cx="1335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7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3061" y="1384828"/>
            <a:ext cx="8041406" cy="1338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ДЕМПИНГ / АНТИДЕМПИНГ</a:t>
            </a:r>
          </a:p>
          <a:p>
            <a:pPr indent="252095" algn="ctr">
              <a:spcAft>
                <a:spcPts val="0"/>
              </a:spcAft>
            </a:pPr>
            <a:r>
              <a:rPr lang="ru-RU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ст.26 Закона пп.174-178 Правил</a:t>
            </a:r>
          </a:p>
          <a:p>
            <a:pPr indent="252095" algn="just">
              <a:spcAft>
                <a:spcPts val="0"/>
              </a:spcAft>
            </a:pPr>
            <a:endParaRPr lang="ru-RU" sz="17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226960" cy="1255805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ст.26 п.1 </a:t>
            </a:r>
          </a:p>
          <a:p>
            <a:pPr indent="252095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Демпинговой </a:t>
            </a:r>
            <a:r>
              <a:rPr lang="ru-RU" sz="2000" b="1" dirty="0">
                <a:solidFill>
                  <a:schemeClr val="tx1"/>
                </a:solidFill>
              </a:rPr>
              <a:t>ценой признается цена, предложенная участником конкурса, которая является ниже порогового значения, определяемого правилами осуществления государственных закупок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271" y="4516005"/>
            <a:ext cx="9169157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178</a:t>
            </a:r>
            <a:r>
              <a:rPr lang="ru-RU" b="1" dirty="0"/>
              <a:t>. Допускается представление демпинговой цены по государственным закупкам услуг, предусмотренных </a:t>
            </a:r>
            <a:r>
              <a:rPr lang="ru-RU" b="1" dirty="0" smtClean="0"/>
              <a:t>пунктом 177 настоящих </a:t>
            </a:r>
            <a:r>
              <a:rPr lang="ru-RU" b="1" dirty="0"/>
              <a:t>Правил при условии внесения потенциальным поставщиком дополнительно к обеспечению исполнения договора суммы в размере равной сниженной сумме от минимальной допустимой цены, не признаваемой демпинговой.</a:t>
            </a:r>
          </a:p>
          <a:p>
            <a:pPr algn="just"/>
            <a:r>
              <a:rPr lang="ru-RU" b="1" dirty="0" smtClean="0"/>
              <a:t>178-1</a:t>
            </a:r>
            <a:r>
              <a:rPr lang="ru-RU" b="1" dirty="0"/>
              <a:t>. В случаях, предусмотренных </a:t>
            </a:r>
            <a:r>
              <a:rPr lang="ru-RU" b="1" dirty="0" smtClean="0"/>
              <a:t>пунктами 174-176 </a:t>
            </a:r>
            <a:r>
              <a:rPr lang="ru-RU" b="1" dirty="0"/>
              <a:t>настоящих Правил представление демпинговых цен не допускается.</a:t>
            </a:r>
          </a:p>
          <a:p>
            <a:pPr indent="252095" algn="just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6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40000" lnSpcReduction="20000"/>
          </a:bodyPr>
          <a:lstStyle/>
          <a:p>
            <a:pPr indent="202883" algn="just">
              <a:spcAft>
                <a:spcPts val="0"/>
              </a:spcAft>
            </a:pPr>
            <a:r>
              <a:rPr lang="ru-RU" sz="4000" b="1" u="sng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п.1 ст.9 Закона</a:t>
            </a:r>
          </a:p>
          <a:p>
            <a:pPr indent="202883" algn="just">
              <a:spcAft>
                <a:spcPts val="0"/>
              </a:spcAft>
            </a:pPr>
            <a:r>
              <a:rPr lang="ru-RU" sz="36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 потенциальным поставщикам предъявляются следующие квалификационные </a:t>
            </a:r>
            <a:r>
              <a:rPr lang="ru-RU" sz="48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требования:</a:t>
            </a:r>
          </a:p>
          <a:p>
            <a:pPr indent="202883" algn="just">
              <a:spcAft>
                <a:spcPts val="0"/>
              </a:spcAft>
            </a:pPr>
            <a:r>
              <a:rPr lang="ru-RU" sz="48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48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обладать правоспособностью (для юридических лиц), гражданской дееспособностью (для физических лиц);</a:t>
            </a:r>
          </a:p>
          <a:p>
            <a:pPr algn="l"/>
            <a:r>
              <a:rPr lang="ru-RU" sz="48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2</a:t>
            </a:r>
            <a:r>
              <a:rPr lang="ru-RU" sz="48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4800" b="1" dirty="0">
                <a:solidFill>
                  <a:schemeClr val="tx1"/>
                </a:solidFill>
              </a:rPr>
              <a:t>являться финансово устойчивым и не иметь налоговой задолженности, превышающей шестикратный размер месячного расчетного показателя, установленного на соответствующий финансовый год законом о республиканском бюджете.</a:t>
            </a:r>
          </a:p>
          <a:p>
            <a:pPr algn="l"/>
            <a:r>
              <a:rPr lang="ru-RU" sz="4800" b="1" i="1" dirty="0">
                <a:solidFill>
                  <a:srgbClr val="C00000"/>
                </a:solidFill>
              </a:rPr>
              <a:t>Финансовая устойчивость потенциальных поставщиков определяется путем их категорирования в порядке, определенном правилами осуществления государственных закупок</a:t>
            </a:r>
            <a:endParaRPr lang="ru-RU" sz="4800" b="1" i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2883" algn="l">
              <a:spcAft>
                <a:spcPts val="0"/>
              </a:spcAft>
            </a:pPr>
            <a:r>
              <a:rPr lang="ru-RU" sz="48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3) не подлежать процедуре банкротства либо ликвидации;</a:t>
            </a:r>
          </a:p>
          <a:p>
            <a:pPr indent="202883" algn="l">
              <a:spcAft>
                <a:spcPts val="0"/>
              </a:spcAft>
            </a:pPr>
            <a:r>
              <a:rPr lang="ru-RU" sz="48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ru-RU" sz="4800" b="1" dirty="0">
                <a:solidFill>
                  <a:schemeClr val="tx1"/>
                </a:solidFill>
              </a:rPr>
              <a:t>обладать материальными, трудовыми и финансовыми ресурсами, достаточными для исполнения обязательств по договору о государственных закупках;</a:t>
            </a:r>
            <a:endParaRPr lang="ru-RU" sz="4800" b="1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2883" algn="l">
              <a:spcAft>
                <a:spcPts val="0"/>
              </a:spcAft>
            </a:pPr>
            <a:r>
              <a:rPr lang="ru-RU" sz="48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5) наличие опыта </a:t>
            </a:r>
            <a:r>
              <a:rPr lang="ru-RU" sz="48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работы.</a:t>
            </a:r>
          </a:p>
          <a:p>
            <a:pPr indent="202883" algn="l">
              <a:spcAft>
                <a:spcPts val="0"/>
              </a:spcAft>
            </a:pPr>
            <a:r>
              <a:rPr lang="ru-RU" sz="4000" b="1" i="1" dirty="0" smtClean="0">
                <a:solidFill>
                  <a:srgbClr val="C00000"/>
                </a:solidFill>
              </a:rPr>
              <a:t>Квалификационные </a:t>
            </a:r>
            <a:r>
              <a:rPr lang="ru-RU" sz="4000" b="1" i="1" dirty="0">
                <a:solidFill>
                  <a:srgbClr val="C00000"/>
                </a:solidFill>
              </a:rPr>
              <a:t>требования, предусмотренные </a:t>
            </a:r>
          </a:p>
          <a:p>
            <a:pPr indent="202883" algn="l">
              <a:spcAft>
                <a:spcPts val="0"/>
              </a:spcAft>
            </a:pPr>
            <a:r>
              <a:rPr lang="ru-RU" sz="4000" b="1" i="1" dirty="0" err="1">
                <a:solidFill>
                  <a:srgbClr val="C00000"/>
                </a:solidFill>
              </a:rPr>
              <a:t>пп</a:t>
            </a:r>
            <a:r>
              <a:rPr lang="ru-RU" sz="4000" b="1" i="1" dirty="0">
                <a:solidFill>
                  <a:srgbClr val="C00000"/>
                </a:solidFill>
              </a:rPr>
              <a:t> 2), 4) и 5) части первой настоящего</a:t>
            </a:r>
          </a:p>
          <a:p>
            <a:pPr indent="202883" algn="l">
              <a:spcAft>
                <a:spcPts val="0"/>
              </a:spcAft>
            </a:pPr>
            <a:r>
              <a:rPr lang="ru-RU" sz="4000" b="1" i="1" dirty="0">
                <a:solidFill>
                  <a:srgbClr val="C00000"/>
                </a:solidFill>
              </a:rPr>
              <a:t>пункта, устанавливаются в порядке,</a:t>
            </a:r>
          </a:p>
          <a:p>
            <a:pPr indent="202883" algn="l">
              <a:spcAft>
                <a:spcPts val="0"/>
              </a:spcAft>
            </a:pPr>
            <a:r>
              <a:rPr lang="ru-RU" sz="4000" b="1" i="1" dirty="0">
                <a:solidFill>
                  <a:srgbClr val="C00000"/>
                </a:solidFill>
              </a:rPr>
              <a:t>определяемом правилами осуществления </a:t>
            </a:r>
          </a:p>
          <a:p>
            <a:pPr indent="202883" algn="l">
              <a:spcAft>
                <a:spcPts val="0"/>
              </a:spcAft>
            </a:pPr>
            <a:r>
              <a:rPr lang="ru-RU" sz="4000" b="1" i="1" dirty="0">
                <a:solidFill>
                  <a:srgbClr val="C00000"/>
                </a:solidFill>
              </a:rPr>
              <a:t>Государственных закупок.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01" y="5077477"/>
            <a:ext cx="23913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ФИНАНСОВАЯ УСТОЙЧИВОСТЬ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Формула расчета.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25" y="4077072"/>
            <a:ext cx="38308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8" y="1196752"/>
            <a:ext cx="912358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700" dirty="0">
                <a:solidFill>
                  <a:srgbClr val="C00000"/>
                </a:solidFill>
              </a:rPr>
              <a:t>445. </a:t>
            </a:r>
            <a:r>
              <a:rPr lang="ru-RU" sz="2700" dirty="0"/>
              <a:t>Квалификационное требование в виде финансовой устойчивости потенциального поставщика предъявляется к потенциальным поставщикам, участвующим в государственных закупках способом </a:t>
            </a:r>
            <a:r>
              <a:rPr lang="ru-RU" sz="2700" dirty="0" smtClean="0"/>
              <a:t>конкурса </a:t>
            </a:r>
            <a:r>
              <a:rPr lang="ru-RU" sz="2700" dirty="0"/>
              <a:t>с предварительным квалификационным отбором по строительно-монтажным работам.</a:t>
            </a:r>
          </a:p>
          <a:p>
            <a:r>
              <a:rPr lang="ru-RU" sz="2700" dirty="0">
                <a:solidFill>
                  <a:srgbClr val="C00000"/>
                </a:solidFill>
              </a:rPr>
              <a:t>446.</a:t>
            </a:r>
            <a:r>
              <a:rPr lang="ru-RU" sz="2700" dirty="0"/>
              <a:t> Финансовая устойчивость потенциального поставщика определяется веб-порталом </a:t>
            </a:r>
            <a:r>
              <a:rPr lang="ru-RU" sz="2700" dirty="0">
                <a:solidFill>
                  <a:srgbClr val="C00000"/>
                </a:solidFill>
              </a:rPr>
              <a:t>автоматически</a:t>
            </a:r>
            <a:r>
              <a:rPr lang="ru-RU" sz="2700" dirty="0"/>
              <a:t> на основании следующих сведений органов государственных доходов:</a:t>
            </a:r>
          </a:p>
          <a:p>
            <a:r>
              <a:rPr lang="ru-RU" sz="2700" dirty="0">
                <a:solidFill>
                  <a:srgbClr val="C00000"/>
                </a:solidFill>
              </a:rPr>
              <a:t>1)</a:t>
            </a:r>
            <a:r>
              <a:rPr lang="ru-RU" sz="2700" dirty="0"/>
              <a:t> доходы (оборотные средства);</a:t>
            </a:r>
          </a:p>
          <a:p>
            <a:r>
              <a:rPr lang="ru-RU" sz="2700" dirty="0">
                <a:solidFill>
                  <a:srgbClr val="C00000"/>
                </a:solidFill>
              </a:rPr>
              <a:t>2)</a:t>
            </a:r>
            <a:r>
              <a:rPr lang="ru-RU" sz="2700" dirty="0"/>
              <a:t> уплаченные налоги;</a:t>
            </a:r>
          </a:p>
          <a:p>
            <a:r>
              <a:rPr lang="ru-RU" sz="2700" dirty="0">
                <a:solidFill>
                  <a:srgbClr val="C00000"/>
                </a:solidFill>
              </a:rPr>
              <a:t>3)</a:t>
            </a:r>
            <a:r>
              <a:rPr lang="ru-RU" sz="2700" dirty="0"/>
              <a:t> основные средства;</a:t>
            </a:r>
          </a:p>
          <a:p>
            <a:r>
              <a:rPr lang="ru-RU" sz="2700" dirty="0">
                <a:solidFill>
                  <a:srgbClr val="C00000"/>
                </a:solidFill>
              </a:rPr>
              <a:t>4)</a:t>
            </a:r>
            <a:r>
              <a:rPr lang="ru-RU" sz="2700" dirty="0"/>
              <a:t> фонд оплаты труда.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"/>
          <a:stretch/>
        </p:blipFill>
        <p:spPr>
          <a:xfrm>
            <a:off x="5652120" y="5031059"/>
            <a:ext cx="2153005" cy="16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47500" lnSpcReduction="20000"/>
          </a:bodyPr>
          <a:lstStyle/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C00000"/>
                </a:solidFill>
              </a:rPr>
              <a:t>447.</a:t>
            </a:r>
            <a:r>
              <a:rPr lang="ru-RU" sz="3400" dirty="0">
                <a:solidFill>
                  <a:schemeClr val="tx1"/>
                </a:solidFill>
              </a:rPr>
              <a:t> Потенциальный поставщик, участвующий в государственных закупках способом конкурсе с предварительным квалификационным отбором по строительно-монтажным работам признается финансово устойчивым, если он соответствует в совокупности следующим условиям: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C00000"/>
                </a:solidFill>
              </a:rPr>
              <a:t>1)</a:t>
            </a:r>
            <a:r>
              <a:rPr lang="ru-RU" sz="3400" dirty="0">
                <a:solidFill>
                  <a:schemeClr val="tx1"/>
                </a:solidFill>
              </a:rPr>
              <a:t> доходы (оборотные средства) потенциального поставщика в течение трех лет, предшествующих предыдущему году согласно данным информационных систем органов государственных доходов составляют не менее одной второй части суммы, выделенной для осуществления государственной закупки, но не более </a:t>
            </a:r>
            <a:r>
              <a:rPr lang="ru-RU" sz="3400" dirty="0" err="1">
                <a:solidFill>
                  <a:schemeClr val="tx1"/>
                </a:solidFill>
              </a:rPr>
              <a:t>четырестатысячекратного</a:t>
            </a:r>
            <a:r>
              <a:rPr lang="ru-RU" sz="3400" dirty="0">
                <a:solidFill>
                  <a:schemeClr val="tx1"/>
                </a:solidFill>
              </a:rPr>
              <a:t> размера </a:t>
            </a:r>
            <a:r>
              <a:rPr lang="ru-RU" sz="3400" dirty="0" smtClean="0">
                <a:solidFill>
                  <a:schemeClr val="tx1"/>
                </a:solidFill>
              </a:rPr>
              <a:t>МРП, </a:t>
            </a:r>
            <a:r>
              <a:rPr lang="ru-RU" sz="3400" dirty="0">
                <a:solidFill>
                  <a:schemeClr val="tx1"/>
                </a:solidFill>
              </a:rPr>
              <a:t>установленного на соответствующий финансовый год;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C00000"/>
                </a:solidFill>
              </a:rPr>
              <a:t>2)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показатель уплаченных налогов в течение трех лет, предшествующих предыдущему году согласно данным информационных систем органов государственных доходов составляет не менее трех процентов от доходов потенциального поставщика, указанного в подпункте 1) настоящего пункта. 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</a:rPr>
              <a:t>Для целей настоящих Правил расчет показателя уплаченных налогов определяется согласно данным информационных систем органов государственных доходов по следующей формуле: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C00000"/>
                </a:solidFill>
              </a:rPr>
              <a:t>ПУН = УН / СГД х 100%</a:t>
            </a:r>
            <a:r>
              <a:rPr lang="ru-RU" sz="3400" dirty="0">
                <a:solidFill>
                  <a:schemeClr val="tx1"/>
                </a:solidFill>
              </a:rPr>
              <a:t>,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</a:rPr>
              <a:t>где: 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</a:rPr>
              <a:t>ПУН – показатель уплаченных налогов;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</a:rPr>
              <a:t>УН – сумма уплаченных налогов;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</a:rPr>
              <a:t>СГД – сумма совокупного дохода потенциального поставщика;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C00000"/>
                </a:solidFill>
              </a:rPr>
              <a:t>3)</a:t>
            </a:r>
            <a:r>
              <a:rPr lang="ru-RU" sz="3400" dirty="0">
                <a:solidFill>
                  <a:schemeClr val="tx1"/>
                </a:solidFill>
              </a:rPr>
              <a:t> средняя стоимость основных средств потенциального поставщика в течение трех лет, предшествующих предыдущему году согласно данным информационных систем органов государственных доходов составляет не менее одной пятнадцатой части суммы, выделенной для осуществления государственной закупки, но не более </a:t>
            </a:r>
            <a:r>
              <a:rPr lang="ru-RU" sz="3400" dirty="0" err="1">
                <a:solidFill>
                  <a:schemeClr val="tx1"/>
                </a:solidFill>
              </a:rPr>
              <a:t>четырестатысячекратного</a:t>
            </a:r>
            <a:r>
              <a:rPr lang="ru-RU" sz="3400" dirty="0">
                <a:solidFill>
                  <a:schemeClr val="tx1"/>
                </a:solidFill>
              </a:rPr>
              <a:t> размера </a:t>
            </a:r>
            <a:r>
              <a:rPr lang="ru-RU" sz="3400" dirty="0" smtClean="0">
                <a:solidFill>
                  <a:schemeClr val="tx1"/>
                </a:solidFill>
              </a:rPr>
              <a:t>МРП, </a:t>
            </a:r>
            <a:r>
              <a:rPr lang="ru-RU" sz="3400" dirty="0">
                <a:solidFill>
                  <a:schemeClr val="tx1"/>
                </a:solidFill>
              </a:rPr>
              <a:t>установленного на соответствующий финансовый год;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rgbClr val="C00000"/>
                </a:solidFill>
              </a:rPr>
              <a:t>4)</a:t>
            </a:r>
            <a:r>
              <a:rPr lang="ru-RU" sz="3400" dirty="0">
                <a:solidFill>
                  <a:schemeClr val="tx1"/>
                </a:solidFill>
              </a:rPr>
              <a:t> фонд оплаты труда работников потенциального поставщика в течение трех лет, предшествующих предыдущему году согласно данным информационных систем органов государственных доходов составляют не менее одной пятнадцатой части суммы, выделенной для осуществления государственной закупки, но не более </a:t>
            </a:r>
            <a:r>
              <a:rPr lang="ru-RU" sz="3400" dirty="0" err="1">
                <a:solidFill>
                  <a:schemeClr val="tx1"/>
                </a:solidFill>
              </a:rPr>
              <a:t>четырестатысячекратного</a:t>
            </a:r>
            <a:r>
              <a:rPr lang="ru-RU" sz="3400" dirty="0">
                <a:solidFill>
                  <a:schemeClr val="tx1"/>
                </a:solidFill>
              </a:rPr>
              <a:t> размера </a:t>
            </a:r>
            <a:r>
              <a:rPr lang="ru-RU" sz="3400" dirty="0" smtClean="0">
                <a:solidFill>
                  <a:schemeClr val="tx1"/>
                </a:solidFill>
              </a:rPr>
              <a:t>МРП, </a:t>
            </a:r>
            <a:r>
              <a:rPr lang="ru-RU" sz="3400" dirty="0">
                <a:solidFill>
                  <a:schemeClr val="tx1"/>
                </a:solidFill>
              </a:rPr>
              <a:t>установленного на соответствующий финансовый год</a:t>
            </a:r>
            <a:endParaRPr lang="ru-RU" sz="3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768381"/>
            <a:ext cx="1368152" cy="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2" y="1382841"/>
            <a:ext cx="9175711" cy="185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" y="4310396"/>
            <a:ext cx="38830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26" y="3645024"/>
            <a:ext cx="46148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7533"/>
          <a:stretch/>
        </p:blipFill>
        <p:spPr>
          <a:xfrm>
            <a:off x="38199" y="3254481"/>
            <a:ext cx="1728192" cy="105591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57" y="3121025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39" y="3236243"/>
            <a:ext cx="2541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0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534711"/>
            <a:ext cx="648072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Электронный депозитарий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с </a:t>
            </a:r>
            <a:r>
              <a:rPr lang="ru-RU" sz="3200" b="1" dirty="0">
                <a:solidFill>
                  <a:srgbClr val="C00000"/>
                </a:solidFill>
              </a:rPr>
              <a:t>1 сентября 2019 года. </a:t>
            </a:r>
          </a:p>
          <a:p>
            <a:pPr lvl="0" algn="ctr"/>
            <a:endParaRPr lang="ru-RU" sz="1100" b="1" dirty="0">
              <a:solidFill>
                <a:srgbClr val="C00000"/>
              </a:solidFill>
            </a:endParaRPr>
          </a:p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Порядок формирования 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Электронного депозитария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www.midcondata.com/wp-content/uploads/2018/04/documentmanagement-1000x65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r="6088"/>
          <a:stretch/>
        </p:blipFill>
        <p:spPr bwMode="auto">
          <a:xfrm>
            <a:off x="251520" y="4766091"/>
            <a:ext cx="2569029" cy="194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stor.nn2.ru/blog/data/blog/2018-11/1762772_154265677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94421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03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301208"/>
          </a:xfrm>
        </p:spPr>
        <p:txBody>
          <a:bodyPr>
            <a:noAutofit/>
          </a:bodyPr>
          <a:lstStyle/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C00000"/>
                </a:solidFill>
              </a:rPr>
              <a:t>448</a:t>
            </a:r>
            <a:r>
              <a:rPr lang="ru-RU" sz="1900" dirty="0">
                <a:solidFill>
                  <a:srgbClr val="C00000"/>
                </a:solidFill>
              </a:rPr>
              <a:t>.</a:t>
            </a:r>
            <a:r>
              <a:rPr lang="ru-RU" sz="1900" dirty="0">
                <a:solidFill>
                  <a:schemeClr val="tx1"/>
                </a:solidFill>
              </a:rPr>
              <a:t> Электронный депозитарий формируется на веб-портале по перечню товаров, работ, услуг, согласно приложению 25 настоящих Правил.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C00000"/>
                </a:solidFill>
              </a:rPr>
              <a:t>449.</a:t>
            </a:r>
            <a:r>
              <a:rPr lang="ru-RU" sz="1900" dirty="0">
                <a:solidFill>
                  <a:schemeClr val="tx1"/>
                </a:solidFill>
              </a:rPr>
              <a:t> Электронный депозитарий формируется уполномоченным органом на основании сведений и документов, подтверждающих опыт работы, вносимые потенциальными поставщиками посредством веб-портала согласно приложению 26 настоящих Правил.  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C00000"/>
                </a:solidFill>
              </a:rPr>
              <a:t>450.</a:t>
            </a:r>
            <a:r>
              <a:rPr lang="ru-RU" sz="1900" dirty="0">
                <a:solidFill>
                  <a:schemeClr val="tx1"/>
                </a:solidFill>
              </a:rPr>
              <a:t> Сведения и документы, подтверждающие опыт работы вносятся в электронный депозитарий потенциальными поставщиками в следующие сроки: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chemeClr val="tx1"/>
                </a:solidFill>
              </a:rPr>
              <a:t>1) за предыдущие периоды (в течение последних десяти лет) не позднее 31 октября 2019 года;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chemeClr val="tx1"/>
                </a:solidFill>
              </a:rPr>
              <a:t>2) за текущий год не позднее 31 декабря этого же года. 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C00000"/>
                </a:solidFill>
              </a:rPr>
              <a:t>451.</a:t>
            </a:r>
            <a:r>
              <a:rPr lang="ru-RU" sz="1900" dirty="0">
                <a:solidFill>
                  <a:schemeClr val="tx1"/>
                </a:solidFill>
              </a:rPr>
              <a:t> В случае внесения потенциальными поставщиками сведений и документов, подтверждающих опыт работы по истечении сроков, указанных в пункте 450 настоящих Правил, такие сведения и документы вносятся в электронный депозитарий уполномоченным органом после подтверждения их достоверности. 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C00000"/>
                </a:solidFill>
              </a:rPr>
              <a:t>452.</a:t>
            </a:r>
            <a:r>
              <a:rPr lang="ru-RU" sz="1900" dirty="0">
                <a:solidFill>
                  <a:schemeClr val="tx1"/>
                </a:solidFill>
              </a:rPr>
              <a:t> В случаях, предусмотренных в пункте 451 настоящих Правил сведения и документы, подтверждающие опыт работы, рассматриваются уполномоченным органом для определения их достоверности в течение двух месяцев со дня их представления посредством веб-портала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1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7504" y="1340768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C00000"/>
                </a:solidFill>
              </a:rPr>
              <a:t>453.</a:t>
            </a:r>
            <a:r>
              <a:rPr lang="ru-RU" sz="1800" dirty="0" smtClean="0">
                <a:solidFill>
                  <a:schemeClr val="tx1"/>
                </a:solidFill>
              </a:rPr>
              <a:t> В целях определения достоверности  сведений и документов, подтверждающих опыт работы, представленных потенциальными поставщиками по истечении сроков, указанных в пункте 450 настоящих Правил, уполномоченный орган направляет запрос соответствующим государственным органам, а также должностным и иным физическим и юридическим лицам.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</a:rPr>
              <a:t>На период предоставления запрашиваемой информации срок рассмотрения приостанавливается, о чем уполномоченный орган в течение трех рабочих дней с момента направления соответствующего запроса уведомляет посредством веб-портала потенциального поставщика.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C00000"/>
                </a:solidFill>
              </a:rPr>
              <a:t>454.</a:t>
            </a:r>
            <a:r>
              <a:rPr lang="ru-RU" sz="1800" dirty="0" smtClean="0">
                <a:solidFill>
                  <a:schemeClr val="tx1"/>
                </a:solidFill>
              </a:rPr>
              <a:t> В случае подтверждения соответствующими государственными органами, должностными и иными физическими и юридическими лицам достоверности представленных документов, такие сведения вносятся в электронный депозитарий.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C00000"/>
                </a:solidFill>
              </a:rPr>
              <a:t>455. </a:t>
            </a:r>
            <a:r>
              <a:rPr lang="ru-RU" sz="1800" dirty="0" smtClean="0">
                <a:solidFill>
                  <a:schemeClr val="tx1"/>
                </a:solidFill>
              </a:rPr>
              <a:t>Корректировка сведений и документов, внесенных в электронный депозитарий, осуществляется в порядке, определенном пунктами 451 – 454 настоящих Правил.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C00000"/>
                </a:solidFill>
              </a:rPr>
              <a:t>456. </a:t>
            </a:r>
            <a:r>
              <a:rPr lang="ru-RU" sz="1800" dirty="0" smtClean="0">
                <a:solidFill>
                  <a:schemeClr val="tx1"/>
                </a:solidFill>
              </a:rPr>
              <a:t>Уполномоченный орган в течение пяти рабочих дней со дня включения потенциального поставщика или поставщика в реестр недобросовестных участников государственных закупок по причине установления факта предоставления им недостоверной информации по сведениям и документам, находящимся в электронном депозитарии, исключает такие сведения и документы из электронного депозитария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119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Марина</a:t>
            </a:r>
          </a:p>
          <a:p>
            <a:pPr algn="l"/>
            <a:endParaRPr lang="ru-RU" dirty="0">
              <a:solidFill>
                <a:srgbClr val="C00000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день, Наталья Александровна!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меня два вопроса в отношении Приказов Первого заместителя Премьер-Министра Республики Казахстан - Министра финансов Республики Казахстан №154 от 28.02.2019г. и №798 от 29.07.2019г., касающихся перечня товаров, работ и услуг, по которым способ осуществления государственных закупок осуществляется уполномоченным органом.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Первый</a:t>
            </a:r>
            <a:r>
              <a:rPr lang="ru-RU" dirty="0">
                <a:solidFill>
                  <a:schemeClr val="tx1"/>
                </a:solidFill>
              </a:rPr>
              <a:t>, в отношении того, что Приказ №154 определил, что закупка строительно-монтажных работ (далее - СМР) с 1 июля 2019г. производится способом конкурса с предварительным отбором. Приказ №798 (еще не вступивший в силу вступает с 17 августа 2019г.) отменяет Приказ №154 и вводит этот </a:t>
            </a:r>
            <a:r>
              <a:rPr lang="ru-RU" dirty="0" err="1">
                <a:solidFill>
                  <a:schemeClr val="tx1"/>
                </a:solidFill>
              </a:rPr>
              <a:t>этот</a:t>
            </a:r>
            <a:r>
              <a:rPr lang="ru-RU" dirty="0">
                <a:solidFill>
                  <a:schemeClr val="tx1"/>
                </a:solidFill>
              </a:rPr>
              <a:t> же способ закупок для СМР с 1 сентября 2019г. Аналогично и с товарами, относящимися к категориям программного обеспечения и продукции электронной промышленности. Только согласно Приказу №798 в отношении данной категории товаров указанный способ закупки вводится с 1 января 2020г. По действию этих Приказов получается, что ввели норму, она какое-то время действует, потом отменена и начинает действовать снова позже. Как быть с закупками, которые должны быть проведены в промежутке этих дат?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Второй </a:t>
            </a:r>
            <a:r>
              <a:rPr lang="ru-RU" dirty="0">
                <a:solidFill>
                  <a:srgbClr val="C00000"/>
                </a:solidFill>
              </a:rPr>
              <a:t>вопрос: </a:t>
            </a:r>
            <a:r>
              <a:rPr lang="ru-RU" dirty="0">
                <a:solidFill>
                  <a:schemeClr val="tx1"/>
                </a:solidFill>
              </a:rPr>
              <a:t>не могли бы Вы пояснить, какие именно категории товаров (как их определять) и в каких случаях подпадают под действие п.4 Перечня, приведенного в Приказе №798 особенно в части "продукции электронной промышленности"?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Каким </a:t>
            </a:r>
            <a:r>
              <a:rPr lang="ru-RU" dirty="0">
                <a:solidFill>
                  <a:schemeClr val="tx1"/>
                </a:solidFill>
              </a:rPr>
              <a:t>нормативным актом определен перечень продукции электронной промышленности или критерии относимости товаров к ней?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437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Благодарю за внимание!</a:t>
            </a:r>
            <a:endParaRPr lang="ru-RU" sz="4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23528" y="4725144"/>
            <a:ext cx="49365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Наталья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Худайбергенова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Эксперт-практик по государственным закупкам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https://prg.kz/templates/prg_kz/pravmedia/img_works/vse_zakupk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80" y="5771923"/>
            <a:ext cx="2971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9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44197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58169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ru-RU" sz="2800" b="1" dirty="0">
              <a:solidFill>
                <a:srgbClr val="C0000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</a:rPr>
              <a:t>НОВОВВЕДЕНИЯ</a:t>
            </a:r>
          </a:p>
          <a:p>
            <a:pPr lvl="0" algn="ctr"/>
            <a:endParaRPr lang="ru-RU" sz="2800" b="1" dirty="0" smtClean="0">
              <a:solidFill>
                <a:srgbClr val="C00000"/>
              </a:solidFill>
            </a:endParaRPr>
          </a:p>
          <a:p>
            <a:pPr lvl="0" algn="ctr"/>
            <a:endParaRPr lang="ru-RU" sz="1400" b="1" dirty="0" smtClean="0">
              <a:solidFill>
                <a:srgbClr val="C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b="1" dirty="0">
                <a:solidFill>
                  <a:srgbClr val="C0000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C00000"/>
                </a:solidFill>
              </a:rPr>
              <a:t>устойчивость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1 сентября 2019 года.</a:t>
            </a:r>
          </a:p>
          <a:p>
            <a:pPr lvl="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каких случаях применяется. Формула расчета. Н</a:t>
            </a:r>
            <a:r>
              <a:rPr lang="kk-K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овое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квалификационное требование в виде финансовой устойчивости потенциального поставщика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Электронный депозитарий с 1 сентября 2019 года. Порядок формирования Электронного депозитария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Предварительный Квалификационный Отбор в определенных сферах. Приложение 4-1. Условия соответствия требованиям.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Демпинг на товары, работы и услуги. Антидемпинговые меры.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Уточнения по квалификационному требованию ОПЫТ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</a:t>
            </a: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46942"/>
            <a:ext cx="2664296" cy="15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707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Новые </a:t>
            </a:r>
            <a:r>
              <a:rPr lang="ru-RU" sz="2400" b="1" dirty="0">
                <a:solidFill>
                  <a:schemeClr val="tx1"/>
                </a:solidFill>
              </a:rPr>
              <a:t>формы сведений о квалификации.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</a:rPr>
              <a:t>     Приложение 5 и 5-1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Уточнения оснований для отклонения </a:t>
            </a:r>
            <a:r>
              <a:rPr lang="ru-RU" sz="2400" b="1" dirty="0">
                <a:solidFill>
                  <a:schemeClr val="tx1"/>
                </a:solidFill>
              </a:rPr>
              <a:t>по сведениям квалификации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ru-RU" sz="2400" b="1" dirty="0" smtClean="0">
              <a:solidFill>
                <a:schemeClr val="bg1"/>
              </a:solidFill>
            </a:endParaRPr>
          </a:p>
          <a:p>
            <a:pPr lvl="0" algn="l"/>
            <a:endParaRPr lang="ru-RU" sz="2400" b="1" dirty="0" smtClean="0">
              <a:solidFill>
                <a:schemeClr val="bg1"/>
              </a:solidFill>
            </a:endParaRPr>
          </a:p>
          <a:p>
            <a:pPr lvl="0" algn="l"/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Новые формы типовых договоров.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Приложения 20 (СМР), 20-1(ПСД),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20-2(работы, не связанные со строительством). </a:t>
            </a:r>
          </a:p>
          <a:p>
            <a:pPr indent="252095" algn="l"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2533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3046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с 1 июля 2019 года</a:t>
            </a: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b="1" dirty="0" smtClean="0"/>
              <a:t>Предварительный </a:t>
            </a:r>
            <a:r>
              <a:rPr lang="ru-RU" sz="3200" b="1" dirty="0"/>
              <a:t>Квалификационный Отбор в определенных сферах. Приложение 4-1. </a:t>
            </a:r>
            <a:endParaRPr lang="ru-RU" sz="32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b="1" dirty="0" smtClean="0"/>
              <a:t>Условия </a:t>
            </a:r>
            <a:r>
              <a:rPr lang="ru-RU" sz="3200" b="1" dirty="0"/>
              <a:t>соответствия требованиям. </a:t>
            </a:r>
            <a:endParaRPr lang="ru-RU" sz="3200" b="1" dirty="0" smtClean="0"/>
          </a:p>
          <a:p>
            <a:pPr lvl="0"/>
            <a:endParaRPr lang="ru-RU" sz="2000" b="1" dirty="0"/>
          </a:p>
          <a:p>
            <a:pPr indent="252095" algn="just">
              <a:spcAft>
                <a:spcPts val="0"/>
              </a:spcAft>
            </a:pP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25144"/>
            <a:ext cx="3168352" cy="17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ПРИКАЗ № 521 от  31 мая 2019 года (вступил в силу с 1 июля 2019 года)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Перечень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товаров, работ, услуг, по которым способ осуществления государственных закупок определяется уполномоченным органом</a:t>
            </a:r>
          </a:p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. Строительно-монтажные работы</a:t>
            </a:r>
          </a:p>
          <a:p>
            <a:r>
              <a:rPr lang="ru-RU" sz="2400" dirty="0"/>
              <a:t>2. Мебельная продукция</a:t>
            </a:r>
          </a:p>
          <a:p>
            <a:r>
              <a:rPr lang="ru-RU" sz="2400" dirty="0"/>
              <a:t>3. Товары легкой промышленности</a:t>
            </a:r>
          </a:p>
          <a:p>
            <a:r>
              <a:rPr lang="ru-RU" sz="2400" dirty="0"/>
              <a:t>4.Товары, относящиеся к категориям (согласно классификатора объектов информатизации) программного обеспечения и продукции электронной промышленности</a:t>
            </a:r>
          </a:p>
          <a:p>
            <a:r>
              <a:rPr lang="ru-RU" sz="2400" dirty="0"/>
              <a:t>5.Услуги по созданию и развитию объектов информатизации "электронного правительства"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944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17297" y="1340768"/>
            <a:ext cx="7611087" cy="5363764"/>
            <a:chOff x="288041" y="1663"/>
            <a:chExt cx="8309405" cy="655106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8041" y="1663"/>
              <a:ext cx="8309405" cy="655106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07838" y="321460"/>
              <a:ext cx="7669811" cy="591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0" kern="1200" dirty="0" smtClean="0">
                  <a:solidFill>
                    <a:schemeClr val="tx1"/>
                  </a:solidFill>
                </a:rPr>
                <a:t>Чтобы попасть в </a:t>
              </a:r>
              <a:r>
                <a:rPr lang="ru-RU" sz="2800" b="1" i="0" kern="1200" dirty="0" smtClean="0">
                  <a:solidFill>
                    <a:srgbClr val="C00000"/>
                  </a:solidFill>
                </a:rPr>
                <a:t>реестр отечественных производителей товаров, работ и услуг </a:t>
              </a:r>
              <a:r>
                <a:rPr lang="ru-RU" sz="2800" b="1" i="0" kern="1200" dirty="0" smtClean="0">
                  <a:solidFill>
                    <a:schemeClr val="tx1"/>
                  </a:solidFill>
                </a:rPr>
                <a:t>необходимо:</a:t>
              </a:r>
            </a:p>
            <a:p>
              <a:pPr marL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800" b="1" i="0" kern="1200" dirty="0" smtClean="0">
                  <a:solidFill>
                    <a:schemeClr val="tx1"/>
                  </a:solidFill>
                </a:rPr>
                <a:t>зарегистрироваться с помощью ЭЦП на сайте </a:t>
              </a:r>
              <a:r>
                <a:rPr lang="ru-RU" sz="2800" b="1" i="0" kern="1200" dirty="0" smtClean="0">
                  <a:solidFill>
                    <a:schemeClr val="tx1"/>
                  </a:solidFill>
                  <a:hlinkClick r:id="rId2"/>
                </a:rPr>
                <a:t>doc24.kz</a:t>
              </a:r>
              <a:r>
                <a:rPr lang="ru-RU" sz="2800" b="1" i="0" kern="1200" dirty="0" smtClean="0">
                  <a:solidFill>
                    <a:schemeClr val="tx1"/>
                  </a:solidFill>
                </a:rPr>
                <a:t>;</a:t>
              </a:r>
            </a:p>
            <a:p>
              <a:pPr marL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800" b="1" i="0" kern="1200" dirty="0" smtClean="0">
                  <a:solidFill>
                    <a:schemeClr val="tx1"/>
                  </a:solidFill>
                </a:rPr>
                <a:t>в личном кабинете направить заявление и пакет электронных документов в Региональную палату предпринимателей по территориальному расположению производства.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C:\Users\ASUS\Desktop\4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10" y="332656"/>
            <a:ext cx="2160240" cy="14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2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4462" y="1050167"/>
            <a:ext cx="7877192" cy="5770917"/>
            <a:chOff x="288041" y="1663"/>
            <a:chExt cx="8309405" cy="655106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041" y="1663"/>
              <a:ext cx="8309405" cy="655106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607838" y="321461"/>
              <a:ext cx="7669811" cy="623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i="0" kern="1200" dirty="0" smtClean="0">
                  <a:solidFill>
                    <a:schemeClr val="bg1"/>
                  </a:solidFill>
                </a:rPr>
                <a:t>	</a:t>
              </a:r>
              <a:r>
                <a:rPr lang="ru-RU" sz="1600" b="1" dirty="0">
                  <a:solidFill>
                    <a:schemeClr val="bg1"/>
                  </a:solidFill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                                           </a:t>
              </a:r>
              <a:r>
                <a:rPr lang="ru-RU" sz="1600" b="1" i="0" kern="1200" dirty="0" smtClean="0">
                  <a:solidFill>
                    <a:schemeClr val="tx1"/>
                  </a:solidFill>
                </a:rPr>
                <a:t>Процедура получения 						сертификата осуществляется в два этапа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i="0" kern="1200" dirty="0" smtClean="0">
                  <a:solidFill>
                    <a:schemeClr val="tx1"/>
                  </a:solidFill>
                </a:rPr>
                <a:t>                                                                                эксперт предварительно рассматривает весь комплект документов предприятия, а затем проводит </a:t>
              </a:r>
              <a:r>
                <a:rPr lang="ru-RU" sz="1600" b="1" i="0" kern="1200" dirty="0" smtClean="0">
                  <a:solidFill>
                    <a:srgbClr val="C00000"/>
                  </a:solidFill>
                </a:rPr>
                <a:t>выездной анализ </a:t>
              </a:r>
              <a:r>
                <a:rPr lang="ru-RU" sz="1600" b="1" i="0" kern="1200" dirty="0" smtClean="0">
                  <a:solidFill>
                    <a:schemeClr val="tx1"/>
                  </a:solidFill>
                </a:rPr>
                <a:t>состояния производства и сверяет фактическое состояние с представленными сведениями. Он на месте оценивает возможность производить заявленную номенклатуру товаров, работ, услуг, проверяет количество работников соответствующей квалификации, производственное оборудование, технологию производства, и по результатам удостоверяет возможность изготовления товаров, работ, услуг и подтверждает заявленную производственную мощность. </a:t>
              </a:r>
              <a:r>
                <a:rPr lang="ru-RU" sz="1600" b="1" i="0" kern="1200" dirty="0" smtClean="0">
                  <a:solidFill>
                    <a:srgbClr val="C00000"/>
                  </a:solidFill>
                </a:rPr>
                <a:t>На втором этапе</a:t>
              </a:r>
              <a:r>
                <a:rPr lang="ru-RU" sz="1600" b="1" i="0" kern="1200" dirty="0" smtClean="0">
                  <a:solidFill>
                    <a:schemeClr val="tx1"/>
                  </a:solidFill>
                </a:rPr>
                <a:t>, уже на основании принятого решения отраслевого эксперта, Региональная палата «</a:t>
              </a:r>
              <a:r>
                <a:rPr lang="ru-RU" sz="1600" b="1" i="0" kern="1200" dirty="0" err="1" smtClean="0">
                  <a:solidFill>
                    <a:schemeClr val="tx1"/>
                  </a:solidFill>
                </a:rPr>
                <a:t>Атамекен</a:t>
              </a:r>
              <a:r>
                <a:rPr lang="ru-RU" sz="1600" b="1" i="0" kern="1200" dirty="0" smtClean="0">
                  <a:solidFill>
                    <a:schemeClr val="tx1"/>
                  </a:solidFill>
                </a:rPr>
                <a:t>» с участием местного исполнительного органа осуществляет осмотр производства, проверяет лицензии, разрешения, документы об оценке соответствия, налоговую отчетность, соблюдение техники безопасности, проводит ли предприятие обучение персонала, а также номинирована ли организация на государственные премии и гранты.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i="0" kern="1200" dirty="0" smtClean="0">
                  <a:solidFill>
                    <a:schemeClr val="tx1"/>
                  </a:solidFill>
                </a:rPr>
                <a:t>Таким образом, предприятие проходит поэтапный контроль, в результате которого включается в Реестр отечественных производителей товаров, работ и услуг</a:t>
              </a:r>
              <a:endPara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2" descr="C:\Users\ASUS\Desktop\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1881"/>
            <a:ext cx="2736304" cy="12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7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980728"/>
            <a:ext cx="9144000" cy="5854622"/>
            <a:chOff x="39313" y="8158"/>
            <a:chExt cx="8673654" cy="654456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9313" y="8158"/>
              <a:ext cx="8673654" cy="654456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0733" y="327639"/>
              <a:ext cx="8112755" cy="5905609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kern="1200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185. Конкурс с предварительным квалификационным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 отбором осуществляется в следующей последовательности: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1) на первом этапе квалификационным органом</a:t>
              </a: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 формируется перечень квалифицированных потенциальных поставщиков;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2) на втором этапе заказчиком осуществляются государственные закупки способом конкурса среди потенциальных поставщиков, включенных в перечень квалифицированных потенциальных поставщиков.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186. Для включения в перечень квалифицированных потенциальных поставщиков необходимо соответствовать условиям согласно приложению</a:t>
              </a:r>
              <a:br>
                <a:rPr lang="ru-RU" sz="1400" b="1" i="0" u="none" kern="1200" dirty="0" smtClean="0">
                  <a:solidFill>
                    <a:schemeClr val="tx1"/>
                  </a:solidFill>
                </a:rPr>
              </a:b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4-1 к настоящим Правилам.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187. Перечень квалифицированных потенциальных поставщиков формируется квалификационным органом автоматически на основе данных соответствующих информационных систем. 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Не включаются в Перечень квалифицированных потенциальных поставщиков потенциальные поставщики, имеющие ограничения, предусмотренные подпунктами 3), 4), 5), 6), 7), 8), 9) и 10) пункта 1 статьи 6 Закона.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190. Потенциальные поставщики автоматически исключаются из Перечня квалифицированных потенциальных поставщиков, в случаях: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1) включение потенциального поставщика в реестр недобросовестных участников государственных закупок;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2) наличие ограничений, связанных с участием в государственных закупках, предусмотренных подпунктами 3), 4), 5), 6), 7), 8), 9) и 10) пункта 1 статьи 6 Закона.</a:t>
              </a:r>
              <a:endParaRPr lang="ru-RU" sz="1400" b="1" kern="1200" dirty="0" smtClean="0">
                <a:solidFill>
                  <a:schemeClr val="tx1"/>
                </a:solidFill>
              </a:endParaRPr>
            </a:p>
            <a:p>
              <a:pPr marL="0" lvl="0" indent="0" algn="just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400" b="1" i="0" u="none" kern="1200" dirty="0" smtClean="0">
                  <a:solidFill>
                    <a:schemeClr val="tx1"/>
                  </a:solidFill>
                </a:rPr>
                <a:t>191. При осуществлении второго этапа конкурса с предварительным квалификационным отбором используются порядок осуществления государственных закупок способом конкурса</a:t>
              </a:r>
              <a:endParaRPr kumimoji="0" lang="ru-RU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0728"/>
            <a:ext cx="1786687" cy="13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68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1502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41</cp:revision>
  <dcterms:created xsi:type="dcterms:W3CDTF">2018-01-30T04:51:50Z</dcterms:created>
  <dcterms:modified xsi:type="dcterms:W3CDTF">2019-08-13T06:02:32Z</dcterms:modified>
</cp:coreProperties>
</file>