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JLNK100506955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JLNK1005069559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«Долевое жилищное строительство: проблемные моменты» 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429" y="4437112"/>
            <a:ext cx="5076056" cy="183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Максим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Мостович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юрист, генеральный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директор ТОО «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GREYSTONECONSULT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»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1. </a:t>
            </a:r>
            <a:r>
              <a:rPr lang="ru-RU" b="1" dirty="0" smtClean="0">
                <a:solidFill>
                  <a:srgbClr val="C00000"/>
                </a:solidFill>
              </a:rPr>
              <a:t>Эльмира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Я вложилась в долевое строительство в 2013 г. в ЖК </a:t>
            </a:r>
            <a:r>
              <a:rPr lang="ru-RU" dirty="0" err="1">
                <a:solidFill>
                  <a:schemeClr val="tx1"/>
                </a:solidFill>
              </a:rPr>
              <a:t>Шыгыс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г.Астана</a:t>
            </a:r>
            <a:r>
              <a:rPr lang="ru-RU" dirty="0">
                <a:solidFill>
                  <a:schemeClr val="tx1"/>
                </a:solidFill>
              </a:rPr>
              <a:t>. До сих пор строительство не завершено. Деньги не возвращают. Что можно сделать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ОТВЕТ: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1.К сожалению,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новый закон более проработанный вступил в силу только в 2016 году. На момент заключения договора  действовал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закон,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не в полной мере защищающий права дольщиков. 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Рекомендую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обратиться в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суд,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основываясь на ч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ст.401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ГК РК 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. По требованию одной из сторон договор может быть изменен или расторгнут по решению суда только: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1) при существенном нарушении договора другой стороной;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2) в иных случаях, предусмотренных настоящим Кодексом, другими законодательными актами или договором.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Существенным признается нарушение договора одной из сторон, которое влечет для другой стороны такой ущерб, что она в значительной степени лишается того, на что была вправе рассчитывать при заключении договора.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2833"/>
            <a:ext cx="9144000" cy="5733256"/>
          </a:xfrm>
        </p:spPr>
        <p:txBody>
          <a:bodyPr>
            <a:noAutofit/>
          </a:bodyPr>
          <a:lstStyle/>
          <a:p>
            <a:pPr algn="l"/>
            <a:r>
              <a:rPr lang="ru-RU" sz="1100" b="1" dirty="0">
                <a:solidFill>
                  <a:srgbClr val="C00000"/>
                </a:solidFill>
              </a:rPr>
              <a:t>2. </a:t>
            </a:r>
            <a:r>
              <a:rPr lang="ru-RU" sz="1100" b="1" dirty="0" smtClean="0">
                <a:solidFill>
                  <a:srgbClr val="C00000"/>
                </a:solidFill>
              </a:rPr>
              <a:t>Татьяна</a:t>
            </a:r>
            <a:r>
              <a:rPr lang="ru-RU" sz="1100" b="1" dirty="0">
                <a:solidFill>
                  <a:srgbClr val="C00000"/>
                </a:solidFill>
              </a:rPr>
              <a:t/>
            </a:r>
            <a:br>
              <a:rPr lang="ru-RU" sz="1100" b="1" dirty="0">
                <a:solidFill>
                  <a:srgbClr val="C00000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ЖК "</a:t>
            </a:r>
            <a:r>
              <a:rPr lang="ru-RU" sz="1100" dirty="0" err="1">
                <a:solidFill>
                  <a:schemeClr val="tx1"/>
                </a:solidFill>
              </a:rPr>
              <a:t>Восточка</a:t>
            </a:r>
            <a:r>
              <a:rPr lang="ru-RU" sz="1100" dirty="0">
                <a:solidFill>
                  <a:schemeClr val="tx1"/>
                </a:solidFill>
              </a:rPr>
              <a:t>", что нужно, какие документы или разрешения, чтоб смотреть покупателям затраты денег застройщика? Чтоб видеть движение денег, чтоб не ушли налево?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22 Закона гласит: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22. Информация, предоставляемая уполномоченной компанией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Уполномоченная компания предоставляет для ознакомления физическим и юридическим лицам, обратившимся в целях заключения договора о долевом участии в жилищном строительстве, следующую информацию: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 наименовании и юридическом адресе застройщика и уполномоченной компании;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о наличии справки, подтверждающей государственную регистрацию (перерегистрацию);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 наличии договора о предоставлении гарантии, заключенного с Фондом гарантирования, и его основных условиях в случае организации долевого участия в жилищном строительстве способом получения гарантии Фонда гарантирования;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о наличии разрешения местного исполнительного органа на привлечение денег дольщиков в случае организации долевого участия в жилищном строительстве способом участия в проекте банка второго уровня или способом привлечения денег дольщиков после возведения каркаса жилого дома (жилого здания);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о реализованных застройщиком проектах строительства жилых домов (жилых зданий);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об объекте строительства жилого дома (жилого здания), предполагаемом к строительству;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о наличии документа, подтверждающего соответствующее право уполномоченной компании на земельный участок.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Информация об объекте строительства включает: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уведомление о начале строительно-монтажных работ;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указание места расположения и описание объекта в соответствии с проектно-сметной документацией;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сведения о сроках его завершения;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основные сведения о подрядчике (генеральном подрядчике), включая наименование, опыт работы в данной сфере, наличие лицензии, информацию о сданных в эксплуатацию объектах строительства, где он действовал в качестве подрядчика (генерального подрядчика).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Уполномоченная компания на собственном 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интернет-ресурсе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размещает сведения о: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наименовании объекта и его месте расположения;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ходе строительства, подтвержденном фотоотчетом, обновляемым не реже одного раза в месяц;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сроках завершения строительства.</a:t>
            </a:r>
          </a:p>
          <a:p>
            <a:pPr algn="l"/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сожалению, отчет о движении средств является конфиденциальной информацией и </a:t>
            </a:r>
            <a:r>
              <a:rPr lang="ru-RU" sz="1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контролриовать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расходование средств могут БВУ, </a:t>
            </a:r>
            <a:r>
              <a:rPr lang="ru-RU" sz="1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Акимат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Фонд. Однако, при наличии подозрении в нецелевом расходовании средств следует обращаться в указанные организации и прокуратуру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1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2833"/>
            <a:ext cx="9144000" cy="573325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C00000"/>
                </a:solidFill>
                <a:cs typeface="Times New Roman" pitchFamily="18" charset="0"/>
              </a:rPr>
              <a:t>3.</a:t>
            </a:r>
            <a:r>
              <a:rPr lang="ru-RU" sz="1800" dirty="0">
                <a:solidFill>
                  <a:srgbClr val="C00000"/>
                </a:solidFill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Евгения</a:t>
            </a:r>
            <a:r>
              <a:rPr lang="ru-RU" sz="18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Добрый день. Вложили 20%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первоначалку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в ЖК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Восточка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. Деньги находятся на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эскроу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счёте в ВТБ банке. С застройщиком заключён договор с указанием сроков выполнения обязательств. Проект строительства контролирует "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Самрук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казына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". Так как застройщик оказался неплатежеспособным,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Самрук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забрал у него проект и передал новому застройщику. Таким образом, текущий застройщик фактически не выполнил обязательства. Мы бы хотели досрочно вернуть свои внесённые средства, но банк требует дождаться окончания срока, который указан в договоре. Насколько это правомерно? Второй вопрос: застройщик утверждает, что договор цессии является бессрочным. Так ли это?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ОТВЕТ: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</a:rPr>
              <a:t>Относительно ЖК «ВОСТОЧКА» следует отметить, что заказчиком является </a:t>
            </a: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</a:rPr>
              <a:t>Самрук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Казына</a:t>
            </a:r>
            <a:r>
              <a:rPr lang="ru-RU" sz="1800" b="1" dirty="0" smtClean="0">
                <a:solidFill>
                  <a:schemeClr val="tx1"/>
                </a:solidFill>
              </a:rPr>
              <a:t>», </a:t>
            </a:r>
            <a:r>
              <a:rPr lang="ru-RU" sz="1800" b="1" dirty="0">
                <a:solidFill>
                  <a:schemeClr val="tx1"/>
                </a:solidFill>
              </a:rPr>
              <a:t>которая является </a:t>
            </a:r>
            <a:r>
              <a:rPr lang="ru-RU" sz="1800" b="1" dirty="0" err="1" smtClean="0">
                <a:solidFill>
                  <a:schemeClr val="tx1"/>
                </a:solidFill>
              </a:rPr>
              <a:t>госкорпорацией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и реализуется по программе 7-20-25.</a:t>
            </a: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Оператор </a:t>
            </a:r>
            <a:r>
              <a:rPr lang="ru-RU" sz="1800" b="1" dirty="0" err="1">
                <a:solidFill>
                  <a:schemeClr val="tx1"/>
                </a:solidFill>
              </a:rPr>
              <a:t>Баспана</a:t>
            </a:r>
            <a:r>
              <a:rPr lang="ru-RU" sz="1800" b="1" dirty="0">
                <a:solidFill>
                  <a:schemeClr val="tx1"/>
                </a:solidFill>
              </a:rPr>
              <a:t> ИО. </a:t>
            </a: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Закон </a:t>
            </a:r>
            <a:r>
              <a:rPr lang="ru-RU" sz="1800" b="1" dirty="0">
                <a:solidFill>
                  <a:schemeClr val="tx1"/>
                </a:solidFill>
              </a:rPr>
              <a:t>о долевом участии не регламентирует данную программу. </a:t>
            </a: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err="1" smtClean="0">
                <a:solidFill>
                  <a:schemeClr val="tx1"/>
                </a:solidFill>
              </a:rPr>
              <a:t>Эскроу</a:t>
            </a:r>
            <a:r>
              <a:rPr lang="ru-RU" sz="1800" b="1" dirty="0" smtClean="0">
                <a:solidFill>
                  <a:schemeClr val="tx1"/>
                </a:solidFill>
              </a:rPr>
              <a:t>-счет </a:t>
            </a:r>
            <a:r>
              <a:rPr lang="ru-RU" sz="1800" b="1" dirty="0">
                <a:solidFill>
                  <a:schemeClr val="tx1"/>
                </a:solidFill>
              </a:rPr>
              <a:t>возврат денег при неисполнении обязательств. </a:t>
            </a:r>
          </a:p>
          <a:p>
            <a:pPr algn="l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1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365104"/>
            <a:ext cx="5076056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Мостович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Максим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юрист, генеральный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директор ТОО «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GREYSTONECONSULT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»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9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1. 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Риски 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долевого жилищного строительства: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cs typeface="Times New Roman" pitchFamily="18" charset="0"/>
              </a:rPr>
              <a:t>Ø Риски </a:t>
            </a:r>
            <a:r>
              <a:rPr lang="ru-RU" i="1" dirty="0" smtClean="0">
                <a:solidFill>
                  <a:schemeClr val="tx1"/>
                </a:solidFill>
                <a:cs typeface="Times New Roman" pitchFamily="18" charset="0"/>
              </a:rPr>
              <a:t>застройщиков;</a:t>
            </a:r>
            <a:r>
              <a:rPr lang="ru-RU" i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cs typeface="Times New Roman" pitchFamily="18" charset="0"/>
              </a:rPr>
              <a:t>Ø Риски </a:t>
            </a:r>
            <a:r>
              <a:rPr lang="ru-RU" i="1" dirty="0" smtClean="0">
                <a:solidFill>
                  <a:schemeClr val="tx1"/>
                </a:solidFill>
                <a:cs typeface="Times New Roman" pitchFamily="18" charset="0"/>
              </a:rPr>
              <a:t>дольщиков;</a:t>
            </a:r>
            <a:r>
              <a:rPr lang="ru-RU" i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cs typeface="Times New Roman" pitchFamily="18" charset="0"/>
              </a:rPr>
              <a:t>Ø Проблемные объекты долевого </a:t>
            </a:r>
            <a:r>
              <a:rPr lang="ru-RU" i="1" dirty="0" smtClean="0">
                <a:solidFill>
                  <a:schemeClr val="tx1"/>
                </a:solidFill>
                <a:cs typeface="Times New Roman" pitchFamily="18" charset="0"/>
              </a:rPr>
              <a:t>строительства;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2. 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выбирать застройщика и не ошибиться с выбором.</a:t>
            </a:r>
            <a:br>
              <a:rPr 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3. 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делать, если меняется застройщик.</a:t>
            </a:r>
            <a:br>
              <a:rPr 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4. 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дольщикам защитить свои права.</a:t>
            </a:r>
            <a:br>
              <a:rPr 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5. 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Можно 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ли вернуть свои деньги, если застройщик не укладывается в установленные сроки строительства.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 к рассмотрению: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Риски долевого жилищного строительства: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755576" y="1207234"/>
            <a:ext cx="5796136" cy="891274"/>
          </a:xfrm>
        </p:spPr>
        <p:txBody>
          <a:bodyPr>
            <a:normAutofit/>
          </a:bodyPr>
          <a:lstStyle/>
          <a:p>
            <a:pPr algn="l"/>
            <a:r>
              <a:rPr lang="ru-RU" sz="1400" b="1" i="1" dirty="0" smtClean="0">
                <a:solidFill>
                  <a:srgbClr val="C00000"/>
                </a:solidFill>
                <a:cs typeface="Times New Roman" pitchFamily="18" charset="0"/>
              </a:rPr>
              <a:t>Ø</a:t>
            </a:r>
            <a:r>
              <a:rPr lang="ru-RU" sz="1400" b="1" i="1" dirty="0" smtClean="0">
                <a:solidFill>
                  <a:srgbClr val="C00000"/>
                </a:solidFill>
                <a:cs typeface="Times New Roman" pitchFamily="18" charset="0"/>
              </a:rPr>
              <a:t> Риски застройщиков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Ø Риски дольщиков</a:t>
            </a:r>
            <a:b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Ø Проблемные объекты долевого строительства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806" y="1799456"/>
            <a:ext cx="9110194" cy="5058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b="1" dirty="0" smtClean="0">
                <a:solidFill>
                  <a:srgbClr val="C00000"/>
                </a:solidFill>
                <a:cs typeface="Times New Roman" pitchFamily="18" charset="0"/>
              </a:rPr>
              <a:t>Риски застройщиков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Организация долевого участия в строительстве допускается одним из следующих способов (ст. 7 Закона РК «О долевом участии в жилищном строительстве» от 07 апреля 2016 года):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Получение гарантии фонда гарантирования;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Участие в проекте банка второго уровня;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Привлечение денег дольщиков после возведения каркаса жилого дома.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При каждом из способов возникают свои специфические риски, связанные с особенностями взаимодействия с каждой из организации, обеспечивающих возможность долевого строительства.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С фондом, с БВУ, с МИО.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Несение затрат на подготовку, которые могут не быть компенсированы, а разрешение не получено.</a:t>
            </a:r>
          </a:p>
          <a:p>
            <a:pPr algn="l"/>
            <a:endParaRPr lang="ru-RU" sz="105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1500" b="1" dirty="0" smtClean="0">
                <a:solidFill>
                  <a:srgbClr val="C00000"/>
                </a:solidFill>
              </a:rPr>
              <a:t>Допускается изменение способа привлечения денег дольщиков</a:t>
            </a:r>
            <a:r>
              <a:rPr lang="ru-RU" sz="1500" b="1" dirty="0" smtClean="0">
                <a:solidFill>
                  <a:schemeClr val="tx1"/>
                </a:solidFill>
              </a:rPr>
              <a:t> (Приказ Министра индустрии и инфраструктурного развития Республики Казахстан от 8 августа 2019 года № 629 «Об утверждении Правил изменения способов организации долевого участия в жилищном строительстве»</a:t>
            </a: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).</a:t>
            </a:r>
          </a:p>
          <a:p>
            <a:pPr algn="l"/>
            <a:endParaRPr lang="ru-RU" sz="105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1500" b="1" dirty="0" smtClean="0">
                <a:solidFill>
                  <a:srgbClr val="C00000"/>
                </a:solidFill>
                <a:cs typeface="Times New Roman" pitchFamily="18" charset="0"/>
              </a:rPr>
              <a:t>Общие:</a:t>
            </a: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 риск притязаний на земельный участок, ошибки в проектировании, риск прекращения финансирования в БВУ, падение цен на недвижимость, рост цен на строительные материалы, утрата активов, ненадлежащее выполнение работ подрядчиками и поставка ненадлежащих материалов, корпоративные споры в управляющей компании, застройщике, инжиниринговой компании, лишение лицензий и аккредитации одного из участников отношений, отсутствие покупателей.</a:t>
            </a:r>
            <a:endParaRPr lang="ru-RU" sz="15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Риски долевого жилищного строительства: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755576" y="1226369"/>
            <a:ext cx="5796136" cy="891274"/>
          </a:xfrm>
        </p:spPr>
        <p:txBody>
          <a:bodyPr>
            <a:normAutofit/>
          </a:bodyPr>
          <a:lstStyle/>
          <a:p>
            <a:pPr algn="l"/>
            <a: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  <a:t>Ø</a:t>
            </a:r>
            <a: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  <a:t> Риски застройщиков</a:t>
            </a:r>
            <a:b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cs typeface="Times New Roman" pitchFamily="18" charset="0"/>
              </a:rPr>
              <a:t>Ø Риски дольщиков</a:t>
            </a:r>
            <a: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  <a:t>Ø Проблемные объекты долевого строительства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806" y="2132857"/>
            <a:ext cx="9110194" cy="474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b="1" dirty="0">
                <a:solidFill>
                  <a:srgbClr val="C00000"/>
                </a:solidFill>
                <a:cs typeface="Times New Roman" pitchFamily="18" charset="0"/>
              </a:rPr>
              <a:t>Риски </a:t>
            </a:r>
            <a:r>
              <a:rPr lang="ru-RU" sz="1500" b="1" dirty="0" smtClean="0">
                <a:solidFill>
                  <a:srgbClr val="C00000"/>
                </a:solidFill>
                <a:cs typeface="Times New Roman" pitchFamily="18" charset="0"/>
              </a:rPr>
              <a:t>дольщиков</a:t>
            </a:r>
            <a:endParaRPr lang="ru-RU" sz="15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l"/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Дольщики как правило разделяют риски Застройщика, уполномоченной компании. При негативных </a:t>
            </a: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явлениях, </a:t>
            </a:r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указанных </a:t>
            </a: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ранее, </a:t>
            </a:r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риски также негативно переносятся на дольщиков.</a:t>
            </a:r>
          </a:p>
          <a:p>
            <a:pPr algn="l"/>
            <a:endParaRPr lang="ru-RU" sz="1500" dirty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Стоит отметить, что риски среди различных способов организации строительства законодательно ниже при получении гарантии фонда, т.к. фонд гарантирует завершение строительства. </a:t>
            </a:r>
          </a:p>
          <a:p>
            <a:pPr algn="l"/>
            <a:endParaRPr lang="ru-RU" sz="1500" dirty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При организации строительства в связке с БВУ,  обеспечение </a:t>
            </a: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исполнения </a:t>
            </a:r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обязательств перед дольщиками осуществляется за счет залогового имущества, основным из которого является  земельный участок (на праве собственности или в аренде у государства).  В случае дефолта Банк также будет претендовать на имущество УК и Застройщика и </a:t>
            </a: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суммы, </a:t>
            </a:r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полученные от его </a:t>
            </a:r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реализации,  </a:t>
            </a:r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будут распределяться пропорционально между дольщиками и банком. Также не стоит забывать, что велика вероятность использования денег дольщиков на нужды УК и Застройщика.</a:t>
            </a:r>
          </a:p>
          <a:p>
            <a:pPr algn="l"/>
            <a:endParaRPr lang="ru-RU" sz="1500" dirty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Привлечение денег после возведения каркаса также достаточно рисковое предприятие. Хотя каркас и земельный участок также находятся в залоге дольщиков, однако существует риск  недостаточности этого имущества при финансовой несостоятельности компании.   </a:t>
            </a:r>
          </a:p>
          <a:p>
            <a:pPr algn="l"/>
            <a:r>
              <a:rPr lang="ru-RU" sz="1500" b="1" dirty="0">
                <a:solidFill>
                  <a:srgbClr val="C00000"/>
                </a:solidFill>
                <a:cs typeface="Times New Roman" pitchFamily="18" charset="0"/>
              </a:rPr>
              <a:t>Общие: </a:t>
            </a:r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дефолт заемщика, изменение курса валют, инфляция, изменения на рынке недвижимости. </a:t>
            </a:r>
            <a:endParaRPr lang="ru-RU" sz="15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0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Риски долевого жилищного строительства: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755576" y="1226369"/>
            <a:ext cx="5796136" cy="891274"/>
          </a:xfrm>
        </p:spPr>
        <p:txBody>
          <a:bodyPr>
            <a:normAutofit/>
          </a:bodyPr>
          <a:lstStyle/>
          <a:p>
            <a:pPr algn="l"/>
            <a: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  <a:t>Ø</a:t>
            </a:r>
            <a: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  <a:t> Риски застройщиков</a:t>
            </a:r>
            <a:b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  <a:t>Ø Риски дольщиков</a:t>
            </a:r>
            <a:br>
              <a:rPr lang="ru-RU" sz="1600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cs typeface="Times New Roman" pitchFamily="18" charset="0"/>
              </a:rPr>
              <a:t>Ø Проблемные объекты долевого строительства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806" y="2132857"/>
            <a:ext cx="9110194" cy="474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Проблемные объекты долевого строительства.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Все проблемные объекты долевого строительства в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Нур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-Султане, по заявлению столичного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акимата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, будут возведены до конца 2022 года. Трехлетний срок предусматривается в дорожной карте.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В одной только столице более 14 000 обманутых дольщиков и около 60 проблемных объектов.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Способы разрешения проблемных объектов: при отсутствии гарантии от ФГ.</a:t>
            </a:r>
          </a:p>
          <a:p>
            <a:pPr algn="l">
              <a:buAutoNum type="arabicPeriod"/>
            </a:pP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О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бъединение дольщиков в единую организацию, обращение в собственность в судебном порядке проблемного объекта и его дальнейшее реализация, либо поиск инвесторов для завершения строительства;</a:t>
            </a:r>
          </a:p>
          <a:p>
            <a:pPr algn="l">
              <a:buAutoNum type="arabicPeriod"/>
            </a:pP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И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ндивидуальное обращение в суд дольщиками за взысканием задолженности с застройщика и УК;</a:t>
            </a:r>
          </a:p>
          <a:p>
            <a:pPr algn="l">
              <a:buAutoNum type="arabicPeriod"/>
            </a:pP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О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бъединение дольщиков и обращение по программе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Нурлы-Жер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для дальнейшей выработки программы действий. В столице уполномоченной компанией является ТОО «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Елорда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курылыс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компаниясы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».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История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Жетысу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Жана Курылыс.</a:t>
            </a:r>
          </a:p>
          <a:p>
            <a:pPr algn="l"/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Статья 37. Гарантийный случай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1. Решение Фонда гарантирования о возможном наступлении гарантийного случая принимается по результатам: 1) мониторинга строительства жилого дома (жилого здания); 2) ежемесячных и иных отчетов инжиниринговой компании; 3) информации, полученной от уполномоченной компании, уполномоченного органа; 4) письменного обращения дольщика (дольщиков). 3. В случае установления факта наступления гарантийного случая Фонд гарантирования в течение трех рабочих дней принимает решение о признании гарантийным случаем одного или нескольких из следующих случаев: 1) нарушение срока приемки в эксплуатацию жилого дома (жилого здания). Допускается трехкратное продление срока строительства по три месяца каждый от срока, указанного в проектной (проектно-сметной) документации объекта строительства; 2) использование денег в нарушение требований 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  <a:hlinkClick r:id="rId2"/>
              </a:rPr>
              <a:t>статьи 20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 настоящего Закона, не возмещенных застройщиком и (или) уполномоченной компанией, подрядчиком (генеральным подрядчиком) на банковский счет уполномоченной компании в течение пятнадцати рабочих дней со дня установления инжиниринговой компанией указанного факта; 3) несостоятельность застройщика - установленная вступившим в законную силу решением суда.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5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Как выбирать застройщика и не ошибиться с выбором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806" y="1484784"/>
            <a:ext cx="9110194" cy="5395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При выборе застройщика по договору долевого участия рекомендую руководствоваться целым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рядом факторов в совокупности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: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историей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успеха компании: длительность пребывания на строительном рынке, количество возведенных объектов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наличием  гарантий фонда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этапом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строительства,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на котором заключается договор долевого участия; (котлован или завершение отделки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);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прозрачность и понятность взаимодействия всех действующих  лиц (Застройщика, подрядчика, управляющей компании, банка второго уровня,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акимата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 и проч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.).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финансовая стабильность застройщика и финансирующего его банка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наличие большого количества активов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наличие земельного участка в собственности  УК, а не на праве аренды.</a:t>
            </a:r>
          </a:p>
          <a:p>
            <a:pPr algn="l"/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Посетить сайт </a:t>
            </a:r>
            <a:r>
              <a:rPr lang="ru-RU" sz="1600" b="1" dirty="0" err="1">
                <a:solidFill>
                  <a:srgbClr val="C00000"/>
                </a:solidFill>
                <a:cs typeface="Times New Roman" pitchFamily="18" charset="0"/>
              </a:rPr>
              <a:t>акимата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 и ФГЖС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–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hgf.kz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для получения информации получено ли разрешение на привлечение денег дольщиков.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Рекомендую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обращаться к юристам перед заключением договора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долевого участия для полного анализа контрагентов и договоров. </a:t>
            </a:r>
          </a:p>
        </p:txBody>
      </p:sp>
    </p:spTree>
    <p:extLst>
      <p:ext uri="{BB962C8B-B14F-4D97-AF65-F5344CB8AC3E}">
        <p14:creationId xmlns:p14="http://schemas.microsoft.com/office/powerpoint/2010/main" val="39213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3.     Что делать, если меняется </a:t>
            </a:r>
            <a:r>
              <a:rPr lang="ru-RU" sz="2400" b="1" dirty="0" smtClean="0">
                <a:solidFill>
                  <a:schemeClr val="bg1"/>
                </a:solidFill>
              </a:rPr>
              <a:t>застройщик: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806" y="1340768"/>
            <a:ext cx="9110194" cy="5539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C00000"/>
                </a:solidFill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огласно ст. 19 Закона (п.6._ Гражданско-правовые </a:t>
            </a:r>
            <a:r>
              <a:rPr lang="ru-RU" sz="1600" dirty="0" smtClean="0">
                <a:solidFill>
                  <a:srgbClr val="C00000"/>
                </a:solidFill>
                <a:cs typeface="Times New Roman" pitchFamily="18" charset="0"/>
              </a:rPr>
              <a:t>сделки с незавершенным строительством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по иным обязательствам застройщика и уполномоченной компании, кроме привлечения им банковского займа и получения гарантии Фонда гарантирования, </a:t>
            </a:r>
            <a:r>
              <a:rPr lang="ru-RU" sz="1600" dirty="0" smtClean="0">
                <a:solidFill>
                  <a:srgbClr val="C00000"/>
                </a:solidFill>
                <a:cs typeface="Times New Roman" pitchFamily="18" charset="0"/>
              </a:rPr>
              <a:t>запрещаются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algn="l"/>
            <a:endParaRPr lang="ru-RU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C00000"/>
                </a:solidFill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анная норма призвана не допускать произвольного изменения контрагентов, однако учитывая положения ГК РК о возможности перемены лиц в обязательствах с согласия контрагента, следует ознакомиться с ДДУ, если дольщик, при подписании дал согласие на замену застройщика, то разрешение вопроса о признании  незаконной и недопустимой замены застройщика следует разрешать в суде.</a:t>
            </a:r>
          </a:p>
          <a:p>
            <a:pPr algn="l"/>
            <a:endParaRPr lang="ru-RU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C00000"/>
                </a:solidFill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акон предусматривает один случай, когда осуществляется замена  подрядной организации, но и в этом случае и УК и Застройщик остается тем же самым.</a:t>
            </a:r>
          </a:p>
          <a:p>
            <a:pPr algn="l"/>
            <a:endParaRPr lang="ru-RU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C00000"/>
                </a:solidFill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целом, считаю, необходимо руководствоваться </a:t>
            </a: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ст. 348 ГК РК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о недопустимости перевода долга должником без согласия кредитора.</a:t>
            </a:r>
          </a:p>
          <a:p>
            <a:pPr algn="l"/>
            <a:endParaRPr lang="ru-RU" sz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C00000"/>
                </a:solidFill>
                <a:cs typeface="Times New Roman" pitchFamily="18" charset="0"/>
              </a:rPr>
              <a:t>Е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сли все же это произошло, то при несогласии дольщиков с данной заменой </a:t>
            </a:r>
            <a:r>
              <a:rPr lang="ru-RU" sz="1600" dirty="0" smtClean="0">
                <a:solidFill>
                  <a:srgbClr val="C00000"/>
                </a:solidFill>
                <a:cs typeface="Times New Roman" pitchFamily="18" charset="0"/>
              </a:rPr>
              <a:t>отстаивать свои права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следует </a:t>
            </a:r>
            <a:r>
              <a:rPr lang="ru-RU" sz="1600" dirty="0" smtClean="0">
                <a:solidFill>
                  <a:srgbClr val="C00000"/>
                </a:solidFill>
                <a:cs typeface="Times New Roman" pitchFamily="18" charset="0"/>
              </a:rPr>
              <a:t>в суде, требуя расторжения договора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. Предварительно возможно обратиться в Фонд и/или </a:t>
            </a:r>
            <a:r>
              <a:rPr lang="ru-RU" sz="1600" dirty="0" err="1" smtClean="0">
                <a:solidFill>
                  <a:schemeClr val="tx1"/>
                </a:solidFill>
                <a:cs typeface="Times New Roman" pitchFamily="18" charset="0"/>
              </a:rPr>
              <a:t>акимат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о недопустимости произведения такой замены и наступлении гарантийного случая, т.к. Застройщик фактически не исполнил свои обязательства.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6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4.     Как дольщикам защитить свои </a:t>
            </a:r>
            <a:r>
              <a:rPr lang="ru-RU" sz="2400" b="1" dirty="0" smtClean="0">
                <a:solidFill>
                  <a:schemeClr val="bg1"/>
                </a:solidFill>
              </a:rPr>
              <a:t>права</a:t>
            </a:r>
            <a:r>
              <a:rPr lang="ru-RU" sz="2400" b="1" dirty="0">
                <a:solidFill>
                  <a:schemeClr val="bg1"/>
                </a:solidFill>
              </a:rPr>
              <a:t>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903" y="1412776"/>
            <a:ext cx="9110194" cy="5451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Для минимизации рисков рекомендую предварительно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все сделки согласовывать с юристами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, тщательно подбирать застройщика, а также обращаться в страховые организации для покрытия рисков неисполнения ДДУ.</a:t>
            </a:r>
          </a:p>
          <a:p>
            <a:pPr algn="l"/>
            <a:endParaRPr lang="ru-RU" sz="1050" dirty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При нарушении прав дольщиков следует обращаться в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организацию, которая гарантировала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исполнение застройщиком своих обязательств: -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Акимат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, Фонд.</a:t>
            </a:r>
          </a:p>
          <a:p>
            <a:pPr algn="l"/>
            <a:endParaRPr lang="ru-RU" sz="1050" dirty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Прокуратура также имеет полное право защищать интересы группы лиц, пострадавших от действия недобросовестных застройщиков.</a:t>
            </a:r>
          </a:p>
          <a:p>
            <a:pPr algn="l"/>
            <a:endParaRPr lang="ru-RU" sz="1050" dirty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При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недостижении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нужного результата следует отстаивать свои права в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судебном порядке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algn="l"/>
            <a:endParaRPr lang="ru-RU" sz="1050" dirty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Наиболее 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эффективным представляется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объединение ресурсов обманутых дольщиков в единую организацию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, для выработки централизованной позиции и аккумулировании усилий для решения проблемной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4174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Можно ли вернуть свои деньги, если застройщик не укладывается в установленные сроки строительства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4868" y="1700808"/>
            <a:ext cx="9110194" cy="5262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C00000"/>
                </a:solidFill>
                <a:cs typeface="Times New Roman" pitchFamily="18" charset="0"/>
              </a:rPr>
              <a:t>Закон: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Под неисполнением или ненадлежащим исполнением уполномоченной компанией обязательств по завершению строительства жилого дома (жилого здания), предусмотренных 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  <a:hlinkClick r:id="rId2"/>
              </a:rPr>
              <a:t>статьями 9 и 10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 настоящего Закона, является </a:t>
            </a:r>
            <a:r>
              <a:rPr lang="ru-RU" sz="1800" dirty="0">
                <a:solidFill>
                  <a:srgbClr val="C00000"/>
                </a:solidFill>
                <a:cs typeface="Times New Roman" pitchFamily="18" charset="0"/>
              </a:rPr>
              <a:t>нарушение срока приемки в эксплуатацию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жилого дома (жилого здания). </a:t>
            </a:r>
            <a:endParaRPr lang="ru-RU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Допускается </a:t>
            </a:r>
            <a:r>
              <a:rPr lang="ru-RU" sz="1800" dirty="0">
                <a:solidFill>
                  <a:srgbClr val="C00000"/>
                </a:solidFill>
                <a:cs typeface="Times New Roman" pitchFamily="18" charset="0"/>
              </a:rPr>
              <a:t>трехкратное продление срока строительства по три месяца каждый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от срока, указанного в проектно-сметной документации объекта строительства.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Возврат денег возможен при неисполнении Застройщиком своих обязательств и расторжении договора, при этом следует помнить, что Застройщик должен обладать достаточными средствами для погашения.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C00000"/>
                </a:solidFill>
                <a:cs typeface="Times New Roman" pitchFamily="18" charset="0"/>
              </a:rPr>
              <a:t>большинстве же случаев: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Вернуть свои деньги возможно только в случае признании компании банкротом и достаточности средств от реализации заложенного имущества застройщика УК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Фонд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гарантирует лишь окончание строительства, а не возврат денег.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В случае финансирования с использованием БВУ или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привлечения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денег дольщиков благодаря возведению каркаса при дефолте застройщика вероятность возвратить свои деньги существенно меньше. </a:t>
            </a:r>
            <a:endParaRPr lang="ru-RU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4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1171</Words>
  <Application>Microsoft Office PowerPoint</Application>
  <PresentationFormat>Экран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38</cp:revision>
  <dcterms:created xsi:type="dcterms:W3CDTF">2018-01-30T04:51:50Z</dcterms:created>
  <dcterms:modified xsi:type="dcterms:W3CDTF">2019-09-20T03:23:13Z</dcterms:modified>
</cp:coreProperties>
</file>