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57" r:id="rId33"/>
    <p:sldId id="291" r:id="rId34"/>
    <p:sldId id="292" r:id="rId35"/>
    <p:sldId id="293" r:id="rId36"/>
    <p:sldId id="294" r:id="rId37"/>
    <p:sldId id="25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33140604#sub_id=10024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31575852#sub_id=670300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36232217#sub_id=13000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31575852#sub_id=2860000" TargetMode="External"/><Relationship Id="rId2" Type="http://schemas.openxmlformats.org/officeDocument/2006/relationships/hyperlink" Target="https://online.zakon.kz/Document/?doc_id=31575852#sub_id=2740000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1035463#sub_id=1000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30548283#sub_id=1400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w.kz/" TargetMode="External"/><Relationship Id="rId2" Type="http://schemas.openxmlformats.org/officeDocument/2006/relationships/hyperlink" Target="mailto:alex@alaw.k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«Допрос </a:t>
            </a:r>
            <a:r>
              <a:rPr lang="ru-RU" sz="4000" b="1" dirty="0">
                <a:solidFill>
                  <a:srgbClr val="C00000"/>
                </a:solidFill>
              </a:rPr>
              <a:t>и очная ставка. Основания.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Порядок </a:t>
            </a:r>
            <a:r>
              <a:rPr lang="ru-RU" sz="4000" b="1" dirty="0">
                <a:solidFill>
                  <a:srgbClr val="C00000"/>
                </a:solidFill>
              </a:rPr>
              <a:t>проведения. </a:t>
            </a:r>
            <a:r>
              <a:rPr lang="ru-RU" sz="4000" b="1" dirty="0" smtClean="0">
                <a:solidFill>
                  <a:srgbClr val="C00000"/>
                </a:solidFill>
              </a:rPr>
              <a:t>Особенности»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4853" y="4797152"/>
            <a:ext cx="4823520" cy="1700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/>
                </a:solidFill>
              </a:rPr>
              <a:t>Александр </a:t>
            </a:r>
            <a:r>
              <a:rPr lang="ru-RU" b="1" dirty="0" err="1" smtClean="0">
                <a:solidFill>
                  <a:schemeClr val="tx1"/>
                </a:solidFill>
              </a:rPr>
              <a:t>Лисиченко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адвокат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Алматинской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областной коллегии адвокатов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62500" lnSpcReduction="20000"/>
          </a:bodyPr>
          <a:lstStyle/>
          <a:p>
            <a:pPr algn="l" fontAlgn="base"/>
            <a:r>
              <a:rPr lang="kk-KZ" sz="4200" i="1" dirty="0" smtClean="0">
                <a:solidFill>
                  <a:srgbClr val="C00000"/>
                </a:solidFill>
              </a:rPr>
              <a:t>Применение научно</a:t>
            </a:r>
            <a:r>
              <a:rPr lang="ru-RU" sz="4200" i="1" dirty="0" smtClean="0">
                <a:solidFill>
                  <a:srgbClr val="C00000"/>
                </a:solidFill>
              </a:rPr>
              <a:t>-технических средств</a:t>
            </a:r>
          </a:p>
          <a:p>
            <a:pPr algn="l" fontAlgn="base"/>
            <a:endParaRPr lang="en-US" sz="4200" i="1" dirty="0" smtClean="0">
              <a:solidFill>
                <a:srgbClr val="C00000"/>
              </a:solidFill>
            </a:endParaRPr>
          </a:p>
          <a:p>
            <a:pPr algn="l" fontAlgn="base"/>
            <a:r>
              <a:rPr lang="ru-RU" sz="4400" dirty="0">
                <a:solidFill>
                  <a:schemeClr val="tx1"/>
                </a:solidFill>
              </a:rPr>
              <a:t>Если при производстве допроса  применялись фотографирование, киносъемка, </a:t>
            </a:r>
            <a:r>
              <a:rPr lang="ru-RU" sz="4400" dirty="0" err="1">
                <a:solidFill>
                  <a:schemeClr val="tx1"/>
                </a:solidFill>
              </a:rPr>
              <a:t>звуко</a:t>
            </a:r>
            <a:r>
              <a:rPr lang="ru-RU" sz="4400" dirty="0">
                <a:solidFill>
                  <a:schemeClr val="tx1"/>
                </a:solidFill>
              </a:rPr>
              <a:t>- и видеозапись или иные научно-технические средства либо изготовлены слепки и оттиски следов, составлялись чертежи, схемы, планы, то в протоколе должны быть указаны также научно-технические средства, примененные при его производстве, условия и порядок их использования, объекты, к которым эти средства были применены, и полученные результаты. В протоколе должно быть, отмечено, что перед применением научно-технических средств об этом были уведомлены лица, участвовавшие в производстве следственного действия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  <a:endParaRPr lang="en-US" sz="4200" i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Протокол допроса. Порядок и правильность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46105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 algn="l" fontAlgn="base"/>
            <a:r>
              <a:rPr lang="ru-RU" sz="4200" i="1" dirty="0">
                <a:solidFill>
                  <a:srgbClr val="C00000"/>
                </a:solidFill>
              </a:rPr>
              <a:t>Предъявление протокола допроса для ознакомления. Право делать замечания на протокол допроса. </a:t>
            </a:r>
            <a:endParaRPr lang="ru-RU" sz="4200" i="1" dirty="0" smtClean="0">
              <a:solidFill>
                <a:srgbClr val="C00000"/>
              </a:solidFill>
            </a:endParaRPr>
          </a:p>
          <a:p>
            <a:pPr algn="l" fontAlgn="base"/>
            <a:endParaRPr lang="ru-RU" sz="4400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sz="4400" dirty="0" smtClean="0">
                <a:solidFill>
                  <a:schemeClr val="tx1"/>
                </a:solidFill>
              </a:rPr>
              <a:t>Протокол </a:t>
            </a:r>
            <a:r>
              <a:rPr lang="ru-RU" sz="4400" dirty="0">
                <a:solidFill>
                  <a:schemeClr val="tx1"/>
                </a:solidFill>
              </a:rPr>
              <a:t>допроса предъявляется для ознакомления всем лицам, участвовавшим в производстве следственного действия. Им разъясняется право делать замечания, подлежащие внесению в протокол. Все внесенные в протокол замечания, дополнения, исправления должны быть оговорены и удостоверены подписями этих лиц.</a:t>
            </a:r>
          </a:p>
          <a:p>
            <a:pPr algn="l" fontAlgn="base"/>
            <a:endParaRPr lang="ru-RU" sz="4200" i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Протокол допроса. Порядок и правильность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322739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40000" lnSpcReduction="20000"/>
          </a:bodyPr>
          <a:lstStyle/>
          <a:p>
            <a:pPr algn="l" fontAlgn="base"/>
            <a:r>
              <a:rPr lang="ru-RU" sz="6000" i="1" dirty="0" smtClean="0">
                <a:solidFill>
                  <a:srgbClr val="C00000"/>
                </a:solidFill>
              </a:rPr>
              <a:t>Подписание протокола допроса</a:t>
            </a:r>
          </a:p>
          <a:p>
            <a:pPr algn="l" fontAlgn="base"/>
            <a:endParaRPr lang="ru-RU" sz="4400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Протокол допроса подписывается должностным лицом, его составившим, допрошенным лицом, переводчиком, специалистом, и всеми иными лицами, участвовавшими в производстве допроса. В случае отказа от подписания или невозможности подписания протокола следственного действия удостоверение данного факта производится должностным лицом, осуществлявшим допрос. 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К протоколу прилагаются фотографические негативы и снимки, киноленты, диапозитивы, фонограммы, кассеты видеозаписи, иные носители информации, чертежи, планы, схемы, слепки и оттиски следов, выполненные при производстве допроса.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 </a:t>
            </a:r>
          </a:p>
          <a:p>
            <a:pPr algn="l" fontAlgn="base"/>
            <a:r>
              <a:rPr lang="ru-RU" sz="5000" dirty="0">
                <a:solidFill>
                  <a:schemeClr val="tx1"/>
                </a:solidFill>
              </a:rPr>
              <a:t>Показания записываются от первого лица и по возможности дословно. Вопросы и ответы на них записываются в той последовательности, которая имела место при допросе. В протоколе отражаются и те вопросы участвующих в допросе лиц, которые были отведены лицом, осуществляющим досудебное расследование, или на которые допрашиваемый отказался отвечать, с указанием мотивов отвода или отказа.</a:t>
            </a:r>
          </a:p>
          <a:p>
            <a:pPr algn="l" fontAlgn="base"/>
            <a:endParaRPr lang="ru-RU" sz="4200" i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Протокол допроса. Порядок и правильность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389955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2800" b="1" dirty="0" smtClean="0">
                <a:solidFill>
                  <a:srgbClr val="C00000"/>
                </a:solidFill>
              </a:rPr>
              <a:t>Свидетель </a:t>
            </a:r>
            <a:r>
              <a:rPr lang="ru-RU" sz="2800" b="1" dirty="0">
                <a:solidFill>
                  <a:srgbClr val="C00000"/>
                </a:solidFill>
              </a:rPr>
              <a:t>имеет право: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1) </a:t>
            </a:r>
            <a:r>
              <a:rPr lang="ru-RU" sz="2800" dirty="0">
                <a:solidFill>
                  <a:schemeClr val="tx1"/>
                </a:solidFill>
              </a:rPr>
              <a:t>отказаться от дачи показаний, которые могут повлечь для него самого, его супруга (супруги) или близких родственников преследование за совершение уголовно наказуемого деяния или административного правонарушения;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2) </a:t>
            </a:r>
            <a:r>
              <a:rPr lang="ru-RU" sz="2800" dirty="0">
                <a:solidFill>
                  <a:schemeClr val="tx1"/>
                </a:solidFill>
              </a:rPr>
              <a:t>давать показания на своем родном языке или языке, которым владеет;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3) </a:t>
            </a:r>
            <a:r>
              <a:rPr lang="ru-RU" sz="2800" dirty="0">
                <a:solidFill>
                  <a:schemeClr val="tx1"/>
                </a:solidFill>
              </a:rPr>
              <a:t>пользоваться бесплатной помощью переводчика;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4) </a:t>
            </a:r>
            <a:r>
              <a:rPr lang="ru-RU" sz="2800" dirty="0">
                <a:solidFill>
                  <a:schemeClr val="tx1"/>
                </a:solidFill>
              </a:rPr>
              <a:t>заявлять отвод переводчику, участвующему в его допросе;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5) </a:t>
            </a:r>
            <a:r>
              <a:rPr lang="ru-RU" sz="2800" dirty="0">
                <a:solidFill>
                  <a:schemeClr val="tx1"/>
                </a:solidFill>
              </a:rPr>
              <a:t>собственноручной записи показаний в протоколе допроса;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6) </a:t>
            </a:r>
            <a:r>
              <a:rPr lang="ru-RU" sz="2800" dirty="0">
                <a:solidFill>
                  <a:schemeClr val="tx1"/>
                </a:solidFill>
              </a:rPr>
              <a:t>приносить жалобы на действия (бездействие) дознавателя, следователя, прокурора и суда, заявлять ходатайства, касающиеся его прав и законных интересов, в том числе о принятии мер безопасности.</a:t>
            </a:r>
          </a:p>
          <a:p>
            <a:pPr algn="l" fontAlgn="base"/>
            <a:r>
              <a:rPr lang="ru-RU" sz="2800" dirty="0">
                <a:solidFill>
                  <a:schemeClr val="tx1"/>
                </a:solidFill>
              </a:rPr>
              <a:t>Свидетель имеет право давать показания в присутствии своего адвоката. Неявка адвоката ко времени, установленному лицом, осуществляющим досудебное расследование, не препятствует проведению допроса свидетеля.</a:t>
            </a:r>
          </a:p>
          <a:p>
            <a:pPr algn="l" fontAlgn="base"/>
            <a:r>
              <a:rPr lang="ru-RU" sz="2800" dirty="0">
                <a:solidFill>
                  <a:schemeClr val="tx1"/>
                </a:solidFill>
              </a:rPr>
              <a:t>Свидетелю обеспечивается возмещение расходов, понесенных им при производстве по уголовному делу.</a:t>
            </a:r>
          </a:p>
          <a:p>
            <a:pPr algn="l" fontAlgn="base"/>
            <a:endParaRPr lang="ru-RU" sz="4200" i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Допрос свидетеля и потерпевшего. Права допрашиваемого</a:t>
            </a:r>
          </a:p>
        </p:txBody>
      </p:sp>
    </p:spTree>
    <p:extLst>
      <p:ext uri="{BB962C8B-B14F-4D97-AF65-F5344CB8AC3E}">
        <p14:creationId xmlns:p14="http://schemas.microsoft.com/office/powerpoint/2010/main" val="281096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fontAlgn="base"/>
            <a:r>
              <a:rPr lang="ru-RU" sz="2800" b="1" dirty="0">
                <a:solidFill>
                  <a:srgbClr val="C00000"/>
                </a:solidFill>
              </a:rPr>
              <a:t>Свидетель обязан: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1) </a:t>
            </a:r>
            <a:r>
              <a:rPr lang="ru-RU" sz="2800" dirty="0">
                <a:solidFill>
                  <a:schemeClr val="tx1"/>
                </a:solidFill>
              </a:rPr>
              <a:t>явиться по вызову дознавателя, следователя, прокурора и суда;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2) </a:t>
            </a:r>
            <a:r>
              <a:rPr lang="ru-RU" sz="2800" dirty="0">
                <a:solidFill>
                  <a:schemeClr val="tx1"/>
                </a:solidFill>
              </a:rPr>
              <a:t>правдиво сообщить все известное по делу и ответить на поставленные вопросы;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3) </a:t>
            </a:r>
            <a:r>
              <a:rPr lang="ru-RU" sz="2800" dirty="0">
                <a:solidFill>
                  <a:schemeClr val="tx1"/>
                </a:solidFill>
              </a:rPr>
              <a:t>не разглашать сведения об обстоятельствах, известных ему по делу, если он был предупрежден об этом дознавателем, следователем или прокурором;</a:t>
            </a:r>
          </a:p>
          <a:p>
            <a:pPr algn="l" fontAlgn="base"/>
            <a:r>
              <a:rPr lang="ru-RU" sz="2800" dirty="0">
                <a:solidFill>
                  <a:srgbClr val="C00000"/>
                </a:solidFill>
              </a:rPr>
              <a:t>4) </a:t>
            </a:r>
            <a:r>
              <a:rPr lang="ru-RU" sz="2800" dirty="0">
                <a:solidFill>
                  <a:schemeClr val="tx1"/>
                </a:solidFill>
              </a:rPr>
              <a:t>соблюдать установленный порядок при производстве следственных действий и во время судебного заседания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Допрос свидетеля и потерпевшего. Права допрашиваемого</a:t>
            </a:r>
          </a:p>
        </p:txBody>
      </p:sp>
    </p:spTree>
    <p:extLst>
      <p:ext uri="{BB962C8B-B14F-4D97-AF65-F5344CB8AC3E}">
        <p14:creationId xmlns:p14="http://schemas.microsoft.com/office/powerpoint/2010/main" val="375931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pPr fontAlgn="base"/>
            <a:r>
              <a:rPr lang="ru-RU" sz="1600" b="1" dirty="0">
                <a:solidFill>
                  <a:srgbClr val="C00000"/>
                </a:solidFill>
              </a:rPr>
              <a:t>Свидетель, имеющий право на защиту, имеет право: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1) отказаться от дачи показаний, которые могут повлечь для него самого, его супруга (супруги) или близких родственников преследование за совершение уголовно наказуемого деяния или административного правонарушения;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2) самостоятельно или через третьих лиц пригласить адвоката;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3) давать показания в присутствии избранного им адвоката, участвующего в качестве защитника до начала допроса;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4) давать показания на родном языке или языке, которым владеет;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5) пользоваться бесплатной помощью переводчика;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6) заявлять отвод переводчику, участвующему в его допросе;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7) собственноручной записи своих показаний в протоколе допроса;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8) знакомиться с документами, указанными в части пятой настоящей статьи, за исключением материалов оперативно-розыскных, </a:t>
            </a:r>
            <a:r>
              <a:rPr lang="ru-RU" sz="1500" dirty="0">
                <a:hlinkClick r:id="rId2"/>
              </a:rPr>
              <a:t>контрразведывательных мероприятий</a:t>
            </a:r>
            <a:r>
              <a:rPr lang="ru-RU" sz="1500" dirty="0"/>
              <a:t> </a:t>
            </a:r>
            <a:r>
              <a:rPr lang="ru-RU" sz="1500" dirty="0">
                <a:solidFill>
                  <a:schemeClr val="tx1"/>
                </a:solidFill>
              </a:rPr>
              <a:t>и негласных следственных действий;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9) знакомиться с протоколами следственных действий, произведенных с его участием, и подавать на них замечания, представлять доказательства;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10) заявлять ходатайства, касающиеся его прав и законных интересов, в том числе о производстве экспертизы и применении мер безопасности;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11) заявлять отводы;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12) на очную ставку с теми, кто свидетельствует против него;</a:t>
            </a:r>
          </a:p>
          <a:p>
            <a:pPr algn="l" fontAlgn="base"/>
            <a:r>
              <a:rPr lang="ru-RU" sz="1500" dirty="0">
                <a:solidFill>
                  <a:schemeClr val="tx1"/>
                </a:solidFill>
              </a:rPr>
              <a:t>13) приносить жалобы на действия (бездействие) дознавателя, следователя, прокурора.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Допрос свидетеля и потерпевшего. Права допрашиваемого</a:t>
            </a:r>
          </a:p>
        </p:txBody>
      </p:sp>
    </p:spTree>
    <p:extLst>
      <p:ext uri="{BB962C8B-B14F-4D97-AF65-F5344CB8AC3E}">
        <p14:creationId xmlns:p14="http://schemas.microsoft.com/office/powerpoint/2010/main" val="516178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5085184"/>
          </a:xfrm>
        </p:spPr>
        <p:txBody>
          <a:bodyPr>
            <a:noAutofit/>
          </a:bodyPr>
          <a:lstStyle/>
          <a:p>
            <a:pPr fontAlgn="base"/>
            <a:r>
              <a:rPr lang="ru-RU" sz="2800" b="1" dirty="0">
                <a:solidFill>
                  <a:srgbClr val="C00000"/>
                </a:solidFill>
              </a:rPr>
              <a:t>Свидетель, имеющий право на защиту, обязан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</a:p>
          <a:p>
            <a:pPr fontAlgn="base"/>
            <a:endParaRPr lang="ru-RU" sz="1600" b="1" dirty="0">
              <a:solidFill>
                <a:srgbClr val="C00000"/>
              </a:solidFill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являться по вызовам суда, прокурора, лица, осуществляющего досудебное расследование;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 fontAlgn="base"/>
            <a:endParaRPr lang="ru-RU" sz="2400" dirty="0">
              <a:solidFill>
                <a:schemeClr val="tx1"/>
              </a:solidFill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соблюдать </a:t>
            </a:r>
            <a:r>
              <a:rPr lang="ru-RU" sz="2400" dirty="0">
                <a:solidFill>
                  <a:schemeClr val="tx1"/>
                </a:solidFill>
              </a:rPr>
              <a:t>установленный порядок при производстве следственных действий и во время судебного заседания.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Допрос свидетеля и потерпевшего. Права допрашиваемого</a:t>
            </a:r>
          </a:p>
        </p:txBody>
      </p:sp>
    </p:spTree>
    <p:extLst>
      <p:ext uri="{BB962C8B-B14F-4D97-AF65-F5344CB8AC3E}">
        <p14:creationId xmlns:p14="http://schemas.microsoft.com/office/powerpoint/2010/main" val="326772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>
                <a:solidFill>
                  <a:srgbClr val="C00000"/>
                </a:solidFill>
              </a:rPr>
              <a:t>Подозреваемый вправе:</a:t>
            </a:r>
          </a:p>
          <a:p>
            <a:pPr algn="l" fontAlgn="base"/>
            <a:r>
              <a:rPr lang="ru-RU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>
                <a:solidFill>
                  <a:schemeClr val="tx1"/>
                </a:solidFill>
              </a:rPr>
              <a:t>) получить от лица, осуществившего задержание, разъяснение принадлежащих ему прав;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2) знать, в чем он подозревается;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3) самостоятельно или через своих родственников или доверенных лиц пригласить защитника. В случае, если защитник не приглашен подозреваемым, его родственниками или доверенными лицами, орган уголовного преследования обязан обеспечить его участие в порядке, предусмотренном частью третьей </a:t>
            </a:r>
            <a:r>
              <a:rPr lang="ru-RU" sz="2400" dirty="0">
                <a:solidFill>
                  <a:schemeClr val="tx1"/>
                </a:solidFill>
                <a:hlinkClick r:id="rId2"/>
              </a:rPr>
              <a:t>статьи 67</a:t>
            </a:r>
            <a:r>
              <a:rPr lang="ru-RU" sz="2400" dirty="0">
                <a:solidFill>
                  <a:schemeClr val="tx1"/>
                </a:solidFill>
              </a:rPr>
              <a:t> настоящего Кодекса;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4) пользоваться правами гражданского ответчика в случае признания его таковым в связи с предъявлением по делу гражданского иска;</a:t>
            </a:r>
          </a:p>
          <a:p>
            <a:pPr fontAlgn="base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Допрос подозреваемого. Права допрашиваемого</a:t>
            </a:r>
          </a:p>
        </p:txBody>
      </p:sp>
    </p:spTree>
    <p:extLst>
      <p:ext uri="{BB962C8B-B14F-4D97-AF65-F5344CB8AC3E}">
        <p14:creationId xmlns:p14="http://schemas.microsoft.com/office/powerpoint/2010/main" val="130768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26369"/>
            <a:ext cx="9144000" cy="5631631"/>
          </a:xfrm>
        </p:spPr>
        <p:txBody>
          <a:bodyPr>
            <a:noAutofit/>
          </a:bodyPr>
          <a:lstStyle/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5) иметь свидание с избранным или назначенным защитником наедине и конфиденциально, в том числе до начала допроса;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6) давать показания только в присутствии защитника, за исключением случаев отказа от него;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7) получить копии постановлений о признании подозреваемым, гражданским ответчиком, квалификации деяния, протокола задержания, ходатайства и постановления об избрании и продлении срока меры пресечения, постановления о прекращении уголовного дела;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8) отказаться от дачи показаний;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9) получить от лица, осуществляющего досудебное расследование, разъяснение о порядке и условиях применения меры пресечения в виде залога и других мер, не связанных с содержанием под стражей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Права подозреваемого (продолжение)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15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26369"/>
            <a:ext cx="9144000" cy="5631631"/>
          </a:xfrm>
        </p:spPr>
        <p:txBody>
          <a:bodyPr>
            <a:noAutofit/>
          </a:bodyPr>
          <a:lstStyle/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10) представлять доказательства;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11) заявлять ходатайства, в том числе о принятии мер безопасности, и отводы;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12) давать показания на родном языке или языке, которым владеет;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13) пользоваться бесплатной помощью переводчика;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13-1) обратиться в службу пробации для проведения в отношении него</a:t>
            </a:r>
            <a:r>
              <a:rPr lang="ru-RU" sz="2400" dirty="0"/>
              <a:t> </a:t>
            </a:r>
            <a:r>
              <a:rPr lang="ru-RU" sz="2400" dirty="0">
                <a:hlinkClick r:id="rId2"/>
              </a:rPr>
              <a:t>досудебной пробации</a:t>
            </a:r>
            <a:r>
              <a:rPr lang="ru-RU" sz="2400" dirty="0"/>
              <a:t>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14) участвовать с разрешения органа уголовного преследования в следственных действиях, проводимых по его ходатайству или ходатайству защитника либо законного представителя;</a:t>
            </a:r>
          </a:p>
          <a:p>
            <a:pPr algn="l" fontAlgn="base"/>
            <a:r>
              <a:rPr lang="ru-RU" sz="2400" dirty="0">
                <a:solidFill>
                  <a:schemeClr val="tx1"/>
                </a:solidFill>
              </a:rPr>
              <a:t>15) примириться с потерпевшим в случаях, предусмотренных законом, в том числе в порядке медиации;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Права подозреваемого (продолжение)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О</a:t>
            </a:r>
            <a:r>
              <a:rPr lang="ru-RU" dirty="0">
                <a:solidFill>
                  <a:schemeClr val="tx1"/>
                </a:solidFill>
              </a:rPr>
              <a:t>дно из самых распространенных заблуждений граждан: любая беседа с сотрудниками правоохранительных органов является допросом. Это далеко нет так.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чем отличие допроса от обычной беседы? Официальные показания и простой разговор с сотрудником без каких-либо юридических последствий. Обязаны ли Вы беседовать с сотрудником?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роцессуальное </a:t>
            </a:r>
            <a:r>
              <a:rPr lang="ru-RU" dirty="0">
                <a:solidFill>
                  <a:schemeClr val="tx1"/>
                </a:solidFill>
              </a:rPr>
              <a:t>значение имеет только протокол допроса. Никаких объяснительных, расписок  и прочих не предусмотренных законом процессуальных форм фиксации.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то </a:t>
            </a:r>
            <a:r>
              <a:rPr lang="ru-RU" dirty="0">
                <a:solidFill>
                  <a:schemeClr val="tx1"/>
                </a:solidFill>
              </a:rPr>
              <a:t>имеет право допрашивать. Лица, осуществляющие досудебное расследование.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Отличия допроса от других видов взаимодействия с сотрудниками правоохранительных органов. Типичные заблуждения и </a:t>
            </a:r>
            <a:r>
              <a:rPr lang="ru-RU" sz="2400" dirty="0" smtClean="0">
                <a:solidFill>
                  <a:schemeClr val="bg1"/>
                </a:solidFill>
              </a:rPr>
              <a:t>ошибки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02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26369"/>
            <a:ext cx="9144000" cy="5631631"/>
          </a:xfrm>
        </p:spPr>
        <p:txBody>
          <a:bodyPr>
            <a:noAutofit/>
          </a:bodyPr>
          <a:lstStyle/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16) на любой стадии расследования заявить ходатайство прокурору либо выразить ему согласие о заключении процессуального соглашения с изложением своих предложений о виде и мере наказания и заключить процессуальное соглашение;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16-1) заявить ходатайство о применении приказного производства по делу об уголовном проступке или о преступлении небольшой тяжести;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17) знакомиться с протоколами следственных действий, произведенных с его участием, и подавать замечания на протоколы;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18) приносить жалобы на действия (бездействие) и решения следователя, дознавателя, прокурора и суда;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19) защищать свои права и законные интересы иными способами, не противоречащими закону;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20) при назначении и производстве экспертизы, а также предъявлении ему заключения эксперта осуществлять действия, предусмотренные</a:t>
            </a:r>
            <a:r>
              <a:rPr lang="ru-RU" sz="2000" dirty="0"/>
              <a:t> </a:t>
            </a:r>
            <a:r>
              <a:rPr lang="ru-RU" sz="2000" dirty="0">
                <a:hlinkClick r:id="rId2"/>
              </a:rPr>
              <a:t>статьями 274</a:t>
            </a:r>
            <a:r>
              <a:rPr lang="ru-RU" sz="2000" dirty="0"/>
              <a:t>, </a:t>
            </a:r>
            <a:r>
              <a:rPr lang="ru-RU" sz="2000" dirty="0">
                <a:hlinkClick r:id="rId3"/>
              </a:rPr>
              <a:t>286</a:t>
            </a:r>
            <a:r>
              <a:rPr lang="ru-RU" sz="2000" dirty="0"/>
              <a:t> </a:t>
            </a:r>
            <a:r>
              <a:rPr lang="ru-RU" sz="2000" dirty="0">
                <a:solidFill>
                  <a:schemeClr val="tx1"/>
                </a:solidFill>
              </a:rPr>
              <a:t>настоящего Кодекса;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Права подозреваемого (продолжение)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31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26369"/>
            <a:ext cx="9144000" cy="5631631"/>
          </a:xfrm>
        </p:spPr>
        <p:txBody>
          <a:bodyPr>
            <a:noAutofit/>
          </a:bodyPr>
          <a:lstStyle/>
          <a:p>
            <a:pPr algn="l" fontAlgn="base"/>
            <a:endParaRPr lang="ru-RU" sz="2000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sz="2000" dirty="0" smtClean="0">
                <a:solidFill>
                  <a:schemeClr val="tx1"/>
                </a:solidFill>
              </a:rPr>
              <a:t>21</a:t>
            </a:r>
            <a:r>
              <a:rPr lang="ru-RU" sz="2000" dirty="0">
                <a:solidFill>
                  <a:schemeClr val="tx1"/>
                </a:solidFill>
              </a:rPr>
              <a:t>) в порядке, установленном настоящим Кодексом, знакомиться по окончании расследования с материалами дела и выписывать из него любые сведения, а также снимать копии с использованием научно-технических средств, за исключением сведений, составляющих государственные секреты или иную охраняемую законом тайну;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22) возражать против прекращения уголовного преследования;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23) безотлагательно уведомляться органом, ведущим уголовный процесс, о принятии процессуальных решений, затрагивающих его права и законные интересы, за исключением вопросов, касающихся негласных следственных действий, а также получить их копии;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24) ходатайствовать о дополнительном допросе показывающего против него свидетеля, вызове и допросе в качестве свидетелей указанных им лиц на очную ставку с ними.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Права подозреваемого (продолжение)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26369"/>
            <a:ext cx="9144000" cy="5631631"/>
          </a:xfrm>
        </p:spPr>
        <p:txBody>
          <a:bodyPr>
            <a:noAutofit/>
          </a:bodyPr>
          <a:lstStyle/>
          <a:p>
            <a:pPr algn="l" fontAlgn="base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1. Участие защитника в производстве по уголовному делу обязательно в случаях, если: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1) об этом ходатайствуют подозреваемый, обвиняемый, подсудимый, осужденный, оправданный;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2) подозреваемый, обвиняемый, подсудимый, осужденный, оправданный не достигли совершеннолетия;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3) подозреваемый, обвиняемый, подсудимый, осужденный, оправданный в силу </a:t>
            </a:r>
            <a:r>
              <a:rPr lang="ru-RU" sz="2000" dirty="0">
                <a:solidFill>
                  <a:schemeClr val="tx1"/>
                </a:solidFill>
                <a:hlinkClick r:id="rId2" tooltip="Нормативное постановление Верховного Суда Республики Казахстан от 6 декабря 2002 года № 26 «О практике применения уголовно-процессуального законодательства, регулирующего право на защиту» (с изменениями и дополнениями по состоянию на 31.03.2017 г.)"/>
              </a:rPr>
              <a:t>физических или психических недостатков</a:t>
            </a:r>
            <a:r>
              <a:rPr lang="ru-RU" sz="2000" dirty="0">
                <a:solidFill>
                  <a:schemeClr val="tx1"/>
                </a:solidFill>
              </a:rPr>
              <a:t> не могут самостоятельно осуществлять свое право на защиту;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4) подозреваемый, обвиняемый, подсудимый, осужденный, оправданный не владеет языком, на котором ведется судопроизводство;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5) лицо подозревается, обвиняется в совершении преступления, за которое в качестве меры наказания могут быть назначены лишение свободы на срок свыше десяти лет, пожизненное лишение свободы либо смертная казнь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Обязательное участие </a:t>
            </a:r>
            <a:r>
              <a:rPr lang="ru-RU" sz="2400" b="1" dirty="0" smtClean="0">
                <a:solidFill>
                  <a:schemeClr val="bg1"/>
                </a:solidFill>
              </a:rPr>
              <a:t>защитника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26369"/>
            <a:ext cx="9144000" cy="5631631"/>
          </a:xfrm>
        </p:spPr>
        <p:txBody>
          <a:bodyPr>
            <a:noAutofit/>
          </a:bodyPr>
          <a:lstStyle/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6) к подозреваемому, обвиняемому, подсудимому, осужденному применено содержание под стражей в качестве меры пресечения или они принудительно направлены на стационарную судебно-психиатрическую экспертизу;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7) между интересами подозреваемых, обвиняемых, подсудимых, осужденных, оправданных, один из которых имеет защитника, имеются противоречия;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8) в уголовном процессе участвует представитель потерпевшего (частного обвинителя) или гражданского истца;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9) при рассмотрении дела в суде участвует прокурор, поддерживающий государственное обвинение (государственный обвинитель);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10) подозреваемый, обвиняемый, подсудимый, осужденный, оправданный находятся вне пределов Республики Казахстан и уклоняются от явки в органы уголовного преследования или суда;</a:t>
            </a:r>
          </a:p>
          <a:p>
            <a:pPr algn="l" fontAlgn="base"/>
            <a:r>
              <a:rPr lang="ru-RU" sz="2000" dirty="0">
                <a:solidFill>
                  <a:schemeClr val="tx1"/>
                </a:solidFill>
              </a:rPr>
              <a:t>11) заявлено ходатайство о процессуальном соглашении и его заключении.</a:t>
            </a:r>
          </a:p>
          <a:p>
            <a:pPr algn="l" fontAlgn="base"/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Обязательное участие </a:t>
            </a:r>
            <a:r>
              <a:rPr lang="ru-RU" sz="2400" b="1" dirty="0" smtClean="0">
                <a:solidFill>
                  <a:schemeClr val="bg1"/>
                </a:solidFill>
              </a:rPr>
              <a:t>защитника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7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26369"/>
            <a:ext cx="9144000" cy="5631631"/>
          </a:xfrm>
        </p:spPr>
        <p:txBody>
          <a:bodyPr>
            <a:noAutofit/>
          </a:bodyPr>
          <a:lstStyle/>
          <a:p>
            <a:pPr algn="l" fontAlgn="base"/>
            <a:endParaRPr lang="ru-RU" sz="2000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sz="2800" dirty="0" smtClean="0">
                <a:solidFill>
                  <a:schemeClr val="tx1"/>
                </a:solidFill>
              </a:rPr>
              <a:t>Стандартная </a:t>
            </a:r>
            <a:r>
              <a:rPr lang="ru-RU" sz="2800" dirty="0">
                <a:solidFill>
                  <a:schemeClr val="tx1"/>
                </a:solidFill>
              </a:rPr>
              <a:t>задача нормального следователя – направить дело в суд с обвинительным актом. Для этого ему необходимо получить нужные ему показания, изобличающие в совершении преступления вас или других лиц. </a:t>
            </a:r>
          </a:p>
          <a:p>
            <a:pPr algn="l" fontAlgn="base"/>
            <a:endParaRPr lang="ru-RU" sz="2800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sz="2800" dirty="0" smtClean="0">
                <a:solidFill>
                  <a:schemeClr val="tx1"/>
                </a:solidFill>
              </a:rPr>
              <a:t>С </a:t>
            </a:r>
            <a:r>
              <a:rPr lang="ru-RU" sz="2800" dirty="0">
                <a:solidFill>
                  <a:schemeClr val="tx1"/>
                </a:solidFill>
              </a:rPr>
              <a:t>этой целью возможно использование психологических приемов давления на допрашиваемого.</a:t>
            </a:r>
          </a:p>
          <a:p>
            <a:pPr algn="l" fontAlgn="base"/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Общие рекомендации по поведению на допросе</a:t>
            </a:r>
          </a:p>
        </p:txBody>
      </p:sp>
    </p:spTree>
    <p:extLst>
      <p:ext uri="{BB962C8B-B14F-4D97-AF65-F5344CB8AC3E}">
        <p14:creationId xmlns:p14="http://schemas.microsoft.com/office/powerpoint/2010/main" val="266020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pPr algn="l"/>
            <a:r>
              <a:rPr lang="ru-RU" sz="2000" dirty="0" err="1" smtClean="0">
                <a:solidFill>
                  <a:schemeClr val="tx1"/>
                </a:solidFill>
              </a:rPr>
              <a:t>Христоматийный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пример, известный всем: 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</a:rPr>
              <a:t> 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Шесть правил Глеба Жеглова</a:t>
            </a:r>
            <a:r>
              <a:rPr lang="ru-RU" sz="2000" b="1" i="1" dirty="0" smtClean="0">
                <a:solidFill>
                  <a:srgbClr val="C00000"/>
                </a:solidFill>
              </a:rPr>
              <a:t>!</a:t>
            </a:r>
          </a:p>
          <a:p>
            <a:endParaRPr lang="ru-RU" sz="2000" b="1" i="1" dirty="0">
              <a:solidFill>
                <a:srgbClr val="C00000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1. Когда разговариваешь с людьми, чаще улыбайся. Люди это любят.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>
                <a:solidFill>
                  <a:schemeClr val="tx1"/>
                </a:solidFill>
              </a:rPr>
              <a:t>. Умей внимательно слушать человека и старайся подвинуть его к разговору о нем самом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3. Как можно скорее найди в разговоре тему, которая ему близка и интересна.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4. С первого мига проявляй к человеку искренний интерес — понимаешь, не показывай ему интерес, а старайся изо всех сил проникнуть в него, понять его, узнать, чем живет, что собой представляет.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5. Даже «здравствуй» можно сказать так, чтобы смертельно оскорбить человека.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6. Даже «сволочь» можно сказать так, что человек растает от удовольствия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Общие рекомендации по поведению на допросе</a:t>
            </a:r>
          </a:p>
        </p:txBody>
      </p:sp>
    </p:spTree>
    <p:extLst>
      <p:ext uri="{BB962C8B-B14F-4D97-AF65-F5344CB8AC3E}">
        <p14:creationId xmlns:p14="http://schemas.microsoft.com/office/powerpoint/2010/main" val="3693423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26369"/>
            <a:ext cx="9144000" cy="563163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Вот несколько распространенных примеров того, как из вас могут вытащить необходимые показания: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Следователь </a:t>
            </a:r>
            <a:r>
              <a:rPr lang="ru-RU" sz="1900" dirty="0">
                <a:solidFill>
                  <a:schemeClr val="tx1"/>
                </a:solidFill>
              </a:rPr>
              <a:t>очень вежливо и тактично начинает общение, интересуясь  вашими интересами, увлечениями, завоевывая вашу симпатию и расположение. Вы психологически тянетесь к нему и начинаете доверять, думая, что все не так уж плохо. В ходе этой приятной беседы вы сами не замечаете, как сначала маленькими порциями, а затем больше и больше сообщаете «хорошему парню» информацию. Получив и зафиксировав нужный ему объем сведений, он переходит к более жесткому общению. Будьте бдительны;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Следователь </a:t>
            </a:r>
            <a:r>
              <a:rPr lang="ru-RU" sz="1900" dirty="0">
                <a:solidFill>
                  <a:schemeClr val="tx1"/>
                </a:solidFill>
              </a:rPr>
              <a:t>создает вам некомфортную атмосферу при проведении допроса. Например, неудобный стул, стол. Поведение следователя грубое, на грани фола. Вызывающие намеки на ухудшение процессуального положения, неминуемость наказания и прочее. В такой обстановке вам хочется поскорее дать показания, только бы выбраться из этих стен на волю. Вы начинаете говорить все, что ему нужно, лишь бы поскорее закончить этот кошмар. Соберите волю в кулак и думайте, что говорите. Если у следствия есть доказательства вашей вины, поведение допрашивающего будет спокойным и уверенным, но не агрессивным.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Общие рекомендации по поведению на допросе</a:t>
            </a:r>
          </a:p>
        </p:txBody>
      </p:sp>
    </p:spTree>
    <p:extLst>
      <p:ext uri="{BB962C8B-B14F-4D97-AF65-F5344CB8AC3E}">
        <p14:creationId xmlns:p14="http://schemas.microsoft.com/office/powerpoint/2010/main" val="2560992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tx1"/>
                </a:solidFill>
              </a:rPr>
              <a:t>Следователь намеренно торопит вас с ответами на вопросы, при этом как бы подсказывая «правильные» ответы. Это делается с тем, чтобы сократить время на обдумывание. Не торопитесь, обдумывайте все сказанное тщательно. Никто не может ограничить вас во времени;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Следователь </a:t>
            </a:r>
            <a:r>
              <a:rPr lang="ru-RU" sz="1900" dirty="0">
                <a:solidFill>
                  <a:schemeClr val="tx1"/>
                </a:solidFill>
              </a:rPr>
              <a:t>сообщает вам, что другие фигуранты дела уже во всем признались и вам нет смысла отпираться. Как правило, это блеф. </a:t>
            </a:r>
            <a:r>
              <a:rPr lang="ru-RU" sz="1900" dirty="0">
                <a:solidFill>
                  <a:srgbClr val="C00000"/>
                </a:solidFill>
              </a:rPr>
              <a:t>Не </a:t>
            </a:r>
            <a:r>
              <a:rPr lang="ru-RU" sz="1900" dirty="0" err="1">
                <a:solidFill>
                  <a:srgbClr val="C00000"/>
                </a:solidFill>
              </a:rPr>
              <a:t>ведитесь</a:t>
            </a:r>
            <a:r>
              <a:rPr lang="ru-RU" sz="1900" dirty="0">
                <a:solidFill>
                  <a:srgbClr val="C00000"/>
                </a:solidFill>
              </a:rPr>
              <a:t> на такие трюки</a:t>
            </a:r>
            <a:r>
              <a:rPr lang="ru-RU" sz="1900" dirty="0">
                <a:solidFill>
                  <a:schemeClr val="tx1"/>
                </a:solidFill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Хороший </a:t>
            </a:r>
            <a:r>
              <a:rPr lang="ru-RU" sz="1900" dirty="0">
                <a:solidFill>
                  <a:schemeClr val="tx1"/>
                </a:solidFill>
              </a:rPr>
              <a:t>и плохой полицейский. Старо как мир. Вы должны сразу понять, что сотрудники органов выполняют свою задачу. И эта задача никак не связана, чтобы вам помочь или оказать услугу. Поймите, кто официально проводит допрос и общайтесь только с ним. Игнорируйте других;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Следователь </a:t>
            </a:r>
            <a:r>
              <a:rPr lang="ru-RU" sz="1900" dirty="0">
                <a:solidFill>
                  <a:schemeClr val="tx1"/>
                </a:solidFill>
              </a:rPr>
              <a:t>давит на ваше чувство долга, правосознание и законопослушность. Не нужно говорить что-то лишнее. Отвечайте на вопросы как можно более </a:t>
            </a:r>
            <a:r>
              <a:rPr lang="ru-RU" sz="1900" dirty="0" smtClean="0">
                <a:solidFill>
                  <a:schemeClr val="tx1"/>
                </a:solidFill>
              </a:rPr>
              <a:t>лаконично, </a:t>
            </a:r>
            <a:r>
              <a:rPr lang="ru-RU" sz="1900" dirty="0">
                <a:solidFill>
                  <a:schemeClr val="tx1"/>
                </a:solidFill>
              </a:rPr>
              <a:t>только в рамках того о чем вас спросили. Если даже знаете что-то еще- молчите. Помните, вы можете подставить не только себя, но и других. </a:t>
            </a:r>
          </a:p>
          <a:p>
            <a:pPr algn="l"/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Ряд </a:t>
            </a:r>
            <a:r>
              <a:rPr lang="ru-RU" sz="1900" dirty="0">
                <a:solidFill>
                  <a:schemeClr val="tx1"/>
                </a:solidFill>
              </a:rPr>
              <a:t>других рекомендаций по тактике поведения на допросе. Отказ от дачи показаний (плюсы и минусы). Целесообразность признания.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Общие рекомендации по поведению на допросе</a:t>
            </a:r>
          </a:p>
        </p:txBody>
      </p:sp>
    </p:spTree>
    <p:extLst>
      <p:ext uri="{BB962C8B-B14F-4D97-AF65-F5344CB8AC3E}">
        <p14:creationId xmlns:p14="http://schemas.microsoft.com/office/powerpoint/2010/main" val="4131980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Autofit/>
          </a:bodyPr>
          <a:lstStyle/>
          <a:p>
            <a:pPr algn="l"/>
            <a:r>
              <a:rPr lang="ru-RU" i="1" dirty="0">
                <a:solidFill>
                  <a:schemeClr val="tx1"/>
                </a:solidFill>
              </a:rPr>
              <a:t>Ходатайство перед следственным судьей о депонировании показаний. В каких случаях и для чего это делается? </a:t>
            </a:r>
            <a:endParaRPr lang="ru-RU" i="1" dirty="0" smtClean="0">
              <a:solidFill>
                <a:schemeClr val="tx1"/>
              </a:solidFill>
            </a:endParaRPr>
          </a:p>
          <a:p>
            <a:pPr algn="l"/>
            <a:endParaRPr lang="ru-RU" i="1" dirty="0" smtClean="0">
              <a:solidFill>
                <a:schemeClr val="tx1"/>
              </a:solidFill>
            </a:endParaRP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Действия </a:t>
            </a:r>
            <a:r>
              <a:rPr lang="ru-RU" i="1" dirty="0">
                <a:solidFill>
                  <a:schemeClr val="tx1"/>
                </a:solidFill>
              </a:rPr>
              <a:t>следственного судьи при рассмотрении ходатайства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i="1" dirty="0" smtClean="0">
              <a:solidFill>
                <a:schemeClr val="tx1"/>
              </a:solidFill>
            </a:endParaRP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Порядок </a:t>
            </a:r>
            <a:r>
              <a:rPr lang="ru-RU" i="1" dirty="0">
                <a:solidFill>
                  <a:schemeClr val="tx1"/>
                </a:solidFill>
              </a:rPr>
              <a:t>допроса, участники. Протокол судебного заседания. 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Депонирование показаний следственным судьей</a:t>
            </a:r>
          </a:p>
        </p:txBody>
      </p:sp>
    </p:spTree>
    <p:extLst>
      <p:ext uri="{BB962C8B-B14F-4D97-AF65-F5344CB8AC3E}">
        <p14:creationId xmlns:p14="http://schemas.microsoft.com/office/powerpoint/2010/main" val="1618675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640960" cy="5517232"/>
          </a:xfrm>
        </p:spPr>
        <p:txBody>
          <a:bodyPr>
            <a:noAutofit/>
          </a:bodyPr>
          <a:lstStyle/>
          <a:p>
            <a:pPr algn="l"/>
            <a:r>
              <a:rPr lang="ru-RU" i="1" dirty="0">
                <a:solidFill>
                  <a:schemeClr val="tx1"/>
                </a:solidFill>
              </a:rPr>
              <a:t>В каких случаях и с какой целью проводится очная ставка? </a:t>
            </a:r>
            <a:endParaRPr lang="ru-RU" i="1" dirty="0" smtClean="0">
              <a:solidFill>
                <a:schemeClr val="tx1"/>
              </a:solidFill>
            </a:endParaRPr>
          </a:p>
          <a:p>
            <a:pPr algn="l"/>
            <a:endParaRPr lang="ru-RU" i="1" dirty="0" smtClean="0">
              <a:solidFill>
                <a:schemeClr val="tx1"/>
              </a:solidFill>
            </a:endParaRP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Порядок </a:t>
            </a:r>
            <a:r>
              <a:rPr lang="ru-RU" i="1" dirty="0">
                <a:solidFill>
                  <a:schemeClr val="tx1"/>
                </a:solidFill>
              </a:rPr>
              <a:t>проведения очной ставки. </a:t>
            </a:r>
            <a:endParaRPr lang="ru-RU" i="1" dirty="0" smtClean="0">
              <a:solidFill>
                <a:schemeClr val="tx1"/>
              </a:solidFill>
            </a:endParaRPr>
          </a:p>
          <a:p>
            <a:pPr algn="l"/>
            <a:endParaRPr lang="ru-RU" i="1" dirty="0">
              <a:solidFill>
                <a:schemeClr val="tx1"/>
              </a:solidFill>
            </a:endParaRP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Как </a:t>
            </a:r>
            <a:r>
              <a:rPr lang="ru-RU" i="1" dirty="0">
                <a:solidFill>
                  <a:schemeClr val="tx1"/>
                </a:solidFill>
              </a:rPr>
              <a:t>правильно себя вести.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Очная ставка. Особенности и порядок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35020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Свидетель</a:t>
            </a:r>
            <a:r>
              <a:rPr lang="ru-RU" dirty="0">
                <a:solidFill>
                  <a:schemeClr val="tx1"/>
                </a:solidFill>
              </a:rPr>
              <a:t>, потерпевший, подозреваемый вызываются лицом, осуществляющим досудебное расследование, на допрос </a:t>
            </a:r>
            <a:r>
              <a:rPr lang="ru-RU" b="1" dirty="0">
                <a:solidFill>
                  <a:srgbClr val="C00000"/>
                </a:solidFill>
              </a:rPr>
              <a:t>повесткой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В повестке указываются фамилия, имя, отчество (при его наличии) вызываемого на допрос лица, фамилия, имя, отчество (при его наличии), должность лица, к которому вызывается лицо, адрес и время явки на допрос (день, час), право на приглашение адвоката, а также последствия неявки без уважительных причин.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Способы вызова на допрос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75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7"/>
          </a:xfrm>
        </p:spPr>
        <p:txBody>
          <a:bodyPr>
            <a:noAutofit/>
          </a:bodyPr>
          <a:lstStyle/>
          <a:p>
            <a:pPr fontAlgn="base"/>
            <a:r>
              <a:rPr lang="ru-RU" sz="1800" b="1" dirty="0">
                <a:solidFill>
                  <a:srgbClr val="C00000"/>
                </a:solidFill>
              </a:rPr>
              <a:t>Недопустимы в качестве доказательств показания, полученные: 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 </a:t>
            </a:r>
            <a:r>
              <a:rPr lang="ru-RU" sz="1600" dirty="0">
                <a:solidFill>
                  <a:schemeClr val="tx1"/>
                </a:solidFill>
                <a:hlinkClick r:id="rId2" tooltip="Нормативное постановление Верховного Суда Республики Казахстан от 28 декабря 2009 года № 7 "/>
              </a:rPr>
              <a:t>применением пыток</a:t>
            </a:r>
            <a:r>
              <a:rPr lang="ru-RU" sz="1600" dirty="0">
                <a:solidFill>
                  <a:schemeClr val="tx1"/>
                </a:solidFill>
              </a:rPr>
              <a:t>, насилия, угроз, обмана, а равно иных незаконных действий и жестокого обращения;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 использованием заблуждения допрашиваемого лица, относительно своих прав и обязанностей, возникшего вследствие </a:t>
            </a:r>
            <a:r>
              <a:rPr lang="ru-RU" sz="1600" dirty="0" err="1">
                <a:solidFill>
                  <a:schemeClr val="tx1"/>
                </a:solidFill>
              </a:rPr>
              <a:t>неразъяснения</a:t>
            </a:r>
            <a:r>
              <a:rPr lang="ru-RU" sz="1600" dirty="0">
                <a:solidFill>
                  <a:schemeClr val="tx1"/>
                </a:solidFill>
              </a:rPr>
              <a:t>, неполного или неправильного ему их разъяснения;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в связи с проведением допроса лицом, не имеющим права осуществлять производство по данному уголовному делу;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в связи с участием в процессуальном действии лица, подлежащего отводу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 существенным нарушением порядка производства процессуального действия;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Не могут быть положены в основу обвинения протоколы показаний подозреваемого, потерпевшего и свидетеля, если они не включены в опись материалов уголовного дела. Показания, данные подозреваемым в ходе его предварительного допроса в качестве свидетеля, не могут быть признаны в качестве доказательств и использованы против его супруга (супруги) и близких родственников, а также положены в основу обвинения подозреваемого.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Допрос</a:t>
            </a:r>
            <a:r>
              <a:rPr lang="ru-RU" sz="1600" dirty="0">
                <a:solidFill>
                  <a:schemeClr val="tx1"/>
                </a:solidFill>
              </a:rPr>
              <a:t>, произведенный до регистрации заявления, сообщения об уголовном правонарушении в Едином реестре досудебных расследований, не может быть признан в качестве допустимого доказательства.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48137"/>
            <a:ext cx="9144000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Показания как доказательство по уголовному делу. Признание показаний недопустимым доказательством</a:t>
            </a:r>
          </a:p>
        </p:txBody>
      </p:sp>
    </p:spTree>
    <p:extLst>
      <p:ext uri="{BB962C8B-B14F-4D97-AF65-F5344CB8AC3E}">
        <p14:creationId xmlns:p14="http://schemas.microsoft.com/office/powerpoint/2010/main" val="3521394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7"/>
          </a:xfrm>
        </p:spPr>
        <p:txBody>
          <a:bodyPr>
            <a:noAutofit/>
          </a:bodyPr>
          <a:lstStyle/>
          <a:p>
            <a:pPr fontAlgn="base"/>
            <a:r>
              <a:rPr lang="ru-RU" sz="1800" b="1" dirty="0">
                <a:solidFill>
                  <a:srgbClr val="C00000"/>
                </a:solidFill>
              </a:rPr>
              <a:t>Недопустимы в качестве доказательств показания, полученные: 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Допрос</a:t>
            </a:r>
            <a:r>
              <a:rPr lang="ru-RU" sz="1600" dirty="0">
                <a:solidFill>
                  <a:schemeClr val="tx1"/>
                </a:solidFill>
              </a:rPr>
              <a:t>, произведенный после истечения срока дознания или предварительного следствия, в период приостановления производства по делу без его возобновления, ознакомления обвиняемого с материалами дела, нахождения дела у прокурора с обвинительным актом, признается недопустимым доказательством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Показания </a:t>
            </a:r>
            <a:r>
              <a:rPr lang="ru-RU" sz="1600" dirty="0">
                <a:solidFill>
                  <a:schemeClr val="tx1"/>
                </a:solidFill>
              </a:rPr>
              <a:t>потерпевшего, свидетеля не могут быть признаны допустимым доказательством, если они основаны на догадке, предположении, слухе, а также в случаях, когда свидетель не может указать источник своей осведомленности; - допрос произведен лицом, не имеющим полномочий на совершение процессуального действия по данному делу, либо в неустановленном законом месте и времени (на улице, в кафе, в посторонней квартире, с необоснованным вывозом в другой населенный пункт, в ночное время, непрерывно свыше четырех часов и т.д.), кроме случаев, не терпящих отлагательства. Под случаями, не терпящими отлагательства, следует понимать внезапное возникновение таких обстоятельств, при которых промедление с допросом может повлечь утрату следов преступления, скрытие лиц, его совершивших, невозможность возмещения ущерба, причиненного преступлением.</a:t>
            </a:r>
          </a:p>
          <a:p>
            <a:pPr algn="l" fontAlgn="base"/>
            <a:endParaRPr lang="ru-RU" sz="1600" dirty="0">
              <a:solidFill>
                <a:schemeClr val="tx1"/>
              </a:solidFill>
            </a:endParaRPr>
          </a:p>
          <a:p>
            <a:pPr algn="l" fontAlgn="base"/>
            <a:r>
              <a:rPr lang="ru-RU" sz="1600" b="1" dirty="0" smtClean="0">
                <a:solidFill>
                  <a:schemeClr val="tx1"/>
                </a:solidFill>
              </a:rPr>
              <a:t>Если </a:t>
            </a:r>
            <a:r>
              <a:rPr lang="ru-RU" sz="1600" b="1" dirty="0">
                <a:solidFill>
                  <a:schemeClr val="tx1"/>
                </a:solidFill>
              </a:rPr>
              <a:t>допущены существенные нарушения при составлении протокола допроса (протокол не подписан следователем, допрашиваемым и т.п.), то он </a:t>
            </a:r>
            <a:r>
              <a:rPr lang="ru-RU" sz="1600" b="1" dirty="0">
                <a:solidFill>
                  <a:srgbClr val="C00000"/>
                </a:solidFill>
              </a:rPr>
              <a:t>должен быть признан недопустимым доказательством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48137"/>
            <a:ext cx="9144000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Показания как доказательство по уголовному делу. Признание показаний недопустимым доказательством</a:t>
            </a:r>
          </a:p>
        </p:txBody>
      </p:sp>
    </p:spTree>
    <p:extLst>
      <p:ext uri="{BB962C8B-B14F-4D97-AF65-F5344CB8AC3E}">
        <p14:creationId xmlns:p14="http://schemas.microsoft.com/office/powerpoint/2010/main" val="1953564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748464" cy="501317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1. Арсен </a:t>
            </a:r>
            <a:r>
              <a:rPr lang="ru-RU" b="1" dirty="0" err="1">
                <a:solidFill>
                  <a:srgbClr val="C00000"/>
                </a:solidFill>
              </a:rPr>
              <a:t>Татаев</a:t>
            </a:r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dirty="0"/>
          </a:p>
          <a:p>
            <a:pPr algn="l"/>
            <a:r>
              <a:rPr lang="ru-RU" dirty="0">
                <a:solidFill>
                  <a:schemeClr val="tx1"/>
                </a:solidFill>
              </a:rPr>
              <a:t>Здравствуйте, Александр Валерьевич! Не могли бы Вы пояснить, каким образом определяется степень тяжести от дачи заведомо ложных показаний свидетеля? Прошу Вас ответить.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1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760" y="1412776"/>
            <a:ext cx="8892480" cy="5013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2. Лаура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 случае, если </a:t>
            </a:r>
            <a:r>
              <a:rPr lang="ru-RU" dirty="0">
                <a:solidFill>
                  <a:srgbClr val="C00000"/>
                </a:solidFill>
              </a:rPr>
              <a:t>порядок вызова </a:t>
            </a:r>
            <a:r>
              <a:rPr lang="ru-RU" dirty="0">
                <a:solidFill>
                  <a:schemeClr val="tx1"/>
                </a:solidFill>
              </a:rPr>
              <a:t>на допрос был нарушен, но допрашиваемый узнал об этом позже, после процедуры, может ли он оспорить результаты допроса, отказаться от них и если да, то что конкретно нужно предпринять для этого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3. Лаура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rgbClr val="C00000"/>
                </a:solidFill>
              </a:rPr>
              <a:t>допрос был с нарушениями</a:t>
            </a:r>
            <a:r>
              <a:rPr lang="ru-RU" dirty="0">
                <a:solidFill>
                  <a:schemeClr val="tx1"/>
                </a:solidFill>
              </a:rPr>
              <a:t>, но допрашиваемый узнал об этом позже, после процедуры, можно ли оспорить результаты допроса? И если да, то что нужно предпринять?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06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748464" cy="501317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4. Лаура</a:t>
            </a:r>
            <a:endParaRPr lang="ru-RU" dirty="0">
              <a:solidFill>
                <a:srgbClr val="C00000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Может </a:t>
            </a:r>
            <a:r>
              <a:rPr lang="ru-RU" dirty="0">
                <a:solidFill>
                  <a:schemeClr val="tx1"/>
                </a:solidFill>
              </a:rPr>
              <a:t>ли быть журналист допрошен по содержанию интервью, которое он брал у кого-либо?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40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892480" cy="501317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5. </a:t>
            </a:r>
            <a:r>
              <a:rPr lang="ru-RU" b="1" dirty="0" err="1" smtClean="0">
                <a:solidFill>
                  <a:srgbClr val="C00000"/>
                </a:solidFill>
              </a:rPr>
              <a:t>Сандугаш</a:t>
            </a:r>
            <a:endParaRPr lang="ru-RU" dirty="0">
              <a:solidFill>
                <a:srgbClr val="C00000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Допрос </a:t>
            </a:r>
            <a:r>
              <a:rPr lang="ru-RU" dirty="0">
                <a:solidFill>
                  <a:schemeClr val="tx1"/>
                </a:solidFill>
              </a:rPr>
              <a:t>главного бухгалтера по деятельности предприятия. Какие документы вызова на допрос, какие документы можно не предоставлять.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83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820472" cy="501317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6. Олег</a:t>
            </a:r>
            <a:endParaRPr lang="ru-RU" dirty="0">
              <a:solidFill>
                <a:srgbClr val="C00000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Добрый </a:t>
            </a:r>
            <a:r>
              <a:rPr lang="ru-RU" dirty="0" smtClean="0">
                <a:solidFill>
                  <a:schemeClr val="tx1"/>
                </a:solidFill>
              </a:rPr>
              <a:t>день, </a:t>
            </a:r>
            <a:r>
              <a:rPr lang="ru-RU" dirty="0">
                <a:solidFill>
                  <a:schemeClr val="tx1"/>
                </a:solidFill>
              </a:rPr>
              <a:t>Александр </a:t>
            </a:r>
            <a:r>
              <a:rPr lang="ru-RU" dirty="0" smtClean="0">
                <a:solidFill>
                  <a:schemeClr val="tx1"/>
                </a:solidFill>
              </a:rPr>
              <a:t>Валерьевич.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меня в чем-то подозревают, то какие основные правила поведения меня, как подозреваемого при участии в следственных действиях (допрос, очная ставка) 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69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Благодарю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3861048"/>
            <a:ext cx="5395259" cy="2564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/>
                </a:solidFill>
              </a:rPr>
              <a:t>Александр </a:t>
            </a:r>
            <a:r>
              <a:rPr lang="ru-RU" b="1" dirty="0" err="1" smtClean="0">
                <a:solidFill>
                  <a:schemeClr val="tx1"/>
                </a:solidFill>
              </a:rPr>
              <a:t>Лисиченко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адвокат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Алматинской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областной коллегии адвокатов </a:t>
            </a:r>
          </a:p>
          <a:p>
            <a:pPr algn="l"/>
            <a:r>
              <a:rPr lang="ru-RU" dirty="0"/>
              <a:t>Телефон: +7 (701) 714-70-65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 </a:t>
            </a:r>
            <a:r>
              <a:rPr lang="ru-RU" u="sng" dirty="0">
                <a:hlinkClick r:id="rId2"/>
              </a:rPr>
              <a:t>alex@alaw.kz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Сайт: </a:t>
            </a:r>
            <a:r>
              <a:rPr lang="ru-RU" u="sng" dirty="0">
                <a:hlinkClick r:id="rId3"/>
              </a:rPr>
              <a:t>www.alaw.kz/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Повестка вручается лицу, вызываемому на допрос, под расписку либо передается с помощью средств связи. В случае временного отсутствия лица, вызываемого на допрос, повестка вручается совершеннолетнему члену его семьи или передается в жилищно-эксплуатационную организацию или администрацию по месту жительства либо в администрацию по месту работы или по поручению лица, осуществляющего досудебное расследование, иным лицам и организациям, которые обязаны передать повестку лицу, вызываемому на допрос.</a:t>
            </a:r>
          </a:p>
          <a:p>
            <a:pPr algn="l" fontAlgn="base"/>
            <a:endParaRPr lang="ru-RU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Допрашиваемый </a:t>
            </a:r>
            <a:r>
              <a:rPr lang="ru-RU" dirty="0">
                <a:solidFill>
                  <a:schemeClr val="tx1"/>
                </a:solidFill>
              </a:rPr>
              <a:t>может быть вызван с использованием </a:t>
            </a:r>
            <a:r>
              <a:rPr lang="ru-RU" dirty="0">
                <a:solidFill>
                  <a:srgbClr val="C00000"/>
                </a:solidFill>
              </a:rPr>
              <a:t>иных средств связи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Лицо, вызываемое на допрос, </a:t>
            </a:r>
            <a:r>
              <a:rPr lang="ru-RU" dirty="0">
                <a:solidFill>
                  <a:srgbClr val="C00000"/>
                </a:solidFill>
              </a:rPr>
              <a:t>обязано явиться </a:t>
            </a:r>
            <a:r>
              <a:rPr lang="ru-RU" dirty="0">
                <a:solidFill>
                  <a:schemeClr val="tx1"/>
                </a:solidFill>
              </a:rPr>
              <a:t>в назначенный срок либо заранее </a:t>
            </a:r>
            <a:r>
              <a:rPr lang="ru-RU" dirty="0">
                <a:solidFill>
                  <a:srgbClr val="C00000"/>
                </a:solidFill>
              </a:rPr>
              <a:t>уведомить</a:t>
            </a:r>
            <a:r>
              <a:rPr lang="ru-RU" dirty="0">
                <a:solidFill>
                  <a:schemeClr val="tx1"/>
                </a:solidFill>
              </a:rPr>
              <a:t> лицо, осуществляющее досудебное расследование, </a:t>
            </a:r>
            <a:r>
              <a:rPr lang="ru-RU" dirty="0">
                <a:solidFill>
                  <a:srgbClr val="C00000"/>
                </a:solidFill>
              </a:rPr>
              <a:t>о причинах неявки</a:t>
            </a:r>
            <a:r>
              <a:rPr lang="ru-RU" dirty="0">
                <a:solidFill>
                  <a:schemeClr val="tx1"/>
                </a:solidFill>
              </a:rPr>
              <a:t>. В случае неявки без уважительных причин лицо, вызываемое на допрос, может быть подвергнуто приводу либо к нему могут быть применены иные меры процессуального принуждения, предусмотренные настоящим Кодексом.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Порядок вызова на </a:t>
            </a:r>
            <a:r>
              <a:rPr lang="ru-RU" sz="2400" b="1" dirty="0" smtClean="0">
                <a:solidFill>
                  <a:schemeClr val="bg1"/>
                </a:solidFill>
              </a:rPr>
              <a:t>допрос. Только ли повестка?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6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</a:rPr>
              <a:t>Уважительными причинами неявки лица, надлежаще извещенного о вызове, признаются: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болезнь</a:t>
            </a:r>
            <a:r>
              <a:rPr lang="ru-RU" dirty="0">
                <a:solidFill>
                  <a:schemeClr val="tx1"/>
                </a:solidFill>
              </a:rPr>
              <a:t>, лишающая возможности лицо </a:t>
            </a:r>
            <a:r>
              <a:rPr lang="ru-RU" dirty="0" smtClean="0">
                <a:solidFill>
                  <a:schemeClr val="tx1"/>
                </a:solidFill>
              </a:rPr>
              <a:t>явиться,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смерть </a:t>
            </a:r>
            <a:r>
              <a:rPr lang="ru-RU" dirty="0">
                <a:solidFill>
                  <a:schemeClr val="tx1"/>
                </a:solidFill>
              </a:rPr>
              <a:t>близких родственников,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стихийные </a:t>
            </a:r>
            <a:r>
              <a:rPr lang="ru-RU" dirty="0">
                <a:solidFill>
                  <a:schemeClr val="tx1"/>
                </a:solidFill>
              </a:rPr>
              <a:t>бедствия, иные причины, лишающие лицо возможности явиться в назначенный срок. </a:t>
            </a:r>
            <a:endParaRPr lang="ru-RU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dirty="0">
                <a:solidFill>
                  <a:schemeClr val="tx1"/>
                </a:solidFill>
              </a:rPr>
              <a:t>наличии уважительных причин, препятствующих явке по вызову в назначенный срок, подозреваемый, обвиняемый, подсудимый, а также свидетель и потерпевший обязаны уведомить орган, которым они вызывались.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Уважительные причины неявки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>
                <a:solidFill>
                  <a:srgbClr val="C00000"/>
                </a:solidFill>
              </a:rPr>
              <a:t>Меры процессуального принуждения: </a:t>
            </a:r>
            <a:endParaRPr lang="ru-RU" dirty="0" smtClean="0">
              <a:solidFill>
                <a:srgbClr val="C00000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обязательство </a:t>
            </a:r>
            <a:r>
              <a:rPr lang="ru-RU" dirty="0">
                <a:solidFill>
                  <a:schemeClr val="tx1"/>
                </a:solidFill>
              </a:rPr>
              <a:t>о явке,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привод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денежное </a:t>
            </a:r>
            <a:r>
              <a:rPr lang="ru-RU" dirty="0">
                <a:solidFill>
                  <a:schemeClr val="tx1"/>
                </a:solidFill>
              </a:rPr>
              <a:t>взыскание. </a:t>
            </a:r>
          </a:p>
          <a:p>
            <a:pPr algn="l" fontAlgn="base"/>
            <a:endParaRPr lang="ru-RU" dirty="0">
              <a:solidFill>
                <a:schemeClr val="tx1"/>
              </a:solidFill>
            </a:endParaRP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Лицо, не достигшее возраста восемнадцати лет, вызывается на допрос через его законных представителей, а при их отсутствии через органы опеки и попечительства либо через администрацию по месту его работы или учебы.</a:t>
            </a:r>
          </a:p>
          <a:p>
            <a:pPr algn="l" fontAlgn="base"/>
            <a:endParaRPr lang="ru-RU" dirty="0">
              <a:solidFill>
                <a:schemeClr val="tx1"/>
              </a:solidFill>
            </a:endParaRP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Военнослужащий вызывается на допрос через командование воинской части.</a:t>
            </a:r>
          </a:p>
          <a:p>
            <a:pPr algn="l" fontAlgn="base"/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Меры процессуального принуждения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4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lnSpcReduction="10000"/>
          </a:bodyPr>
          <a:lstStyle/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М</a:t>
            </a:r>
            <a:r>
              <a:rPr lang="ru-RU" dirty="0">
                <a:solidFill>
                  <a:schemeClr val="tx1"/>
                </a:solidFill>
              </a:rPr>
              <a:t>есто, время и продолжительность допроса.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становление </a:t>
            </a:r>
            <a:r>
              <a:rPr lang="ru-RU" dirty="0">
                <a:solidFill>
                  <a:schemeClr val="tx1"/>
                </a:solidFill>
              </a:rPr>
              <a:t>личности допрашиваемого.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Я</a:t>
            </a:r>
            <a:r>
              <a:rPr lang="ru-RU" dirty="0" smtClean="0">
                <a:solidFill>
                  <a:schemeClr val="tx1"/>
                </a:solidFill>
              </a:rPr>
              <a:t>зык</a:t>
            </a:r>
            <a:r>
              <a:rPr lang="ru-RU" dirty="0">
                <a:solidFill>
                  <a:schemeClr val="tx1"/>
                </a:solidFill>
              </a:rPr>
              <a:t>, на котором лицо желает давать показание. Разъяснение прав и обязанностей допрашиваемого. Раздельный порядок допроса лиц по одному и тому же делу. 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>
                <a:solidFill>
                  <a:schemeClr val="tx1"/>
                </a:solidFill>
              </a:rPr>
              <a:t>орядок изложения показаний в ходе допроса. Вопросы к допрашиваемому. 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И</a:t>
            </a:r>
            <a:r>
              <a:rPr lang="ru-RU" dirty="0">
                <a:solidFill>
                  <a:schemeClr val="tx1"/>
                </a:solidFill>
              </a:rPr>
              <a:t>спользование записей, справочных материалов.</a:t>
            </a:r>
          </a:p>
          <a:p>
            <a:pPr marL="457200" indent="-457200" algn="l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>
                <a:solidFill>
                  <a:schemeClr val="tx1"/>
                </a:solidFill>
              </a:rPr>
              <a:t>рименение аудио- и видеозаписи.</a:t>
            </a:r>
          </a:p>
          <a:p>
            <a:pPr algn="l" fontAlgn="base"/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Общий порядок производства допроса</a:t>
            </a:r>
            <a:r>
              <a:rPr lang="ru-RU" sz="2000" b="1" dirty="0" smtClean="0">
                <a:solidFill>
                  <a:schemeClr val="bg1"/>
                </a:solidFill>
              </a:rPr>
              <a:t>. Особенности </a:t>
            </a:r>
            <a:r>
              <a:rPr lang="ru-RU" sz="2000" b="1" dirty="0">
                <a:solidFill>
                  <a:schemeClr val="bg1"/>
                </a:solidFill>
              </a:rPr>
              <a:t>следственного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3847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40000" lnSpcReduction="20000"/>
          </a:bodyPr>
          <a:lstStyle/>
          <a:p>
            <a:pPr algn="l" fontAlgn="base"/>
            <a:r>
              <a:rPr lang="kk-KZ" sz="4200" i="1" dirty="0" smtClean="0">
                <a:solidFill>
                  <a:srgbClr val="C00000"/>
                </a:solidFill>
              </a:rPr>
              <a:t>Время и способ </a:t>
            </a:r>
            <a:r>
              <a:rPr lang="ru-RU" sz="4200" i="1" dirty="0">
                <a:solidFill>
                  <a:srgbClr val="C00000"/>
                </a:solidFill>
              </a:rPr>
              <a:t>составления протокола. Что должно быть указано в протоколе допроса. </a:t>
            </a:r>
            <a:endParaRPr lang="en-US" sz="4200" i="1" dirty="0" smtClean="0">
              <a:solidFill>
                <a:srgbClr val="C00000"/>
              </a:solidFill>
            </a:endParaRPr>
          </a:p>
          <a:p>
            <a:pPr algn="l" fontAlgn="base"/>
            <a:r>
              <a:rPr lang="ru-RU" sz="4500" dirty="0" smtClean="0">
                <a:solidFill>
                  <a:schemeClr val="tx1"/>
                </a:solidFill>
              </a:rPr>
              <a:t>Протокол </a:t>
            </a:r>
            <a:r>
              <a:rPr lang="ru-RU" sz="4500" dirty="0">
                <a:solidFill>
                  <a:schemeClr val="tx1"/>
                </a:solidFill>
              </a:rPr>
              <a:t>допроса составляется в ходе производства следственного действия или непосредственно после его окончания. Протокол допроса может быть написан от руки, изготовлен машинописным либо компьютерным способом. Стенографическая запись, материалы </a:t>
            </a:r>
            <a:r>
              <a:rPr lang="ru-RU" sz="4500" dirty="0" err="1">
                <a:solidFill>
                  <a:schemeClr val="tx1"/>
                </a:solidFill>
              </a:rPr>
              <a:t>звуко</a:t>
            </a:r>
            <a:r>
              <a:rPr lang="ru-RU" sz="4500" dirty="0">
                <a:solidFill>
                  <a:schemeClr val="tx1"/>
                </a:solidFill>
              </a:rPr>
              <a:t>- и видеозаписи или иные носители информации приобщаются к протоколу и хранятся при деле.</a:t>
            </a:r>
          </a:p>
          <a:p>
            <a:pPr algn="l" fontAlgn="base"/>
            <a:r>
              <a:rPr lang="ru-RU" sz="4500" dirty="0">
                <a:solidFill>
                  <a:schemeClr val="tx1"/>
                </a:solidFill>
              </a:rPr>
              <a:t> </a:t>
            </a:r>
          </a:p>
          <a:p>
            <a:pPr algn="l" fontAlgn="base"/>
            <a:r>
              <a:rPr lang="ru-RU" sz="4500" dirty="0">
                <a:solidFill>
                  <a:schemeClr val="tx1"/>
                </a:solidFill>
              </a:rPr>
              <a:t>В протоколе обязательно указываются: место и дата производства допроса; время его начала и окончания с точностью до минуты; должность и фамилия лица, производящего следственное действие, фамилия, имя, отчество (при его наличии) каждого лица, участвовавшего в допросе. </a:t>
            </a:r>
          </a:p>
          <a:p>
            <a:pPr algn="l" fontAlgn="base"/>
            <a:r>
              <a:rPr lang="ru-RU" sz="4500" dirty="0">
                <a:solidFill>
                  <a:schemeClr val="tx1"/>
                </a:solidFill>
              </a:rPr>
              <a:t> </a:t>
            </a:r>
          </a:p>
          <a:p>
            <a:pPr algn="l" fontAlgn="base"/>
            <a:r>
              <a:rPr lang="ru-RU" sz="4500" dirty="0">
                <a:solidFill>
                  <a:schemeClr val="tx1"/>
                </a:solidFill>
              </a:rPr>
              <a:t>В протоколе первого допроса указываются данные о личности допрашиваемого, в том числе: фамилия, имя, отчество (при его наличии), время и место рождения, гражданство, национальность, образование; семейное положение, место работы, род занятий или должность, место жительства, а также и другие сведения, которые окажутся необходимыми по обстоятельствам дела. В протоколе допроса подозреваемого указывается наличие или отсутствие прежней судимости.</a:t>
            </a:r>
          </a:p>
          <a:p>
            <a:pPr algn="l" fontAlgn="base"/>
            <a:r>
              <a:rPr lang="ru-RU" sz="4500" dirty="0">
                <a:solidFill>
                  <a:schemeClr val="tx1"/>
                </a:solidFill>
              </a:rPr>
              <a:t> </a:t>
            </a:r>
          </a:p>
          <a:p>
            <a:pPr algn="l" fontAlgn="base"/>
            <a:r>
              <a:rPr lang="ru-RU" sz="4500" dirty="0">
                <a:solidFill>
                  <a:schemeClr val="tx1"/>
                </a:solidFill>
              </a:rPr>
              <a:t>При последующих допросах данные о личности допрашиваемого, если они не изменились, можно ограничить указанием его фамилии, имени и отчества (при его наличии</a:t>
            </a:r>
            <a:r>
              <a:rPr lang="ru-RU" sz="4500" dirty="0" smtClean="0">
                <a:solidFill>
                  <a:schemeClr val="tx1"/>
                </a:solidFill>
              </a:rPr>
              <a:t>).</a:t>
            </a:r>
            <a:endParaRPr lang="ru-RU" sz="4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Протокол допроса. Порядок и правильность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2624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 algn="l" fontAlgn="base"/>
            <a:r>
              <a:rPr lang="ru-RU" sz="4200" i="1" dirty="0">
                <a:solidFill>
                  <a:srgbClr val="C00000"/>
                </a:solidFill>
              </a:rPr>
              <a:t>Особенности, связанные с допросом лиц, к которым применены меры </a:t>
            </a:r>
            <a:r>
              <a:rPr lang="ru-RU" sz="4200" i="1" dirty="0" smtClean="0">
                <a:solidFill>
                  <a:srgbClr val="C00000"/>
                </a:solidFill>
              </a:rPr>
              <a:t>безопасности </a:t>
            </a:r>
            <a:endParaRPr lang="en-US" sz="4200" i="1" dirty="0" smtClean="0">
              <a:solidFill>
                <a:srgbClr val="C00000"/>
              </a:solidFill>
            </a:endParaRPr>
          </a:p>
          <a:p>
            <a:pPr algn="l" fontAlgn="base"/>
            <a:r>
              <a:rPr lang="ru-RU" sz="4800" dirty="0">
                <a:solidFill>
                  <a:schemeClr val="tx1"/>
                </a:solidFill>
              </a:rPr>
              <a:t>В случае принятия мер безопасности к допрашиваемому лицу, в протоколе его допроса не приводятся данные о личности допрашиваемого потерпевшего, его представителя, а также свидетелей (понятых), а применяется </a:t>
            </a:r>
            <a:r>
              <a:rPr lang="ru-RU" sz="4800" b="1" dirty="0">
                <a:solidFill>
                  <a:srgbClr val="C00000"/>
                </a:solidFill>
              </a:rPr>
              <a:t>псевдоним</a:t>
            </a:r>
            <a:r>
              <a:rPr lang="ru-RU" sz="4800" dirty="0">
                <a:solidFill>
                  <a:schemeClr val="tx1"/>
                </a:solidFill>
              </a:rPr>
              <a:t> лица и </a:t>
            </a:r>
            <a:r>
              <a:rPr lang="ru-RU" sz="4800" b="1" dirty="0">
                <a:solidFill>
                  <a:srgbClr val="C00000"/>
                </a:solidFill>
              </a:rPr>
              <a:t>подписи</a:t>
            </a:r>
            <a:r>
              <a:rPr lang="ru-RU" sz="4800" dirty="0">
                <a:solidFill>
                  <a:schemeClr val="tx1"/>
                </a:solidFill>
              </a:rPr>
              <a:t>, которые будут избраны защищаемым лицом в протоколах следственных действий с его участием.</a:t>
            </a:r>
          </a:p>
          <a:p>
            <a:pPr algn="l" fontAlgn="base"/>
            <a:endParaRPr lang="ru-RU" sz="4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Протокол допроса. Порядок и правильность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2780791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2915</Words>
  <Application>Microsoft Office PowerPoint</Application>
  <PresentationFormat>Экран (4:3)</PresentationFormat>
  <Paragraphs>233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43</cp:revision>
  <dcterms:created xsi:type="dcterms:W3CDTF">2018-01-30T04:51:50Z</dcterms:created>
  <dcterms:modified xsi:type="dcterms:W3CDTF">2019-09-23T09:55:25Z</dcterms:modified>
</cp:coreProperties>
</file>