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7"/>
  </p:notesMasterIdLst>
  <p:sldIdLst>
    <p:sldId id="256" r:id="rId2"/>
    <p:sldId id="260" r:id="rId3"/>
    <p:sldId id="350" r:id="rId4"/>
    <p:sldId id="351" r:id="rId5"/>
    <p:sldId id="352" r:id="rId6"/>
    <p:sldId id="353" r:id="rId7"/>
    <p:sldId id="354" r:id="rId8"/>
    <p:sldId id="349" r:id="rId9"/>
    <p:sldId id="348" r:id="rId10"/>
    <p:sldId id="345" r:id="rId11"/>
    <p:sldId id="346" r:id="rId12"/>
    <p:sldId id="355" r:id="rId13"/>
    <p:sldId id="360" r:id="rId14"/>
    <p:sldId id="359" r:id="rId15"/>
    <p:sldId id="356" r:id="rId16"/>
    <p:sldId id="357" r:id="rId17"/>
    <p:sldId id="358" r:id="rId18"/>
    <p:sldId id="364" r:id="rId19"/>
    <p:sldId id="362" r:id="rId20"/>
    <p:sldId id="361" r:id="rId21"/>
    <p:sldId id="365" r:id="rId22"/>
    <p:sldId id="366" r:id="rId23"/>
    <p:sldId id="367" r:id="rId24"/>
    <p:sldId id="369" r:id="rId25"/>
    <p:sldId id="368" r:id="rId26"/>
    <p:sldId id="372" r:id="rId27"/>
    <p:sldId id="376" r:id="rId28"/>
    <p:sldId id="374" r:id="rId29"/>
    <p:sldId id="380" r:id="rId30"/>
    <p:sldId id="382" r:id="rId31"/>
    <p:sldId id="383" r:id="rId32"/>
    <p:sldId id="384" r:id="rId33"/>
    <p:sldId id="385" r:id="rId34"/>
    <p:sldId id="386" r:id="rId35"/>
    <p:sldId id="288"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F4F"/>
    <a:srgbClr val="606060"/>
    <a:srgbClr val="327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878" y="-6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1D63C-24FF-4831-ADB5-57281C55111E}" type="datetimeFigureOut">
              <a:rPr lang="ru-RU" smtClean="0"/>
              <a:pPr/>
              <a:t>17.10.2019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157CF-5634-4701-B8E1-BF84B9707A46}" type="slidenum">
              <a:rPr lang="ru-RU" smtClean="0"/>
              <a:pPr/>
              <a:t>‹#›</a:t>
            </a:fld>
            <a:endParaRPr lang="ru-RU"/>
          </a:p>
        </p:txBody>
      </p:sp>
    </p:spTree>
    <p:extLst>
      <p:ext uri="{BB962C8B-B14F-4D97-AF65-F5344CB8AC3E}">
        <p14:creationId xmlns:p14="http://schemas.microsoft.com/office/powerpoint/2010/main" val="309359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0157CF-5634-4701-B8E1-BF84B9707A46}" type="slidenum">
              <a:rPr lang="ru-RU" smtClean="0"/>
              <a:pPr/>
              <a:t>1</a:t>
            </a:fld>
            <a:endParaRPr lang="ru-RU"/>
          </a:p>
        </p:txBody>
      </p:sp>
    </p:spTree>
    <p:extLst>
      <p:ext uri="{BB962C8B-B14F-4D97-AF65-F5344CB8AC3E}">
        <p14:creationId xmlns:p14="http://schemas.microsoft.com/office/powerpoint/2010/main" val="224134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pPr/>
              <a:t>17.10.2019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354997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pPr/>
              <a:t>17.10.2019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138601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pPr/>
              <a:t>17.10.2019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33197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pPr/>
              <a:t>17.10.2019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372062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947DF8-371D-462B-9C48-045C62A71580}" type="datetimeFigureOut">
              <a:rPr lang="ru-RU" smtClean="0"/>
              <a:pPr/>
              <a:t>17.10.2019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32938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947DF8-371D-462B-9C48-045C62A71580}" type="datetimeFigureOut">
              <a:rPr lang="ru-RU" smtClean="0"/>
              <a:pPr/>
              <a:t>17.10.2019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330067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947DF8-371D-462B-9C48-045C62A71580}" type="datetimeFigureOut">
              <a:rPr lang="ru-RU" smtClean="0"/>
              <a:pPr/>
              <a:t>17.10.2019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378351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947DF8-371D-462B-9C48-045C62A71580}" type="datetimeFigureOut">
              <a:rPr lang="ru-RU" smtClean="0"/>
              <a:pPr/>
              <a:t>17.10.2019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194072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947DF8-371D-462B-9C48-045C62A71580}" type="datetimeFigureOut">
              <a:rPr lang="ru-RU" smtClean="0"/>
              <a:pPr/>
              <a:t>17.10.2019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247379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pPr/>
              <a:t>17.10.2019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195941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pPr/>
              <a:t>17.10.2019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175807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47DF8-371D-462B-9C48-045C62A71580}" type="datetimeFigureOut">
              <a:rPr lang="ru-RU" smtClean="0"/>
              <a:pPr/>
              <a:t>17.10.2019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75DEC-D436-4A77-93B4-E6E2A8377312}" type="slidenum">
              <a:rPr lang="ru-RU" smtClean="0"/>
              <a:pPr/>
              <a:t>‹#›</a:t>
            </a:fld>
            <a:endParaRPr lang="ru-RU" dirty="0"/>
          </a:p>
        </p:txBody>
      </p:sp>
    </p:spTree>
    <p:extLst>
      <p:ext uri="{BB962C8B-B14F-4D97-AF65-F5344CB8AC3E}">
        <p14:creationId xmlns:p14="http://schemas.microsoft.com/office/powerpoint/2010/main" val="114891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571525"/>
            <a:ext cx="8424936" cy="2448272"/>
          </a:xfrm>
        </p:spPr>
        <p:txBody>
          <a:bodyPr>
            <a:normAutofit/>
          </a:bodyPr>
          <a:lstStyle/>
          <a:p>
            <a:r>
              <a:rPr lang="ru-RU" sz="4400" b="1" dirty="0" smtClean="0">
                <a:solidFill>
                  <a:schemeClr val="tx2"/>
                </a:solidFill>
                <a:latin typeface="Arial" panose="020B0604020202020204" pitchFamily="34" charset="0"/>
                <a:cs typeface="Arial" panose="020B0604020202020204" pitchFamily="34" charset="0"/>
              </a:rPr>
              <a:t>«</a:t>
            </a:r>
            <a:r>
              <a:rPr lang="ru-RU" sz="6000" dirty="0" smtClean="0">
                <a:solidFill>
                  <a:schemeClr val="tx2"/>
                </a:solidFill>
                <a:latin typeface="Arial" pitchFamily="34" charset="0"/>
                <a:cs typeface="Arial" pitchFamily="34" charset="0"/>
              </a:rPr>
              <a:t>Мифы в авторском праве</a:t>
            </a:r>
            <a:r>
              <a:rPr lang="ru-RU" sz="4400" b="1" dirty="0" smtClean="0">
                <a:solidFill>
                  <a:schemeClr val="tx2"/>
                </a:solidFill>
                <a:latin typeface="Arial" panose="020B0604020202020204" pitchFamily="34" charset="0"/>
                <a:cs typeface="Arial" panose="020B0604020202020204" pitchFamily="34" charset="0"/>
              </a:rPr>
              <a:t>»</a:t>
            </a:r>
            <a:endParaRPr lang="ru-RU" sz="4400" b="1" i="1" dirty="0" smtClean="0">
              <a:solidFill>
                <a:schemeClr val="tx2"/>
              </a:solidFill>
              <a:cs typeface="Arial" panose="020B0604020202020204" pitchFamily="34" charset="0"/>
            </a:endParaRPr>
          </a:p>
          <a:p>
            <a:pPr algn="l"/>
            <a:endParaRPr lang="ru-RU" sz="2800" b="1" i="1" dirty="0">
              <a:solidFill>
                <a:schemeClr val="tx2"/>
              </a:solidFill>
              <a:cs typeface="Arial" panose="020B0604020202020204" pitchFamily="34" charset="0"/>
            </a:endParaRPr>
          </a:p>
        </p:txBody>
      </p:sp>
      <p:sp>
        <p:nvSpPr>
          <p:cNvPr id="4" name="Подзаголовок 2"/>
          <p:cNvSpPr txBox="1">
            <a:spLocks/>
          </p:cNvSpPr>
          <p:nvPr/>
        </p:nvSpPr>
        <p:spPr>
          <a:xfrm>
            <a:off x="415954" y="4005064"/>
            <a:ext cx="8424936" cy="23762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ru-RU" sz="4000" b="1" dirty="0" smtClean="0">
              <a:solidFill>
                <a:schemeClr val="tx1"/>
              </a:solidFill>
              <a:latin typeface="Arial" panose="020B0604020202020204" pitchFamily="34" charset="0"/>
              <a:cs typeface="Arial" panose="020B0604020202020204" pitchFamily="34" charset="0"/>
            </a:endParaRPr>
          </a:p>
          <a:p>
            <a:pPr algn="l"/>
            <a:r>
              <a:rPr lang="ru-RU" b="1" dirty="0" smtClean="0">
                <a:solidFill>
                  <a:srgbClr val="606060"/>
                </a:solidFill>
                <a:latin typeface="Arial" panose="020B0604020202020204" pitchFamily="34" charset="0"/>
                <a:cs typeface="Arial" panose="020B0604020202020204" pitchFamily="34" charset="0"/>
              </a:rPr>
              <a:t>  </a:t>
            </a:r>
            <a:endParaRPr lang="ru-RU" b="1" i="1" dirty="0" smtClean="0">
              <a:cs typeface="Arial" panose="020B0604020202020204" pitchFamily="34" charset="0"/>
            </a:endParaRPr>
          </a:p>
          <a:p>
            <a:pPr algn="l"/>
            <a:endParaRPr lang="ru-RU" sz="4000" b="1" i="1" dirty="0" smtClean="0">
              <a:solidFill>
                <a:schemeClr val="tx2"/>
              </a:solidFill>
              <a:cs typeface="Arial" panose="020B0604020202020204" pitchFamily="34" charset="0"/>
            </a:endParaRPr>
          </a:p>
          <a:p>
            <a:pPr algn="l"/>
            <a:endParaRPr lang="ru-RU" sz="2800" b="1" i="1" dirty="0">
              <a:solidFill>
                <a:schemeClr val="tx2"/>
              </a:solidFill>
              <a:cs typeface="Arial" panose="020B0604020202020204" pitchFamily="34" charset="0"/>
            </a:endParaRPr>
          </a:p>
        </p:txBody>
      </p:sp>
      <p:sp>
        <p:nvSpPr>
          <p:cNvPr id="6" name="Подзаголовок 2"/>
          <p:cNvSpPr txBox="1">
            <a:spLocks/>
          </p:cNvSpPr>
          <p:nvPr/>
        </p:nvSpPr>
        <p:spPr>
          <a:xfrm>
            <a:off x="416113" y="3861048"/>
            <a:ext cx="5380023" cy="273630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4000" b="1" dirty="0" smtClean="0">
              <a:solidFill>
                <a:schemeClr val="tx1"/>
              </a:solidFill>
              <a:latin typeface="Arial" panose="020B0604020202020204" pitchFamily="34" charset="0"/>
              <a:cs typeface="Arial" panose="020B0604020202020204" pitchFamily="34" charset="0"/>
            </a:endParaRPr>
          </a:p>
          <a:p>
            <a:pPr algn="l"/>
            <a:r>
              <a:rPr lang="ru-RU" sz="3600" b="1" dirty="0" smtClean="0">
                <a:solidFill>
                  <a:schemeClr val="tx2"/>
                </a:solidFill>
                <a:latin typeface="Arial" panose="020B0604020202020204" pitchFamily="34" charset="0"/>
                <a:cs typeface="Arial" panose="020B0604020202020204" pitchFamily="34" charset="0"/>
              </a:rPr>
              <a:t>Юрист  </a:t>
            </a:r>
          </a:p>
          <a:p>
            <a:pPr algn="l"/>
            <a:r>
              <a:rPr lang="ru-RU" sz="3600" b="1" dirty="0" err="1" smtClean="0">
                <a:solidFill>
                  <a:schemeClr val="tx2"/>
                </a:solidFill>
                <a:latin typeface="Arial" panose="020B0604020202020204" pitchFamily="34" charset="0"/>
                <a:cs typeface="Arial" panose="020B0604020202020204" pitchFamily="34" charset="0"/>
              </a:rPr>
              <a:t>Шалекенов</a:t>
            </a:r>
            <a:r>
              <a:rPr lang="ru-RU" sz="3600" b="1" dirty="0" smtClean="0">
                <a:solidFill>
                  <a:schemeClr val="tx2"/>
                </a:solidFill>
                <a:latin typeface="Arial" panose="020B0604020202020204" pitchFamily="34" charset="0"/>
                <a:cs typeface="Arial" panose="020B0604020202020204" pitchFamily="34" charset="0"/>
              </a:rPr>
              <a:t> </a:t>
            </a:r>
            <a:r>
              <a:rPr lang="ru-RU" sz="3600" b="1" dirty="0" err="1" smtClean="0">
                <a:solidFill>
                  <a:schemeClr val="tx2"/>
                </a:solidFill>
                <a:latin typeface="Arial" panose="020B0604020202020204" pitchFamily="34" charset="0"/>
                <a:cs typeface="Arial" panose="020B0604020202020204" pitchFamily="34" charset="0"/>
              </a:rPr>
              <a:t>Жангир</a:t>
            </a:r>
            <a:r>
              <a:rPr lang="ru-RU" sz="3600" b="1" dirty="0" smtClean="0">
                <a:solidFill>
                  <a:schemeClr val="tx2"/>
                </a:solidFill>
                <a:latin typeface="Arial" panose="020B0604020202020204" pitchFamily="34" charset="0"/>
                <a:cs typeface="Arial" panose="020B0604020202020204" pitchFamily="34" charset="0"/>
              </a:rPr>
              <a:t> </a:t>
            </a:r>
          </a:p>
          <a:p>
            <a:pPr algn="l"/>
            <a:endParaRPr lang="ru-RU" sz="3600" b="1" dirty="0" smtClean="0">
              <a:solidFill>
                <a:schemeClr val="tx2"/>
              </a:solidFill>
              <a:latin typeface="Arial" panose="020B0604020202020204" pitchFamily="34" charset="0"/>
              <a:cs typeface="Arial" panose="020B0604020202020204" pitchFamily="34" charset="0"/>
            </a:endParaRPr>
          </a:p>
          <a:p>
            <a:pPr algn="l"/>
            <a:r>
              <a:rPr lang="ru-RU" b="1" dirty="0" smtClean="0">
                <a:solidFill>
                  <a:srgbClr val="606060"/>
                </a:solidFill>
                <a:latin typeface="Arial" panose="020B0604020202020204" pitchFamily="34" charset="0"/>
                <a:cs typeface="Arial" panose="020B0604020202020204" pitchFamily="34" charset="0"/>
              </a:rPr>
              <a:t>  </a:t>
            </a:r>
            <a:endParaRPr lang="ru-RU" b="1" i="1" dirty="0" smtClean="0">
              <a:cs typeface="Arial" panose="020B0604020202020204" pitchFamily="34" charset="0"/>
            </a:endParaRPr>
          </a:p>
          <a:p>
            <a:pPr algn="l"/>
            <a:endParaRPr lang="ru-RU" sz="4000" b="1" i="1" dirty="0" smtClean="0">
              <a:solidFill>
                <a:schemeClr val="tx2"/>
              </a:solidFill>
              <a:cs typeface="Arial" panose="020B0604020202020204" pitchFamily="34" charset="0"/>
            </a:endParaRPr>
          </a:p>
          <a:p>
            <a:pPr algn="l"/>
            <a:endParaRPr lang="ru-RU" sz="2800" b="1" i="1" dirty="0">
              <a:solidFill>
                <a:schemeClr val="tx2"/>
              </a:solidFill>
              <a:cs typeface="Arial" panose="020B0604020202020204" pitchFamily="34" charset="0"/>
            </a:endParaRPr>
          </a:p>
        </p:txBody>
      </p:sp>
    </p:spTree>
    <p:extLst>
      <p:ext uri="{BB962C8B-B14F-4D97-AF65-F5344CB8AC3E}">
        <p14:creationId xmlns:p14="http://schemas.microsoft.com/office/powerpoint/2010/main" val="39108639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nvSpPr>
        <p:spPr>
          <a:xfrm>
            <a:off x="323528" y="1268760"/>
            <a:ext cx="8496944"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dirty="0"/>
          </a:p>
        </p:txBody>
      </p:sp>
      <p:sp>
        <p:nvSpPr>
          <p:cNvPr id="6" name="Объект 2"/>
          <p:cNvSpPr>
            <a:spLocks noGrp="1"/>
          </p:cNvSpPr>
          <p:nvPr/>
        </p:nvSpPr>
        <p:spPr>
          <a:xfrm>
            <a:off x="323528" y="1412776"/>
            <a:ext cx="8568952" cy="2952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base">
              <a:buNone/>
            </a:pPr>
            <a:endParaRPr lang="ru-RU" dirty="0"/>
          </a:p>
        </p:txBody>
      </p:sp>
      <p:sp>
        <p:nvSpPr>
          <p:cNvPr id="28673" name="Rectangle 1"/>
          <p:cNvSpPr>
            <a:spLocks noChangeArrowheads="1"/>
          </p:cNvSpPr>
          <p:nvPr/>
        </p:nvSpPr>
        <p:spPr bwMode="auto">
          <a:xfrm>
            <a:off x="611560" y="1561961"/>
            <a:ext cx="79208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Объект авторского права. Общие положения.</a:t>
            </a:r>
          </a:p>
          <a:p>
            <a:pPr marL="0" marR="0" lvl="0" indent="25400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Авторское право распространяется на произведения науки, литературы и искусства, являющиеся результатом творческой деятельности, независимо от их назначения, содержания и достоинства, а также от способа и формы их выражения.</a:t>
            </a:r>
            <a:endParaRPr kumimoji="0" lang="ru-RU"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Авторское право распространяется как на </a:t>
            </a:r>
            <a:r>
              <a:rPr kumimoji="0" lang="ru-RU" sz="16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обнародованные (опубликованные, выпущенные в свет, изданные, публично исполненные, публично показанные)</a:t>
            </a:r>
            <a:r>
              <a:rPr kumimoji="0" lang="ru-RU"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так и на необнародованные произведения, существующие в какой-либо объективной форме: </a:t>
            </a:r>
            <a:endParaRPr kumimoji="0" lang="ru-RU"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1) письменной (рукопись, машинопись, нотная запись и тому подобное); </a:t>
            </a:r>
            <a:endParaRPr kumimoji="0" lang="ru-RU"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2) устной (публичное произнесение, публичное исполнение и тому подобное); </a:t>
            </a:r>
            <a:endParaRPr kumimoji="0" lang="ru-RU"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3) </a:t>
            </a:r>
            <a:r>
              <a:rPr kumimoji="0" lang="ru-RU" sz="16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звуко</a:t>
            </a:r>
            <a:r>
              <a:rPr kumimoji="0" lang="ru-RU"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или видеозаписи (механической, цифровой, магнитной, оптической и тому подобной); </a:t>
            </a:r>
            <a:endParaRPr kumimoji="0" lang="ru-RU"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4) изображения (рисунок, эскиз, картина, план, чертеж, кино, теле-, видео- или фотокадр и тому подобное); </a:t>
            </a:r>
          </a:p>
          <a:p>
            <a:pPr marL="0" marR="0" lvl="0" indent="2540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5) объемно-пространственной (скульптура, модель, макет, сооружение и тому подобное).</a:t>
            </a:r>
            <a:r>
              <a:rPr kumimoji="0" lang="ru-RU" sz="1600" b="0" i="0" u="none" strike="noStrike" cap="none" normalizeH="0" baseline="0" dirty="0" smtClean="0">
                <a:ln>
                  <a:noFill/>
                </a:ln>
                <a:solidFill>
                  <a:schemeClr val="tx1"/>
                </a:solidFill>
                <a:effectLst/>
                <a:latin typeface="Arial" pitchFamily="34" charset="0"/>
                <a:cs typeface="Arial" panose="020B0604020202020204" pitchFamily="34" charset="0"/>
              </a:rPr>
              <a:t> </a:t>
            </a:r>
          </a:p>
        </p:txBody>
      </p:sp>
    </p:spTree>
    <p:extLst>
      <p:ext uri="{BB962C8B-B14F-4D97-AF65-F5344CB8AC3E}">
        <p14:creationId xmlns:p14="http://schemas.microsoft.com/office/powerpoint/2010/main" val="1812887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nvSpPr>
        <p:spPr>
          <a:xfrm>
            <a:off x="323528" y="1196752"/>
            <a:ext cx="8568952" cy="23762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a:t/>
            </a:r>
            <a:br>
              <a:rPr lang="ru-RU" sz="3600" dirty="0"/>
            </a:br>
            <a:endParaRPr lang="ru-RU" sz="3600" dirty="0"/>
          </a:p>
        </p:txBody>
      </p:sp>
      <p:sp>
        <p:nvSpPr>
          <p:cNvPr id="6" name="Объект 2"/>
          <p:cNvSpPr>
            <a:spLocks noGrp="1"/>
          </p:cNvSpPr>
          <p:nvPr/>
        </p:nvSpPr>
        <p:spPr>
          <a:xfrm>
            <a:off x="314548" y="1916832"/>
            <a:ext cx="8229600"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endParaRPr lang="ru-RU" dirty="0"/>
          </a:p>
        </p:txBody>
      </p:sp>
      <p:sp>
        <p:nvSpPr>
          <p:cNvPr id="27649" name="Rectangle 1"/>
          <p:cNvSpPr>
            <a:spLocks noChangeArrowheads="1"/>
          </p:cNvSpPr>
          <p:nvPr/>
        </p:nvSpPr>
        <p:spPr bwMode="auto">
          <a:xfrm>
            <a:off x="0" y="1844243"/>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Субъект авторского права. Общие положения. </a:t>
            </a: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just" defTabSz="914400" rtl="0" eaLnBrk="0" fontAlgn="base" latinLnBrk="0" hangingPunct="0">
              <a:lnSpc>
                <a:spcPct val="100000"/>
              </a:lnSpc>
              <a:spcBef>
                <a:spcPct val="0"/>
              </a:spcBef>
              <a:spcAft>
                <a:spcPct val="0"/>
              </a:spcAft>
              <a:buClrTx/>
              <a:buSzTx/>
              <a:buFontTx/>
              <a:buNone/>
              <a:tabLst/>
            </a:pPr>
            <a:endParaRPr lang="ru-RU" sz="2800" dirty="0" smtClean="0">
              <a:solidFill>
                <a:srgbClr val="000000"/>
              </a:solidFill>
              <a:latin typeface="Arial" panose="020B0604020202020204" pitchFamily="34" charset="0"/>
              <a:ea typeface="Calibri" pitchFamily="34" charset="0"/>
              <a:cs typeface="Arial" panose="020B0604020202020204" pitchFamily="34" charset="0"/>
            </a:endParaRPr>
          </a:p>
          <a:p>
            <a:pPr marL="0" marR="0" lvl="0" indent="254000" algn="just"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p>
            <a:pPr marL="0" marR="0" lvl="0" indent="2540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Автор - физическое лицо, творческим трудом которого создано произведение науки, литературы, искусства.</a:t>
            </a: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365944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nvSpPr>
        <p:spPr>
          <a:xfrm>
            <a:off x="335403" y="1268760"/>
            <a:ext cx="8229600" cy="19442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dirty="0"/>
          </a:p>
        </p:txBody>
      </p:sp>
      <p:sp>
        <p:nvSpPr>
          <p:cNvPr id="6" name="Объект 2"/>
          <p:cNvSpPr>
            <a:spLocks noGrp="1"/>
          </p:cNvSpPr>
          <p:nvPr/>
        </p:nvSpPr>
        <p:spPr>
          <a:xfrm>
            <a:off x="323528" y="2852936"/>
            <a:ext cx="8496944" cy="38492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base">
              <a:buNone/>
            </a:pPr>
            <a:endParaRPr lang="ru-RU" b="1" dirty="0"/>
          </a:p>
          <a:p>
            <a:pPr marL="0" indent="0" fontAlgn="base">
              <a:buNone/>
            </a:pPr>
            <a:endParaRPr lang="ru-RU" dirty="0"/>
          </a:p>
          <a:p>
            <a:pPr marL="0" indent="0" fontAlgn="base">
              <a:buNone/>
            </a:pPr>
            <a:endParaRPr lang="ru-RU" dirty="0"/>
          </a:p>
        </p:txBody>
      </p:sp>
      <p:sp>
        <p:nvSpPr>
          <p:cNvPr id="26625" name="Rectangle 1"/>
          <p:cNvSpPr>
            <a:spLocks noChangeArrowheads="1"/>
          </p:cNvSpPr>
          <p:nvPr/>
        </p:nvSpPr>
        <p:spPr bwMode="auto">
          <a:xfrm>
            <a:off x="0" y="2488220"/>
            <a:ext cx="914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МИФЫ В АВТОРСКОМ ПРАВЕ</a:t>
            </a:r>
            <a:endParaRPr kumimoji="0" lang="ru-RU" sz="4400" b="0" i="0" u="none" strike="noStrike" cap="none" normalizeH="0" baseline="0" dirty="0" smtClean="0">
              <a:ln>
                <a:noFill/>
              </a:ln>
              <a:solidFill>
                <a:srgbClr val="C00000"/>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2070992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412776"/>
            <a:ext cx="8640960" cy="5040560"/>
          </a:xfrm>
        </p:spPr>
        <p:txBody>
          <a:bodyPr>
            <a:normAutofit/>
          </a:bodyPr>
          <a:lstStyle/>
          <a:p>
            <a:pPr algn="r"/>
            <a:r>
              <a:rPr lang="ru-RU" sz="2200" dirty="0" smtClean="0">
                <a:solidFill>
                  <a:schemeClr val="tx1"/>
                </a:solidFill>
              </a:rPr>
              <a:t>                                      </a:t>
            </a:r>
          </a:p>
          <a:p>
            <a:pPr algn="r"/>
            <a:r>
              <a:rPr lang="ru-RU" sz="2200" dirty="0" smtClean="0">
                <a:solidFill>
                  <a:schemeClr val="tx1"/>
                </a:solidFill>
              </a:rPr>
              <a:t> </a:t>
            </a:r>
            <a:endParaRPr lang="ru-RU" sz="2200" dirty="0">
              <a:solidFill>
                <a:schemeClr val="tx1"/>
              </a:solidFill>
            </a:endParaRPr>
          </a:p>
          <a:p>
            <a:pPr algn="just"/>
            <a:endParaRPr lang="ru-RU" b="1" dirty="0" smtClean="0">
              <a:solidFill>
                <a:schemeClr val="tx1"/>
              </a:solidFill>
              <a:latin typeface="Arial" panose="020B0604020202020204" pitchFamily="34" charset="0"/>
              <a:cs typeface="Arial" panose="020B0604020202020204" pitchFamily="34" charset="0"/>
            </a:endParaRPr>
          </a:p>
        </p:txBody>
      </p:sp>
      <p:sp>
        <p:nvSpPr>
          <p:cNvPr id="4" name="Заголовок 1"/>
          <p:cNvSpPr>
            <a:spLocks noGrp="1"/>
          </p:cNvSpPr>
          <p:nvPr/>
        </p:nvSpPr>
        <p:spPr>
          <a:xfrm>
            <a:off x="395536" y="1340768"/>
            <a:ext cx="8229600" cy="20162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dirty="0"/>
          </a:p>
        </p:txBody>
      </p:sp>
      <p:sp>
        <p:nvSpPr>
          <p:cNvPr id="5" name="Объект 2"/>
          <p:cNvSpPr>
            <a:spLocks noGrp="1"/>
          </p:cNvSpPr>
          <p:nvPr/>
        </p:nvSpPr>
        <p:spPr>
          <a:xfrm>
            <a:off x="323528" y="1700808"/>
            <a:ext cx="8229600" cy="25202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base">
              <a:buNone/>
            </a:pPr>
            <a:endParaRPr lang="ru-RU" b="1" dirty="0"/>
          </a:p>
          <a:p>
            <a:pPr marL="0" indent="0" fontAlgn="base">
              <a:buNone/>
            </a:pPr>
            <a:endParaRPr lang="ru-RU" dirty="0"/>
          </a:p>
          <a:p>
            <a:pPr marL="514350" indent="-514350">
              <a:buAutoNum type="arabicPeriod"/>
            </a:pPr>
            <a:endParaRPr lang="ru-RU" dirty="0"/>
          </a:p>
          <a:p>
            <a:pPr marL="514350" indent="-514350">
              <a:buAutoNum type="arabicPeriod"/>
            </a:pPr>
            <a:endParaRPr lang="ru-RU" dirty="0"/>
          </a:p>
          <a:p>
            <a:pPr marL="514350" indent="-514350">
              <a:buAutoNum type="arabicPeriod"/>
            </a:pPr>
            <a:endParaRPr lang="ru-RU" dirty="0"/>
          </a:p>
          <a:p>
            <a:pPr marL="514350" indent="-514350">
              <a:buAutoNum type="arabicPeriod"/>
            </a:pPr>
            <a:endParaRPr lang="ru-RU" dirty="0"/>
          </a:p>
        </p:txBody>
      </p:sp>
      <p:sp>
        <p:nvSpPr>
          <p:cNvPr id="25601" name="Rectangle 1"/>
          <p:cNvSpPr>
            <a:spLocks noChangeArrowheads="1"/>
          </p:cNvSpPr>
          <p:nvPr/>
        </p:nvSpPr>
        <p:spPr bwMode="auto">
          <a:xfrm>
            <a:off x="755576" y="1230288"/>
            <a:ext cx="770485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Возьму всего пару секунд, это допустимо</a:t>
            </a:r>
            <a:r>
              <a:rPr kumimoji="0" lang="ru-RU"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a:t>
            </a:r>
            <a:endParaRPr kumimoji="0" lang="en-US"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В соответствии с п.3 ст. 6 Закона Республики Казахстан «Об авторском праве и смежных правах», а также  Нормативное постановление Верховного Суда Республики Казахстан от 25 декабря 2007 года № 11 «О применении судами некоторых норм законодательства о защите авторского права и смежных прав»-</a:t>
            </a:r>
            <a:r>
              <a:rPr kumimoji="0" lang="ru-RU"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a:t>
            </a:r>
            <a:r>
              <a:rPr kumimoji="0" lang="ru-RU"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Авторские права распространяются не только на произведение в целом, но и на его часть (название, наименование персонажей), если эта часть произведения является результатом творческой деятельности и может быть использована самостоятельно.</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395463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412776"/>
            <a:ext cx="8640960" cy="5040560"/>
          </a:xfrm>
        </p:spPr>
        <p:txBody>
          <a:bodyPr>
            <a:normAutofit/>
          </a:bodyPr>
          <a:lstStyle/>
          <a:p>
            <a:pPr algn="r"/>
            <a:r>
              <a:rPr lang="ru-RU" sz="2200" dirty="0" smtClean="0">
                <a:solidFill>
                  <a:schemeClr val="tx1"/>
                </a:solidFill>
              </a:rPr>
              <a:t>                                      </a:t>
            </a:r>
          </a:p>
          <a:p>
            <a:pPr algn="r"/>
            <a:r>
              <a:rPr lang="ru-RU" sz="2200" dirty="0" smtClean="0">
                <a:solidFill>
                  <a:schemeClr val="tx1"/>
                </a:solidFill>
              </a:rPr>
              <a:t> </a:t>
            </a:r>
            <a:endParaRPr lang="ru-RU" sz="2200" dirty="0">
              <a:solidFill>
                <a:schemeClr val="tx1"/>
              </a:solidFill>
            </a:endParaRPr>
          </a:p>
          <a:p>
            <a:pPr algn="just"/>
            <a:endParaRPr lang="ru-RU" b="1" dirty="0" smtClean="0">
              <a:solidFill>
                <a:schemeClr val="tx1"/>
              </a:solidFill>
              <a:latin typeface="Arial" panose="020B0604020202020204" pitchFamily="34" charset="0"/>
              <a:cs typeface="Arial" panose="020B0604020202020204" pitchFamily="34" charset="0"/>
            </a:endParaRPr>
          </a:p>
        </p:txBody>
      </p:sp>
      <p:sp>
        <p:nvSpPr>
          <p:cNvPr id="4" name="Заголовок 1"/>
          <p:cNvSpPr>
            <a:spLocks noGrp="1"/>
          </p:cNvSpPr>
          <p:nvPr/>
        </p:nvSpPr>
        <p:spPr>
          <a:xfrm>
            <a:off x="265534" y="1115795"/>
            <a:ext cx="8568952" cy="22902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dirty="0"/>
          </a:p>
        </p:txBody>
      </p:sp>
      <p:sp>
        <p:nvSpPr>
          <p:cNvPr id="5" name="Объект 2"/>
          <p:cNvSpPr>
            <a:spLocks noGrp="1"/>
          </p:cNvSpPr>
          <p:nvPr/>
        </p:nvSpPr>
        <p:spPr>
          <a:xfrm>
            <a:off x="107504" y="1772817"/>
            <a:ext cx="9036496" cy="2952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ru-RU" dirty="0"/>
          </a:p>
        </p:txBody>
      </p:sp>
      <p:sp>
        <p:nvSpPr>
          <p:cNvPr id="24577" name="Rectangle 1"/>
          <p:cNvSpPr>
            <a:spLocks noChangeArrowheads="1"/>
          </p:cNvSpPr>
          <p:nvPr/>
        </p:nvSpPr>
        <p:spPr bwMode="auto">
          <a:xfrm>
            <a:off x="265534" y="1192396"/>
            <a:ext cx="8568952"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0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Я всего лишь актер и меня авторское право не защищает</a:t>
            </a:r>
            <a:endParaRPr kumimoji="0" lang="en-US" sz="20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Автор - физическое лицо, творческим трудом которого создано произведение науки, литературы, искусства (п.2 ст.2 Закон «Об авторском праве и смежных правах»).</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Смежные права - имущественные права исполнителя, производителя фонограммы, организации эфирного и кабельного вещания и личные неимущественные права исполнителя (п.27 ст.2 Закон «Об авторском праве и смежных правах»). </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Смежные права регулируются главой 3 Закона «Об авторском праве и смежных правах»</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Смежные права распространяются на постановки, исполнения, фонограммы, передачи организаций эфирного и кабельного вещания независимо от их назначения, содержания и достоинства, а также от способа и формы их выражения. (ст. 34 Закон «Об авторском праве и смежных правах»).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Субъектами смежных прав являются исполнители, производители фонограмм и организации эфирного и кабельного вещания. (п.1 ст.35 Закон «Об авторском праве и смежных правах»). </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406182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412776"/>
            <a:ext cx="8640960" cy="5040560"/>
          </a:xfrm>
        </p:spPr>
        <p:txBody>
          <a:bodyPr>
            <a:normAutofit/>
          </a:bodyPr>
          <a:lstStyle/>
          <a:p>
            <a:pPr algn="r"/>
            <a:r>
              <a:rPr lang="ru-RU" sz="2200" dirty="0" smtClean="0">
                <a:solidFill>
                  <a:schemeClr val="tx1"/>
                </a:solidFill>
              </a:rPr>
              <a:t>                                      </a:t>
            </a:r>
          </a:p>
          <a:p>
            <a:pPr algn="r"/>
            <a:r>
              <a:rPr lang="ru-RU" sz="2200" dirty="0" smtClean="0">
                <a:solidFill>
                  <a:schemeClr val="tx1"/>
                </a:solidFill>
              </a:rPr>
              <a:t> </a:t>
            </a:r>
            <a:endParaRPr lang="ru-RU" sz="2200" dirty="0">
              <a:solidFill>
                <a:schemeClr val="tx1"/>
              </a:solidFill>
            </a:endParaRPr>
          </a:p>
          <a:p>
            <a:pPr algn="just"/>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771412"/>
            <a:ext cx="9144000" cy="461665"/>
          </a:xfrm>
          <a:prstGeom prst="rect">
            <a:avLst/>
          </a:prstGeom>
          <a:solidFill>
            <a:srgbClr val="C00000"/>
          </a:solidFill>
        </p:spPr>
        <p:txBody>
          <a:bodyPr wrap="square">
            <a:spAutoFit/>
          </a:bodyPr>
          <a:lstStyle/>
          <a:p>
            <a:pPr lvl="0" algn="ctr"/>
            <a:endParaRPr lang="ru-RU" sz="2400" b="1" dirty="0">
              <a:solidFill>
                <a:schemeClr val="bg1"/>
              </a:solidFill>
            </a:endParaRPr>
          </a:p>
        </p:txBody>
      </p:sp>
      <p:sp>
        <p:nvSpPr>
          <p:cNvPr id="4" name="Заголовок 1"/>
          <p:cNvSpPr>
            <a:spLocks noGrp="1"/>
          </p:cNvSpPr>
          <p:nvPr/>
        </p:nvSpPr>
        <p:spPr>
          <a:xfrm>
            <a:off x="457200" y="1218989"/>
            <a:ext cx="8229600" cy="1993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dirty="0"/>
          </a:p>
        </p:txBody>
      </p:sp>
      <p:sp>
        <p:nvSpPr>
          <p:cNvPr id="5" name="Объект 2"/>
          <p:cNvSpPr>
            <a:spLocks noGrp="1"/>
          </p:cNvSpPr>
          <p:nvPr/>
        </p:nvSpPr>
        <p:spPr>
          <a:xfrm>
            <a:off x="323528" y="1700809"/>
            <a:ext cx="8229600"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ru-RU" dirty="0"/>
          </a:p>
        </p:txBody>
      </p:sp>
      <p:sp>
        <p:nvSpPr>
          <p:cNvPr id="23553" name="Rectangle 1"/>
          <p:cNvSpPr>
            <a:spLocks noChangeArrowheads="1"/>
          </p:cNvSpPr>
          <p:nvPr/>
        </p:nvSpPr>
        <p:spPr bwMode="auto">
          <a:xfrm>
            <a:off x="611560" y="1659910"/>
            <a:ext cx="8000319"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0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Если на изданном произведении не стоит знак копирайта, значит и права не охраняются</a:t>
            </a:r>
            <a:endParaRPr kumimoji="0" lang="en-US" sz="20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ru-RU" sz="20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Для оповещения о своих исключительных имущественных правах автор и (или) правообладатель </a:t>
            </a:r>
            <a:r>
              <a:rPr kumimoji="0" lang="ru-RU" sz="2000" b="1" i="0" u="sng"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вправе</a:t>
            </a:r>
            <a:r>
              <a:rPr kumimoji="0" lang="ru-RU"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использовать знак охраны авторского права, который помещается на каждом экземпляре произведения и обязательно состоит из трех элементов: </a:t>
            </a:r>
            <a:endParaRPr kumimoji="0" lang="ru-RU" sz="20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1) латинской буквы «C» в окружности; </a:t>
            </a:r>
            <a:endParaRPr kumimoji="0" lang="ru-RU" sz="20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2) имени (наименования) обладателя исключительных авторских прав; </a:t>
            </a:r>
            <a:endParaRPr kumimoji="0" lang="ru-RU" sz="20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3) года первого опубликования произведения. (ст.9 Закон РК «Об авторском праве и смежных правах»).</a:t>
            </a:r>
            <a:endParaRPr kumimoji="0" lang="ru-RU" sz="20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2492601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412776"/>
            <a:ext cx="8640960" cy="5040560"/>
          </a:xfrm>
        </p:spPr>
        <p:txBody>
          <a:bodyPr>
            <a:normAutofit/>
          </a:bodyPr>
          <a:lstStyle/>
          <a:p>
            <a:pPr algn="r"/>
            <a:r>
              <a:rPr lang="ru-RU" sz="2200" dirty="0" smtClean="0">
                <a:solidFill>
                  <a:schemeClr val="tx1"/>
                </a:solidFill>
              </a:rPr>
              <a:t>                                      </a:t>
            </a:r>
          </a:p>
          <a:p>
            <a:pPr algn="r"/>
            <a:r>
              <a:rPr lang="ru-RU" sz="2200" dirty="0" smtClean="0">
                <a:solidFill>
                  <a:schemeClr val="tx1"/>
                </a:solidFill>
              </a:rPr>
              <a:t> </a:t>
            </a:r>
            <a:endParaRPr lang="ru-RU" sz="2200" dirty="0">
              <a:solidFill>
                <a:schemeClr val="tx1"/>
              </a:solidFill>
            </a:endParaRPr>
          </a:p>
          <a:p>
            <a:pPr algn="just"/>
            <a:endParaRPr lang="ru-RU" b="1" dirty="0" smtClean="0">
              <a:solidFill>
                <a:schemeClr val="tx1"/>
              </a:solidFill>
              <a:latin typeface="Arial" panose="020B0604020202020204" pitchFamily="34" charset="0"/>
              <a:cs typeface="Arial" panose="020B0604020202020204" pitchFamily="34" charset="0"/>
            </a:endParaRPr>
          </a:p>
        </p:txBody>
      </p:sp>
      <p:sp>
        <p:nvSpPr>
          <p:cNvPr id="4" name="Заголовок 1"/>
          <p:cNvSpPr>
            <a:spLocks noGrp="1"/>
          </p:cNvSpPr>
          <p:nvPr/>
        </p:nvSpPr>
        <p:spPr>
          <a:xfrm>
            <a:off x="451262" y="1268760"/>
            <a:ext cx="8229600" cy="17281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dirty="0"/>
          </a:p>
        </p:txBody>
      </p:sp>
      <p:sp>
        <p:nvSpPr>
          <p:cNvPr id="5" name="Объект 2"/>
          <p:cNvSpPr>
            <a:spLocks noGrp="1"/>
          </p:cNvSpPr>
          <p:nvPr/>
        </p:nvSpPr>
        <p:spPr>
          <a:xfrm>
            <a:off x="314547" y="1844824"/>
            <a:ext cx="8229600"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ru-RU" dirty="0"/>
          </a:p>
        </p:txBody>
      </p:sp>
      <p:sp>
        <p:nvSpPr>
          <p:cNvPr id="22529" name="Rectangle 1"/>
          <p:cNvSpPr>
            <a:spLocks noChangeArrowheads="1"/>
          </p:cNvSpPr>
          <p:nvPr/>
        </p:nvSpPr>
        <p:spPr bwMode="auto">
          <a:xfrm>
            <a:off x="314547" y="1157550"/>
            <a:ext cx="820891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Если авторское право не зарегистрировано, то автор защитить свое произведение не сможет </a:t>
            </a:r>
            <a:endParaRPr kumimoji="0" lang="en-US"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Авторское право на произведение науки, литературы и искусства возникает в силу факта его создания. Для возникновения и осуществления авторского права не требуются регистрация произведения, иное специальное оформление произведения или соблюдение каких-либо формальностей. (п.1 ст.9 Закона «Об авторском праве и смежных правах»). </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С 23.09.2018 года появилась ст. 9-1 в Законе «Об авторском праве и смежных правах»- «</a:t>
            </a:r>
            <a:r>
              <a:rPr kumimoji="0" lang="ru-RU"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Внесение сведений в Реестр</a:t>
            </a:r>
            <a:r>
              <a:rPr kumimoji="0" lang="ru-RU"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ru-RU" sz="2400" b="0" i="0" u="sng"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в реестр вносятся сведения по желанию автора!</a:t>
            </a:r>
            <a:endParaRPr kumimoji="0" lang="ru-RU" sz="2400" b="0" i="0" u="sng"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2273205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nvSpPr>
        <p:spPr>
          <a:xfrm>
            <a:off x="475013" y="1124744"/>
            <a:ext cx="8229600" cy="22902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dirty="0"/>
          </a:p>
        </p:txBody>
      </p:sp>
      <p:sp>
        <p:nvSpPr>
          <p:cNvPr id="6" name="Объект 2"/>
          <p:cNvSpPr>
            <a:spLocks noGrp="1"/>
          </p:cNvSpPr>
          <p:nvPr/>
        </p:nvSpPr>
        <p:spPr>
          <a:xfrm>
            <a:off x="457200" y="1988841"/>
            <a:ext cx="822960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base">
              <a:buNone/>
            </a:pPr>
            <a:endParaRPr lang="ru-RU" sz="2400" b="1" dirty="0"/>
          </a:p>
          <a:p>
            <a:pPr marL="0" indent="0">
              <a:buNone/>
            </a:pPr>
            <a:endParaRPr lang="ru-RU" dirty="0"/>
          </a:p>
        </p:txBody>
      </p:sp>
      <p:sp>
        <p:nvSpPr>
          <p:cNvPr id="21505" name="Rectangle 1"/>
          <p:cNvSpPr>
            <a:spLocks noChangeArrowheads="1"/>
          </p:cNvSpPr>
          <p:nvPr/>
        </p:nvSpPr>
        <p:spPr bwMode="auto">
          <a:xfrm>
            <a:off x="395536" y="1320443"/>
            <a:ext cx="8496944"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Хочу продать свою идею и получать за нее прибыль</a:t>
            </a:r>
            <a:endParaRPr kumimoji="0" lang="en-US"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tabLst/>
            </a:pPr>
            <a:r>
              <a:rPr kumimoji="0" lang="ru-RU" sz="12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a:t>
            </a:r>
            <a:endParaRPr kumimoji="0" lang="ru-RU" sz="12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Авторское право не распространяется на собственно идеи, концепции, принципы, методы, системы, процессы, открытия, факты.  (п.4 ст.6 Закон РК «Об авторском праве и смежных правах»). </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Идея будет распространятся на авторское право если она будет выражена в любой объективной форме, например, на описание идей т.е. идею на начальном этапе развития можно описать (изобразить, озвучить и т.д.), в дальнейшем опубликовать ее. На эту публикацию автор будет иметь авторские права, что позволит ему доказать право авторства на идею в вариантах последующего развития. В дальнейшем уже опубликованное авторское право можно будет продать. </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1281403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412776"/>
            <a:ext cx="8640960" cy="5040560"/>
          </a:xfrm>
        </p:spPr>
        <p:txBody>
          <a:bodyPr>
            <a:normAutofit/>
          </a:bodyPr>
          <a:lstStyle/>
          <a:p>
            <a:pPr algn="r"/>
            <a:r>
              <a:rPr lang="ru-RU" sz="2200" dirty="0" smtClean="0">
                <a:solidFill>
                  <a:schemeClr val="tx1"/>
                </a:solidFill>
              </a:rPr>
              <a:t>                                      </a:t>
            </a:r>
          </a:p>
          <a:p>
            <a:pPr algn="r"/>
            <a:r>
              <a:rPr lang="ru-RU" sz="2200" dirty="0" smtClean="0">
                <a:solidFill>
                  <a:schemeClr val="tx1"/>
                </a:solidFill>
              </a:rPr>
              <a:t> </a:t>
            </a:r>
            <a:endParaRPr lang="ru-RU" sz="2200" dirty="0">
              <a:solidFill>
                <a:schemeClr val="tx1"/>
              </a:solidFill>
            </a:endParaRPr>
          </a:p>
          <a:p>
            <a:pPr algn="just"/>
            <a:endParaRPr lang="ru-RU" b="1" dirty="0" smtClean="0">
              <a:solidFill>
                <a:schemeClr val="tx1"/>
              </a:solidFill>
              <a:latin typeface="Arial" panose="020B0604020202020204" pitchFamily="34" charset="0"/>
              <a:cs typeface="Arial" panose="020B0604020202020204" pitchFamily="34" charset="0"/>
            </a:endParaRPr>
          </a:p>
        </p:txBody>
      </p:sp>
      <p:sp>
        <p:nvSpPr>
          <p:cNvPr id="4" name="Заголовок 1"/>
          <p:cNvSpPr>
            <a:spLocks noGrp="1"/>
          </p:cNvSpPr>
          <p:nvPr/>
        </p:nvSpPr>
        <p:spPr>
          <a:xfrm>
            <a:off x="179512" y="1412776"/>
            <a:ext cx="8784976"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4000" b="1" dirty="0">
              <a:solidFill>
                <a:srgbClr val="C00000"/>
              </a:solidFill>
            </a:endParaRPr>
          </a:p>
        </p:txBody>
      </p:sp>
      <p:sp>
        <p:nvSpPr>
          <p:cNvPr id="5" name="Объект 2"/>
          <p:cNvSpPr>
            <a:spLocks noGrp="1"/>
          </p:cNvSpPr>
          <p:nvPr/>
        </p:nvSpPr>
        <p:spPr>
          <a:xfrm>
            <a:off x="323528" y="2636913"/>
            <a:ext cx="8424936" cy="4032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ru-RU" sz="2600" dirty="0"/>
          </a:p>
        </p:txBody>
      </p:sp>
      <p:sp>
        <p:nvSpPr>
          <p:cNvPr id="6" name="Прямоугольник 5"/>
          <p:cNvSpPr/>
          <p:nvPr/>
        </p:nvSpPr>
        <p:spPr>
          <a:xfrm>
            <a:off x="0" y="790290"/>
            <a:ext cx="9144000" cy="523220"/>
          </a:xfrm>
          <a:prstGeom prst="rect">
            <a:avLst/>
          </a:prstGeom>
          <a:solidFill>
            <a:srgbClr val="C00000"/>
          </a:solidFill>
        </p:spPr>
        <p:txBody>
          <a:bodyPr wrap="square">
            <a:spAutoFit/>
          </a:bodyPr>
          <a:lstStyle/>
          <a:p>
            <a:pPr lvl="0"/>
            <a:r>
              <a:rPr lang="ru-RU" sz="2800" b="1" dirty="0" smtClean="0">
                <a:solidFill>
                  <a:schemeClr val="bg1"/>
                </a:solidFill>
              </a:rPr>
              <a:t>   </a:t>
            </a:r>
            <a:endParaRPr lang="ru-RU" sz="2800" b="1" dirty="0">
              <a:solidFill>
                <a:schemeClr val="bg1"/>
              </a:solidFill>
            </a:endParaRPr>
          </a:p>
        </p:txBody>
      </p:sp>
      <p:sp>
        <p:nvSpPr>
          <p:cNvPr id="18433" name="Rectangle 1"/>
          <p:cNvSpPr>
            <a:spLocks noChangeArrowheads="1"/>
          </p:cNvSpPr>
          <p:nvPr/>
        </p:nvSpPr>
        <p:spPr bwMode="auto">
          <a:xfrm>
            <a:off x="827584" y="1556792"/>
            <a:ext cx="763284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8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Если не использовать авторское право, то оно теряется</a:t>
            </a:r>
            <a:endParaRPr kumimoji="0" lang="ru-RU" sz="2800" b="0" i="0" u="none" strike="noStrike" cap="none" normalizeH="0" baseline="0" dirty="0" smtClean="0">
              <a:ln>
                <a:noFill/>
              </a:ln>
              <a:solidFill>
                <a:srgbClr val="C00000"/>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Авторское право это не товарный знак!</a:t>
            </a: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Авторское право утратить невозможно. Его можно только передать. </a:t>
            </a: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Авторское право действует в течение всей жизни автора и </a:t>
            </a:r>
            <a:r>
              <a:rPr kumimoji="0" lang="ru-RU"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семидесяти</a:t>
            </a:r>
            <a:r>
              <a:rPr kumimoji="0" lang="ru-RU" sz="2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лет после его смерти. (п.1 ст. 28 Закон «Об авторском праве и смежных правах»). </a:t>
            </a: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1175008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412776"/>
            <a:ext cx="8640960" cy="5040560"/>
          </a:xfrm>
        </p:spPr>
        <p:txBody>
          <a:bodyPr>
            <a:normAutofit/>
          </a:bodyPr>
          <a:lstStyle/>
          <a:p>
            <a:pPr algn="r"/>
            <a:r>
              <a:rPr lang="ru-RU" sz="2200" dirty="0" smtClean="0">
                <a:solidFill>
                  <a:schemeClr val="tx1"/>
                </a:solidFill>
              </a:rPr>
              <a:t>                                      </a:t>
            </a:r>
          </a:p>
          <a:p>
            <a:pPr algn="r"/>
            <a:r>
              <a:rPr lang="ru-RU" sz="2200" dirty="0" smtClean="0">
                <a:solidFill>
                  <a:schemeClr val="tx1"/>
                </a:solidFill>
              </a:rPr>
              <a:t> </a:t>
            </a:r>
            <a:endParaRPr lang="ru-RU" sz="2200" dirty="0">
              <a:solidFill>
                <a:schemeClr val="tx1"/>
              </a:solidFill>
            </a:endParaRPr>
          </a:p>
          <a:p>
            <a:pPr algn="just"/>
            <a:endParaRPr lang="ru-RU" b="1" dirty="0" smtClean="0">
              <a:solidFill>
                <a:schemeClr val="tx1"/>
              </a:solidFill>
              <a:latin typeface="Arial" panose="020B0604020202020204" pitchFamily="34" charset="0"/>
              <a:cs typeface="Arial" panose="020B0604020202020204" pitchFamily="34" charset="0"/>
            </a:endParaRPr>
          </a:p>
        </p:txBody>
      </p:sp>
      <p:sp>
        <p:nvSpPr>
          <p:cNvPr id="4" name="Заголовок 1">
            <a:extLst>
              <a:ext uri="{FF2B5EF4-FFF2-40B4-BE49-F238E27FC236}">
                <a16:creationId xmlns="" xmlns:a16="http://schemas.microsoft.com/office/drawing/2014/main" xmlns:lc="http://schemas.openxmlformats.org/drawingml/2006/lockedCanvas" id="{F289E275-4FF5-4309-8800-9617548AA44D}"/>
              </a:ext>
            </a:extLst>
          </p:cNvPr>
          <p:cNvSpPr>
            <a:spLocks noGrp="1"/>
          </p:cNvSpPr>
          <p:nvPr/>
        </p:nvSpPr>
        <p:spPr>
          <a:xfrm>
            <a:off x="683568" y="10618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solidFill>
                <a:srgbClr val="C00000"/>
              </a:solidFill>
            </a:endParaRPr>
          </a:p>
        </p:txBody>
      </p:sp>
      <p:sp>
        <p:nvSpPr>
          <p:cNvPr id="5" name="Объект 2">
            <a:extLst>
              <a:ext uri="{FF2B5EF4-FFF2-40B4-BE49-F238E27FC236}">
                <a16:creationId xmlns="" xmlns:a16="http://schemas.microsoft.com/office/drawing/2014/main" xmlns:lc="http://schemas.openxmlformats.org/drawingml/2006/lockedCanvas" id="{151175DA-162D-4560-8343-15FE62D85009}"/>
              </a:ext>
            </a:extLst>
          </p:cNvPr>
          <p:cNvSpPr>
            <a:spLocks noGrp="1"/>
          </p:cNvSpPr>
          <p:nvPr/>
        </p:nvSpPr>
        <p:spPr>
          <a:xfrm>
            <a:off x="457200" y="220486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None/>
            </a:pPr>
            <a:endParaRPr lang="ru-RU" dirty="0"/>
          </a:p>
        </p:txBody>
      </p:sp>
      <p:sp>
        <p:nvSpPr>
          <p:cNvPr id="17410" name="Rectangle 2"/>
          <p:cNvSpPr>
            <a:spLocks noChangeArrowheads="1"/>
          </p:cNvSpPr>
          <p:nvPr/>
        </p:nvSpPr>
        <p:spPr bwMode="auto">
          <a:xfrm>
            <a:off x="800144" y="1414224"/>
            <a:ext cx="7516271"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Если произведение выложено в Интернет, то оно является общественным достоянием</a:t>
            </a:r>
            <a:endParaRPr kumimoji="0" lang="en-US"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endParaRPr>
          </a:p>
          <a:p>
            <a:pPr marL="0" marR="0" lvl="0" indent="254000" algn="ctr"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Ни одно произведение (за исключением тех, срок охраны которых истек) не является общественным достоянием. </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Произведения, перешедшие в общественное достояние, могут свободно использоваться любым лицом без выплаты авторского вознаграждения. При этом должно соблюдаться право авторства, право на имя и право на защиту репутации автора. (п.3 ст. 29 Закон «Об авторском праве и смежных правах»)</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3788192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nvSpPr>
        <p:spPr>
          <a:xfrm>
            <a:off x="179512" y="836712"/>
            <a:ext cx="8784976"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solidFill>
                  <a:schemeClr val="bg1"/>
                </a:solidFill>
                <a:latin typeface="Arial" panose="020B0604020202020204" pitchFamily="34" charset="0"/>
                <a:cs typeface="Arial" panose="020B0604020202020204" pitchFamily="34" charset="0"/>
              </a:rPr>
              <a:t>История авторского права </a:t>
            </a:r>
            <a:endParaRPr lang="ru-RU" sz="3600" dirty="0">
              <a:solidFill>
                <a:schemeClr val="bg1"/>
              </a:solidFill>
              <a:latin typeface="Arial" panose="020B0604020202020204" pitchFamily="34" charset="0"/>
              <a:cs typeface="Arial" panose="020B0604020202020204" pitchFamily="34" charset="0"/>
            </a:endParaRPr>
          </a:p>
        </p:txBody>
      </p:sp>
      <p:sp>
        <p:nvSpPr>
          <p:cNvPr id="8" name="Объект 2"/>
          <p:cNvSpPr>
            <a:spLocks noGrp="1"/>
          </p:cNvSpPr>
          <p:nvPr/>
        </p:nvSpPr>
        <p:spPr>
          <a:xfrm>
            <a:off x="451262" y="2852936"/>
            <a:ext cx="8229600" cy="4005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dirty="0"/>
              <a:t>	</a:t>
            </a:r>
          </a:p>
        </p:txBody>
      </p:sp>
      <p:sp>
        <p:nvSpPr>
          <p:cNvPr id="36866" name="Rectangle 2"/>
          <p:cNvSpPr>
            <a:spLocks noChangeArrowheads="1"/>
          </p:cNvSpPr>
          <p:nvPr/>
        </p:nvSpPr>
        <p:spPr bwMode="auto">
          <a:xfrm>
            <a:off x="3419872" y="2036687"/>
            <a:ext cx="547260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Великобритания</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Стату</a:t>
            </a:r>
            <a:r>
              <a:rPr lang="ru-RU" sz="1400" b="1" dirty="0" smtClean="0">
                <a:latin typeface="Arial" pitchFamily="34" charset="0"/>
                <a:ea typeface="Times New Roman" pitchFamily="18" charset="0"/>
              </a:rPr>
              <a:t>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королелевы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Анны</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 закон о правах авторов и книгоиздателей.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6865" name="Рисунок 1" descr="https://upload.wikimedia.org/wikipedia/commons/thumb/e/ec/Statute_of_anne.jpg/320px-Statute_of_anne.jpg"/>
          <p:cNvPicPr>
            <a:picLocks noChangeAspect="1" noChangeArrowheads="1"/>
          </p:cNvPicPr>
          <p:nvPr/>
        </p:nvPicPr>
        <p:blipFill>
          <a:blip r:embed="rId2" cstate="print"/>
          <a:srcRect/>
          <a:stretch>
            <a:fillRect/>
          </a:stretch>
        </p:blipFill>
        <p:spPr bwMode="auto">
          <a:xfrm>
            <a:off x="323528" y="2276872"/>
            <a:ext cx="2724472" cy="4257824"/>
          </a:xfrm>
          <a:prstGeom prst="rect">
            <a:avLst/>
          </a:prstGeom>
          <a:noFill/>
        </p:spPr>
      </p:pic>
      <p:sp>
        <p:nvSpPr>
          <p:cNvPr id="36867" name="Rectangle 3"/>
          <p:cNvSpPr>
            <a:spLocks noChangeArrowheads="1"/>
          </p:cNvSpPr>
          <p:nvPr/>
        </p:nvSpPr>
        <p:spPr bwMode="auto">
          <a:xfrm>
            <a:off x="3491880" y="2938866"/>
            <a:ext cx="525658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175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Принят в 1710 году (отсюда краткое название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Copyright</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Act</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1710</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или, в истории права, 1709). Вступил в силу 10 апреля </a:t>
            </a:r>
            <a:r>
              <a:rPr kumimoji="0" lang="ru-RU" sz="1400" b="0" i="0" strike="noStrike" cap="none" normalizeH="0" baseline="0" dirty="0" smtClean="0">
                <a:ln>
                  <a:noFill/>
                </a:ln>
                <a:effectLst/>
                <a:latin typeface="Arial" pitchFamily="34" charset="0"/>
                <a:ea typeface="Times New Roman" pitchFamily="18" charset="0"/>
              </a:rPr>
              <a:t>1710 года</a:t>
            </a:r>
            <a:r>
              <a:rPr lang="ru-RU" sz="1400" dirty="0" smtClean="0">
                <a:latin typeface="Arial" pitchFamily="34" charset="0"/>
                <a:ea typeface="Times New Roman" pitchFamily="18" charset="0"/>
              </a:rPr>
              <a:t>.</a:t>
            </a:r>
            <a:r>
              <a:rPr kumimoji="0" lang="ru-RU" sz="1400" b="0" i="0" strike="noStrike" cap="none" normalizeH="0" baseline="0" dirty="0" smtClean="0">
                <a:ln>
                  <a:noFill/>
                </a:ln>
                <a:effectLst/>
                <a:latin typeface="Arial" pitchFamily="34" charset="0"/>
                <a:ea typeface="Times New Roman" pitchFamily="18" charset="0"/>
              </a:rPr>
              <a:t> Считается первым полноценным законом об авторских правах. Назван в честь королевы Анны, в период правления которой он был принят. Статут оказал существенное влияние на законодательство в области авторских прав в Великобритании и США.</a:t>
            </a:r>
            <a:r>
              <a:rPr kumimoji="0" lang="ru-RU" sz="1400" b="0" i="0" strike="noStrike" cap="none" normalizeH="0" baseline="0" dirty="0" smtClean="0">
                <a:ln>
                  <a:noFill/>
                </a:ln>
                <a:effectLst/>
                <a:latin typeface="Arial" pitchFamily="34" charset="0"/>
                <a:ea typeface="Calibri" pitchFamily="34" charset="0"/>
              </a:rPr>
              <a:t> </a:t>
            </a:r>
            <a:endParaRPr kumimoji="0" lang="ru-RU" sz="1400" b="0" i="0" strike="noStrike" cap="none" normalizeH="0" baseline="0" dirty="0" smtClean="0">
              <a:ln>
                <a:noFill/>
              </a:ln>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175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Статут королевы Анны впервые установил четырнадцатилетний срок действия копирайта для всех публикаций. Его можно было возобновить один раз </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при жизни автора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По окончании данного срока копирайт «истекал», и произведение переходило в разряд общедоступных, которые могли публиковать все.</a:t>
            </a:r>
          </a:p>
          <a:p>
            <a:pPr marL="0" marR="0" lvl="0" indent="0" algn="l" defTabSz="914400" rtl="0" eaLnBrk="0" fontAlgn="base" latinLnBrk="0" hangingPunct="0">
              <a:lnSpc>
                <a:spcPct val="100000"/>
              </a:lnSpc>
              <a:spcBef>
                <a:spcPct val="0"/>
              </a:spcBef>
              <a:spcAft>
                <a:spcPct val="0"/>
              </a:spcAft>
              <a:buClrTx/>
              <a:buSzTx/>
              <a:buFontTx/>
              <a:buNone/>
              <a:tabLst>
                <a:tab pos="317500"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75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23860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nvSpPr>
        <p:spPr>
          <a:xfrm>
            <a:off x="539552" y="134076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000" b="1" dirty="0"/>
              <a:t/>
            </a:r>
            <a:br>
              <a:rPr lang="ru-RU" sz="4000" b="1" dirty="0"/>
            </a:br>
            <a:endParaRPr lang="ru-RU" sz="4000" dirty="0">
              <a:solidFill>
                <a:srgbClr val="C00000"/>
              </a:solidFill>
            </a:endParaRPr>
          </a:p>
        </p:txBody>
      </p:sp>
      <p:sp>
        <p:nvSpPr>
          <p:cNvPr id="6" name="Объект 2"/>
          <p:cNvSpPr>
            <a:spLocks noGrp="1"/>
          </p:cNvSpPr>
          <p:nvPr/>
        </p:nvSpPr>
        <p:spPr>
          <a:xfrm>
            <a:off x="323528" y="2780928"/>
            <a:ext cx="8568952"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endParaRPr lang="ru-RU" dirty="0"/>
          </a:p>
        </p:txBody>
      </p:sp>
      <p:sp>
        <p:nvSpPr>
          <p:cNvPr id="16385" name="Rectangle 1"/>
          <p:cNvSpPr>
            <a:spLocks noChangeArrowheads="1"/>
          </p:cNvSpPr>
          <p:nvPr/>
        </p:nvSpPr>
        <p:spPr bwMode="auto">
          <a:xfrm>
            <a:off x="611560" y="1663790"/>
            <a:ext cx="784887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8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Мне ничего не будет: у ответчика в суде очень широкие права</a:t>
            </a:r>
            <a:endParaRPr kumimoji="0" lang="en-US" sz="28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ru-RU" sz="2800" b="1"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«Перед законом и судом все равны!» </a:t>
            </a:r>
            <a:r>
              <a:rPr kumimoji="0" lang="ru-RU"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В Гражданском праве не действует принцип презумпции невиновности в том виде, в каком он формируется в уголовном праве. В гражданском суде главным является то, какая из сторон покажется судье более убедительной. </a:t>
            </a: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3164201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 xmlns:a16="http://schemas.microsoft.com/office/drawing/2014/main" xmlns:lc="http://schemas.openxmlformats.org/drawingml/2006/lockedCanvas" id="{535AC8B2-00D8-4A42-948C-C98569F9633A}"/>
              </a:ext>
            </a:extLst>
          </p:cNvPr>
          <p:cNvSpPr>
            <a:spLocks noGrp="1"/>
          </p:cNvSpPr>
          <p:nvPr/>
        </p:nvSpPr>
        <p:spPr>
          <a:xfrm>
            <a:off x="427512" y="11890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solidFill>
                <a:srgbClr val="C00000"/>
              </a:solidFill>
              <a:latin typeface="Arial" panose="020B0604020202020204" pitchFamily="34" charset="0"/>
              <a:cs typeface="Arial" panose="020B0604020202020204" pitchFamily="34" charset="0"/>
            </a:endParaRPr>
          </a:p>
        </p:txBody>
      </p:sp>
      <p:sp>
        <p:nvSpPr>
          <p:cNvPr id="5" name="Объект 2">
            <a:extLst>
              <a:ext uri="{FF2B5EF4-FFF2-40B4-BE49-F238E27FC236}">
                <a16:creationId xmlns="" xmlns:a16="http://schemas.microsoft.com/office/drawing/2014/main" xmlns:lc="http://schemas.openxmlformats.org/drawingml/2006/lockedCanvas" id="{6F25C10B-7A10-48DF-81C4-BFD87C55D3CA}"/>
              </a:ext>
            </a:extLst>
          </p:cNvPr>
          <p:cNvSpPr>
            <a:spLocks noGrp="1"/>
          </p:cNvSpPr>
          <p:nvPr/>
        </p:nvSpPr>
        <p:spPr>
          <a:xfrm>
            <a:off x="218032" y="2332038"/>
            <a:ext cx="8818464" cy="43373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ru-RU" dirty="0"/>
          </a:p>
        </p:txBody>
      </p:sp>
      <p:sp>
        <p:nvSpPr>
          <p:cNvPr id="15361" name="Rectangle 1"/>
          <p:cNvSpPr>
            <a:spLocks noChangeArrowheads="1"/>
          </p:cNvSpPr>
          <p:nvPr/>
        </p:nvSpPr>
        <p:spPr bwMode="auto">
          <a:xfrm>
            <a:off x="683568" y="1441065"/>
            <a:ext cx="784887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8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Если нет прибыли, то можно использовать</a:t>
            </a:r>
            <a:endParaRPr kumimoji="0" lang="en-US" sz="28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Извлечение прибыли может лишь повлиять на размер компенсации, которую Вас может обязать выплатить суд. Если автору (правообладателю) Ваши действия могут наносить значительный реальный ущерб, суд может вынести решение о компенсации такого ущерба. </a:t>
            </a: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1544634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 xmlns:a16="http://schemas.microsoft.com/office/drawing/2014/main" xmlns:lc="http://schemas.openxmlformats.org/drawingml/2006/lockedCanvas" id="{70E0B108-ADEB-4F18-83F5-491081982786}"/>
              </a:ext>
            </a:extLst>
          </p:cNvPr>
          <p:cNvSpPr>
            <a:spLocks noGrp="1"/>
          </p:cNvSpPr>
          <p:nvPr/>
        </p:nvSpPr>
        <p:spPr>
          <a:xfrm>
            <a:off x="439387" y="14127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Arial" panose="020B0604020202020204" pitchFamily="34" charset="0"/>
              <a:cs typeface="Arial" panose="020B0604020202020204" pitchFamily="34" charset="0"/>
            </a:endParaRPr>
          </a:p>
        </p:txBody>
      </p:sp>
      <p:sp>
        <p:nvSpPr>
          <p:cNvPr id="14337" name="Rectangle 1"/>
          <p:cNvSpPr>
            <a:spLocks noChangeArrowheads="1"/>
          </p:cNvSpPr>
          <p:nvPr/>
        </p:nvSpPr>
        <p:spPr bwMode="auto">
          <a:xfrm>
            <a:off x="323528" y="1274277"/>
            <a:ext cx="842493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Авторским право защищаются только совершеннолетние авторы</a:t>
            </a:r>
            <a:endParaRPr kumimoji="0" lang="en-US"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ru-RU" b="1"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Закон «Об авторском праве и смежных правах» возрастов не ограничивает. Несовершеннолетних авторов очень много например, художница Надя </a:t>
            </a:r>
            <a:r>
              <a:rPr kumimoji="0" lang="ru-RU" b="0" i="0" u="none" strike="noStrike" cap="none" normalizeH="0" baseline="0" dirty="0" err="1" smtClean="0">
                <a:ln>
                  <a:noFill/>
                </a:ln>
                <a:solidFill>
                  <a:srgbClr val="000000"/>
                </a:solidFill>
                <a:effectLst/>
                <a:latin typeface="Arial" panose="020B0604020202020204" pitchFamily="34" charset="0"/>
                <a:ea typeface="Calibri" pitchFamily="34" charset="0"/>
                <a:cs typeface="Arial" panose="020B0604020202020204" pitchFamily="34" charset="0"/>
              </a:rPr>
              <a:t>Рушина</a:t>
            </a:r>
            <a:r>
              <a:rPr kumimoji="0" lang="ru-RU"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молодой Моцарт. </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Также. </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За несовершеннолетних, не достигших четырнадцати лет (малолетних), сделки совершают от их имени законные представители, если иное не предусмотрено </a:t>
            </a:r>
            <a:r>
              <a:rPr kumimoji="0" lang="ru-RU"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законодательными актами. (п.1 ст. 23 ГК РК)</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Несовершеннолетние в возрасте от четырнадцати до восемнадцати лет совершают сделки с согласия их законных представителей. Форма такого </a:t>
            </a:r>
            <a:r>
              <a:rPr kumimoji="0" lang="ru-RU"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согласия должна соответствовать форме, которая установлена </a:t>
            </a:r>
            <a:r>
              <a:rPr kumimoji="0" lang="ru-RU" b="0" i="0" strike="noStrike" cap="none" normalizeH="0" baseline="0" dirty="0" smtClean="0">
                <a:ln>
                  <a:noFill/>
                </a:ln>
                <a:effectLst/>
                <a:latin typeface="Arial" panose="020B0604020202020204" pitchFamily="34" charset="0"/>
                <a:ea typeface="Calibri" pitchFamily="34" charset="0"/>
                <a:cs typeface="Arial" panose="020B0604020202020204" pitchFamily="34" charset="0"/>
              </a:rPr>
              <a:t>законодательством</a:t>
            </a:r>
            <a:r>
              <a:rPr kumimoji="0" lang="ru-RU" b="0" i="0"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ru-RU"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для сделки, совершаемой несовершеннолетним.</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Несовершеннолетние в возрасте от четырнадцати до восемнадцати лет вправе самостоятельно распоряжаться своим заработком, стипендией, иными доходами и созданными ими объектами права интеллектуальной собственности, а также совершать мелкие бытовые сделки. (п. 1,2 ст. 22 ГК РК)</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1225795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412776"/>
            <a:ext cx="8640960" cy="5040560"/>
          </a:xfrm>
        </p:spPr>
        <p:txBody>
          <a:bodyPr>
            <a:normAutofit/>
          </a:bodyPr>
          <a:lstStyle/>
          <a:p>
            <a:pPr algn="r"/>
            <a:r>
              <a:rPr lang="ru-RU" sz="2200" dirty="0" smtClean="0">
                <a:solidFill>
                  <a:schemeClr val="tx1"/>
                </a:solidFill>
              </a:rPr>
              <a:t>                                      </a:t>
            </a:r>
          </a:p>
          <a:p>
            <a:pPr algn="r"/>
            <a:r>
              <a:rPr lang="ru-RU" sz="2200" dirty="0" smtClean="0">
                <a:solidFill>
                  <a:schemeClr val="tx1"/>
                </a:solidFill>
              </a:rPr>
              <a:t> </a:t>
            </a:r>
            <a:endParaRPr lang="ru-RU" sz="2200" dirty="0">
              <a:solidFill>
                <a:schemeClr val="tx1"/>
              </a:solidFill>
            </a:endParaRPr>
          </a:p>
          <a:p>
            <a:pPr algn="just"/>
            <a:endParaRPr lang="ru-RU" b="1" dirty="0" smtClean="0">
              <a:solidFill>
                <a:schemeClr val="tx1"/>
              </a:solidFill>
              <a:latin typeface="Arial" panose="020B0604020202020204" pitchFamily="34" charset="0"/>
              <a:cs typeface="Arial" panose="020B0604020202020204" pitchFamily="34" charset="0"/>
            </a:endParaRPr>
          </a:p>
        </p:txBody>
      </p:sp>
      <p:sp>
        <p:nvSpPr>
          <p:cNvPr id="13313" name="Rectangle 1"/>
          <p:cNvSpPr>
            <a:spLocks noChangeArrowheads="1"/>
          </p:cNvSpPr>
          <p:nvPr/>
        </p:nvSpPr>
        <p:spPr bwMode="auto">
          <a:xfrm>
            <a:off x="467544" y="1813337"/>
            <a:ext cx="799288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Все равно даже если я и нарушил авторское право меня привлекут к административной ответственности</a:t>
            </a:r>
            <a:r>
              <a:rPr kumimoji="0" lang="ru-RU"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a:t>
            </a:r>
            <a:endParaRPr kumimoji="0" lang="en-US"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С 2014 года в Кодексе Республики Казахстан об административных правонарушениях исключена статья «нарушение авторских и (или) смежных прав», с 2014 года</a:t>
            </a:r>
            <a:r>
              <a:rPr kumimoji="0" lang="en-US" sz="2400" b="0" i="0" u="none" strike="noStrike" cap="none" normalizeH="0" dirty="0" smtClean="0">
                <a:ln>
                  <a:noFill/>
                </a:ln>
                <a:solidFill>
                  <a:srgbClr val="000000"/>
                </a:solidFill>
                <a:effectLst/>
                <a:latin typeface="Arial" panose="020B0604020202020204" pitchFamily="34" charset="0"/>
                <a:ea typeface="Calibri" pitchFamily="34" charset="0"/>
                <a:cs typeface="Arial" panose="020B0604020202020204" pitchFamily="34" charset="0"/>
              </a:rPr>
              <a:t> </a:t>
            </a: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существует только </a:t>
            </a:r>
            <a:r>
              <a:rPr kumimoji="0" lang="ru-RU"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УГОЛОВНАЯ</a:t>
            </a: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a:t>
            </a:r>
            <a:r>
              <a:rPr kumimoji="0" lang="ru-RU"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ОТВЕТСТВЕННОСТЬ</a:t>
            </a: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за «нарушение авторских и (или) смежных прав» ст. 198 УК РК.  </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2066941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nvSpPr>
        <p:spPr>
          <a:xfrm>
            <a:off x="179512" y="1844824"/>
            <a:ext cx="8784976"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endParaRPr lang="ru-RU" dirty="0"/>
          </a:p>
        </p:txBody>
      </p:sp>
      <p:sp>
        <p:nvSpPr>
          <p:cNvPr id="6" name="Прямоугольник 5"/>
          <p:cNvSpPr/>
          <p:nvPr/>
        </p:nvSpPr>
        <p:spPr>
          <a:xfrm>
            <a:off x="0" y="764704"/>
            <a:ext cx="9144000" cy="523220"/>
          </a:xfrm>
          <a:prstGeom prst="rect">
            <a:avLst/>
          </a:prstGeom>
          <a:solidFill>
            <a:srgbClr val="C00000"/>
          </a:solidFill>
        </p:spPr>
        <p:txBody>
          <a:bodyPr wrap="square">
            <a:spAutoFit/>
          </a:bodyPr>
          <a:lstStyle/>
          <a:p>
            <a:pPr lvl="0"/>
            <a:endParaRPr lang="ru-RU" sz="2800" b="1" dirty="0">
              <a:solidFill>
                <a:schemeClr val="bg1"/>
              </a:solidFill>
            </a:endParaRPr>
          </a:p>
        </p:txBody>
      </p:sp>
      <p:sp>
        <p:nvSpPr>
          <p:cNvPr id="12289" name="Rectangle 1"/>
          <p:cNvSpPr>
            <a:spLocks noChangeArrowheads="1"/>
          </p:cNvSpPr>
          <p:nvPr/>
        </p:nvSpPr>
        <p:spPr bwMode="auto">
          <a:xfrm>
            <a:off x="467544" y="1844824"/>
            <a:ext cx="813690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32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Я никому не наношу ущерба! На самом деле, это бесплатная реклама</a:t>
            </a:r>
            <a:endParaRPr kumimoji="0" lang="en-US" sz="32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ru-RU" sz="32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Только правообладатель или автор авторских прав может решать, нужна ли ему такая бесплатная реклама или нет. Не надо за автора додумывать, нанесете вы ему ущерб или нет.  </a:t>
            </a:r>
            <a:endParaRPr kumimoji="0" lang="ru-RU" sz="32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2051685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nvSpPr>
        <p:spPr>
          <a:xfrm>
            <a:off x="251520" y="1556792"/>
            <a:ext cx="8640959" cy="51020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endParaRPr lang="ru-RU" dirty="0"/>
          </a:p>
        </p:txBody>
      </p:sp>
      <p:sp>
        <p:nvSpPr>
          <p:cNvPr id="6" name="Прямоугольник 5"/>
          <p:cNvSpPr/>
          <p:nvPr/>
        </p:nvSpPr>
        <p:spPr>
          <a:xfrm>
            <a:off x="0" y="764704"/>
            <a:ext cx="9144000" cy="523220"/>
          </a:xfrm>
          <a:prstGeom prst="rect">
            <a:avLst/>
          </a:prstGeom>
          <a:solidFill>
            <a:srgbClr val="C00000"/>
          </a:solidFill>
        </p:spPr>
        <p:txBody>
          <a:bodyPr wrap="square">
            <a:spAutoFit/>
          </a:bodyPr>
          <a:lstStyle/>
          <a:p>
            <a:pPr lvl="0"/>
            <a:endParaRPr lang="ru-RU" sz="2800" b="1" dirty="0">
              <a:solidFill>
                <a:schemeClr val="bg1"/>
              </a:solidFill>
            </a:endParaRPr>
          </a:p>
        </p:txBody>
      </p:sp>
      <p:sp>
        <p:nvSpPr>
          <p:cNvPr id="11265" name="Rectangle 1"/>
          <p:cNvSpPr>
            <a:spLocks noChangeArrowheads="1"/>
          </p:cNvSpPr>
          <p:nvPr/>
        </p:nvSpPr>
        <p:spPr bwMode="auto">
          <a:xfrm>
            <a:off x="899592" y="1948190"/>
            <a:ext cx="756084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Разрешено использовать чужие произведения в не коммерческих, а чисто ознакомительных целях</a:t>
            </a:r>
            <a:endParaRPr kumimoji="0" lang="en-US"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В законе н</a:t>
            </a:r>
            <a:r>
              <a:rPr lang="ru-RU" sz="2400" dirty="0" smtClean="0">
                <a:solidFill>
                  <a:srgbClr val="000000"/>
                </a:solidFill>
                <a:latin typeface="Arial" panose="020B0604020202020204" pitchFamily="34" charset="0"/>
                <a:ea typeface="Calibri" pitchFamily="34" charset="0"/>
                <a:cs typeface="Arial" panose="020B0604020202020204" pitchFamily="34" charset="0"/>
              </a:rPr>
              <a:t>ет</a:t>
            </a: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термина</a:t>
            </a:r>
            <a:r>
              <a:rPr kumimoji="0" lang="ru-RU" sz="2400" b="0" i="0" u="none" strike="noStrike" cap="none" normalizeH="0" dirty="0" smtClean="0">
                <a:ln>
                  <a:noFill/>
                </a:ln>
                <a:solidFill>
                  <a:srgbClr val="000000"/>
                </a:solidFill>
                <a:effectLst/>
                <a:latin typeface="Arial" panose="020B0604020202020204" pitchFamily="34" charset="0"/>
                <a:ea typeface="Calibri" pitchFamily="34" charset="0"/>
                <a:cs typeface="Arial" panose="020B0604020202020204" pitchFamily="34" charset="0"/>
              </a:rPr>
              <a:t> </a:t>
            </a: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a:t>
            </a:r>
            <a:r>
              <a:rPr kumimoji="0" lang="ru-RU" sz="2400" b="0"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«ознакомительные цели»</a:t>
            </a: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Не имеет значение, в каких целях вы осуществляли незаконное использование чужих объектов авторского права.</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236937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nvSpPr>
        <p:spPr>
          <a:xfrm>
            <a:off x="323528" y="1484784"/>
            <a:ext cx="8568952" cy="5363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ru-RU" dirty="0"/>
          </a:p>
          <a:p>
            <a:endParaRPr lang="ru-RU" dirty="0"/>
          </a:p>
          <a:p>
            <a:endParaRPr lang="ru-RU" dirty="0"/>
          </a:p>
        </p:txBody>
      </p:sp>
      <p:sp>
        <p:nvSpPr>
          <p:cNvPr id="6" name="Прямоугольник 5"/>
          <p:cNvSpPr/>
          <p:nvPr/>
        </p:nvSpPr>
        <p:spPr>
          <a:xfrm>
            <a:off x="0" y="764704"/>
            <a:ext cx="9144000" cy="523220"/>
          </a:xfrm>
          <a:prstGeom prst="rect">
            <a:avLst/>
          </a:prstGeom>
          <a:solidFill>
            <a:srgbClr val="C00000"/>
          </a:solidFill>
        </p:spPr>
        <p:txBody>
          <a:bodyPr wrap="square">
            <a:spAutoFit/>
          </a:bodyPr>
          <a:lstStyle/>
          <a:p>
            <a:pPr lvl="0"/>
            <a:endParaRPr lang="ru-RU" sz="2800" b="1" dirty="0">
              <a:solidFill>
                <a:schemeClr val="bg1"/>
              </a:solidFill>
            </a:endParaRPr>
          </a:p>
        </p:txBody>
      </p:sp>
      <p:sp>
        <p:nvSpPr>
          <p:cNvPr id="10241" name="Rectangle 1"/>
          <p:cNvSpPr>
            <a:spLocks noChangeArrowheads="1"/>
          </p:cNvSpPr>
          <p:nvPr/>
        </p:nvSpPr>
        <p:spPr bwMode="auto">
          <a:xfrm>
            <a:off x="0" y="1287924"/>
            <a:ext cx="9144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tabLst/>
            </a:pPr>
            <a:r>
              <a:rPr kumimoji="0" lang="ru-RU"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Личные неимущественные права и имущественные права на созданное работником произведение автоматически переходят к работодателю</a:t>
            </a:r>
            <a:endParaRPr kumimoji="0" lang="ru-RU"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endParaRPr>
          </a:p>
          <a:p>
            <a:pPr marL="0" marR="0" lvl="0" indent="254000" algn="ctr" defTabSz="914400" rtl="0" eaLnBrk="1" fontAlgn="base" latinLnBrk="0" hangingPunct="1">
              <a:lnSpc>
                <a:spcPct val="100000"/>
              </a:lnSpc>
              <a:spcBef>
                <a:spcPct val="0"/>
              </a:spcBef>
              <a:spcAft>
                <a:spcPct val="0"/>
              </a:spcAft>
              <a:buClrTx/>
              <a:buSzTx/>
              <a:tabLst/>
            </a:pP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Личное неимущественное право автора на произведение, созданное в порядке выполнения служебных обязанностей или служебного задания работодателя (служебное произведение), принадлежит автору служебного произведения. </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Имущественные (исключительные) права на служебное произведение принадлежат работодателю, если иное не предусмотрено в договоре между ним и автором.</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Работодатель вправе при любом использовании служебного произведения указывать свое наименование либо требовать такого указания. (п. 1,2,3 ст.14 Закон «Об авторском праве и смежных правах»)</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2540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НО!</a:t>
            </a:r>
            <a:endParaRPr kumimoji="0" lang="ru-RU" sz="2000" b="1" i="0" u="none" strike="noStrike" cap="none" normalizeH="0" baseline="0" dirty="0" smtClean="0">
              <a:ln>
                <a:noFill/>
              </a:ln>
              <a:solidFill>
                <a:srgbClr val="C00000"/>
              </a:solidFill>
              <a:effectLst/>
              <a:latin typeface="Arial" pitchFamily="34" charset="0"/>
              <a:cs typeface="Arial" panose="020B0604020202020204" pitchFamily="34" charset="0"/>
            </a:endParaRPr>
          </a:p>
          <a:p>
            <a:pPr marL="0" marR="0" lvl="0" indent="2540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Издателю, выпускающему в свет энциклопедии, энциклопедические словари, периодические и продолжающиеся сборники научных трудов, газеты, журналы и другие периодические издания, принадлежат исключительные права на использование таких изданий в целом. Издатель вправе при любом использовании таких изданий указывать свое наименование либо требовать такого указания. (п.2 ст.11 Закон «Об авторском праве и смежных правах»)</a:t>
            </a:r>
            <a:endParaRPr kumimoji="0" lang="ru-RU"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3598496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nvSpPr>
        <p:spPr>
          <a:xfrm>
            <a:off x="251521" y="1484784"/>
            <a:ext cx="8634246" cy="52820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endParaRPr lang="ru-RU" sz="2400" b="1" dirty="0"/>
          </a:p>
        </p:txBody>
      </p:sp>
      <p:sp>
        <p:nvSpPr>
          <p:cNvPr id="6" name="Прямоугольник 5"/>
          <p:cNvSpPr/>
          <p:nvPr/>
        </p:nvSpPr>
        <p:spPr>
          <a:xfrm>
            <a:off x="0" y="764704"/>
            <a:ext cx="9144000" cy="523220"/>
          </a:xfrm>
          <a:prstGeom prst="rect">
            <a:avLst/>
          </a:prstGeom>
          <a:solidFill>
            <a:srgbClr val="C00000"/>
          </a:solidFill>
        </p:spPr>
        <p:txBody>
          <a:bodyPr wrap="square">
            <a:spAutoFit/>
          </a:bodyPr>
          <a:lstStyle/>
          <a:p>
            <a:pPr lvl="0"/>
            <a:endParaRPr lang="ru-RU" sz="2800" b="1" dirty="0">
              <a:solidFill>
                <a:schemeClr val="bg1"/>
              </a:solidFill>
            </a:endParaRPr>
          </a:p>
        </p:txBody>
      </p:sp>
      <p:sp>
        <p:nvSpPr>
          <p:cNvPr id="9217" name="Rectangle 1"/>
          <p:cNvSpPr>
            <a:spLocks noChangeArrowheads="1"/>
          </p:cNvSpPr>
          <p:nvPr/>
        </p:nvSpPr>
        <p:spPr bwMode="auto">
          <a:xfrm>
            <a:off x="755576" y="1556125"/>
            <a:ext cx="777686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При покупке лицензионного носителя (например, </a:t>
            </a:r>
            <a:r>
              <a:rPr kumimoji="0" lang="en-US"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CD</a:t>
            </a:r>
            <a:r>
              <a:rPr kumimoji="0" lang="ru-RU"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 можно использовать его по своему усмотрению, перерабатывать, воспроизводить публично, ведь лицензия-то получена!</a:t>
            </a:r>
          </a:p>
          <a:p>
            <a:pPr marL="0" marR="0" lvl="0" indent="0" algn="ctr"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Покупка лицензионных дисков дает вам право на использование их только в личных целях т.е. вы не вправе их публично показывать или исполнять, размещать в интернете, распространять. </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485323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nvSpPr>
        <p:spPr>
          <a:xfrm>
            <a:off x="133393" y="1484784"/>
            <a:ext cx="8784976" cy="5143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endParaRPr lang="ru-RU" dirty="0"/>
          </a:p>
          <a:p>
            <a:endParaRPr lang="ru-RU" dirty="0"/>
          </a:p>
          <a:p>
            <a:endParaRPr lang="ru-RU" dirty="0"/>
          </a:p>
        </p:txBody>
      </p:sp>
      <p:sp>
        <p:nvSpPr>
          <p:cNvPr id="6" name="Прямоугольник 5"/>
          <p:cNvSpPr/>
          <p:nvPr/>
        </p:nvSpPr>
        <p:spPr>
          <a:xfrm>
            <a:off x="0" y="764704"/>
            <a:ext cx="9144000" cy="523220"/>
          </a:xfrm>
          <a:prstGeom prst="rect">
            <a:avLst/>
          </a:prstGeom>
          <a:solidFill>
            <a:srgbClr val="C00000"/>
          </a:solidFill>
        </p:spPr>
        <p:txBody>
          <a:bodyPr wrap="square">
            <a:spAutoFit/>
          </a:bodyPr>
          <a:lstStyle/>
          <a:p>
            <a:pPr lvl="0"/>
            <a:endParaRPr lang="ru-RU" sz="2800" b="1" dirty="0">
              <a:solidFill>
                <a:schemeClr val="bg1"/>
              </a:solidFill>
            </a:endParaRPr>
          </a:p>
        </p:txBody>
      </p:sp>
      <p:sp>
        <p:nvSpPr>
          <p:cNvPr id="8193" name="Rectangle 1"/>
          <p:cNvSpPr>
            <a:spLocks noChangeArrowheads="1"/>
          </p:cNvSpPr>
          <p:nvPr/>
        </p:nvSpPr>
        <p:spPr bwMode="auto">
          <a:xfrm>
            <a:off x="0" y="1154128"/>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Можно написать </a:t>
            </a:r>
            <a:r>
              <a:rPr lang="en-US" sz="2400" b="1" dirty="0" smtClean="0">
                <a:solidFill>
                  <a:srgbClr val="C00000"/>
                </a:solidFill>
                <a:latin typeface="Arial" panose="020B0604020202020204" pitchFamily="34" charset="0"/>
                <a:ea typeface="Calibri" pitchFamily="34" charset="0"/>
                <a:cs typeface="Arial" panose="020B0604020202020204" pitchFamily="34" charset="0"/>
              </a:rPr>
              <a:t>remix</a:t>
            </a:r>
            <a:r>
              <a:rPr kumimoji="0" lang="ru-RU" sz="2400" b="1"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 на любое музыкальное произведение, что бы уйти от претензий по незаконному использованию произведения, ведь в этом случае, я сам буду автором</a:t>
            </a:r>
            <a:r>
              <a:rPr kumimoji="0" lang="ru-RU" sz="2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Автором </a:t>
            </a:r>
            <a:r>
              <a:rPr kumimoji="0" lang="en-US"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remix</a:t>
            </a: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является его создатель, но использовать получившееся произведение даже на собственном сайте для бесплатного скачивания автор </a:t>
            </a:r>
            <a:r>
              <a:rPr kumimoji="0" lang="en-US"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remix</a:t>
            </a: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не может, не получив согласия на создание этого самого </a:t>
            </a:r>
            <a:r>
              <a:rPr lang="en-US" sz="2400" dirty="0" smtClean="0">
                <a:solidFill>
                  <a:srgbClr val="000000"/>
                </a:solidFill>
                <a:latin typeface="Arial" panose="020B0604020202020204" pitchFamily="34" charset="0"/>
                <a:ea typeface="Calibri" pitchFamily="34" charset="0"/>
                <a:cs typeface="Arial" panose="020B0604020202020204" pitchFamily="34" charset="0"/>
              </a:rPr>
              <a:t>remix</a:t>
            </a: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у правообладателей оригинала (авторов, исполнителей и производителей фонограмм), в письменном виде. Если права на создание </a:t>
            </a:r>
            <a:r>
              <a:rPr lang="en-US" sz="2400" dirty="0" smtClean="0">
                <a:solidFill>
                  <a:srgbClr val="000000"/>
                </a:solidFill>
                <a:latin typeface="Arial" panose="020B0604020202020204" pitchFamily="34" charset="0"/>
                <a:ea typeface="Calibri" pitchFamily="34" charset="0"/>
                <a:cs typeface="Arial" panose="020B0604020202020204" pitchFamily="34" charset="0"/>
              </a:rPr>
              <a:t>remix</a:t>
            </a:r>
            <a:r>
              <a:rPr kumimoji="0" lang="ru-RU" sz="2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у вас есть, то вы вправе использовать его самостоятельно, по своему усмотрению и получать весь доход от его использования.</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66306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nvSpPr>
        <p:spPr>
          <a:xfrm>
            <a:off x="133393" y="1287924"/>
            <a:ext cx="8784976" cy="5570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None/>
            </a:pPr>
            <a:endParaRPr lang="ru-RU" dirty="0"/>
          </a:p>
        </p:txBody>
      </p:sp>
      <p:sp>
        <p:nvSpPr>
          <p:cNvPr id="6" name="Прямоугольник 5"/>
          <p:cNvSpPr/>
          <p:nvPr/>
        </p:nvSpPr>
        <p:spPr>
          <a:xfrm>
            <a:off x="0" y="764704"/>
            <a:ext cx="9144000" cy="523220"/>
          </a:xfrm>
          <a:prstGeom prst="rect">
            <a:avLst/>
          </a:prstGeom>
          <a:solidFill>
            <a:srgbClr val="C00000"/>
          </a:solidFill>
        </p:spPr>
        <p:txBody>
          <a:bodyPr wrap="square">
            <a:spAutoFit/>
          </a:bodyPr>
          <a:lstStyle/>
          <a:p>
            <a:pPr lvl="0"/>
            <a:r>
              <a:rPr lang="ru-RU" sz="2800" b="1" dirty="0" smtClean="0">
                <a:solidFill>
                  <a:schemeClr val="bg1"/>
                </a:solidFill>
              </a:rPr>
              <a:t>ВОПРОСЫ:</a:t>
            </a:r>
            <a:endParaRPr lang="ru-RU" sz="2800" b="1" dirty="0">
              <a:solidFill>
                <a:schemeClr val="bg1"/>
              </a:solidFill>
            </a:endParaRPr>
          </a:p>
        </p:txBody>
      </p:sp>
      <p:sp>
        <p:nvSpPr>
          <p:cNvPr id="4" name="Rectangle 1"/>
          <p:cNvSpPr>
            <a:spLocks noChangeArrowheads="1"/>
          </p:cNvSpPr>
          <p:nvPr/>
        </p:nvSpPr>
        <p:spPr bwMode="auto">
          <a:xfrm>
            <a:off x="133392" y="1249452"/>
            <a:ext cx="8784977" cy="56169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2400" b="1" dirty="0">
                <a:solidFill>
                  <a:srgbClr val="C00000"/>
                </a:solidFill>
                <a:latin typeface="Arial" panose="020B0604020202020204" pitchFamily="34" charset="0"/>
                <a:cs typeface="Arial" panose="020B0604020202020204" pitchFamily="34" charset="0"/>
              </a:rPr>
              <a:t>Ольга</a:t>
            </a:r>
          </a:p>
          <a:p>
            <a:pPr lvl="0" fontAlgn="base">
              <a:spcBef>
                <a:spcPct val="0"/>
              </a:spcBef>
              <a:spcAft>
                <a:spcPct val="0"/>
              </a:spcAft>
            </a:pPr>
            <a:endParaRPr lang="ru-RU" sz="1100" dirty="0">
              <a:latin typeface="Arial" panose="020B0604020202020204" pitchFamily="34" charset="0"/>
              <a:cs typeface="Arial" panose="020B0604020202020204" pitchFamily="34" charset="0"/>
            </a:endParaRPr>
          </a:p>
          <a:p>
            <a:pPr lvl="0" fontAlgn="base">
              <a:spcBef>
                <a:spcPct val="0"/>
              </a:spcBef>
              <a:spcAft>
                <a:spcPct val="0"/>
              </a:spcAft>
            </a:pPr>
            <a:r>
              <a:rPr lang="ru-RU" dirty="0">
                <a:latin typeface="Arial" panose="020B0604020202020204" pitchFamily="34" charset="0"/>
                <a:cs typeface="Arial" panose="020B0604020202020204" pitchFamily="34" charset="0"/>
              </a:rPr>
              <a:t>Добрый день. Вопрос касательно защиты авторских прав. В настоящее время складывается ситуация, где авторское право защищено только законом и если ранее свидетельство о регистрации авторских прав являлось охранным документом, то сейчас таковым оно не является и в принципе уже не выдается. </a:t>
            </a:r>
            <a:endParaRPr lang="ru-RU" dirty="0" smtClean="0">
              <a:latin typeface="Arial" panose="020B0604020202020204" pitchFamily="34" charset="0"/>
              <a:cs typeface="Arial" panose="020B0604020202020204" pitchFamily="34" charset="0"/>
            </a:endParaRPr>
          </a:p>
          <a:p>
            <a:pPr lvl="0" fontAlgn="base">
              <a:spcBef>
                <a:spcPct val="0"/>
              </a:spcBef>
              <a:spcAft>
                <a:spcPct val="0"/>
              </a:spcAft>
            </a:pPr>
            <a:endParaRPr lang="ru-RU" dirty="0">
              <a:latin typeface="Arial" panose="020B0604020202020204" pitchFamily="34" charset="0"/>
              <a:cs typeface="Arial" panose="020B0604020202020204" pitchFamily="34" charset="0"/>
            </a:endParaRPr>
          </a:p>
          <a:p>
            <a:pPr lvl="0" fontAlgn="base">
              <a:spcBef>
                <a:spcPct val="0"/>
              </a:spcBef>
              <a:spcAft>
                <a:spcPct val="0"/>
              </a:spcAft>
            </a:pPr>
            <a:r>
              <a:rPr lang="ru-RU" dirty="0" smtClean="0">
                <a:latin typeface="Arial" panose="020B0604020202020204" pitchFamily="34" charset="0"/>
                <a:cs typeface="Arial" panose="020B0604020202020204" pitchFamily="34" charset="0"/>
              </a:rPr>
              <a:t>Государственный </a:t>
            </a:r>
            <a:r>
              <a:rPr lang="ru-RU" dirty="0">
                <a:latin typeface="Arial" panose="020B0604020202020204" pitchFamily="34" charset="0"/>
                <a:cs typeface="Arial" panose="020B0604020202020204" pitchFamily="34" charset="0"/>
              </a:rPr>
              <a:t>реестр не обеспечивает охрану авторов, а только вносит сведения об авторе, тем самым дает возможность недобросовестным участникам </a:t>
            </a:r>
            <a:r>
              <a:rPr lang="ru-RU" dirty="0" err="1">
                <a:latin typeface="Arial" panose="020B0604020202020204" pitchFamily="34" charset="0"/>
                <a:cs typeface="Arial" panose="020B0604020202020204" pitchFamily="34" charset="0"/>
              </a:rPr>
              <a:t>госзакупок</a:t>
            </a:r>
            <a:r>
              <a:rPr lang="ru-RU" dirty="0">
                <a:latin typeface="Arial" panose="020B0604020202020204" pitchFamily="34" charset="0"/>
                <a:cs typeface="Arial" panose="020B0604020202020204" pitchFamily="34" charset="0"/>
              </a:rPr>
              <a:t>! заявить себя как автора продукта (в связи с чем вытекает возможность приобретения товаров и услуг из одного источника), но в действительности таковым он быть не может (так как в течение одного дня проверить его продукт и сравнить с другими, полагаю, физически невозможно). </a:t>
            </a:r>
            <a:endParaRPr lang="ru-RU" dirty="0" smtClean="0">
              <a:latin typeface="Arial" panose="020B0604020202020204" pitchFamily="34" charset="0"/>
              <a:cs typeface="Arial" panose="020B0604020202020204" pitchFamily="34" charset="0"/>
            </a:endParaRPr>
          </a:p>
          <a:p>
            <a:pPr lvl="0" fontAlgn="base">
              <a:spcBef>
                <a:spcPct val="0"/>
              </a:spcBef>
              <a:spcAft>
                <a:spcPct val="0"/>
              </a:spcAft>
            </a:pPr>
            <a:endParaRPr lang="ru-RU" dirty="0">
              <a:latin typeface="Arial" panose="020B0604020202020204" pitchFamily="34" charset="0"/>
              <a:cs typeface="Arial" panose="020B0604020202020204" pitchFamily="34" charset="0"/>
            </a:endParaRPr>
          </a:p>
          <a:p>
            <a:pPr lvl="0" fontAlgn="base">
              <a:spcBef>
                <a:spcPct val="0"/>
              </a:spcBef>
              <a:spcAft>
                <a:spcPct val="0"/>
              </a:spcAft>
            </a:pPr>
            <a:r>
              <a:rPr lang="ru-RU" dirty="0" smtClean="0">
                <a:latin typeface="Arial" panose="020B0604020202020204" pitchFamily="34" charset="0"/>
                <a:cs typeface="Arial" panose="020B0604020202020204" pitchFamily="34" charset="0"/>
              </a:rPr>
              <a:t>Таким </a:t>
            </a:r>
            <a:r>
              <a:rPr lang="ru-RU" dirty="0">
                <a:latin typeface="Arial" panose="020B0604020202020204" pitchFamily="34" charset="0"/>
                <a:cs typeface="Arial" panose="020B0604020202020204" pitchFamily="34" charset="0"/>
              </a:rPr>
              <a:t>образом получается, что действительный автор вынужден постоянно отслеживать, не внес ли кто-либо подобное наименование продукта с аналогичным функционалом в реестр, а если внес - уже решать вопрос в судебной порядке. </a:t>
            </a:r>
            <a:endParaRPr lang="ru-RU" dirty="0" smtClean="0">
              <a:latin typeface="Arial" panose="020B0604020202020204" pitchFamily="34" charset="0"/>
              <a:cs typeface="Arial" panose="020B0604020202020204" pitchFamily="34" charset="0"/>
            </a:endParaRPr>
          </a:p>
          <a:p>
            <a:pPr lvl="0" fontAlgn="base">
              <a:spcBef>
                <a:spcPct val="0"/>
              </a:spcBef>
              <a:spcAft>
                <a:spcPct val="0"/>
              </a:spcAft>
            </a:pPr>
            <a:endParaRPr lang="ru-RU" dirty="0">
              <a:latin typeface="Arial" panose="020B0604020202020204" pitchFamily="34" charset="0"/>
              <a:cs typeface="Arial" panose="020B0604020202020204" pitchFamily="34" charset="0"/>
            </a:endParaRPr>
          </a:p>
          <a:p>
            <a:pPr lvl="0" fontAlgn="base">
              <a:spcBef>
                <a:spcPct val="0"/>
              </a:spcBef>
              <a:spcAft>
                <a:spcPct val="0"/>
              </a:spcAft>
            </a:pPr>
            <a:r>
              <a:rPr lang="ru-RU" dirty="0" smtClean="0">
                <a:latin typeface="Arial" panose="020B0604020202020204" pitchFamily="34" charset="0"/>
                <a:cs typeface="Arial" panose="020B0604020202020204" pitchFamily="34" charset="0"/>
              </a:rPr>
              <a:t>Каким </a:t>
            </a:r>
            <a:r>
              <a:rPr lang="ru-RU" dirty="0">
                <a:latin typeface="Arial" panose="020B0604020202020204" pitchFamily="34" charset="0"/>
                <a:cs typeface="Arial" panose="020B0604020202020204" pitchFamily="34" charset="0"/>
              </a:rPr>
              <a:t>образом в подобной ситуации может себя защитить автор?</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5717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nvSpPr>
        <p:spPr>
          <a:xfrm>
            <a:off x="1259631" y="1340768"/>
            <a:ext cx="6264697" cy="64807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2800" dirty="0">
              <a:latin typeface="Arial" panose="020B0604020202020204" pitchFamily="34" charset="0"/>
              <a:cs typeface="Arial" panose="020B0604020202020204" pitchFamily="34" charset="0"/>
            </a:endParaRPr>
          </a:p>
        </p:txBody>
      </p:sp>
      <p:sp>
        <p:nvSpPr>
          <p:cNvPr id="8" name="Объект 2"/>
          <p:cNvSpPr>
            <a:spLocks noGrp="1"/>
          </p:cNvSpPr>
          <p:nvPr/>
        </p:nvSpPr>
        <p:spPr>
          <a:xfrm>
            <a:off x="293018" y="2636912"/>
            <a:ext cx="8527454"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None/>
            </a:pPr>
            <a:endParaRPr lang="ru-RU" dirty="0"/>
          </a:p>
        </p:txBody>
      </p:sp>
      <p:sp>
        <p:nvSpPr>
          <p:cNvPr id="35842" name="Rectangle 2"/>
          <p:cNvSpPr>
            <a:spLocks noChangeArrowheads="1"/>
          </p:cNvSpPr>
          <p:nvPr/>
        </p:nvSpPr>
        <p:spPr bwMode="auto">
          <a:xfrm>
            <a:off x="3347864" y="1325096"/>
            <a:ext cx="5544616"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17500" algn="l"/>
              </a:tabLst>
            </a:pP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США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7500" algn="l"/>
              </a:tabLst>
            </a:pPr>
            <a:r>
              <a:rPr kumimoji="0" lang="ru-RU" i="0" u="none" strike="noStrike" cap="none" normalizeH="0" baseline="0" dirty="0" smtClean="0">
                <a:ln>
                  <a:noFill/>
                </a:ln>
                <a:solidFill>
                  <a:schemeClr val="tx1"/>
                </a:solidFill>
                <a:effectLst/>
                <a:latin typeface="Arial" pitchFamily="34" charset="0"/>
                <a:ea typeface="Calibri" pitchFamily="34" charset="0"/>
                <a:cs typeface="Arial" pitchFamily="34" charset="0"/>
              </a:rPr>
              <a:t>Закон об авторском праве 1790 года (англ. </a:t>
            </a:r>
            <a:r>
              <a:rPr kumimoji="0" lang="ru-RU" i="1" u="none" strike="noStrike" cap="none" normalizeH="0" baseline="0" dirty="0" err="1" smtClean="0">
                <a:ln>
                  <a:noFill/>
                </a:ln>
                <a:solidFill>
                  <a:schemeClr val="tx1"/>
                </a:solidFill>
                <a:effectLst/>
                <a:latin typeface="Arial" pitchFamily="34" charset="0"/>
                <a:ea typeface="Calibri" pitchFamily="34" charset="0"/>
                <a:cs typeface="Arial" pitchFamily="34" charset="0"/>
              </a:rPr>
              <a:t>Copyright</a:t>
            </a:r>
            <a:r>
              <a:rPr kumimoji="0" lang="ru-RU"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i="1" u="none" strike="noStrike" cap="none" normalizeH="0" baseline="0" dirty="0" err="1" smtClean="0">
                <a:ln>
                  <a:noFill/>
                </a:ln>
                <a:solidFill>
                  <a:schemeClr val="tx1"/>
                </a:solidFill>
                <a:effectLst/>
                <a:latin typeface="Arial" pitchFamily="34" charset="0"/>
                <a:ea typeface="Calibri" pitchFamily="34" charset="0"/>
                <a:cs typeface="Arial" pitchFamily="34" charset="0"/>
              </a:rPr>
              <a:t>Act</a:t>
            </a:r>
            <a:r>
              <a:rPr kumimoji="0" lang="ru-RU"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i="1" u="none" strike="noStrike" cap="none" normalizeH="0" baseline="0" dirty="0" err="1" smtClean="0">
                <a:ln>
                  <a:noFill/>
                </a:ln>
                <a:solidFill>
                  <a:schemeClr val="tx1"/>
                </a:solidFill>
                <a:effectLst/>
                <a:latin typeface="Arial" pitchFamily="34" charset="0"/>
                <a:ea typeface="Calibri" pitchFamily="34" charset="0"/>
                <a:cs typeface="Arial" pitchFamily="34" charset="0"/>
              </a:rPr>
              <a:t>of</a:t>
            </a:r>
            <a:r>
              <a:rPr kumimoji="0" lang="ru-RU" i="1" u="none" strike="noStrike" cap="none" normalizeH="0" baseline="0" dirty="0" smtClean="0">
                <a:ln>
                  <a:noFill/>
                </a:ln>
                <a:solidFill>
                  <a:schemeClr val="tx1"/>
                </a:solidFill>
                <a:effectLst/>
                <a:latin typeface="Arial" pitchFamily="34" charset="0"/>
                <a:ea typeface="Calibri" pitchFamily="34" charset="0"/>
                <a:cs typeface="Arial" pitchFamily="34" charset="0"/>
              </a:rPr>
              <a:t> 1790</a:t>
            </a:r>
            <a:r>
              <a:rPr kumimoji="0" lang="ru-RU" i="0" u="none" strike="noStrike" cap="none" normalizeH="0" baseline="0" dirty="0" smtClean="0">
                <a:ln>
                  <a:noFill/>
                </a:ln>
                <a:solidFill>
                  <a:schemeClr val="tx1"/>
                </a:solidFill>
                <a:effectLst/>
                <a:latin typeface="Arial" pitchFamily="34" charset="0"/>
                <a:ea typeface="Calibri" pitchFamily="34" charset="0"/>
                <a:cs typeface="Arial" pitchFamily="34" charset="0"/>
              </a:rPr>
              <a:t>) — первый Федеральный закон, регулирующим авторское право в Соединённых Штатах Америки. Поставленной задачей закона стало </a:t>
            </a:r>
            <a:r>
              <a:rPr lang="ru-RU" dirty="0" smtClean="0">
                <a:latin typeface="Arial" pitchFamily="34" charset="0"/>
                <a:ea typeface="Calibri" pitchFamily="34" charset="0"/>
                <a:cs typeface="Arial" pitchFamily="34" charset="0"/>
              </a:rPr>
              <a:t>«</a:t>
            </a:r>
            <a:r>
              <a:rPr kumimoji="0" lang="ru-RU" i="0" u="none" strike="noStrike" cap="none" normalizeH="0" baseline="0" dirty="0" smtClean="0">
                <a:ln>
                  <a:noFill/>
                </a:ln>
                <a:solidFill>
                  <a:schemeClr val="tx1"/>
                </a:solidFill>
                <a:effectLst/>
                <a:latin typeface="Arial" pitchFamily="34" charset="0"/>
                <a:ea typeface="Calibri" pitchFamily="34" charset="0"/>
                <a:cs typeface="Arial" pitchFamily="34" charset="0"/>
              </a:rPr>
              <a:t>поощрение обучения», и это достигалось путём обеспечения автору «исключительного права на свободу печати, переиздания и торговли» для произведений на срок 14 лет, с правом пролонгации на один дополнительный срок в 14 лет, если владелец авторских прав жив. Регистрация производится в местных судах. В том же году литератор Джон </a:t>
            </a:r>
            <a:r>
              <a:rPr kumimoji="0" lang="ru-RU"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Бэрри</a:t>
            </a:r>
            <a:r>
              <a:rPr kumimoji="0" lang="ru-RU"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John</a:t>
            </a:r>
            <a:r>
              <a:rPr kumimoji="0" lang="ru-RU"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Barry</a:t>
            </a:r>
            <a:r>
              <a:rPr kumimoji="0" lang="ru-RU" i="0" u="none" strike="noStrike" cap="none" normalizeH="0" baseline="0" dirty="0" smtClean="0">
                <a:ln>
                  <a:noFill/>
                </a:ln>
                <a:solidFill>
                  <a:schemeClr val="tx1"/>
                </a:solidFill>
                <a:effectLst/>
                <a:latin typeface="Arial" pitchFamily="34" charset="0"/>
                <a:ea typeface="Calibri" pitchFamily="34" charset="0"/>
                <a:cs typeface="Arial" pitchFamily="34" charset="0"/>
              </a:rPr>
              <a:t> из Филадельфии защитил копирайтом свою книгу "Книга Филадельфийского Произношения" </a:t>
            </a:r>
            <a:r>
              <a:rPr kumimoji="0" lang="ru-RU"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a:t>
            </a:r>
            <a:r>
              <a:rPr kumimoji="0" lang="ru-RU"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Philadelphia</a:t>
            </a:r>
            <a:r>
              <a:rPr kumimoji="0" lang="ru-RU"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Spelling</a:t>
            </a:r>
            <a:r>
              <a:rPr kumimoji="0" lang="ru-RU"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Book</a:t>
            </a:r>
            <a:r>
              <a:rPr kumimoji="0" lang="ru-RU"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7500" algn="l"/>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5841" name="Рисунок 2" descr="https://upload.wikimedia.org/wikipedia/commons/9/90/Copyright_Act_of_1790_in_Colombian_Centinel.jpg"/>
          <p:cNvPicPr>
            <a:picLocks noChangeAspect="1" noChangeArrowheads="1"/>
          </p:cNvPicPr>
          <p:nvPr/>
        </p:nvPicPr>
        <p:blipFill>
          <a:blip r:embed="rId2" cstate="print"/>
          <a:srcRect/>
          <a:stretch>
            <a:fillRect/>
          </a:stretch>
        </p:blipFill>
        <p:spPr bwMode="auto">
          <a:xfrm>
            <a:off x="323528" y="1556792"/>
            <a:ext cx="3096344" cy="4608512"/>
          </a:xfrm>
          <a:prstGeom prst="rect">
            <a:avLst/>
          </a:prstGeom>
          <a:noFill/>
        </p:spPr>
      </p:pic>
      <p:sp>
        <p:nvSpPr>
          <p:cNvPr id="35843"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7500" algn="l"/>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r>
            <a:b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endParaRPr kumimoji="0" lang="ru-RU"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7500" algn="l"/>
              </a:tabLst>
            </a:pPr>
            <a:endParaRPr kumimoji="0" lang="ru-RU"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685882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nvSpPr>
        <p:spPr>
          <a:xfrm>
            <a:off x="133393" y="1287924"/>
            <a:ext cx="8784976" cy="5570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None/>
            </a:pPr>
            <a:endParaRPr lang="ru-RU" dirty="0"/>
          </a:p>
        </p:txBody>
      </p:sp>
      <p:sp>
        <p:nvSpPr>
          <p:cNvPr id="6" name="Прямоугольник 5"/>
          <p:cNvSpPr/>
          <p:nvPr/>
        </p:nvSpPr>
        <p:spPr>
          <a:xfrm>
            <a:off x="0" y="764704"/>
            <a:ext cx="9144000" cy="523220"/>
          </a:xfrm>
          <a:prstGeom prst="rect">
            <a:avLst/>
          </a:prstGeom>
          <a:solidFill>
            <a:srgbClr val="C00000"/>
          </a:solidFill>
        </p:spPr>
        <p:txBody>
          <a:bodyPr wrap="square">
            <a:spAutoFit/>
          </a:bodyPr>
          <a:lstStyle/>
          <a:p>
            <a:pPr lvl="0"/>
            <a:r>
              <a:rPr lang="ru-RU" sz="2800" b="1" dirty="0" smtClean="0">
                <a:solidFill>
                  <a:schemeClr val="bg1"/>
                </a:solidFill>
              </a:rPr>
              <a:t>ВОПРОСЫ:</a:t>
            </a:r>
            <a:endParaRPr lang="ru-RU" sz="2800" b="1" dirty="0">
              <a:solidFill>
                <a:schemeClr val="bg1"/>
              </a:solidFill>
            </a:endParaRPr>
          </a:p>
        </p:txBody>
      </p:sp>
      <p:sp>
        <p:nvSpPr>
          <p:cNvPr id="4" name="Rectangle 1"/>
          <p:cNvSpPr>
            <a:spLocks noChangeArrowheads="1"/>
          </p:cNvSpPr>
          <p:nvPr/>
        </p:nvSpPr>
        <p:spPr bwMode="auto">
          <a:xfrm>
            <a:off x="179511" y="1631897"/>
            <a:ext cx="8784977"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400" b="1" dirty="0" smtClean="0">
                <a:solidFill>
                  <a:srgbClr val="C00000"/>
                </a:solidFill>
                <a:latin typeface="Arial" panose="020B0604020202020204" pitchFamily="34" charset="0"/>
                <a:cs typeface="Arial" panose="020B0604020202020204" pitchFamily="34" charset="0"/>
              </a:rPr>
              <a:t>Марина</a:t>
            </a:r>
          </a:p>
          <a:p>
            <a:endParaRPr lang="ru-RU" dirty="0">
              <a:latin typeface="Arial" panose="020B0604020202020204" pitchFamily="34" charset="0"/>
              <a:cs typeface="Arial" panose="020B0604020202020204" pitchFamily="34" charset="0"/>
            </a:endParaRPr>
          </a:p>
          <a:p>
            <a:r>
              <a:rPr lang="ru-RU" sz="2400" dirty="0">
                <a:latin typeface="Arial" panose="020B0604020202020204" pitchFamily="34" charset="0"/>
                <a:cs typeface="Arial" panose="020B0604020202020204" pitchFamily="34" charset="0"/>
              </a:rPr>
              <a:t>Здравствуйте! Прошу Вас разъяснить следующее: чем руководствуется и откуда берутся ставки за вознаграждения исполнителям и производителям фонограмм организации, управляющая имущественными правами на коллективной основе? Заранее благодарю.</a:t>
            </a:r>
          </a:p>
          <a:p>
            <a:pPr lvl="0" fontAlgn="base">
              <a:spcBef>
                <a:spcPct val="0"/>
              </a:spcBef>
              <a:spcAft>
                <a:spcPct val="0"/>
              </a:spcAft>
            </a:pPr>
            <a:endPar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20124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nvSpPr>
        <p:spPr>
          <a:xfrm>
            <a:off x="133393" y="1287924"/>
            <a:ext cx="8784976" cy="5570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None/>
            </a:pPr>
            <a:endParaRPr lang="ru-RU" dirty="0"/>
          </a:p>
        </p:txBody>
      </p:sp>
      <p:sp>
        <p:nvSpPr>
          <p:cNvPr id="6" name="Прямоугольник 5"/>
          <p:cNvSpPr/>
          <p:nvPr/>
        </p:nvSpPr>
        <p:spPr>
          <a:xfrm>
            <a:off x="0" y="764704"/>
            <a:ext cx="9144000" cy="523220"/>
          </a:xfrm>
          <a:prstGeom prst="rect">
            <a:avLst/>
          </a:prstGeom>
          <a:solidFill>
            <a:srgbClr val="C00000"/>
          </a:solidFill>
        </p:spPr>
        <p:txBody>
          <a:bodyPr wrap="square">
            <a:spAutoFit/>
          </a:bodyPr>
          <a:lstStyle/>
          <a:p>
            <a:pPr lvl="0"/>
            <a:r>
              <a:rPr lang="ru-RU" sz="2800" b="1" dirty="0" smtClean="0">
                <a:solidFill>
                  <a:schemeClr val="bg1"/>
                </a:solidFill>
              </a:rPr>
              <a:t>ВОПРОСЫ:</a:t>
            </a:r>
            <a:endParaRPr lang="ru-RU" sz="2800" b="1" dirty="0">
              <a:solidFill>
                <a:schemeClr val="bg1"/>
              </a:solidFill>
            </a:endParaRPr>
          </a:p>
        </p:txBody>
      </p:sp>
      <p:sp>
        <p:nvSpPr>
          <p:cNvPr id="4" name="Rectangle 1"/>
          <p:cNvSpPr>
            <a:spLocks noChangeArrowheads="1"/>
          </p:cNvSpPr>
          <p:nvPr/>
        </p:nvSpPr>
        <p:spPr bwMode="auto">
          <a:xfrm>
            <a:off x="133393" y="1444134"/>
            <a:ext cx="8784977"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400" b="1" dirty="0">
                <a:solidFill>
                  <a:srgbClr val="C00000"/>
                </a:solidFill>
                <a:latin typeface="Arial" panose="020B0604020202020204" pitchFamily="34" charset="0"/>
                <a:cs typeface="Arial" panose="020B0604020202020204" pitchFamily="34" charset="0"/>
              </a:rPr>
              <a:t>Ольга</a:t>
            </a:r>
            <a:endParaRPr lang="ru-RU" sz="2400" dirty="0">
              <a:solidFill>
                <a:srgbClr val="C00000"/>
              </a:solidFill>
              <a:latin typeface="Arial" panose="020B0604020202020204" pitchFamily="34" charset="0"/>
              <a:cs typeface="Arial" panose="020B0604020202020204" pitchFamily="34" charset="0"/>
            </a:endParaRPr>
          </a:p>
          <a:p>
            <a:endParaRPr lang="ru-RU" sz="2400" dirty="0" smtClean="0">
              <a:latin typeface="Arial" panose="020B0604020202020204" pitchFamily="34" charset="0"/>
              <a:cs typeface="Arial" panose="020B0604020202020204" pitchFamily="34" charset="0"/>
            </a:endParaRPr>
          </a:p>
          <a:p>
            <a:r>
              <a:rPr lang="ru-RU" sz="2400" dirty="0" smtClean="0">
                <a:latin typeface="Arial" panose="020B0604020202020204" pitchFamily="34" charset="0"/>
                <a:cs typeface="Arial" panose="020B0604020202020204" pitchFamily="34" charset="0"/>
              </a:rPr>
              <a:t>Добрый </a:t>
            </a:r>
            <a:r>
              <a:rPr lang="ru-RU" sz="2400" dirty="0">
                <a:latin typeface="Arial" panose="020B0604020202020204" pitchFamily="34" charset="0"/>
                <a:cs typeface="Arial" panose="020B0604020202020204" pitchFamily="34" charset="0"/>
              </a:rPr>
              <a:t>день. Какие документы нужно предоставить нотариусу, чтобы он подтвердил право на наследование неимущественных прав, а именно авторское право на картины моего мужа. В союзе художников он не состоял, на сайте патент </a:t>
            </a:r>
            <a:r>
              <a:rPr lang="ru-RU" sz="2400" dirty="0" err="1">
                <a:latin typeface="Arial" panose="020B0604020202020204" pitchFamily="34" charset="0"/>
                <a:cs typeface="Arial" panose="020B0604020202020204" pitchFamily="34" charset="0"/>
              </a:rPr>
              <a:t>kz</a:t>
            </a:r>
            <a:r>
              <a:rPr lang="ru-RU" sz="2400" dirty="0">
                <a:latin typeface="Arial" panose="020B0604020202020204" pitchFamily="34" charset="0"/>
                <a:cs typeface="Arial" panose="020B0604020202020204" pitchFamily="34" charset="0"/>
              </a:rPr>
              <a:t> авторское право не регистрировал, есть только картины подписанные им. Пол города уже нотариусов опросила, никто не знает. Зарегистрировать на сайте патент KZ под своим ключом не могу. Помогите, что делать? Как доказать, что эти картины писал мой муж и я являюсь наследником авторского права?</a:t>
            </a:r>
          </a:p>
          <a:p>
            <a:pPr lvl="0" fontAlgn="base">
              <a:spcBef>
                <a:spcPct val="0"/>
              </a:spcBef>
              <a:spcAft>
                <a:spcPct val="0"/>
              </a:spcAft>
            </a:pPr>
            <a:endPar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09414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nvSpPr>
        <p:spPr>
          <a:xfrm>
            <a:off x="133393" y="1287924"/>
            <a:ext cx="8784976" cy="5570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None/>
            </a:pPr>
            <a:endParaRPr lang="ru-RU" dirty="0"/>
          </a:p>
        </p:txBody>
      </p:sp>
      <p:sp>
        <p:nvSpPr>
          <p:cNvPr id="6" name="Прямоугольник 5"/>
          <p:cNvSpPr/>
          <p:nvPr/>
        </p:nvSpPr>
        <p:spPr>
          <a:xfrm>
            <a:off x="0" y="764704"/>
            <a:ext cx="9144000" cy="523220"/>
          </a:xfrm>
          <a:prstGeom prst="rect">
            <a:avLst/>
          </a:prstGeom>
          <a:solidFill>
            <a:srgbClr val="C00000"/>
          </a:solidFill>
        </p:spPr>
        <p:txBody>
          <a:bodyPr wrap="square">
            <a:spAutoFit/>
          </a:bodyPr>
          <a:lstStyle/>
          <a:p>
            <a:pPr lvl="0"/>
            <a:r>
              <a:rPr lang="ru-RU" sz="2800" b="1" dirty="0" smtClean="0">
                <a:solidFill>
                  <a:schemeClr val="bg1"/>
                </a:solidFill>
              </a:rPr>
              <a:t>ВОПРОСЫ:</a:t>
            </a:r>
            <a:endParaRPr lang="ru-RU" sz="2800" b="1" dirty="0">
              <a:solidFill>
                <a:schemeClr val="bg1"/>
              </a:solidFill>
            </a:endParaRPr>
          </a:p>
        </p:txBody>
      </p:sp>
      <p:sp>
        <p:nvSpPr>
          <p:cNvPr id="4" name="Rectangle 1"/>
          <p:cNvSpPr>
            <a:spLocks noChangeArrowheads="1"/>
          </p:cNvSpPr>
          <p:nvPr/>
        </p:nvSpPr>
        <p:spPr bwMode="auto">
          <a:xfrm>
            <a:off x="133393" y="1732166"/>
            <a:ext cx="8784977"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2400" b="1" dirty="0" err="1">
                <a:solidFill>
                  <a:srgbClr val="C00000"/>
                </a:solidFill>
                <a:latin typeface="Arial" panose="020B0604020202020204" pitchFamily="34" charset="0"/>
                <a:cs typeface="Arial" panose="020B0604020202020204" pitchFamily="34" charset="0"/>
              </a:rPr>
              <a:t>Куаныш</a:t>
            </a:r>
            <a:endParaRPr lang="ru-RU" sz="2400" b="1" dirty="0">
              <a:solidFill>
                <a:srgbClr val="C00000"/>
              </a:solidFill>
              <a:latin typeface="Arial" panose="020B0604020202020204" pitchFamily="34" charset="0"/>
              <a:cs typeface="Arial" panose="020B0604020202020204" pitchFamily="34" charset="0"/>
            </a:endParaRPr>
          </a:p>
          <a:p>
            <a:pPr lvl="0" fontAlgn="base">
              <a:spcBef>
                <a:spcPct val="0"/>
              </a:spcBef>
              <a:spcAft>
                <a:spcPct val="0"/>
              </a:spcAft>
            </a:pPr>
            <a:endParaRPr lang="ru-RU" sz="2400" dirty="0">
              <a:latin typeface="Arial" panose="020B0604020202020204" pitchFamily="34" charset="0"/>
              <a:cs typeface="Arial" panose="020B0604020202020204" pitchFamily="34" charset="0"/>
            </a:endParaRPr>
          </a:p>
          <a:p>
            <a:pPr lvl="0" fontAlgn="base">
              <a:spcBef>
                <a:spcPct val="0"/>
              </a:spcBef>
              <a:spcAft>
                <a:spcPct val="0"/>
              </a:spcAft>
            </a:pPr>
            <a:r>
              <a:rPr lang="ru-RU" sz="2400" dirty="0">
                <a:latin typeface="Arial" panose="020B0604020202020204" pitchFamily="34" charset="0"/>
                <a:cs typeface="Arial" panose="020B0604020202020204" pitchFamily="34" charset="0"/>
              </a:rPr>
              <a:t>Добрый день! Какое вознаграждение должен производить авторскому обществу телеканал, распространяемый в пакете цифрового наземного эфирного вещания, кабельных сетях и посредством </a:t>
            </a:r>
            <a:r>
              <a:rPr lang="ru-RU" sz="2400" dirty="0" smtClean="0">
                <a:latin typeface="Arial" panose="020B0604020202020204" pitchFamily="34" charset="0"/>
                <a:cs typeface="Arial" panose="020B0604020202020204" pitchFamily="34" charset="0"/>
              </a:rPr>
              <a:t>спутника?</a:t>
            </a:r>
          </a:p>
          <a:p>
            <a:pPr lvl="0" fontAlgn="base">
              <a:spcBef>
                <a:spcPct val="0"/>
              </a:spcBef>
              <a:spcAft>
                <a:spcPct val="0"/>
              </a:spcAft>
            </a:pPr>
            <a:endParaRPr lang="ru-RU" sz="2400" dirty="0">
              <a:latin typeface="Arial" panose="020B0604020202020204" pitchFamily="34" charset="0"/>
              <a:cs typeface="Arial" panose="020B0604020202020204" pitchFamily="34" charset="0"/>
            </a:endParaRPr>
          </a:p>
          <a:p>
            <a:pPr lvl="0" fontAlgn="base">
              <a:spcBef>
                <a:spcPct val="0"/>
              </a:spcBef>
              <a:spcAft>
                <a:spcPct val="0"/>
              </a:spcAft>
            </a:pP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При этом кабельные и спутниковые операторы производят расчеты с авторским обществом самостоятельно.</a:t>
            </a:r>
            <a:endParaRPr kumimoji="0" lang="ru-RU"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33283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nvSpPr>
        <p:spPr>
          <a:xfrm>
            <a:off x="133393" y="1287924"/>
            <a:ext cx="8784976" cy="5570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None/>
            </a:pPr>
            <a:endParaRPr lang="ru-RU" dirty="0"/>
          </a:p>
        </p:txBody>
      </p:sp>
      <p:sp>
        <p:nvSpPr>
          <p:cNvPr id="6" name="Прямоугольник 5"/>
          <p:cNvSpPr/>
          <p:nvPr/>
        </p:nvSpPr>
        <p:spPr>
          <a:xfrm>
            <a:off x="0" y="764704"/>
            <a:ext cx="9144000" cy="523220"/>
          </a:xfrm>
          <a:prstGeom prst="rect">
            <a:avLst/>
          </a:prstGeom>
          <a:solidFill>
            <a:srgbClr val="C00000"/>
          </a:solidFill>
        </p:spPr>
        <p:txBody>
          <a:bodyPr wrap="square">
            <a:spAutoFit/>
          </a:bodyPr>
          <a:lstStyle/>
          <a:p>
            <a:pPr lvl="0"/>
            <a:r>
              <a:rPr lang="ru-RU" sz="2800" b="1" dirty="0" smtClean="0">
                <a:solidFill>
                  <a:schemeClr val="bg1"/>
                </a:solidFill>
              </a:rPr>
              <a:t>ВОПРОСЫ:</a:t>
            </a:r>
            <a:endParaRPr lang="ru-RU" sz="2800" b="1" dirty="0">
              <a:solidFill>
                <a:schemeClr val="bg1"/>
              </a:solidFill>
            </a:endParaRPr>
          </a:p>
        </p:txBody>
      </p:sp>
      <p:sp>
        <p:nvSpPr>
          <p:cNvPr id="4" name="Rectangle 1"/>
          <p:cNvSpPr>
            <a:spLocks noChangeArrowheads="1"/>
          </p:cNvSpPr>
          <p:nvPr/>
        </p:nvSpPr>
        <p:spPr bwMode="auto">
          <a:xfrm>
            <a:off x="251520" y="2286164"/>
            <a:ext cx="866685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2400" b="1" dirty="0" err="1">
                <a:solidFill>
                  <a:srgbClr val="C00000"/>
                </a:solidFill>
                <a:latin typeface="Arial" panose="020B0604020202020204" pitchFamily="34" charset="0"/>
                <a:cs typeface="Arial" panose="020B0604020202020204" pitchFamily="34" charset="0"/>
              </a:rPr>
              <a:t>Ерлан</a:t>
            </a:r>
            <a:endParaRPr lang="ru-RU" sz="2400" b="1" dirty="0">
              <a:solidFill>
                <a:srgbClr val="C00000"/>
              </a:solidFill>
              <a:latin typeface="Arial" panose="020B0604020202020204" pitchFamily="34" charset="0"/>
              <a:cs typeface="Arial" panose="020B0604020202020204" pitchFamily="34" charset="0"/>
            </a:endParaRPr>
          </a:p>
          <a:p>
            <a:pPr lvl="0" fontAlgn="base">
              <a:spcBef>
                <a:spcPct val="0"/>
              </a:spcBef>
              <a:spcAft>
                <a:spcPct val="0"/>
              </a:spcAft>
            </a:pPr>
            <a:endParaRPr lang="ru-RU" sz="2400" b="1" dirty="0">
              <a:solidFill>
                <a:srgbClr val="C00000"/>
              </a:solidFill>
              <a:latin typeface="Arial" panose="020B0604020202020204" pitchFamily="34" charset="0"/>
              <a:cs typeface="Arial" panose="020B0604020202020204" pitchFamily="34" charset="0"/>
            </a:endParaRPr>
          </a:p>
          <a:p>
            <a:pPr lvl="0" fontAlgn="base">
              <a:spcBef>
                <a:spcPct val="0"/>
              </a:spcBef>
              <a:spcAft>
                <a:spcPct val="0"/>
              </a:spcAft>
            </a:pPr>
            <a:r>
              <a:rPr lang="ru-RU" sz="2400" dirty="0">
                <a:latin typeface="Arial" panose="020B0604020202020204" pitchFamily="34" charset="0"/>
                <a:cs typeface="Arial" panose="020B0604020202020204" pitchFamily="34" charset="0"/>
              </a:rPr>
              <a:t>Добрый день. Как защищены права архитекторов на разработанный проект, и могут ли заказчики в договоре требовать передачи исключительных авторских прав им после оплаты работ?</a:t>
            </a:r>
            <a:endParaRPr kumimoji="0" lang="ru-RU" sz="2400" i="0" u="none" strike="noStrike" cap="none" normalizeH="0" baseline="0" dirty="0" smtClean="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03746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nvSpPr>
        <p:spPr>
          <a:xfrm>
            <a:off x="133393" y="1287924"/>
            <a:ext cx="8784976" cy="5570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None/>
            </a:pPr>
            <a:endParaRPr lang="ru-RU" dirty="0"/>
          </a:p>
        </p:txBody>
      </p:sp>
      <p:sp>
        <p:nvSpPr>
          <p:cNvPr id="6" name="Прямоугольник 5"/>
          <p:cNvSpPr/>
          <p:nvPr/>
        </p:nvSpPr>
        <p:spPr>
          <a:xfrm>
            <a:off x="0" y="764704"/>
            <a:ext cx="9144000" cy="523220"/>
          </a:xfrm>
          <a:prstGeom prst="rect">
            <a:avLst/>
          </a:prstGeom>
          <a:solidFill>
            <a:srgbClr val="C00000"/>
          </a:solidFill>
        </p:spPr>
        <p:txBody>
          <a:bodyPr wrap="square">
            <a:spAutoFit/>
          </a:bodyPr>
          <a:lstStyle/>
          <a:p>
            <a:pPr lvl="0"/>
            <a:r>
              <a:rPr lang="ru-RU" sz="2800" b="1" dirty="0" smtClean="0">
                <a:solidFill>
                  <a:schemeClr val="bg1"/>
                </a:solidFill>
              </a:rPr>
              <a:t>ВОПРОСЫ:</a:t>
            </a:r>
            <a:endParaRPr lang="ru-RU" sz="2800" b="1" dirty="0">
              <a:solidFill>
                <a:schemeClr val="bg1"/>
              </a:solidFill>
            </a:endParaRPr>
          </a:p>
        </p:txBody>
      </p:sp>
      <p:sp>
        <p:nvSpPr>
          <p:cNvPr id="4" name="Rectangle 1"/>
          <p:cNvSpPr>
            <a:spLocks noChangeArrowheads="1"/>
          </p:cNvSpPr>
          <p:nvPr/>
        </p:nvSpPr>
        <p:spPr bwMode="auto">
          <a:xfrm>
            <a:off x="251520" y="2470830"/>
            <a:ext cx="866685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2400" b="1" dirty="0">
                <a:solidFill>
                  <a:srgbClr val="C00000"/>
                </a:solidFill>
                <a:latin typeface="Arial" panose="020B0604020202020204" pitchFamily="34" charset="0"/>
                <a:cs typeface="Arial" panose="020B0604020202020204" pitchFamily="34" charset="0"/>
              </a:rPr>
              <a:t>Ольга</a:t>
            </a:r>
          </a:p>
          <a:p>
            <a:pPr lvl="0" fontAlgn="base">
              <a:spcBef>
                <a:spcPct val="0"/>
              </a:spcBef>
              <a:spcAft>
                <a:spcPct val="0"/>
              </a:spcAft>
            </a:pPr>
            <a:endParaRPr lang="ru-RU" sz="2400" dirty="0">
              <a:latin typeface="Arial" panose="020B0604020202020204" pitchFamily="34" charset="0"/>
              <a:cs typeface="Arial" panose="020B0604020202020204" pitchFamily="34" charset="0"/>
            </a:endParaRPr>
          </a:p>
          <a:p>
            <a:pPr lvl="0" fontAlgn="base">
              <a:spcBef>
                <a:spcPct val="0"/>
              </a:spcBef>
              <a:spcAft>
                <a:spcPct val="0"/>
              </a:spcAft>
            </a:pPr>
            <a:r>
              <a:rPr lang="ru-RU" sz="2400" dirty="0">
                <a:latin typeface="Arial" panose="020B0604020202020204" pitchFamily="34" charset="0"/>
                <a:cs typeface="Arial" panose="020B0604020202020204" pitchFamily="34" charset="0"/>
              </a:rPr>
              <a:t>Имеет ли право собственник магазина включать </a:t>
            </a:r>
            <a:r>
              <a:rPr lang="ru-RU" sz="2400" dirty="0" smtClean="0">
                <a:latin typeface="Arial" panose="020B0604020202020204" pitchFamily="34" charset="0"/>
                <a:cs typeface="Arial" panose="020B0604020202020204" pitchFamily="34" charset="0"/>
              </a:rPr>
              <a:t>онлайн </a:t>
            </a:r>
            <a:r>
              <a:rPr lang="ru-RU" sz="2400" dirty="0">
                <a:latin typeface="Arial" panose="020B0604020202020204" pitchFamily="34" charset="0"/>
                <a:cs typeface="Arial" panose="020B0604020202020204" pitchFamily="34" charset="0"/>
              </a:rPr>
              <a:t>радио в помещении кафе или магазина? т.е. радио транслирует программы на весь магазин или </a:t>
            </a:r>
            <a:r>
              <a:rPr lang="ru-RU" sz="2400" dirty="0" smtClean="0">
                <a:latin typeface="Arial" panose="020B0604020202020204" pitchFamily="34" charset="0"/>
                <a:cs typeface="Arial" panose="020B0604020202020204" pitchFamily="34" charset="0"/>
              </a:rPr>
              <a:t>кафе.</a:t>
            </a:r>
            <a:endParaRPr kumimoji="0" lang="ru-RU" sz="2400" i="0" u="none" strike="noStrike" cap="none" normalizeH="0" baseline="0" dirty="0" smtClean="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93739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980728"/>
            <a:ext cx="8568952" cy="5616624"/>
          </a:xfrm>
          <a:noFill/>
        </p:spPr>
        <p:txBody>
          <a:bodyPr>
            <a:normAutofit fontScale="92500" lnSpcReduction="10000"/>
          </a:bodyPr>
          <a:lstStyle/>
          <a:p>
            <a:endParaRPr lang="ru-RU" sz="4400" b="1" dirty="0" smtClean="0">
              <a:solidFill>
                <a:schemeClr val="tx1"/>
              </a:solidFill>
              <a:latin typeface="Arial" panose="020B0604020202020204" pitchFamily="34" charset="0"/>
              <a:cs typeface="Arial" panose="020B0604020202020204" pitchFamily="34" charset="0"/>
            </a:endParaRPr>
          </a:p>
          <a:p>
            <a:r>
              <a:rPr lang="ru-RU" sz="6500" b="1" dirty="0" smtClean="0">
                <a:solidFill>
                  <a:srgbClr val="C00000"/>
                </a:solidFill>
                <a:latin typeface="Arial" panose="020B0604020202020204" pitchFamily="34" charset="0"/>
                <a:cs typeface="Arial" panose="020B0604020202020204" pitchFamily="34" charset="0"/>
              </a:rPr>
              <a:t>БЛАГОДАРЮ ЗА ВНИМАНИЕ!</a:t>
            </a:r>
          </a:p>
          <a:p>
            <a:endParaRPr lang="ru-RU" sz="800" b="1" i="1" dirty="0" smtClean="0">
              <a:solidFill>
                <a:schemeClr val="tx2"/>
              </a:solidFill>
              <a:latin typeface="Arial" panose="020B0604020202020204" pitchFamily="34" charset="0"/>
              <a:cs typeface="Arial" panose="020B0604020202020204" pitchFamily="34" charset="0"/>
            </a:endParaRPr>
          </a:p>
          <a:p>
            <a:pPr algn="l"/>
            <a:r>
              <a:rPr lang="ru-RU" sz="2200" b="1" i="1" dirty="0" smtClean="0">
                <a:solidFill>
                  <a:schemeClr val="tx2"/>
                </a:solidFill>
              </a:rPr>
              <a:t> </a:t>
            </a:r>
          </a:p>
          <a:p>
            <a:r>
              <a:rPr lang="ru-RU" sz="2800" b="1" dirty="0" smtClean="0">
                <a:solidFill>
                  <a:schemeClr val="tx2"/>
                </a:solidFill>
              </a:rPr>
              <a:t>Юрист</a:t>
            </a:r>
            <a:r>
              <a:rPr lang="ru-RU" sz="2000" b="1" dirty="0" smtClean="0">
                <a:solidFill>
                  <a:schemeClr val="tx2"/>
                </a:solidFill>
              </a:rPr>
              <a:t> в области интеллектуальной собственности</a:t>
            </a:r>
          </a:p>
          <a:p>
            <a:r>
              <a:rPr lang="ru-RU" sz="2800" b="1" dirty="0" err="1" smtClean="0">
                <a:solidFill>
                  <a:schemeClr val="tx2"/>
                </a:solidFill>
              </a:rPr>
              <a:t>Жангир</a:t>
            </a:r>
            <a:r>
              <a:rPr lang="ru-RU" sz="2800" b="1" dirty="0" smtClean="0">
                <a:solidFill>
                  <a:schemeClr val="tx2"/>
                </a:solidFill>
              </a:rPr>
              <a:t> </a:t>
            </a:r>
            <a:r>
              <a:rPr lang="ru-RU" sz="2800" b="1" dirty="0" err="1" smtClean="0">
                <a:solidFill>
                  <a:schemeClr val="tx2"/>
                </a:solidFill>
              </a:rPr>
              <a:t>Шалекенов</a:t>
            </a:r>
            <a:endParaRPr lang="ru-RU" sz="2800" b="1" dirty="0" smtClean="0">
              <a:solidFill>
                <a:schemeClr val="tx2"/>
              </a:solidFill>
            </a:endParaRPr>
          </a:p>
          <a:p>
            <a:r>
              <a:rPr lang="ru-RU" sz="2000" b="1" dirty="0" smtClean="0">
                <a:solidFill>
                  <a:schemeClr val="tx2"/>
                </a:solidFill>
              </a:rPr>
              <a:t>магистр права (</a:t>
            </a:r>
            <a:r>
              <a:rPr lang="en-US" sz="2000" b="1" dirty="0" smtClean="0">
                <a:solidFill>
                  <a:schemeClr val="tx2"/>
                </a:solidFill>
              </a:rPr>
              <a:t>LLM</a:t>
            </a:r>
            <a:r>
              <a:rPr lang="ru-RU" sz="2000" b="1" dirty="0" smtClean="0">
                <a:solidFill>
                  <a:schemeClr val="tx2"/>
                </a:solidFill>
              </a:rPr>
              <a:t>), член палаты юридических консультантов «</a:t>
            </a:r>
            <a:r>
              <a:rPr lang="ru-RU" sz="2000" b="1" dirty="0" err="1" smtClean="0">
                <a:solidFill>
                  <a:schemeClr val="tx2"/>
                </a:solidFill>
              </a:rPr>
              <a:t>Юстус</a:t>
            </a:r>
            <a:r>
              <a:rPr lang="ru-RU" sz="2000" b="1" dirty="0" smtClean="0">
                <a:solidFill>
                  <a:schemeClr val="tx2"/>
                </a:solidFill>
              </a:rPr>
              <a:t>», </a:t>
            </a:r>
          </a:p>
          <a:p>
            <a:r>
              <a:rPr lang="ru-RU" sz="2000" b="1" dirty="0" smtClean="0">
                <a:solidFill>
                  <a:schemeClr val="tx2"/>
                </a:solidFill>
              </a:rPr>
              <a:t>автор статей по вопросам авторского права. </a:t>
            </a:r>
          </a:p>
          <a:p>
            <a:r>
              <a:rPr lang="ru-RU" sz="1600" b="1" i="1" dirty="0" smtClean="0">
                <a:solidFill>
                  <a:schemeClr val="tx2"/>
                </a:solidFill>
              </a:rPr>
              <a:t>(12 лет юридической практики) </a:t>
            </a:r>
          </a:p>
          <a:p>
            <a:r>
              <a:rPr lang="ru-RU" sz="2800" b="1" dirty="0" smtClean="0">
                <a:solidFill>
                  <a:schemeClr val="tx2"/>
                </a:solidFill>
              </a:rPr>
              <a:t>+7 701 377 65 75</a:t>
            </a:r>
            <a:endParaRPr lang="ru-RU" sz="2800" b="1" dirty="0" smtClean="0">
              <a:solidFill>
                <a:schemeClr val="tx2"/>
              </a:solidFill>
              <a:latin typeface="Arial" panose="020B0604020202020204" pitchFamily="34" charset="0"/>
              <a:cs typeface="Arial" panose="020B0604020202020204" pitchFamily="34" charset="0"/>
            </a:endParaRPr>
          </a:p>
          <a:p>
            <a:pPr algn="l"/>
            <a:endParaRPr lang="ru-RU" sz="2000" b="1" dirty="0">
              <a:solidFill>
                <a:schemeClr val="tx2"/>
              </a:solidFill>
            </a:endParaRPr>
          </a:p>
        </p:txBody>
      </p:sp>
    </p:spTree>
    <p:extLst>
      <p:ext uri="{BB962C8B-B14F-4D97-AF65-F5344CB8AC3E}">
        <p14:creationId xmlns:p14="http://schemas.microsoft.com/office/powerpoint/2010/main" val="2502168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nvSpPr>
        <p:spPr>
          <a:xfrm>
            <a:off x="157143" y="1340768"/>
            <a:ext cx="8501350" cy="129614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2800" dirty="0">
              <a:latin typeface="Arial" panose="020B0604020202020204" pitchFamily="34" charset="0"/>
              <a:cs typeface="Arial" panose="020B0604020202020204" pitchFamily="34" charset="0"/>
            </a:endParaRPr>
          </a:p>
        </p:txBody>
      </p:sp>
      <p:sp>
        <p:nvSpPr>
          <p:cNvPr id="8" name="Объект 2"/>
          <p:cNvSpPr>
            <a:spLocks noGrp="1"/>
          </p:cNvSpPr>
          <p:nvPr/>
        </p:nvSpPr>
        <p:spPr>
          <a:xfrm>
            <a:off x="293018" y="1484784"/>
            <a:ext cx="8527454" cy="3528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buFont typeface="Wingdings" panose="05000000000000000000" pitchFamily="2" charset="2"/>
              <a:buChar char="q"/>
            </a:pPr>
            <a:endParaRPr lang="ru-RU" sz="2400" dirty="0"/>
          </a:p>
        </p:txBody>
      </p:sp>
      <p:sp>
        <p:nvSpPr>
          <p:cNvPr id="34817" name="Rectangle 1"/>
          <p:cNvSpPr>
            <a:spLocks noChangeArrowheads="1"/>
          </p:cNvSpPr>
          <p:nvPr/>
        </p:nvSpPr>
        <p:spPr bwMode="auto">
          <a:xfrm>
            <a:off x="899592" y="733677"/>
            <a:ext cx="7128792"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17500" algn="l"/>
              </a:tabLst>
            </a:pP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Принятие Бернской конвенции</a:t>
            </a:r>
            <a:endPar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17500" algn="l"/>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7500" algn="l"/>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Бернская конвенция по охране литературных и художественных произведений</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(часто просто </a:t>
            </a: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Бернская конвенция</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(англ. </a:t>
            </a:r>
            <a:r>
              <a:rPr kumimoji="0" lang="ru-RU"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Berne</a:t>
            </a: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Convention</a:t>
            </a: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for</a:t>
            </a: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a:t>
            </a: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Protection</a:t>
            </a: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of</a:t>
            </a: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Literary</a:t>
            </a: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and</a:t>
            </a: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Artistic</a:t>
            </a: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Works</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международное соглашение в области авторского права, принятое в Берне, Швейцария в 1886 году. Является ключевым международным соглашением в этой области.</a:t>
            </a:r>
          </a:p>
          <a:p>
            <a:pPr marL="0" marR="0" lvl="0" indent="0" algn="just" defTabSz="914400" rtl="0" eaLnBrk="0" fontAlgn="base" latinLnBrk="0" hangingPunct="0">
              <a:lnSpc>
                <a:spcPct val="100000"/>
              </a:lnSpc>
              <a:spcBef>
                <a:spcPct val="0"/>
              </a:spcBef>
              <a:spcAft>
                <a:spcPct val="0"/>
              </a:spcAft>
              <a:buClrTx/>
              <a:buSzTx/>
              <a:buFontTx/>
              <a:buNone/>
              <a:tabLst>
                <a:tab pos="3175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Бернская конвенция была принята 9 сентября 1886 года в Берне, Швейцария. Первыми участниками конвенции были: Бельгия, Германия, Франция, Испания, Великобритания, Тунис и Швейцария. </a:t>
            </a:r>
          </a:p>
          <a:p>
            <a:pPr marL="0" marR="0" lvl="0" indent="0" algn="just" defTabSz="914400" rtl="0" eaLnBrk="0" fontAlgn="base" latinLnBrk="0" hangingPunct="0">
              <a:lnSpc>
                <a:spcPct val="100000"/>
              </a:lnSpc>
              <a:spcBef>
                <a:spcPct val="0"/>
              </a:spcBef>
              <a:spcAft>
                <a:spcPct val="0"/>
              </a:spcAft>
              <a:buClrTx/>
              <a:buSzTx/>
              <a:buFontTx/>
              <a:buNone/>
              <a:tabLst>
                <a:tab pos="3175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Конвенция пересматривалась несколько раз: в 1896 году в Париже, в 1908 году в Берлине, в 1914 году в Берне, в 1928 году в Риме, в 1948 году в Брюсселе</a:t>
            </a:r>
            <a:r>
              <a:rPr lang="ru-RU" sz="1600" dirty="0" smtClean="0">
                <a:latin typeface="Arial" pitchFamily="34" charset="0"/>
                <a:ea typeface="Times New Roman" pitchFamily="18" charset="0"/>
                <a:cs typeface="Arial" pitchFamily="34" charset="0"/>
              </a:rPr>
              <a:t>,</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1967 году в Стокгольме и в 1971 году в Париже. </a:t>
            </a:r>
          </a:p>
          <a:p>
            <a:pPr marL="0" marR="0" lvl="0" indent="0" algn="just" defTabSz="914400" rtl="0" eaLnBrk="0" fontAlgn="base" latinLnBrk="0" hangingPunct="0">
              <a:lnSpc>
                <a:spcPct val="100000"/>
              </a:lnSpc>
              <a:spcBef>
                <a:spcPct val="0"/>
              </a:spcBef>
              <a:spcAft>
                <a:spcPct val="0"/>
              </a:spcAft>
              <a:buClrTx/>
              <a:buSzTx/>
              <a:buFontTx/>
              <a:buNone/>
              <a:tabLst>
                <a:tab pos="317500" algn="l"/>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17500" algn="l"/>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Языки конвенции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17500" algn="l"/>
              </a:tabLst>
            </a:pPr>
            <a:r>
              <a:rPr kumimoji="0" lang="ru-RU" sz="1600" b="0" i="0" strike="noStrike" cap="none" normalizeH="0" baseline="0" dirty="0" smtClean="0">
                <a:ln>
                  <a:noFill/>
                </a:ln>
                <a:solidFill>
                  <a:schemeClr val="tx1"/>
                </a:solidFill>
                <a:effectLst/>
                <a:latin typeface="Arial" pitchFamily="34" charset="0"/>
                <a:ea typeface="Times New Roman" pitchFamily="18" charset="0"/>
                <a:cs typeface="Arial" pitchFamily="34" charset="0"/>
              </a:rPr>
              <a:t>Английский, арабский, испанский, китайский, русский, французский*</a:t>
            </a:r>
          </a:p>
          <a:p>
            <a:pPr marL="0" marR="0" lvl="0" indent="0" algn="ctr" defTabSz="914400" rtl="0" eaLnBrk="0" fontAlgn="base" latinLnBrk="0" hangingPunct="0">
              <a:lnSpc>
                <a:spcPct val="100000"/>
              </a:lnSpc>
              <a:spcBef>
                <a:spcPct val="0"/>
              </a:spcBef>
              <a:spcAft>
                <a:spcPct val="0"/>
              </a:spcAft>
              <a:buClrTx/>
              <a:buSzTx/>
              <a:buFontTx/>
              <a:buNone/>
              <a:tabLst>
                <a:tab pos="317500" algn="l"/>
              </a:tabLst>
            </a:pPr>
            <a:endParaRPr lang="ru-RU" sz="1400"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17500" algn="l"/>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17500" algn="l"/>
              </a:tabLst>
            </a:pPr>
            <a:endParaRPr lang="ru-RU" sz="1400"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17500" algn="l"/>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17500" algn="l"/>
              </a:tabLst>
            </a:pPr>
            <a:endParaRPr lang="ru-RU" sz="1200"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17500" algn="l"/>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17500" algn="l"/>
              </a:tabLst>
            </a:pPr>
            <a:endParaRPr lang="ru-RU" sz="1200"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17500" algn="l"/>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7500" algn="l"/>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Все фотографии и информация взята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wikipedia.org</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8593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nvSpPr>
        <p:spPr>
          <a:xfrm>
            <a:off x="157143" y="1340768"/>
            <a:ext cx="8501350" cy="129614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2800" dirty="0">
              <a:latin typeface="Arial" panose="020B0604020202020204" pitchFamily="34" charset="0"/>
              <a:cs typeface="Arial" panose="020B0604020202020204" pitchFamily="34" charset="0"/>
            </a:endParaRPr>
          </a:p>
        </p:txBody>
      </p:sp>
      <p:sp>
        <p:nvSpPr>
          <p:cNvPr id="8" name="Объект 2"/>
          <p:cNvSpPr>
            <a:spLocks noGrp="1"/>
          </p:cNvSpPr>
          <p:nvPr/>
        </p:nvSpPr>
        <p:spPr>
          <a:xfrm>
            <a:off x="616546" y="1556792"/>
            <a:ext cx="8527454"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endParaRPr lang="ru-RU" sz="2400" dirty="0"/>
          </a:p>
        </p:txBody>
      </p:sp>
      <p:sp>
        <p:nvSpPr>
          <p:cNvPr id="33793" name="Rectangle 1"/>
          <p:cNvSpPr>
            <a:spLocks noChangeArrowheads="1"/>
          </p:cNvSpPr>
          <p:nvPr/>
        </p:nvSpPr>
        <p:spPr bwMode="auto">
          <a:xfrm>
            <a:off x="1043608" y="625458"/>
            <a:ext cx="6192688"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7500" algn="l"/>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7500" algn="l"/>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3794" name="Rectangle 2"/>
          <p:cNvSpPr>
            <a:spLocks noChangeArrowheads="1"/>
          </p:cNvSpPr>
          <p:nvPr/>
        </p:nvSpPr>
        <p:spPr bwMode="auto">
          <a:xfrm>
            <a:off x="0" y="79356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17500" algn="l"/>
              </a:tabLst>
            </a:pPr>
            <a:r>
              <a:rPr kumimoji="0" lang="ru-RU" sz="2000" b="1" i="0" u="none" strike="noStrike" cap="none" normalizeH="0" baseline="0" dirty="0" smtClean="0">
                <a:ln>
                  <a:noFill/>
                </a:ln>
                <a:solidFill>
                  <a:schemeClr val="bg1"/>
                </a:solidFill>
                <a:effectLst/>
                <a:latin typeface="Arial" pitchFamily="34" charset="0"/>
                <a:ea typeface="Calibri" pitchFamily="34" charset="0"/>
                <a:cs typeface="Arial" pitchFamily="34" charset="0"/>
              </a:rPr>
              <a:t>История развития авторского права в Республике Казахстан</a:t>
            </a:r>
            <a:endParaRPr kumimoji="0" lang="ru-RU"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31745" name="Rectangle 1"/>
          <p:cNvSpPr>
            <a:spLocks noChangeArrowheads="1"/>
          </p:cNvSpPr>
          <p:nvPr/>
        </p:nvSpPr>
        <p:spPr bwMode="auto">
          <a:xfrm>
            <a:off x="467545" y="1443460"/>
            <a:ext cx="8190948" cy="5009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317500" algn="l"/>
              </a:tabLst>
            </a:pPr>
            <a:r>
              <a:rPr kumimoji="0" lang="ru-RU" sz="12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До принятия Закона РК «Об авторском праве и смежных правах» авторско-правовые отношения в Казахстане регулировались соответствующей главой </a:t>
            </a:r>
            <a:r>
              <a:rPr kumimoji="0" lang="ru-RU" sz="12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Гражданского Кодекса </a:t>
            </a:r>
            <a:r>
              <a:rPr kumimoji="0" lang="ru-RU" sz="1200" b="1"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КазССР</a:t>
            </a:r>
            <a:r>
              <a:rPr kumimoji="0" lang="ru-RU" sz="12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kumimoji="0" lang="ru-RU" sz="12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10 июня 1996 года</a:t>
            </a:r>
            <a:r>
              <a:rPr kumimoji="0" lang="ru-RU" sz="12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был принят Закон РК «Об авторском праве и смежных правах». Новый закон был разработан в соответствии с положениями международных договоров в сфере авторских и смежных прав;</a:t>
            </a:r>
            <a:endPar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kumimoji="0" lang="ru-RU" sz="12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В 2004 году</a:t>
            </a:r>
            <a:r>
              <a:rPr kumimoji="0" lang="ru-RU" sz="12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в связи с возникновением новых видов использования произведений (цифровые технологии, Интернет и т.д.), а также с присоединением Казахстана к так называемым Интернет Договорам Всемирной организации интеллектуальной собственности (ВОИС) в Закон РК Об авторском праве и смежных правах были внесены соответствующие изменения. Были уточнены некоторые понятия, применяемые в Законе, устранены противоречия между нормами этого акта. Также было введено новое понятие - доведение до всеобщего сведения как разновидности сообщения по проводам или средствам беспроволочной связи и т.д.;</a:t>
            </a:r>
            <a:endPar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kumimoji="0" lang="ru-RU" sz="12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В ноябре 2005 года</a:t>
            </a:r>
            <a:r>
              <a:rPr kumimoji="0" lang="ru-RU" sz="12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в ряд законодательных актов были внесены изменения по вопросам прав интеллектуальной собственности. В Уголовном Кодексе (ст. 184) и Кодексе об административных правонарушениях (ст. 129) были усилены меры ответственности за незаконное использование объектов авторских и смежных прав. В Закон РК «Об авторском праве и смежных правах» внесены изменения, касающиеся увеличения срока охраны авторских и смежных прав с 50 лет до 70 лет.</a:t>
            </a:r>
            <a:endPar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kumimoji="0" lang="ru-RU" sz="12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10 июля 2009 года</a:t>
            </a:r>
            <a:r>
              <a:rPr kumimoji="0" lang="ru-RU" sz="12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Президентом Республики Казахстан был подписан Закон РК «О внесении изменений и дополнений в некоторые законодательные акты Республики Казахстан по вопросам интеллектуальной собственности». Указанным Законом внесены изменения в Закон РК «Об авторском праве и смежных правах» с целью приведения его норм в соответствие с положениями международных договоров в сфере авторского и смежных прав, в частности Договоров ВОИС по авторскому праву и по исполнениям и фонограммам.</a:t>
            </a:r>
            <a:endPar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kumimoji="0" lang="ru-RU" sz="12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2012-2018 года</a:t>
            </a:r>
            <a:r>
              <a:rPr kumimoji="0" lang="ru-RU" sz="12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был принят Закон РК О внесении изменений и дополнений в некоторые законодательные акты по вопросам интеллектуальной собственности. Главным новшеством, появившимся в результате принятия данного Закона, стало введение уголовной ответственности, вплоть до лишения свободы на срок от двух до пяти лет, за незаконное использование объектов авторского и (или) смежных прав путем организации, создания </a:t>
            </a:r>
            <a:r>
              <a:rPr kumimoji="0" lang="ru-RU" sz="12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интернет-ресурсов</a:t>
            </a:r>
            <a:r>
              <a:rPr kumimoji="0" lang="ru-RU" sz="12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для дальнейшего доступа к обмену, хранению, перемещению экземпляров произведений и (или) объектов смежных прав в электронном цифровом формате.</a:t>
            </a:r>
            <a:endParaRPr kumimoji="0" lang="ru-RU"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450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nvSpPr>
        <p:spPr>
          <a:xfrm>
            <a:off x="157143" y="1340768"/>
            <a:ext cx="8501350" cy="129614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2800" dirty="0">
              <a:latin typeface="Arial" panose="020B0604020202020204" pitchFamily="34" charset="0"/>
              <a:cs typeface="Arial" panose="020B0604020202020204" pitchFamily="34" charset="0"/>
            </a:endParaRPr>
          </a:p>
        </p:txBody>
      </p:sp>
      <p:sp>
        <p:nvSpPr>
          <p:cNvPr id="8" name="Объект 2"/>
          <p:cNvSpPr>
            <a:spLocks noGrp="1"/>
          </p:cNvSpPr>
          <p:nvPr/>
        </p:nvSpPr>
        <p:spPr>
          <a:xfrm>
            <a:off x="293018" y="2636912"/>
            <a:ext cx="8527454"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endParaRPr lang="ru-RU" dirty="0"/>
          </a:p>
        </p:txBody>
      </p:sp>
      <p:sp>
        <p:nvSpPr>
          <p:cNvPr id="32769" name="Rectangle 1"/>
          <p:cNvSpPr>
            <a:spLocks noChangeArrowheads="1"/>
          </p:cNvSpPr>
          <p:nvPr/>
        </p:nvSpPr>
        <p:spPr bwMode="auto">
          <a:xfrm>
            <a:off x="539552" y="1531821"/>
            <a:ext cx="806489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17500" algn="l"/>
              </a:tabLst>
            </a:pPr>
            <a:r>
              <a:rPr kumimoji="0" lang="ru-RU"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Что такое авторское право?</a:t>
            </a:r>
          </a:p>
          <a:p>
            <a:pPr marL="0" marR="0" lvl="0" indent="0" algn="ctr" defTabSz="914400" rtl="0" eaLnBrk="1" fontAlgn="base" latinLnBrk="0" hangingPunct="1">
              <a:lnSpc>
                <a:spcPct val="100000"/>
              </a:lnSpc>
              <a:spcBef>
                <a:spcPct val="0"/>
              </a:spcBef>
              <a:spcAft>
                <a:spcPct val="0"/>
              </a:spcAft>
              <a:buClrTx/>
              <a:buSzTx/>
              <a:buFontTx/>
              <a:buNone/>
              <a:tabLst>
                <a:tab pos="317500" algn="l"/>
              </a:tabLst>
            </a:pPr>
            <a:r>
              <a:rPr kumimoji="0" lang="ru-RU"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7500" algn="l"/>
              </a:tabLst>
            </a:pPr>
            <a:r>
              <a:rPr kumimoji="0" lang="ru-RU"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Действующее законодательство Республики Казахстан под </a:t>
            </a:r>
            <a:r>
              <a:rPr kumimoji="0" lang="ru-RU"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авторским правом</a:t>
            </a:r>
            <a:r>
              <a:rPr kumimoji="0" lang="ru-RU"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понимает имущественные и личные неимущественные права автора- физического лица, творческим трудом которого создано какое-либо произведение науки, литературы или искусства, являющийся объектом интеллектуальной собственности, независимо от их назначения, содержания и достоинства, а также способа и формы их выражения.</a:t>
            </a:r>
            <a:endParaRPr kumimoji="0" lang="ru-RU" sz="24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1972553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a:spLocks noGrp="1"/>
          </p:cNvSpPr>
          <p:nvPr/>
        </p:nvSpPr>
        <p:spPr>
          <a:xfrm>
            <a:off x="107504" y="1412776"/>
            <a:ext cx="8712968"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ru-RU" dirty="0">
              <a:latin typeface="Arial" panose="020B0604020202020204" pitchFamily="34" charset="0"/>
              <a:cs typeface="Arial" panose="020B0604020202020204" pitchFamily="34" charset="0"/>
            </a:endParaRPr>
          </a:p>
        </p:txBody>
      </p:sp>
      <p:sp>
        <p:nvSpPr>
          <p:cNvPr id="31745" name="Rectangle 1"/>
          <p:cNvSpPr>
            <a:spLocks noChangeArrowheads="1"/>
          </p:cNvSpPr>
          <p:nvPr/>
        </p:nvSpPr>
        <p:spPr bwMode="auto">
          <a:xfrm>
            <a:off x="460075" y="612924"/>
            <a:ext cx="826384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17500" algn="l"/>
              </a:tabLst>
            </a:pPr>
            <a:r>
              <a:rPr kumimoji="0" lang="ru-RU" sz="2000" b="1" i="0" u="none" strike="noStrike" cap="none" normalizeH="0" baseline="0" dirty="0" smtClean="0">
                <a:ln>
                  <a:noFill/>
                </a:ln>
                <a:solidFill>
                  <a:schemeClr val="bg1"/>
                </a:solidFill>
                <a:effectLst/>
                <a:latin typeface="Arial" panose="020B0604020202020204" pitchFamily="34" charset="0"/>
                <a:ea typeface="Calibri" pitchFamily="34" charset="0"/>
                <a:cs typeface="Arial" panose="020B0604020202020204" pitchFamily="34" charset="0"/>
              </a:rPr>
              <a:t>Чем регулируется авторское право?</a:t>
            </a:r>
          </a:p>
          <a:p>
            <a:pPr marL="0" marR="0" lvl="0" indent="0" algn="ctr" defTabSz="914400" rtl="0" eaLnBrk="1" fontAlgn="base" latinLnBrk="0" hangingPunct="1">
              <a:lnSpc>
                <a:spcPct val="100000"/>
              </a:lnSpc>
              <a:spcBef>
                <a:spcPct val="0"/>
              </a:spcBef>
              <a:spcAft>
                <a:spcPct val="0"/>
              </a:spcAft>
              <a:buClrTx/>
              <a:buSzTx/>
              <a:buFontTx/>
              <a:buNone/>
              <a:tabLst>
                <a:tab pos="317500" algn="l"/>
              </a:tabLst>
            </a:pP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17500" algn="l"/>
              </a:tabLst>
            </a:pPr>
            <a:endParaRPr lang="ru-RU" sz="1400" dirty="0">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kumimoji="0" lang="ru-RU"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Конституция Республики Казахстан от 30.08.1995 года;</a:t>
            </a:r>
            <a:endParaRPr kumimoji="0" lang="ru-RU" sz="15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kumimoji="0" lang="ru-RU"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Гражданский кодекс Республики Казахстан (особенная часть глава 50) от 01.07.1999 года №409-</a:t>
            </a:r>
            <a:r>
              <a:rPr kumimoji="0" lang="en-US"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I</a:t>
            </a:r>
            <a:r>
              <a:rPr kumimoji="0" lang="ru-RU"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5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kumimoji="0" lang="ru-RU"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Уголовный кодекс Республики Казахстан (особенная часть ст. 198) от 03.07.2014 года №226-</a:t>
            </a:r>
            <a:r>
              <a:rPr kumimoji="0" lang="en-US"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V</a:t>
            </a:r>
            <a:r>
              <a:rPr kumimoji="0" lang="ru-RU"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5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lang="ru-RU" sz="1500" dirty="0" smtClean="0">
                <a:solidFill>
                  <a:srgbClr val="C00000"/>
                </a:solidFill>
                <a:latin typeface="Arial" panose="020B0604020202020204" pitchFamily="34" charset="0"/>
                <a:ea typeface="Calibri" pitchFamily="34" charset="0"/>
                <a:cs typeface="Arial" panose="020B0604020202020204" pitchFamily="34" charset="0"/>
              </a:rPr>
              <a:t>!!</a:t>
            </a:r>
            <a:r>
              <a:rPr kumimoji="0" lang="ru-RU" sz="1500" b="0"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Кодекс Республики Казахстан об административных правонарушениях ДО 2014 ГОДА!!</a:t>
            </a:r>
            <a:endParaRPr kumimoji="0" lang="ru-RU" sz="1500" b="0" i="0" u="none" strike="noStrike" cap="none" normalizeH="0" baseline="0" dirty="0" smtClean="0">
              <a:ln>
                <a:noFill/>
              </a:ln>
              <a:solidFill>
                <a:srgbClr val="C00000"/>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kumimoji="0" lang="ru-RU"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Закон Республики Казахстан «Об авторском праве и смежных правах» от 10.06.1996 года №6-</a:t>
            </a:r>
            <a:r>
              <a:rPr kumimoji="0" lang="en-US"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I</a:t>
            </a:r>
            <a:r>
              <a:rPr kumimoji="0" lang="ru-RU"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5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kumimoji="0" lang="ru-RU" sz="15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Международные конвенции ратифицированные Республикой Казахстан (Республика Казахстан ратифицировала международные конвенции в области авторского права:- </a:t>
            </a:r>
            <a:r>
              <a:rPr kumimoji="0" lang="ru-RU" sz="1500" b="0" i="0"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Бернская конвенция </a:t>
            </a:r>
            <a:r>
              <a:rPr kumimoji="0" lang="ru-RU" sz="15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об охране литературных и художественных произведений; Конвенция об охране интересов производителей фонограмм от незаконного воспроизводства их фонограмм; </a:t>
            </a:r>
            <a:r>
              <a:rPr kumimoji="0" lang="ru-RU" sz="1500" b="0" i="0"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Всемирная конвенция</a:t>
            </a:r>
            <a:r>
              <a:rPr kumimoji="0" lang="ru-RU" sz="15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об авторском праве; </a:t>
            </a:r>
            <a:r>
              <a:rPr kumimoji="0" lang="ru-RU" sz="1500" b="0" i="0"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Международная конвенция</a:t>
            </a:r>
            <a:r>
              <a:rPr kumimoji="0" lang="ru-RU" sz="15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об охране прав исполнителей, производителей фонограмм и вещательных организаций; </a:t>
            </a:r>
            <a:r>
              <a:rPr kumimoji="0" lang="ru-RU" sz="1500" b="0" i="0"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Договоры </a:t>
            </a:r>
            <a:r>
              <a:rPr kumimoji="0" lang="ru-RU" sz="15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Всемирной организации интеллектуальной собственности по авторскому праву в отношении охраны отдельных прав на некоторые виды произведений; </a:t>
            </a:r>
            <a:r>
              <a:rPr kumimoji="0" lang="ru-RU" sz="1500" b="0" i="0"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Договоры </a:t>
            </a:r>
            <a:r>
              <a:rPr kumimoji="0" lang="ru-RU" sz="15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Всемирной организации интеллектуальной собственности по исполнениям и фонограммам;</a:t>
            </a:r>
            <a:endParaRPr kumimoji="0" lang="ru-RU" sz="15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kumimoji="0" lang="ru-RU" sz="15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Нормативное постановление Верховного Суда Республики Казахстан от 25 декабря 2007 года № 11 «О применении судами некоторых норм законодательства о защите авторского права и смежных прав»;</a:t>
            </a:r>
          </a:p>
          <a:p>
            <a:pPr marL="0" marR="0" lvl="0" indent="0" algn="just" defTabSz="914400" rtl="0" eaLnBrk="0" fontAlgn="base" latinLnBrk="0" hangingPunct="0">
              <a:lnSpc>
                <a:spcPct val="100000"/>
              </a:lnSpc>
              <a:spcBef>
                <a:spcPct val="0"/>
              </a:spcBef>
              <a:spcAft>
                <a:spcPct val="0"/>
              </a:spcAft>
              <a:buClrTx/>
              <a:buSzTx/>
              <a:buFontTx/>
              <a:buChar char="•"/>
              <a:tabLst>
                <a:tab pos="317500" algn="l"/>
              </a:tabLst>
            </a:pPr>
            <a:r>
              <a:rPr lang="ru-RU" sz="1500" dirty="0" smtClean="0">
                <a:solidFill>
                  <a:srgbClr val="000000"/>
                </a:solidFill>
                <a:latin typeface="Arial" panose="020B0604020202020204" pitchFamily="34" charset="0"/>
                <a:cs typeface="Arial" panose="020B0604020202020204" pitchFamily="34" charset="0"/>
              </a:rPr>
              <a:t> и другие.</a:t>
            </a:r>
            <a:endParaRPr kumimoji="0" lang="ru-RU" sz="15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2119789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196752"/>
            <a:ext cx="8856984" cy="5544616"/>
          </a:xfrm>
        </p:spPr>
        <p:txBody>
          <a:bodyPr>
            <a:normAutofit fontScale="47500" lnSpcReduction="20000"/>
          </a:bodyPr>
          <a:lstStyle/>
          <a:p>
            <a:pPr algn="r"/>
            <a:r>
              <a:rPr lang="ru-RU" sz="2200" dirty="0" smtClean="0">
                <a:solidFill>
                  <a:schemeClr val="tx1"/>
                </a:solidFill>
              </a:rPr>
              <a:t>                                      </a:t>
            </a:r>
          </a:p>
          <a:p>
            <a:r>
              <a:rPr lang="ru-RU" sz="2200"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Arial" panose="020B0604020202020204" pitchFamily="34" charset="0"/>
                <a:cs typeface="Arial" panose="020B0604020202020204" pitchFamily="34" charset="0"/>
              </a:rPr>
              <a:t>Личные неимущественные права</a:t>
            </a:r>
            <a:endParaRPr lang="ru-RU" dirty="0" smtClean="0">
              <a:solidFill>
                <a:schemeClr val="tx1"/>
              </a:solidFill>
              <a:latin typeface="Arial" panose="020B0604020202020204" pitchFamily="34" charset="0"/>
              <a:cs typeface="Arial" panose="020B0604020202020204" pitchFamily="34" charset="0"/>
            </a:endParaRPr>
          </a:p>
          <a:p>
            <a:endParaRPr lang="ru-RU" dirty="0" smtClean="0">
              <a:solidFill>
                <a:schemeClr val="tx1"/>
              </a:solidFill>
              <a:latin typeface="Arial" panose="020B0604020202020204" pitchFamily="34" charset="0"/>
              <a:cs typeface="Arial" panose="020B0604020202020204" pitchFamily="34" charset="0"/>
            </a:endParaRPr>
          </a:p>
          <a:p>
            <a:r>
              <a:rPr lang="ru-RU" dirty="0" smtClean="0">
                <a:solidFill>
                  <a:schemeClr val="tx1"/>
                </a:solidFill>
                <a:latin typeface="Arial" panose="020B0604020202020204" pitchFamily="34" charset="0"/>
                <a:cs typeface="Arial" panose="020B0604020202020204" pitchFamily="34" charset="0"/>
              </a:rPr>
              <a:t>Автору в отношении его произведения принадлежат следующие личные неимущественные права: </a:t>
            </a:r>
          </a:p>
          <a:p>
            <a:endParaRPr lang="ru-RU" dirty="0" smtClean="0">
              <a:solidFill>
                <a:schemeClr val="tx1"/>
              </a:solidFill>
              <a:latin typeface="Arial" panose="020B0604020202020204" pitchFamily="34" charset="0"/>
              <a:cs typeface="Arial" panose="020B0604020202020204" pitchFamily="34" charset="0"/>
            </a:endParaRPr>
          </a:p>
          <a:p>
            <a:pPr algn="l"/>
            <a:r>
              <a:rPr lang="ru-RU" dirty="0" smtClean="0">
                <a:solidFill>
                  <a:schemeClr val="tx1"/>
                </a:solidFill>
                <a:latin typeface="Arial" panose="020B0604020202020204" pitchFamily="34" charset="0"/>
                <a:cs typeface="Arial" panose="020B0604020202020204" pitchFamily="34" charset="0"/>
              </a:rPr>
              <a:t>1) право признаваться автором произведения и требовать такого признания, в том числе путем указания имени автора надлежащим образом на экземплярах произведения и при любом его публичном использовании, если это практически возможно </a:t>
            </a:r>
            <a:r>
              <a:rPr lang="ru-RU" b="1" dirty="0" smtClean="0">
                <a:solidFill>
                  <a:schemeClr val="tx1"/>
                </a:solidFill>
                <a:latin typeface="Arial" panose="020B0604020202020204" pitchFamily="34" charset="0"/>
                <a:cs typeface="Arial" panose="020B0604020202020204" pitchFamily="34" charset="0"/>
              </a:rPr>
              <a:t>(право авторства)</a:t>
            </a:r>
            <a:r>
              <a:rPr lang="ru-RU" dirty="0" smtClean="0">
                <a:solidFill>
                  <a:schemeClr val="tx1"/>
                </a:solidFill>
                <a:latin typeface="Arial" panose="020B0604020202020204" pitchFamily="34" charset="0"/>
                <a:cs typeface="Arial" panose="020B0604020202020204" pitchFamily="34" charset="0"/>
              </a:rPr>
              <a:t>; </a:t>
            </a:r>
          </a:p>
          <a:p>
            <a:pPr algn="l"/>
            <a:r>
              <a:rPr lang="ru-RU" dirty="0" smtClean="0">
                <a:solidFill>
                  <a:schemeClr val="tx1"/>
                </a:solidFill>
                <a:latin typeface="Arial" panose="020B0604020202020204" pitchFamily="34" charset="0"/>
                <a:cs typeface="Arial" panose="020B0604020202020204" pitchFamily="34" charset="0"/>
              </a:rPr>
              <a:t>2) право указывать и требовать указание на экземплярах произведения и при любом его публичном использовании вместо подлинного имени автора его вымышленное имя (псевдоним) или отказаться от указания имени, то есть анонимно </a:t>
            </a:r>
            <a:r>
              <a:rPr lang="ru-RU" b="1" dirty="0" smtClean="0">
                <a:solidFill>
                  <a:schemeClr val="tx1"/>
                </a:solidFill>
                <a:latin typeface="Arial" panose="020B0604020202020204" pitchFamily="34" charset="0"/>
                <a:cs typeface="Arial" panose="020B0604020202020204" pitchFamily="34" charset="0"/>
              </a:rPr>
              <a:t>(право на имя)</a:t>
            </a:r>
            <a:r>
              <a:rPr lang="ru-RU" dirty="0" smtClean="0">
                <a:solidFill>
                  <a:schemeClr val="tx1"/>
                </a:solidFill>
                <a:latin typeface="Arial" panose="020B0604020202020204" pitchFamily="34" charset="0"/>
                <a:cs typeface="Arial" panose="020B0604020202020204" pitchFamily="34" charset="0"/>
              </a:rPr>
              <a:t>; </a:t>
            </a:r>
          </a:p>
          <a:p>
            <a:pPr algn="l"/>
            <a:r>
              <a:rPr lang="ru-RU" dirty="0" smtClean="0">
                <a:solidFill>
                  <a:schemeClr val="tx1"/>
                </a:solidFill>
                <a:latin typeface="Arial" panose="020B0604020202020204" pitchFamily="34" charset="0"/>
                <a:cs typeface="Arial" panose="020B0604020202020204" pitchFamily="34" charset="0"/>
              </a:rPr>
              <a:t>3) право на неприкосновенность произведения, включая его название, право противодействовать любому извращению, искажению или иному изменению произведения, а также любому другому посягательству, способному нанести ущерб чести или репутации автора </a:t>
            </a:r>
            <a:r>
              <a:rPr lang="ru-RU" b="1" dirty="0" smtClean="0">
                <a:solidFill>
                  <a:schemeClr val="tx1"/>
                </a:solidFill>
                <a:latin typeface="Arial" panose="020B0604020202020204" pitchFamily="34" charset="0"/>
                <a:cs typeface="Arial" panose="020B0604020202020204" pitchFamily="34" charset="0"/>
              </a:rPr>
              <a:t>(право на защиту репутации автора)</a:t>
            </a:r>
            <a:r>
              <a:rPr lang="ru-RU" dirty="0" smtClean="0">
                <a:solidFill>
                  <a:schemeClr val="tx1"/>
                </a:solidFill>
                <a:latin typeface="Arial" panose="020B0604020202020204" pitchFamily="34" charset="0"/>
                <a:cs typeface="Arial" panose="020B0604020202020204" pitchFamily="34" charset="0"/>
              </a:rPr>
              <a:t>; </a:t>
            </a:r>
          </a:p>
          <a:p>
            <a:pPr algn="l"/>
            <a:r>
              <a:rPr lang="ru-RU" dirty="0" smtClean="0">
                <a:solidFill>
                  <a:schemeClr val="tx1"/>
                </a:solidFill>
                <a:latin typeface="Arial" panose="020B0604020202020204" pitchFamily="34" charset="0"/>
                <a:cs typeface="Arial" panose="020B0604020202020204" pitchFamily="34" charset="0"/>
              </a:rPr>
              <a:t>4) право на открытие доступа к произведению неопределенному кругу лиц </a:t>
            </a:r>
            <a:r>
              <a:rPr lang="ru-RU" b="1" dirty="0" smtClean="0">
                <a:solidFill>
                  <a:schemeClr val="tx1"/>
                </a:solidFill>
                <a:latin typeface="Arial" panose="020B0604020202020204" pitchFamily="34" charset="0"/>
                <a:cs typeface="Arial" panose="020B0604020202020204" pitchFamily="34" charset="0"/>
              </a:rPr>
              <a:t>(право на обнародование)</a:t>
            </a:r>
            <a:r>
              <a:rPr lang="ru-RU" dirty="0" smtClean="0">
                <a:solidFill>
                  <a:schemeClr val="tx1"/>
                </a:solidFill>
                <a:latin typeface="Arial" panose="020B0604020202020204" pitchFamily="34" charset="0"/>
                <a:cs typeface="Arial" panose="020B0604020202020204" pitchFamily="34" charset="0"/>
              </a:rPr>
              <a:t>, за исключением произведений, созданных в порядке выполнения служебных обязанностей или служебного задания работодателя.</a:t>
            </a:r>
          </a:p>
          <a:p>
            <a:pPr algn="l"/>
            <a:r>
              <a:rPr lang="ru-RU" dirty="0" smtClean="0">
                <a:solidFill>
                  <a:schemeClr val="tx1"/>
                </a:solidFill>
                <a:latin typeface="Arial" panose="020B0604020202020204" pitchFamily="34" charset="0"/>
                <a:cs typeface="Arial" panose="020B0604020202020204" pitchFamily="34" charset="0"/>
              </a:rPr>
              <a:t> </a:t>
            </a:r>
          </a:p>
          <a:p>
            <a:pPr algn="l"/>
            <a:r>
              <a:rPr lang="ru-RU" dirty="0" smtClean="0">
                <a:solidFill>
                  <a:schemeClr val="tx1"/>
                </a:solidFill>
                <a:latin typeface="Arial" panose="020B0604020202020204" pitchFamily="34" charset="0"/>
                <a:cs typeface="Arial" panose="020B0604020202020204" pitchFamily="34" charset="0"/>
              </a:rPr>
              <a:t>Личные неимущественные права принадлежат автору, независимо от его имущественных прав, и сохраняются за ним в случае уступки исключительных прав на использование произведения. </a:t>
            </a:r>
          </a:p>
          <a:p>
            <a:pPr algn="l"/>
            <a:r>
              <a:rPr lang="ru-RU" dirty="0" smtClean="0">
                <a:solidFill>
                  <a:schemeClr val="tx1"/>
                </a:solidFill>
                <a:latin typeface="Arial" panose="020B0604020202020204" pitchFamily="34" charset="0"/>
                <a:cs typeface="Arial" panose="020B0604020202020204" pitchFamily="34" charset="0"/>
              </a:rPr>
              <a:t>Личные неимущественные права автора, являются неотчуждаемыми. </a:t>
            </a:r>
          </a:p>
          <a:p>
            <a:pPr algn="l"/>
            <a:r>
              <a:rPr lang="ru-RU" dirty="0" smtClean="0">
                <a:solidFill>
                  <a:schemeClr val="tx1"/>
                </a:solidFill>
                <a:latin typeface="Arial" panose="020B0604020202020204" pitchFamily="34" charset="0"/>
                <a:cs typeface="Arial" panose="020B0604020202020204" pitchFamily="34" charset="0"/>
              </a:rPr>
              <a:t>Личные неимущественные права автора, по наследству не переходят. Наследники автора вправе осуществлять охрану личных неимущественных прав. Указанные правомочия наследников сроком не ограничиваются.</a:t>
            </a:r>
          </a:p>
          <a:p>
            <a:pPr marL="457200" algn="just">
              <a:lnSpc>
                <a:spcPct val="115000"/>
              </a:lnSpc>
              <a:spcAft>
                <a:spcPts val="1000"/>
              </a:spcAft>
              <a:tabLst>
                <a:tab pos="317500" algn="l"/>
              </a:tabLst>
            </a:pPr>
            <a:endParaRPr lang="ru-RU" b="1" dirty="0" smtClean="0">
              <a:solidFill>
                <a:schemeClr val="tx1"/>
              </a:solidFill>
              <a:latin typeface="Arial" panose="020B0604020202020204" pitchFamily="34" charset="0"/>
              <a:cs typeface="Arial" panose="020B0604020202020204" pitchFamily="34" charset="0"/>
            </a:endParaRPr>
          </a:p>
        </p:txBody>
      </p:sp>
      <p:sp>
        <p:nvSpPr>
          <p:cNvPr id="4" name="Заголовок 1"/>
          <p:cNvSpPr>
            <a:spLocks noGrp="1"/>
          </p:cNvSpPr>
          <p:nvPr/>
        </p:nvSpPr>
        <p:spPr>
          <a:xfrm>
            <a:off x="457200" y="1412776"/>
            <a:ext cx="8229600" cy="48825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000" dirty="0"/>
              <a:t/>
            </a:r>
            <a:br>
              <a:rPr lang="ru-RU" sz="4000" dirty="0"/>
            </a:br>
            <a:r>
              <a:rPr lang="ru-RU" sz="3200" dirty="0"/>
              <a:t/>
            </a:r>
            <a:br>
              <a:rPr lang="ru-RU" sz="3200" dirty="0"/>
            </a:br>
            <a:endParaRPr lang="ru-RU" sz="3200" dirty="0"/>
          </a:p>
        </p:txBody>
      </p:sp>
    </p:spTree>
    <p:extLst>
      <p:ext uri="{BB962C8B-B14F-4D97-AF65-F5344CB8AC3E}">
        <p14:creationId xmlns:p14="http://schemas.microsoft.com/office/powerpoint/2010/main" val="246717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412776"/>
            <a:ext cx="8640960" cy="5040560"/>
          </a:xfrm>
        </p:spPr>
        <p:txBody>
          <a:bodyPr>
            <a:normAutofit/>
          </a:bodyPr>
          <a:lstStyle/>
          <a:p>
            <a:pPr algn="r"/>
            <a:r>
              <a:rPr lang="ru-RU" sz="2200" dirty="0" smtClean="0">
                <a:solidFill>
                  <a:schemeClr val="tx1"/>
                </a:solidFill>
              </a:rPr>
              <a:t>                                      </a:t>
            </a:r>
          </a:p>
          <a:p>
            <a:pPr algn="r"/>
            <a:r>
              <a:rPr lang="ru-RU" sz="2200" dirty="0" smtClean="0">
                <a:solidFill>
                  <a:schemeClr val="tx1"/>
                </a:solidFill>
              </a:rPr>
              <a:t> </a:t>
            </a:r>
            <a:endParaRPr lang="ru-RU" sz="2200" dirty="0">
              <a:solidFill>
                <a:schemeClr val="tx1"/>
              </a:solidFill>
            </a:endParaRPr>
          </a:p>
          <a:p>
            <a:pPr algn="just"/>
            <a:endParaRPr lang="ru-RU" b="1" dirty="0" smtClean="0">
              <a:solidFill>
                <a:schemeClr val="tx1"/>
              </a:solidFill>
              <a:latin typeface="Arial" panose="020B0604020202020204" pitchFamily="34" charset="0"/>
              <a:cs typeface="Arial" panose="020B0604020202020204" pitchFamily="34" charset="0"/>
            </a:endParaRPr>
          </a:p>
        </p:txBody>
      </p:sp>
      <p:sp>
        <p:nvSpPr>
          <p:cNvPr id="4" name="Заголовок 1"/>
          <p:cNvSpPr>
            <a:spLocks noGrp="1"/>
          </p:cNvSpPr>
          <p:nvPr/>
        </p:nvSpPr>
        <p:spPr>
          <a:xfrm>
            <a:off x="204645" y="1201662"/>
            <a:ext cx="8229600" cy="22902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 </a:t>
            </a:r>
            <a:endParaRPr lang="ru-RU" sz="3600" dirty="0"/>
          </a:p>
        </p:txBody>
      </p:sp>
      <p:sp>
        <p:nvSpPr>
          <p:cNvPr id="5" name="Объект 2"/>
          <p:cNvSpPr>
            <a:spLocks noGrp="1"/>
          </p:cNvSpPr>
          <p:nvPr/>
        </p:nvSpPr>
        <p:spPr>
          <a:xfrm>
            <a:off x="323528" y="1700809"/>
            <a:ext cx="8496944"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ru-RU" dirty="0"/>
              <a:t> </a:t>
            </a:r>
          </a:p>
        </p:txBody>
      </p:sp>
      <p:sp>
        <p:nvSpPr>
          <p:cNvPr id="29697" name="Rectangle 1"/>
          <p:cNvSpPr>
            <a:spLocks noChangeArrowheads="1"/>
          </p:cNvSpPr>
          <p:nvPr/>
        </p:nvSpPr>
        <p:spPr bwMode="auto">
          <a:xfrm>
            <a:off x="323528" y="1281061"/>
            <a:ext cx="849694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Имущественные права</a:t>
            </a:r>
          </a:p>
          <a:p>
            <a:pPr marL="0" marR="0" lvl="0" indent="25400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Автору или иному правообладателю принадлежат имущественные (исключительные) права на использование этого произведения в любой форме и любым способом. </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Исключительные права автора на использование произведения означают право осуществлять, разрешать или запрещать осуществление следующих действий:</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воспроизводить произведение </a:t>
            </a:r>
            <a:r>
              <a:rPr kumimoji="0" lang="ru-RU" sz="1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(право на воспроизведение)</a:t>
            </a: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распространять оригинал или экземпляры произведения любым способом: продавать, менять, сдавать в прокат (внаем), совершать иные операции, в том числе в открытой сети телекоммуникаций (</a:t>
            </a:r>
            <a:r>
              <a:rPr kumimoji="0" lang="ru-RU" sz="1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право на распространение)</a:t>
            </a:r>
            <a:r>
              <a:rPr kumimoji="0" lang="ru-RU" sz="1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импортировать экземпляры произведения в целях распространения, включая экземпляры, изготовленные с разрешения автора или иного обладателя авторских прав </a:t>
            </a:r>
            <a:r>
              <a:rPr kumimoji="0" lang="ru-RU" sz="1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(право на импорт)</a:t>
            </a: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публично показывать произведение </a:t>
            </a:r>
            <a:r>
              <a:rPr kumimoji="0" lang="ru-RU" sz="1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(право на публичный показ)</a:t>
            </a: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публично исполнять произведение </a:t>
            </a:r>
            <a:r>
              <a:rPr kumimoji="0" lang="ru-RU" sz="1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(право на публичное исполнение)</a:t>
            </a: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публично сообщать произведение (сообщать произведение для всеобщего сведения), включая сообщение в эфир или по кабелю </a:t>
            </a:r>
            <a:r>
              <a:rPr kumimoji="0" lang="ru-RU" sz="1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(право на публичное сообщение);</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сообщать произведение в эфир, включая первое и (или) последующее сообщение в эфир для всеобщего сведения </a:t>
            </a:r>
            <a:r>
              <a:rPr kumimoji="0" lang="ru-RU" sz="1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(право на сообщение в эфир)</a:t>
            </a: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сообщать произведение по кабелю, включая первое и (или) последующее сообщение по кабелю для всеобщего сведения </a:t>
            </a:r>
            <a:r>
              <a:rPr kumimoji="0" lang="ru-RU" sz="1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(право на сообщение по кабелю)</a:t>
            </a: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переводить произведение </a:t>
            </a:r>
            <a:r>
              <a:rPr kumimoji="0" lang="ru-RU" sz="1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(право на перевод)</a:t>
            </a: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переделывать, аранжировать или другим образом перерабатывать произведение </a:t>
            </a:r>
            <a:r>
              <a:rPr kumimoji="0" lang="ru-RU" sz="1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(право на переработку)</a:t>
            </a:r>
            <a:r>
              <a:rPr kumimoji="0" lang="ru-RU" sz="1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доводить произведение до всеобщего сведения (</a:t>
            </a:r>
            <a:r>
              <a:rPr kumimoji="0" lang="ru-RU" sz="1400" b="1"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право на доведение до всеобщего сведения</a:t>
            </a:r>
            <a:r>
              <a:rPr kumimoji="0" lang="ru-RU" sz="14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a:t>
            </a:r>
            <a:endParaRPr kumimoji="0" lang="ru-RU" sz="14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1131037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1071</TotalTime>
  <Words>3196</Words>
  <Application>Microsoft Office PowerPoint</Application>
  <PresentationFormat>Экран (4:3)</PresentationFormat>
  <Paragraphs>239</Paragraphs>
  <Slides>35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Элина Черногрицкая</dc:creator>
  <cp:lastModifiedBy>Виталий Батурин</cp:lastModifiedBy>
  <cp:revision>252</cp:revision>
  <dcterms:created xsi:type="dcterms:W3CDTF">2018-01-30T04:51:50Z</dcterms:created>
  <dcterms:modified xsi:type="dcterms:W3CDTF">2019-10-17T04:53:08Z</dcterms:modified>
</cp:coreProperties>
</file>