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7"/>
  </p:notesMasterIdLst>
  <p:sldIdLst>
    <p:sldId id="802" r:id="rId2"/>
    <p:sldId id="808" r:id="rId3"/>
    <p:sldId id="794" r:id="rId4"/>
    <p:sldId id="304" r:id="rId5"/>
    <p:sldId id="782" r:id="rId6"/>
    <p:sldId id="781" r:id="rId7"/>
    <p:sldId id="776" r:id="rId8"/>
    <p:sldId id="804" r:id="rId9"/>
    <p:sldId id="806" r:id="rId10"/>
    <p:sldId id="799" r:id="rId11"/>
    <p:sldId id="810" r:id="rId12"/>
    <p:sldId id="814" r:id="rId13"/>
    <p:sldId id="812" r:id="rId14"/>
    <p:sldId id="813" r:id="rId15"/>
    <p:sldId id="584" r:id="rId16"/>
  </p:sldIdLst>
  <p:sldSz cx="12192000" cy="6858000"/>
  <p:notesSz cx="6794500" cy="99314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52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B0F0"/>
    <a:srgbClr val="9BBB59"/>
    <a:srgbClr val="92D050"/>
    <a:srgbClr val="FFC000"/>
    <a:srgbClr val="C0504D"/>
    <a:srgbClr val="B7DEE8"/>
    <a:srgbClr val="4F81BD"/>
    <a:srgbClr val="95B3D7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8" autoAdjust="0"/>
    <p:restoredTop sz="96408" autoAdjust="0"/>
  </p:normalViewPr>
  <p:slideViewPr>
    <p:cSldViewPr snapToGrid="0" showGuides="1">
      <p:cViewPr varScale="1">
        <p:scale>
          <a:sx n="114" d="100"/>
          <a:sy n="114" d="100"/>
        </p:scale>
        <p:origin x="600" y="144"/>
      </p:cViewPr>
      <p:guideLst>
        <p:guide orient="horz" pos="395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07176005509989"/>
          <c:y val="9.1267081435396052E-2"/>
          <c:w val="0.74614534991964598"/>
          <c:h val="0.72575380513276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F9F-4810-BEC8-E383FB022E06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F9F-4810-BEC8-E383FB022E06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9F-4810-BEC8-E383FB022E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07176005509989"/>
          <c:y val="9.1267081435396052E-2"/>
          <c:w val="0.74614534991964598"/>
          <c:h val="0.72575380513276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E23-4B2D-B60F-A72E3C5AA99C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E23-4B2D-B60F-A72E3C5AA99C}"/>
              </c:ext>
            </c:extLst>
          </c:dPt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23-4B2D-B60F-A72E3C5AA9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10"/>
        <c:holeSize val="75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4283" cy="498295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l">
              <a:defRPr sz="1200">
                <a:latin typeface="Arial Narrow" panose="020B0606020202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7" y="4"/>
            <a:ext cx="2944283" cy="498295"/>
          </a:xfrm>
          <a:prstGeom prst="rect">
            <a:avLst/>
          </a:prstGeom>
        </p:spPr>
        <p:txBody>
          <a:bodyPr vert="horz" lIns="91129" tIns="45565" rIns="91129" bIns="45565" rtlCol="0"/>
          <a:lstStyle>
            <a:lvl1pPr algn="r">
              <a:defRPr sz="1200">
                <a:latin typeface="Arial Narrow" panose="020B0606020202030204" pitchFamily="34" charset="0"/>
              </a:defRPr>
            </a:lvl1pPr>
          </a:lstStyle>
          <a:p>
            <a:fld id="{DFA555C2-999F-4F92-A1C2-56DA75D5E57C}" type="datetimeFigureOut">
              <a:rPr lang="en-US" smtClean="0"/>
              <a:pPr/>
              <a:t>2/27/2020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29" tIns="45565" rIns="91129" bIns="455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1" y="4779488"/>
            <a:ext cx="5435600" cy="3910489"/>
          </a:xfrm>
          <a:prstGeom prst="rect">
            <a:avLst/>
          </a:prstGeom>
        </p:spPr>
        <p:txBody>
          <a:bodyPr vert="horz" lIns="91129" tIns="45565" rIns="91129" bIns="45565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433110"/>
            <a:ext cx="2944283" cy="498294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l">
              <a:defRPr sz="1200">
                <a:latin typeface="Arial Narrow" panose="020B0606020202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7" y="9433110"/>
            <a:ext cx="2944283" cy="498294"/>
          </a:xfrm>
          <a:prstGeom prst="rect">
            <a:avLst/>
          </a:prstGeom>
        </p:spPr>
        <p:txBody>
          <a:bodyPr vert="horz" lIns="91129" tIns="45565" rIns="91129" bIns="45565" rtlCol="0" anchor="b"/>
          <a:lstStyle>
            <a:lvl1pPr algn="r">
              <a:defRPr sz="1200">
                <a:latin typeface="Arial Narrow" panose="020B0606020202030204" pitchFamily="34" charset="0"/>
              </a:defRPr>
            </a:lvl1pPr>
          </a:lstStyle>
          <a:p>
            <a:fld id="{C51DDD8E-1611-42C0-B2D1-8AEC338B46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05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DDD8E-1611-42C0-B2D1-8AEC338B46C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802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539750" y="884238"/>
            <a:ext cx="7826375" cy="440213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283">
              <a:defRPr/>
            </a:pPr>
            <a:fld id="{9756473A-C4E9-45A3-B9A4-D087C59AF6D5}" type="slidenum">
              <a:rPr lang="ru-RU">
                <a:solidFill>
                  <a:prstClr val="black"/>
                </a:solidFill>
              </a:rPr>
              <a:pPr defTabSz="918283">
                <a:defRPr/>
              </a:pPr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52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DDD8E-1611-42C0-B2D1-8AEC338B46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62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11BD6-1615-4016-8A08-36081368A24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0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7844E-0500-4DB4-A523-BDBE81AAF293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479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9E52-B0ED-4763-AEAC-222C2C9F37FB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68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 Narrow" panose="020B0606020202030204" pitchFamily="34" charset="0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22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us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id-ID" noProof="0"/>
          </a:p>
        </p:txBody>
      </p:sp>
    </p:spTree>
    <p:extLst>
      <p:ext uri="{BB962C8B-B14F-4D97-AF65-F5344CB8AC3E}">
        <p14:creationId xmlns:p14="http://schemas.microsoft.com/office/powerpoint/2010/main" val="2264300172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675F7-C5F3-4B16-A38A-13C8817F22EF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616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A0027-8E56-44F0-B440-CAD3F56A24B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246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A3509-79E3-4551-8E8E-80A4407513C7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21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121F8-51F4-4F0D-8983-73B5D36A00EC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2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80B36-D2B4-4DCB-ABE1-616DA778165C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89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352B3-4ACA-4DAF-BDF2-8B427C12EEC9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7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1CA85-9B49-4FD9-AFBF-21D050BA450E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37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24D7-6C46-4D5C-8183-257B23A9DA94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95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8983F-A6F1-4B53-B19B-84879355CD70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27.02.2020 9:36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2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36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ÐÐ°ÑÑÐ¸Ð½ÐºÐ¸ Ð¿Ð¾ Ð·Ð°Ð¿ÑÐ¾ÑÑ Ð³ÐµÑÐ± Ð°ÑÑÐ°Ð½Ñ">
            <a:extLst>
              <a:ext uri="{FF2B5EF4-FFF2-40B4-BE49-F238E27FC236}">
                <a16:creationId xmlns:a16="http://schemas.microsoft.com/office/drawing/2014/main" id="{CF487336-38D3-43E6-B86B-508576ACA5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910" y="693801"/>
            <a:ext cx="1475059" cy="1475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D:\Юрист.Крнтинент\для презы.png">
            <a:extLst>
              <a:ext uri="{FF2B5EF4-FFF2-40B4-BE49-F238E27FC236}">
                <a16:creationId xmlns:a16="http://schemas.microsoft.com/office/drawing/2014/main" id="{8434403E-05E9-4AC1-9AA1-FD3B97E703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F6673B5-3980-45E6-B3E8-69743398F056}"/>
              </a:ext>
            </a:extLst>
          </p:cNvPr>
          <p:cNvSpPr/>
          <p:nvPr/>
        </p:nvSpPr>
        <p:spPr>
          <a:xfrm>
            <a:off x="830509" y="3232944"/>
            <a:ext cx="101003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006666"/>
                </a:solidFill>
                <a:latin typeface="Arial" pitchFamily="34" charset="0"/>
              </a:rPr>
              <a:t>ВНЕДРЕНИЕ ОБЯЗАТЕЛЬНОГО СОЦИАЛЬНОГО </a:t>
            </a:r>
          </a:p>
          <a:p>
            <a:pPr algn="ctr"/>
            <a:r>
              <a:rPr lang="ru-RU" altLang="ru-RU" sz="3200" b="1" dirty="0">
                <a:solidFill>
                  <a:srgbClr val="006666"/>
                </a:solidFill>
                <a:latin typeface="Arial" pitchFamily="34" charset="0"/>
              </a:rPr>
              <a:t>МЕДИЦИНСКОГО СТРАХОВАНИЯ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73934" y="6483355"/>
            <a:ext cx="61806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F738C-C233-487F-92A8-42D096B18CC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1259" y="802600"/>
            <a:ext cx="1180253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sng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Ожидаемый эффект от своевременного внедрения ОСМС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Увеличение объемов медицинской помощи, в </a:t>
            </a:r>
            <a:r>
              <a:rPr kumimoji="0" lang="ru-RU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т.ч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.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в 3 раза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консультативной и диагностической помощи,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в 2,7 раза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реабилитационной и восстановительной помощи,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в 2,3 раза 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стоматологической помощи, ВТМУ более чем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в 2 раза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endParaRPr lang="ru-RU" sz="2000" b="1" dirty="0">
              <a:solidFill>
                <a:srgbClr val="70AD47">
                  <a:lumMod val="50000"/>
                </a:srgbClr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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Ежегодное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 увеличение заработной платы врачей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до 30%</a:t>
            </a:r>
            <a:r>
              <a:rPr kumimoji="0" lang="ru-RU" sz="2000" b="1" i="0" u="none" strike="noStrike" kern="1200" cap="none" spc="0" normalizeH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 </a:t>
            </a:r>
            <a:r>
              <a:rPr kumimoji="0" lang="ru-RU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cs typeface="Arial" pitchFamily="34" charset="0"/>
              </a:rPr>
              <a:t>(в 2020 г. средняя зарплата - 261 тыс. </a:t>
            </a:r>
            <a:r>
              <a:rPr kumimoji="0" lang="ru-RU" i="1" u="none" strike="noStrike" kern="1200" cap="none" spc="0" normalizeH="0" baseline="0" noProof="0" dirty="0" err="1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cs typeface="Arial" pitchFamily="34" charset="0"/>
              </a:rPr>
              <a:t>тг</a:t>
            </a:r>
            <a:r>
              <a:rPr kumimoji="0" lang="ru-RU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cs typeface="Arial" pitchFamily="34" charset="0"/>
              </a:rPr>
              <a:t>.)</a:t>
            </a:r>
            <a:endParaRPr lang="ru-RU" i="1" dirty="0">
              <a:solidFill>
                <a:schemeClr val="accent1">
                  <a:lumMod val="50000"/>
                </a:schemeClr>
              </a:solidFill>
              <a:latin typeface="+mj-lt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ru-RU" sz="2000" b="1" dirty="0">
              <a:solidFill>
                <a:srgbClr val="70AD47">
                  <a:lumMod val="50000"/>
                </a:srgbClr>
              </a:solidFill>
              <a:latin typeface="Arial Black" panose="020B0A04020102020204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Arial Black" panose="020B0A04020102020204" pitchFamily="34" charset="0"/>
              <a:cs typeface="Arial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Рост тарифов, включающий расходы на обновление основных средств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Развитие инфраструктуры, включая повышение уровня оснащенности медтехникой организаций здравоохранения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до 90%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, обновление изношенной медтехники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lang="ru-RU" sz="2000" dirty="0">
              <a:solidFill>
                <a:srgbClr val="002060"/>
              </a:solidFill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kk-KZ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</a:rPr>
              <a:t>Снижение в среднем расходов населения на медицинскую помощь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Arial Black" panose="020B0A04020102020204" pitchFamily="34" charset="0"/>
                <a:cs typeface="Arial" pitchFamily="34" charset="0"/>
              </a:rPr>
              <a:t>в два раза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15212" y="-34836"/>
            <a:ext cx="65966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Актуальность внедрения ОСМС с 2020 года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352440" y="467965"/>
            <a:ext cx="1134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895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73934" y="6483355"/>
            <a:ext cx="61806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F738C-C233-487F-92A8-42D096B18CC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10938" y="-34836"/>
            <a:ext cx="2624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Дефицит кадров</a:t>
            </a: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352440" y="467965"/>
            <a:ext cx="1134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0" descr="Картинки по запросу врач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050" y="937844"/>
            <a:ext cx="1293668" cy="12416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29AF4B6C-0C58-483B-B49A-3AA2FD77BDA1}"/>
              </a:ext>
            </a:extLst>
          </p:cNvPr>
          <p:cNvSpPr/>
          <p:nvPr/>
        </p:nvSpPr>
        <p:spPr>
          <a:xfrm>
            <a:off x="9531105" y="1013101"/>
            <a:ext cx="30575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accent1"/>
                </a:solidFill>
              </a:rPr>
              <a:t>Обучено более </a:t>
            </a:r>
            <a:r>
              <a:rPr lang="ru-RU" sz="2000" b="1" dirty="0">
                <a:solidFill>
                  <a:schemeClr val="accent1"/>
                </a:solidFill>
              </a:rPr>
              <a:t>2</a:t>
            </a:r>
            <a:r>
              <a:rPr lang="ru-RU" sz="2000" dirty="0">
                <a:solidFill>
                  <a:schemeClr val="accent1"/>
                </a:solidFill>
              </a:rPr>
              <a:t> тыс. медработников:</a:t>
            </a:r>
            <a:endParaRPr lang="en-US" sz="2000" dirty="0">
              <a:solidFill>
                <a:schemeClr val="accent1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1"/>
                </a:solidFill>
              </a:rPr>
              <a:t>747</a:t>
            </a:r>
            <a:r>
              <a:rPr lang="ru-RU" sz="2000" dirty="0">
                <a:solidFill>
                  <a:schemeClr val="accent1"/>
                </a:solidFill>
              </a:rPr>
              <a:t> врачи</a:t>
            </a:r>
            <a:endParaRPr lang="en-US" sz="2000" dirty="0">
              <a:solidFill>
                <a:schemeClr val="accent1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>
                <a:solidFill>
                  <a:schemeClr val="accent1"/>
                </a:solidFill>
              </a:rPr>
              <a:t> </a:t>
            </a:r>
            <a:r>
              <a:rPr lang="ru-RU" sz="2000" b="1" dirty="0">
                <a:solidFill>
                  <a:schemeClr val="accent1"/>
                </a:solidFill>
              </a:rPr>
              <a:t>1360 </a:t>
            </a:r>
            <a:r>
              <a:rPr lang="ru-RU" sz="2000" dirty="0">
                <a:solidFill>
                  <a:schemeClr val="accent1"/>
                </a:solidFill>
              </a:rPr>
              <a:t>СМР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 </a:t>
            </a:r>
            <a:r>
              <a:rPr lang="ru-RU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адмперсонал</a:t>
            </a:r>
            <a:endParaRPr lang="ru-RU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E924B7B3-50B1-4261-8F9F-DA76FAD98099}"/>
              </a:ext>
            </a:extLst>
          </p:cNvPr>
          <p:cNvSpPr/>
          <p:nvPr/>
        </p:nvSpPr>
        <p:spPr>
          <a:xfrm>
            <a:off x="1881455" y="1453253"/>
            <a:ext cx="3279259" cy="369332"/>
          </a:xfrm>
          <a:prstGeom prst="rect">
            <a:avLst/>
          </a:prstGeom>
        </p:spPr>
        <p:txBody>
          <a:bodyPr wrap="square" lIns="0" tIns="0" bIns="0">
            <a:spAutoFit/>
          </a:bodyPr>
          <a:lstStyle/>
          <a:p>
            <a:r>
              <a:rPr lang="ru-RU" sz="2400" b="1" dirty="0">
                <a:solidFill>
                  <a:srgbClr val="0070C0"/>
                </a:solidFill>
                <a:cs typeface="Arial" panose="020B0604020202020204" pitchFamily="34" charset="0"/>
              </a:rPr>
              <a:t>217 дефицит кадров</a:t>
            </a:r>
            <a:endParaRPr lang="ru-RU" sz="9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EBBE3A6F-16D7-4379-8C1D-0543B3E4CEB2}"/>
              </a:ext>
            </a:extLst>
          </p:cNvPr>
          <p:cNvCxnSpPr>
            <a:cxnSpLocks/>
          </p:cNvCxnSpPr>
          <p:nvPr/>
        </p:nvCxnSpPr>
        <p:spPr>
          <a:xfrm>
            <a:off x="20225" y="2968064"/>
            <a:ext cx="12192000" cy="0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CF7ED5E-7B2B-4F86-B2A8-805BB5F3CDAB}"/>
              </a:ext>
            </a:extLst>
          </p:cNvPr>
          <p:cNvCxnSpPr>
            <a:cxnSpLocks/>
          </p:cNvCxnSpPr>
          <p:nvPr/>
        </p:nvCxnSpPr>
        <p:spPr>
          <a:xfrm>
            <a:off x="4585623" y="553996"/>
            <a:ext cx="0" cy="2414068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29AF4B6C-0C58-483B-B49A-3AA2FD77BDA1}"/>
              </a:ext>
            </a:extLst>
          </p:cNvPr>
          <p:cNvSpPr/>
          <p:nvPr/>
        </p:nvSpPr>
        <p:spPr>
          <a:xfrm>
            <a:off x="5998994" y="1258149"/>
            <a:ext cx="5451989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1"/>
                </a:solidFill>
              </a:rPr>
              <a:t>Повышение </a:t>
            </a:r>
          </a:p>
          <a:p>
            <a:r>
              <a:rPr lang="ru-RU" sz="2400" b="1" dirty="0">
                <a:solidFill>
                  <a:schemeClr val="accent1"/>
                </a:solidFill>
              </a:rPr>
              <a:t>зарплаты до </a:t>
            </a:r>
            <a:r>
              <a:rPr lang="ru-RU" sz="2800" b="1" dirty="0">
                <a:solidFill>
                  <a:schemeClr val="accent1"/>
                </a:solidFill>
              </a:rPr>
              <a:t>30%</a:t>
            </a:r>
            <a:endParaRPr lang="ru-RU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44212015-2EAB-449E-94A4-B2E933D5D10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09077" y="5439777"/>
            <a:ext cx="1044071" cy="1065557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749BD870-6481-451F-87EC-2FFED07A268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5893" y="5439778"/>
            <a:ext cx="1044070" cy="1065556"/>
          </a:xfrm>
          <a:prstGeom prst="ellipse">
            <a:avLst/>
          </a:prstGeom>
          <a:ln>
            <a:solidFill>
              <a:schemeClr val="tx1"/>
            </a:solidFill>
          </a:ln>
        </p:spPr>
      </p:pic>
      <p:pic>
        <p:nvPicPr>
          <p:cNvPr id="26" name="Picture 2" descr="Картинки по запросу германия">
            <a:extLst>
              <a:ext uri="{FF2B5EF4-FFF2-40B4-BE49-F238E27FC236}">
                <a16:creationId xmlns:a16="http://schemas.microsoft.com/office/drawing/2014/main" id="{ED32C110-2E3F-4E5B-800F-AE40AEC370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342" y="5450465"/>
            <a:ext cx="1035645" cy="1065552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Похожее изображение">
            <a:extLst>
              <a:ext uri="{FF2B5EF4-FFF2-40B4-BE49-F238E27FC236}">
                <a16:creationId xmlns:a16="http://schemas.microsoft.com/office/drawing/2014/main" id="{822D191F-0809-4E86-9F65-CA27797ECE3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33" t="4156" r="16485" b="4156"/>
          <a:stretch/>
        </p:blipFill>
        <p:spPr bwMode="auto">
          <a:xfrm>
            <a:off x="1456030" y="5450465"/>
            <a:ext cx="1044064" cy="1054869"/>
          </a:xfrm>
          <a:prstGeom prst="ellipse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70557" y="3665532"/>
            <a:ext cx="114869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Медицинские работники повысили свою квалификацию в ведущих клиниках Швейцарии, Германии, Южной Кореи, Израиля по онкологии, акушерству и гинекологии, анестезиологии и реаниматологии, травматологии, нейрохирургии, оториноларингологии, хирургии, </a:t>
            </a:r>
            <a:r>
              <a:rPr lang="ru-RU" sz="2400" dirty="0" err="1"/>
              <a:t>комбустиологии</a:t>
            </a:r>
            <a:r>
              <a:rPr lang="ru-RU" sz="2400" dirty="0"/>
              <a:t>, трансфузиологии.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95464358-F1FE-430E-93C1-DD0CFBC81C8D}"/>
              </a:ext>
            </a:extLst>
          </p:cNvPr>
          <p:cNvSpPr/>
          <p:nvPr/>
        </p:nvSpPr>
        <p:spPr>
          <a:xfrm>
            <a:off x="3905251" y="3136637"/>
            <a:ext cx="5141108" cy="424738"/>
          </a:xfrm>
          <a:prstGeom prst="rect">
            <a:avLst/>
          </a:prstGeom>
        </p:spPr>
        <p:txBody>
          <a:bodyPr wrap="square" lIns="91445" tIns="45723" rIns="91445" bIns="45723">
            <a:spAutoFit/>
          </a:bodyPr>
          <a:lstStyle/>
          <a:p>
            <a:pPr>
              <a:lnSpc>
                <a:spcPct val="90000"/>
              </a:lnSpc>
            </a:pP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ПОВЫШЕНИЯ КВАЛИФИКАЦИИ</a:t>
            </a:r>
          </a:p>
        </p:txBody>
      </p:sp>
      <p:sp>
        <p:nvSpPr>
          <p:cNvPr id="29" name="Freeform 35">
            <a:extLst>
              <a:ext uri="{FF2B5EF4-FFF2-40B4-BE49-F238E27FC236}">
                <a16:creationId xmlns:a16="http://schemas.microsoft.com/office/drawing/2014/main" id="{1B7C16E4-EB01-4AA4-94CF-1DC9099278AC}"/>
              </a:ext>
            </a:extLst>
          </p:cNvPr>
          <p:cNvSpPr>
            <a:spLocks noEditPoints="1"/>
          </p:cNvSpPr>
          <p:nvPr/>
        </p:nvSpPr>
        <p:spPr bwMode="auto">
          <a:xfrm>
            <a:off x="8500039" y="1268455"/>
            <a:ext cx="844156" cy="818047"/>
          </a:xfrm>
          <a:custGeom>
            <a:avLst/>
            <a:gdLst>
              <a:gd name="T0" fmla="*/ 95 w 232"/>
              <a:gd name="T1" fmla="*/ 141 h 232"/>
              <a:gd name="T2" fmla="*/ 106 w 232"/>
              <a:gd name="T3" fmla="*/ 120 h 232"/>
              <a:gd name="T4" fmla="*/ 127 w 232"/>
              <a:gd name="T5" fmla="*/ 109 h 232"/>
              <a:gd name="T6" fmla="*/ 138 w 232"/>
              <a:gd name="T7" fmla="*/ 120 h 232"/>
              <a:gd name="T8" fmla="*/ 127 w 232"/>
              <a:gd name="T9" fmla="*/ 141 h 232"/>
              <a:gd name="T10" fmla="*/ 106 w 232"/>
              <a:gd name="T11" fmla="*/ 152 h 232"/>
              <a:gd name="T12" fmla="*/ 140 w 232"/>
              <a:gd name="T13" fmla="*/ 58 h 232"/>
              <a:gd name="T14" fmla="*/ 134 w 232"/>
              <a:gd name="T15" fmla="*/ 60 h 232"/>
              <a:gd name="T16" fmla="*/ 99 w 232"/>
              <a:gd name="T17" fmla="*/ 58 h 232"/>
              <a:gd name="T18" fmla="*/ 89 w 232"/>
              <a:gd name="T19" fmla="*/ 61 h 232"/>
              <a:gd name="T20" fmla="*/ 144 w 232"/>
              <a:gd name="T21" fmla="*/ 73 h 232"/>
              <a:gd name="T22" fmla="*/ 140 w 232"/>
              <a:gd name="T23" fmla="*/ 58 h 232"/>
              <a:gd name="T24" fmla="*/ 116 w 232"/>
              <a:gd name="T25" fmla="*/ 232 h 232"/>
              <a:gd name="T26" fmla="*/ 116 w 232"/>
              <a:gd name="T27" fmla="*/ 0 h 232"/>
              <a:gd name="T28" fmla="*/ 190 w 232"/>
              <a:gd name="T29" fmla="*/ 126 h 232"/>
              <a:gd name="T30" fmla="*/ 153 w 232"/>
              <a:gd name="T31" fmla="*/ 130 h 232"/>
              <a:gd name="T32" fmla="*/ 142 w 232"/>
              <a:gd name="T33" fmla="*/ 163 h 232"/>
              <a:gd name="T34" fmla="*/ 79 w 232"/>
              <a:gd name="T35" fmla="*/ 151 h 232"/>
              <a:gd name="T36" fmla="*/ 55 w 232"/>
              <a:gd name="T37" fmla="*/ 130 h 232"/>
              <a:gd name="T38" fmla="*/ 42 w 232"/>
              <a:gd name="T39" fmla="*/ 181 h 232"/>
              <a:gd name="T40" fmla="*/ 190 w 232"/>
              <a:gd name="T41" fmla="*/ 126 h 232"/>
              <a:gd name="T42" fmla="*/ 142 w 232"/>
              <a:gd name="T43" fmla="*/ 157 h 232"/>
              <a:gd name="T44" fmla="*/ 147 w 232"/>
              <a:gd name="T45" fmla="*/ 109 h 232"/>
              <a:gd name="T46" fmla="*/ 90 w 232"/>
              <a:gd name="T47" fmla="*/ 104 h 232"/>
              <a:gd name="T48" fmla="*/ 85 w 232"/>
              <a:gd name="T49" fmla="*/ 151 h 232"/>
              <a:gd name="T50" fmla="*/ 190 w 232"/>
              <a:gd name="T51" fmla="*/ 73 h 232"/>
              <a:gd name="T52" fmla="*/ 150 w 232"/>
              <a:gd name="T53" fmla="*/ 61 h 232"/>
              <a:gd name="T54" fmla="*/ 134 w 232"/>
              <a:gd name="T55" fmla="*/ 52 h 232"/>
              <a:gd name="T56" fmla="*/ 99 w 232"/>
              <a:gd name="T57" fmla="*/ 51 h 232"/>
              <a:gd name="T58" fmla="*/ 92 w 232"/>
              <a:gd name="T59" fmla="*/ 52 h 232"/>
              <a:gd name="T60" fmla="*/ 83 w 232"/>
              <a:gd name="T61" fmla="*/ 73 h 232"/>
              <a:gd name="T62" fmla="*/ 42 w 232"/>
              <a:gd name="T63" fmla="*/ 117 h 232"/>
              <a:gd name="T64" fmla="*/ 79 w 232"/>
              <a:gd name="T65" fmla="*/ 122 h 232"/>
              <a:gd name="T66" fmla="*/ 90 w 232"/>
              <a:gd name="T67" fmla="*/ 98 h 232"/>
              <a:gd name="T68" fmla="*/ 153 w 232"/>
              <a:gd name="T69" fmla="*/ 109 h 232"/>
              <a:gd name="T70" fmla="*/ 177 w 232"/>
              <a:gd name="T71" fmla="*/ 122 h 232"/>
              <a:gd name="T72" fmla="*/ 190 w 232"/>
              <a:gd name="T73" fmla="*/ 73 h 2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32" h="232">
                <a:moveTo>
                  <a:pt x="106" y="141"/>
                </a:moveTo>
                <a:cubicBezTo>
                  <a:pt x="95" y="141"/>
                  <a:pt x="95" y="141"/>
                  <a:pt x="95" y="141"/>
                </a:cubicBezTo>
                <a:cubicBezTo>
                  <a:pt x="95" y="120"/>
                  <a:pt x="95" y="120"/>
                  <a:pt x="95" y="120"/>
                </a:cubicBezTo>
                <a:cubicBezTo>
                  <a:pt x="106" y="120"/>
                  <a:pt x="106" y="120"/>
                  <a:pt x="106" y="120"/>
                </a:cubicBezTo>
                <a:cubicBezTo>
                  <a:pt x="106" y="109"/>
                  <a:pt x="106" y="109"/>
                  <a:pt x="106" y="109"/>
                </a:cubicBezTo>
                <a:cubicBezTo>
                  <a:pt x="127" y="109"/>
                  <a:pt x="127" y="109"/>
                  <a:pt x="127" y="109"/>
                </a:cubicBezTo>
                <a:cubicBezTo>
                  <a:pt x="127" y="120"/>
                  <a:pt x="127" y="120"/>
                  <a:pt x="127" y="120"/>
                </a:cubicBezTo>
                <a:cubicBezTo>
                  <a:pt x="138" y="120"/>
                  <a:pt x="138" y="120"/>
                  <a:pt x="138" y="120"/>
                </a:cubicBezTo>
                <a:cubicBezTo>
                  <a:pt x="138" y="141"/>
                  <a:pt x="138" y="141"/>
                  <a:pt x="138" y="141"/>
                </a:cubicBezTo>
                <a:cubicBezTo>
                  <a:pt x="127" y="141"/>
                  <a:pt x="127" y="141"/>
                  <a:pt x="127" y="141"/>
                </a:cubicBezTo>
                <a:cubicBezTo>
                  <a:pt x="127" y="152"/>
                  <a:pt x="127" y="152"/>
                  <a:pt x="127" y="152"/>
                </a:cubicBezTo>
                <a:cubicBezTo>
                  <a:pt x="106" y="152"/>
                  <a:pt x="106" y="152"/>
                  <a:pt x="106" y="152"/>
                </a:cubicBezTo>
                <a:lnTo>
                  <a:pt x="106" y="141"/>
                </a:lnTo>
                <a:close/>
                <a:moveTo>
                  <a:pt x="140" y="58"/>
                </a:moveTo>
                <a:cubicBezTo>
                  <a:pt x="134" y="58"/>
                  <a:pt x="134" y="58"/>
                  <a:pt x="134" y="58"/>
                </a:cubicBezTo>
                <a:cubicBezTo>
                  <a:pt x="134" y="60"/>
                  <a:pt x="134" y="60"/>
                  <a:pt x="134" y="60"/>
                </a:cubicBezTo>
                <a:cubicBezTo>
                  <a:pt x="99" y="60"/>
                  <a:pt x="99" y="60"/>
                  <a:pt x="99" y="60"/>
                </a:cubicBezTo>
                <a:cubicBezTo>
                  <a:pt x="99" y="58"/>
                  <a:pt x="99" y="58"/>
                  <a:pt x="99" y="58"/>
                </a:cubicBezTo>
                <a:cubicBezTo>
                  <a:pt x="92" y="58"/>
                  <a:pt x="92" y="58"/>
                  <a:pt x="92" y="58"/>
                </a:cubicBezTo>
                <a:cubicBezTo>
                  <a:pt x="91" y="58"/>
                  <a:pt x="89" y="60"/>
                  <a:pt x="89" y="61"/>
                </a:cubicBezTo>
                <a:cubicBezTo>
                  <a:pt x="89" y="73"/>
                  <a:pt x="89" y="73"/>
                  <a:pt x="89" y="73"/>
                </a:cubicBezTo>
                <a:cubicBezTo>
                  <a:pt x="144" y="73"/>
                  <a:pt x="144" y="73"/>
                  <a:pt x="144" y="73"/>
                </a:cubicBezTo>
                <a:cubicBezTo>
                  <a:pt x="144" y="61"/>
                  <a:pt x="144" y="61"/>
                  <a:pt x="144" y="61"/>
                </a:cubicBezTo>
                <a:cubicBezTo>
                  <a:pt x="144" y="60"/>
                  <a:pt x="142" y="58"/>
                  <a:pt x="140" y="58"/>
                </a:cubicBezTo>
                <a:close/>
                <a:moveTo>
                  <a:pt x="232" y="116"/>
                </a:moveTo>
                <a:cubicBezTo>
                  <a:pt x="232" y="180"/>
                  <a:pt x="180" y="232"/>
                  <a:pt x="116" y="232"/>
                </a:cubicBezTo>
                <a:cubicBezTo>
                  <a:pt x="52" y="232"/>
                  <a:pt x="0" y="180"/>
                  <a:pt x="0" y="116"/>
                </a:cubicBezTo>
                <a:cubicBezTo>
                  <a:pt x="0" y="52"/>
                  <a:pt x="52" y="0"/>
                  <a:pt x="116" y="0"/>
                </a:cubicBezTo>
                <a:cubicBezTo>
                  <a:pt x="180" y="0"/>
                  <a:pt x="232" y="52"/>
                  <a:pt x="232" y="116"/>
                </a:cubicBezTo>
                <a:close/>
                <a:moveTo>
                  <a:pt x="190" y="126"/>
                </a:moveTo>
                <a:cubicBezTo>
                  <a:pt x="187" y="128"/>
                  <a:pt x="182" y="130"/>
                  <a:pt x="177" y="130"/>
                </a:cubicBezTo>
                <a:cubicBezTo>
                  <a:pt x="153" y="130"/>
                  <a:pt x="153" y="130"/>
                  <a:pt x="153" y="130"/>
                </a:cubicBezTo>
                <a:cubicBezTo>
                  <a:pt x="153" y="151"/>
                  <a:pt x="153" y="151"/>
                  <a:pt x="153" y="151"/>
                </a:cubicBezTo>
                <a:cubicBezTo>
                  <a:pt x="153" y="158"/>
                  <a:pt x="148" y="163"/>
                  <a:pt x="142" y="163"/>
                </a:cubicBezTo>
                <a:cubicBezTo>
                  <a:pt x="90" y="163"/>
                  <a:pt x="90" y="163"/>
                  <a:pt x="90" y="163"/>
                </a:cubicBezTo>
                <a:cubicBezTo>
                  <a:pt x="84" y="163"/>
                  <a:pt x="79" y="158"/>
                  <a:pt x="79" y="151"/>
                </a:cubicBezTo>
                <a:cubicBezTo>
                  <a:pt x="79" y="130"/>
                  <a:pt x="79" y="130"/>
                  <a:pt x="79" y="130"/>
                </a:cubicBezTo>
                <a:cubicBezTo>
                  <a:pt x="55" y="130"/>
                  <a:pt x="55" y="130"/>
                  <a:pt x="55" y="130"/>
                </a:cubicBezTo>
                <a:cubicBezTo>
                  <a:pt x="50" y="130"/>
                  <a:pt x="46" y="128"/>
                  <a:pt x="42" y="126"/>
                </a:cubicBezTo>
                <a:cubicBezTo>
                  <a:pt x="42" y="181"/>
                  <a:pt x="42" y="181"/>
                  <a:pt x="42" y="181"/>
                </a:cubicBezTo>
                <a:cubicBezTo>
                  <a:pt x="190" y="181"/>
                  <a:pt x="190" y="181"/>
                  <a:pt x="190" y="181"/>
                </a:cubicBezTo>
                <a:lnTo>
                  <a:pt x="190" y="126"/>
                </a:lnTo>
                <a:close/>
                <a:moveTo>
                  <a:pt x="90" y="157"/>
                </a:moveTo>
                <a:cubicBezTo>
                  <a:pt x="142" y="157"/>
                  <a:pt x="142" y="157"/>
                  <a:pt x="142" y="157"/>
                </a:cubicBezTo>
                <a:cubicBezTo>
                  <a:pt x="145" y="157"/>
                  <a:pt x="147" y="154"/>
                  <a:pt x="147" y="151"/>
                </a:cubicBezTo>
                <a:cubicBezTo>
                  <a:pt x="147" y="109"/>
                  <a:pt x="147" y="109"/>
                  <a:pt x="147" y="109"/>
                </a:cubicBezTo>
                <a:cubicBezTo>
                  <a:pt x="147" y="106"/>
                  <a:pt x="145" y="104"/>
                  <a:pt x="142" y="104"/>
                </a:cubicBezTo>
                <a:cubicBezTo>
                  <a:pt x="90" y="104"/>
                  <a:pt x="90" y="104"/>
                  <a:pt x="90" y="104"/>
                </a:cubicBezTo>
                <a:cubicBezTo>
                  <a:pt x="87" y="104"/>
                  <a:pt x="85" y="106"/>
                  <a:pt x="85" y="109"/>
                </a:cubicBezTo>
                <a:cubicBezTo>
                  <a:pt x="85" y="151"/>
                  <a:pt x="85" y="151"/>
                  <a:pt x="85" y="151"/>
                </a:cubicBezTo>
                <a:cubicBezTo>
                  <a:pt x="85" y="154"/>
                  <a:pt x="87" y="157"/>
                  <a:pt x="90" y="157"/>
                </a:cubicBezTo>
                <a:close/>
                <a:moveTo>
                  <a:pt x="190" y="73"/>
                </a:moveTo>
                <a:cubicBezTo>
                  <a:pt x="150" y="73"/>
                  <a:pt x="150" y="73"/>
                  <a:pt x="150" y="73"/>
                </a:cubicBezTo>
                <a:cubicBezTo>
                  <a:pt x="150" y="61"/>
                  <a:pt x="150" y="61"/>
                  <a:pt x="150" y="61"/>
                </a:cubicBezTo>
                <a:cubicBezTo>
                  <a:pt x="150" y="56"/>
                  <a:pt x="146" y="52"/>
                  <a:pt x="140" y="52"/>
                </a:cubicBezTo>
                <a:cubicBezTo>
                  <a:pt x="134" y="52"/>
                  <a:pt x="134" y="52"/>
                  <a:pt x="134" y="52"/>
                </a:cubicBezTo>
                <a:cubicBezTo>
                  <a:pt x="134" y="51"/>
                  <a:pt x="134" y="51"/>
                  <a:pt x="134" y="51"/>
                </a:cubicBezTo>
                <a:cubicBezTo>
                  <a:pt x="99" y="51"/>
                  <a:pt x="99" y="51"/>
                  <a:pt x="99" y="51"/>
                </a:cubicBezTo>
                <a:cubicBezTo>
                  <a:pt x="99" y="52"/>
                  <a:pt x="99" y="52"/>
                  <a:pt x="99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87" y="52"/>
                  <a:pt x="83" y="56"/>
                  <a:pt x="83" y="61"/>
                </a:cubicBezTo>
                <a:cubicBezTo>
                  <a:pt x="83" y="73"/>
                  <a:pt x="83" y="73"/>
                  <a:pt x="83" y="73"/>
                </a:cubicBezTo>
                <a:cubicBezTo>
                  <a:pt x="42" y="73"/>
                  <a:pt x="42" y="73"/>
                  <a:pt x="42" y="73"/>
                </a:cubicBezTo>
                <a:cubicBezTo>
                  <a:pt x="42" y="117"/>
                  <a:pt x="42" y="117"/>
                  <a:pt x="42" y="117"/>
                </a:cubicBezTo>
                <a:cubicBezTo>
                  <a:pt x="45" y="120"/>
                  <a:pt x="50" y="122"/>
                  <a:pt x="55" y="122"/>
                </a:cubicBezTo>
                <a:cubicBezTo>
                  <a:pt x="79" y="122"/>
                  <a:pt x="79" y="122"/>
                  <a:pt x="79" y="122"/>
                </a:cubicBezTo>
                <a:cubicBezTo>
                  <a:pt x="79" y="109"/>
                  <a:pt x="79" y="109"/>
                  <a:pt x="79" y="109"/>
                </a:cubicBezTo>
                <a:cubicBezTo>
                  <a:pt x="79" y="103"/>
                  <a:pt x="84" y="98"/>
                  <a:pt x="90" y="98"/>
                </a:cubicBezTo>
                <a:cubicBezTo>
                  <a:pt x="142" y="98"/>
                  <a:pt x="142" y="98"/>
                  <a:pt x="142" y="98"/>
                </a:cubicBezTo>
                <a:cubicBezTo>
                  <a:pt x="148" y="98"/>
                  <a:pt x="153" y="103"/>
                  <a:pt x="153" y="109"/>
                </a:cubicBezTo>
                <a:cubicBezTo>
                  <a:pt x="153" y="122"/>
                  <a:pt x="153" y="122"/>
                  <a:pt x="153" y="122"/>
                </a:cubicBezTo>
                <a:cubicBezTo>
                  <a:pt x="177" y="122"/>
                  <a:pt x="177" y="122"/>
                  <a:pt x="177" y="122"/>
                </a:cubicBezTo>
                <a:cubicBezTo>
                  <a:pt x="182" y="122"/>
                  <a:pt x="187" y="120"/>
                  <a:pt x="190" y="117"/>
                </a:cubicBezTo>
                <a:lnTo>
                  <a:pt x="190" y="7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182889" tIns="91445" rIns="182889" bIns="91445" numCol="1" anchor="t" anchorCtr="0" compatLnSpc="1">
            <a:prstTxWarp prst="textNoShape">
              <a:avLst/>
            </a:prstTxWarp>
          </a:bodyPr>
          <a:lstStyle/>
          <a:p>
            <a:endParaRPr lang="en-US" sz="72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0CF7ED5E-7B2B-4F86-B2A8-805BB5F3CDAB}"/>
              </a:ext>
            </a:extLst>
          </p:cNvPr>
          <p:cNvCxnSpPr>
            <a:cxnSpLocks/>
          </p:cNvCxnSpPr>
          <p:nvPr/>
        </p:nvCxnSpPr>
        <p:spPr>
          <a:xfrm>
            <a:off x="8407341" y="553996"/>
            <a:ext cx="0" cy="2414068"/>
          </a:xfrm>
          <a:prstGeom prst="line">
            <a:avLst/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2DFAE9F6-2BEF-4721-8DB1-02288C032D61}"/>
              </a:ext>
            </a:extLst>
          </p:cNvPr>
          <p:cNvGrpSpPr/>
          <p:nvPr/>
        </p:nvGrpSpPr>
        <p:grpSpPr>
          <a:xfrm>
            <a:off x="4796637" y="1204302"/>
            <a:ext cx="830863" cy="830863"/>
            <a:chOff x="5719035" y="5559062"/>
            <a:chExt cx="830863" cy="830863"/>
          </a:xfrm>
        </p:grpSpPr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0E79FE95-9782-41B6-BC3C-04EC2C155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9035" y="5559062"/>
              <a:ext cx="830863" cy="830863"/>
            </a:xfrm>
            <a:prstGeom prst="rect">
              <a:avLst/>
            </a:prstGeom>
          </p:spPr>
        </p:pic>
        <p:sp>
          <p:nvSpPr>
            <p:cNvPr id="33" name="Овал 32">
              <a:extLst>
                <a:ext uri="{FF2B5EF4-FFF2-40B4-BE49-F238E27FC236}">
                  <a16:creationId xmlns:a16="http://schemas.microsoft.com/office/drawing/2014/main" id="{9A2A9CAB-6264-4673-AF01-18A20FBFB672}"/>
                </a:ext>
              </a:extLst>
            </p:cNvPr>
            <p:cNvSpPr/>
            <p:nvPr/>
          </p:nvSpPr>
          <p:spPr>
            <a:xfrm>
              <a:off x="5753963" y="5624632"/>
              <a:ext cx="279691" cy="2446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1EB8333-EF97-4A11-94D3-BD86D313C0D9}"/>
                </a:ext>
              </a:extLst>
            </p:cNvPr>
            <p:cNvSpPr txBox="1"/>
            <p:nvPr/>
          </p:nvSpPr>
          <p:spPr>
            <a:xfrm>
              <a:off x="5741408" y="5578727"/>
              <a:ext cx="3186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275791"/>
                  </a:solidFill>
                </a:rPr>
                <a:t>T</a:t>
              </a:r>
              <a:endParaRPr lang="x-none" dirty="0">
                <a:solidFill>
                  <a:srgbClr val="275791"/>
                </a:solidFill>
              </a:endParaRPr>
            </a:p>
          </p:txBody>
        </p:sp>
        <p:cxnSp>
          <p:nvCxnSpPr>
            <p:cNvPr id="35" name="Прямая соединительная линия 34">
              <a:extLst>
                <a:ext uri="{FF2B5EF4-FFF2-40B4-BE49-F238E27FC236}">
                  <a16:creationId xmlns:a16="http://schemas.microsoft.com/office/drawing/2014/main" id="{5CE30ED5-6E21-4E9A-9E8D-6933807C2734}"/>
                </a:ext>
              </a:extLst>
            </p:cNvPr>
            <p:cNvCxnSpPr>
              <a:cxnSpLocks/>
            </p:cNvCxnSpPr>
            <p:nvPr/>
          </p:nvCxnSpPr>
          <p:spPr>
            <a:xfrm>
              <a:off x="5837847" y="5666200"/>
              <a:ext cx="108000" cy="0"/>
            </a:xfrm>
            <a:prstGeom prst="line">
              <a:avLst/>
            </a:prstGeom>
            <a:ln w="12700">
              <a:solidFill>
                <a:srgbClr val="2757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1924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73934" y="6521455"/>
            <a:ext cx="61806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F738C-C233-487F-92A8-42D096B18CC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38961" y="-34836"/>
            <a:ext cx="3395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Электронная очередь</a:t>
            </a:r>
            <a:endParaRPr kumimoji="0" lang="ru-RU" sz="28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43" name="Title 20"/>
          <p:cNvSpPr txBox="1">
            <a:spLocks/>
          </p:cNvSpPr>
          <p:nvPr/>
        </p:nvSpPr>
        <p:spPr>
          <a:xfrm>
            <a:off x="2314500" y="352655"/>
            <a:ext cx="4957763" cy="660617"/>
          </a:xfrm>
          <a:prstGeom prst="rect">
            <a:avLst/>
          </a:prstGeom>
        </p:spPr>
        <p:txBody>
          <a:bodyPr vert="horz" wrap="square" lIns="197027" tIns="98514" rIns="197027" bIns="98514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just"/>
            <a:r>
              <a:rPr lang="ru-RU" sz="3000" dirty="0">
                <a:solidFill>
                  <a:schemeClr val="bg1"/>
                </a:solidFill>
                <a:latin typeface="+mn-lt"/>
                <a:cs typeface="Lato Regular"/>
              </a:rPr>
              <a:t>Для посетителя</a:t>
            </a:r>
            <a:endParaRPr lang="en-US" sz="3000" dirty="0">
              <a:solidFill>
                <a:schemeClr val="bg1"/>
              </a:solidFill>
              <a:latin typeface="+mn-lt"/>
              <a:cs typeface="Lato Regular"/>
            </a:endParaRPr>
          </a:p>
        </p:txBody>
      </p:sp>
      <p:grpSp>
        <p:nvGrpSpPr>
          <p:cNvPr id="128" name="Group 66"/>
          <p:cNvGrpSpPr/>
          <p:nvPr/>
        </p:nvGrpSpPr>
        <p:grpSpPr>
          <a:xfrm>
            <a:off x="3651414" y="470150"/>
            <a:ext cx="5022436" cy="844849"/>
            <a:chOff x="5988388" y="483017"/>
            <a:chExt cx="12359700" cy="2079087"/>
          </a:xfrm>
        </p:grpSpPr>
        <p:sp>
          <p:nvSpPr>
            <p:cNvPr id="129" name="TextBox 128"/>
            <p:cNvSpPr txBox="1"/>
            <p:nvPr/>
          </p:nvSpPr>
          <p:spPr>
            <a:xfrm>
              <a:off x="5988388" y="483017"/>
              <a:ext cx="12359700" cy="1446496"/>
            </a:xfrm>
            <a:prstGeom prst="rect">
              <a:avLst/>
            </a:prstGeom>
            <a:noFill/>
          </p:spPr>
          <p:txBody>
            <a:bodyPr wrap="square" lIns="37150" tIns="18575" rIns="37150" bIns="18575" rtlCol="0">
              <a:spAutoFit/>
            </a:bodyPr>
            <a:lstStyle/>
            <a:p>
              <a:pPr algn="ctr"/>
              <a:r>
                <a:rPr lang="kk-KZ" sz="3576" b="1" dirty="0">
                  <a:solidFill>
                    <a:schemeClr val="tx2"/>
                  </a:solidFill>
                  <a:cs typeface="Lato Regular"/>
                </a:rPr>
                <a:t>Бизнес</a:t>
              </a:r>
              <a:r>
                <a:rPr lang="ru-RU" sz="3576" b="1" dirty="0">
                  <a:solidFill>
                    <a:schemeClr val="tx2"/>
                  </a:solidFill>
                  <a:cs typeface="Lato Regular"/>
                </a:rPr>
                <a:t>-процесс</a:t>
              </a:r>
              <a:endParaRPr lang="id-ID" sz="3576" b="1" dirty="0">
                <a:solidFill>
                  <a:schemeClr val="tx2"/>
                </a:solidFill>
                <a:cs typeface="Lato Regular"/>
              </a:endParaRPr>
            </a:p>
          </p:txBody>
        </p:sp>
        <p:sp>
          <p:nvSpPr>
            <p:cNvPr id="130" name="Rectangle 68"/>
            <p:cNvSpPr/>
            <p:nvPr/>
          </p:nvSpPr>
          <p:spPr>
            <a:xfrm>
              <a:off x="11412311" y="2470667"/>
              <a:ext cx="1553038" cy="9143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7116" tIns="18559" rIns="37116" bIns="18559" rtlCol="0" anchor="ctr"/>
            <a:lstStyle/>
            <a:p>
              <a:pPr algn="ctr"/>
              <a:endParaRPr lang="en-US" sz="1463" dirty="0">
                <a:solidFill>
                  <a:schemeClr val="accent2"/>
                </a:solidFill>
              </a:endParaRPr>
            </a:p>
          </p:txBody>
        </p:sp>
        <p:sp>
          <p:nvSpPr>
            <p:cNvPr id="131" name="Subtitle 2"/>
            <p:cNvSpPr txBox="1">
              <a:spLocks/>
            </p:cNvSpPr>
            <p:nvPr/>
          </p:nvSpPr>
          <p:spPr>
            <a:xfrm>
              <a:off x="6361236" y="1634834"/>
              <a:ext cx="11655185" cy="839116"/>
            </a:xfrm>
            <a:prstGeom prst="rect">
              <a:avLst/>
            </a:prstGeom>
          </p:spPr>
          <p:txBody>
            <a:bodyPr vert="horz" lIns="88379" tIns="44189" rIns="88379" bIns="44189" rtlCol="0">
              <a:norm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kk-KZ" sz="1260" dirty="0">
                  <a:latin typeface="+mn-lt"/>
                  <a:cs typeface="Lato Light"/>
                </a:rPr>
                <a:t>Как все работает?</a:t>
              </a:r>
              <a:endParaRPr lang="en-US" sz="1260" dirty="0">
                <a:solidFill>
                  <a:schemeClr val="accent1"/>
                </a:solidFill>
                <a:latin typeface="+mn-lt"/>
                <a:cs typeface="Lato Light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8660749" y="1136505"/>
            <a:ext cx="2450571" cy="1562943"/>
            <a:chOff x="8565499" y="1327005"/>
            <a:chExt cx="2450571" cy="1562943"/>
          </a:xfrm>
        </p:grpSpPr>
        <p:sp>
          <p:nvSpPr>
            <p:cNvPr id="185" name="Teardrop 25"/>
            <p:cNvSpPr/>
            <p:nvPr/>
          </p:nvSpPr>
          <p:spPr bwMode="auto">
            <a:xfrm rot="8100000">
              <a:off x="9525391" y="1327005"/>
              <a:ext cx="582727" cy="589287"/>
            </a:xfrm>
            <a:prstGeom prst="teardrop">
              <a:avLst>
                <a:gd name="adj" fmla="val 102189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63" dirty="0"/>
            </a:p>
          </p:txBody>
        </p:sp>
        <p:sp>
          <p:nvSpPr>
            <p:cNvPr id="105" name="Content Placeholder 2"/>
            <p:cNvSpPr txBox="1">
              <a:spLocks/>
            </p:cNvSpPr>
            <p:nvPr/>
          </p:nvSpPr>
          <p:spPr bwMode="auto">
            <a:xfrm>
              <a:off x="8565499" y="2064204"/>
              <a:ext cx="2450571" cy="82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9542" tIns="24771" rIns="49542" bIns="24771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2000" b="1" dirty="0">
                  <a:solidFill>
                    <a:schemeClr val="tx2"/>
                  </a:solidFill>
                  <a:latin typeface="+mn-lt"/>
                  <a:cs typeface="Lato Regular"/>
                </a:rPr>
                <a:t>Посетитель берет талон</a:t>
              </a:r>
            </a:p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1400" dirty="0">
                  <a:latin typeface="+mn-lt"/>
                  <a:cs typeface="Lato Light"/>
                </a:rPr>
                <a:t>С помощью терминала или мобильного приложения</a:t>
              </a:r>
              <a:r>
                <a:rPr lang="en-US" sz="1400" dirty="0">
                  <a:latin typeface="+mn-lt"/>
                  <a:cs typeface="Lato Light"/>
                </a:rPr>
                <a:t>.</a:t>
              </a:r>
            </a:p>
          </p:txBody>
        </p:sp>
        <p:grpSp>
          <p:nvGrpSpPr>
            <p:cNvPr id="132" name="Группа 131"/>
            <p:cNvGrpSpPr/>
            <p:nvPr/>
          </p:nvGrpSpPr>
          <p:grpSpPr>
            <a:xfrm>
              <a:off x="9549785" y="1331772"/>
              <a:ext cx="514644" cy="553998"/>
              <a:chOff x="8034304" y="1572782"/>
              <a:chExt cx="393308" cy="456385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8094197" y="1572782"/>
                <a:ext cx="274661" cy="456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  <p:sp>
            <p:nvSpPr>
              <p:cNvPr id="136" name="Freeform 206"/>
              <p:cNvSpPr>
                <a:spLocks noChangeArrowheads="1"/>
              </p:cNvSpPr>
              <p:nvPr/>
            </p:nvSpPr>
            <p:spPr bwMode="auto">
              <a:xfrm>
                <a:off x="8034304" y="1616368"/>
                <a:ext cx="393308" cy="393411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3000" dirty="0">
                  <a:ea typeface="SimSun" charset="0"/>
                </a:endParaRPr>
              </a:p>
            </p:txBody>
          </p:sp>
        </p:grpSp>
      </p:grpSp>
      <p:grpSp>
        <p:nvGrpSpPr>
          <p:cNvPr id="13" name="Группа 12"/>
          <p:cNvGrpSpPr/>
          <p:nvPr/>
        </p:nvGrpSpPr>
        <p:grpSpPr>
          <a:xfrm>
            <a:off x="8165760" y="3142105"/>
            <a:ext cx="3578565" cy="1501322"/>
            <a:chOff x="8108610" y="3208780"/>
            <a:chExt cx="3578565" cy="1501322"/>
          </a:xfrm>
        </p:grpSpPr>
        <p:sp>
          <p:nvSpPr>
            <p:cNvPr id="114" name="Content Placeholder 2"/>
            <p:cNvSpPr txBox="1">
              <a:spLocks/>
            </p:cNvSpPr>
            <p:nvPr/>
          </p:nvSpPr>
          <p:spPr bwMode="auto">
            <a:xfrm>
              <a:off x="8108610" y="3884358"/>
              <a:ext cx="3578565" cy="825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9542" tIns="24771" rIns="49542" bIns="24771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buFont typeface="Arial" charset="0"/>
                <a:buNone/>
              </a:pPr>
              <a:r>
                <a:rPr lang="kk-KZ" sz="2000" b="1" dirty="0">
                  <a:solidFill>
                    <a:schemeClr val="tx2"/>
                  </a:solidFill>
                  <a:latin typeface="+mn-lt"/>
                  <a:cs typeface="Lato Regular"/>
                </a:rPr>
                <a:t>Проходит в зону </a:t>
              </a:r>
            </a:p>
            <a:p>
              <a:pPr algn="ctr">
                <a:buFont typeface="Arial" charset="0"/>
                <a:buNone/>
              </a:pPr>
              <a:r>
                <a:rPr lang="kk-KZ" sz="2000" b="1" dirty="0">
                  <a:solidFill>
                    <a:schemeClr val="tx2"/>
                  </a:solidFill>
                  <a:latin typeface="+mn-lt"/>
                  <a:cs typeface="Lato Regular"/>
                </a:rPr>
                <a:t>ожидания </a:t>
              </a:r>
              <a:endParaRPr lang="en-US" sz="2000" b="1" dirty="0">
                <a:solidFill>
                  <a:schemeClr val="tx2"/>
                </a:solidFill>
                <a:latin typeface="+mn-lt"/>
                <a:cs typeface="Lato Regular"/>
              </a:endParaRPr>
            </a:p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1400" dirty="0">
                  <a:latin typeface="+mn-lt"/>
                  <a:cs typeface="Lato Light"/>
                </a:rPr>
                <a:t>И ожидает приглашения на информационном экране или персональном табло оператора</a:t>
              </a:r>
              <a:endParaRPr lang="en-US" sz="1400" dirty="0">
                <a:latin typeface="+mn-lt"/>
                <a:cs typeface="Lato Light"/>
              </a:endParaRPr>
            </a:p>
          </p:txBody>
        </p:sp>
        <p:grpSp>
          <p:nvGrpSpPr>
            <p:cNvPr id="12" name="Группа 11"/>
            <p:cNvGrpSpPr/>
            <p:nvPr/>
          </p:nvGrpSpPr>
          <p:grpSpPr>
            <a:xfrm>
              <a:off x="9582542" y="3208780"/>
              <a:ext cx="582727" cy="603477"/>
              <a:chOff x="9582542" y="3208780"/>
              <a:chExt cx="582727" cy="603477"/>
            </a:xfrm>
          </p:grpSpPr>
          <p:sp>
            <p:nvSpPr>
              <p:cNvPr id="186" name="Teardrop 25"/>
              <p:cNvSpPr/>
              <p:nvPr/>
            </p:nvSpPr>
            <p:spPr bwMode="auto">
              <a:xfrm rot="8100000">
                <a:off x="9582542" y="3222970"/>
                <a:ext cx="582727" cy="589287"/>
              </a:xfrm>
              <a:prstGeom prst="teardrop">
                <a:avLst>
                  <a:gd name="adj" fmla="val 102189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63" dirty="0"/>
              </a:p>
            </p:txBody>
          </p:sp>
          <p:grpSp>
            <p:nvGrpSpPr>
              <p:cNvPr id="154" name="Группа 153"/>
              <p:cNvGrpSpPr/>
              <p:nvPr/>
            </p:nvGrpSpPr>
            <p:grpSpPr>
              <a:xfrm>
                <a:off x="9624411" y="3208780"/>
                <a:ext cx="510378" cy="553998"/>
                <a:chOff x="8085684" y="1580219"/>
                <a:chExt cx="393308" cy="432573"/>
              </a:xfrm>
            </p:grpSpPr>
            <p:sp>
              <p:nvSpPr>
                <p:cNvPr id="155" name="TextBox 154"/>
                <p:cNvSpPr txBox="1"/>
                <p:nvPr/>
              </p:nvSpPr>
              <p:spPr>
                <a:xfrm>
                  <a:off x="8138540" y="1580219"/>
                  <a:ext cx="276957" cy="4325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3000" dirty="0">
                      <a:solidFill>
                        <a:schemeClr val="bg1"/>
                      </a:solidFill>
                    </a:rPr>
                    <a:t>2</a:t>
                  </a:r>
                </a:p>
              </p:txBody>
            </p:sp>
            <p:sp>
              <p:nvSpPr>
                <p:cNvPr id="156" name="Freeform 206"/>
                <p:cNvSpPr>
                  <a:spLocks noChangeArrowheads="1"/>
                </p:cNvSpPr>
                <p:nvPr/>
              </p:nvSpPr>
              <p:spPr bwMode="auto">
                <a:xfrm>
                  <a:off x="8085684" y="1616368"/>
                  <a:ext cx="393308" cy="393411"/>
                </a:xfrm>
                <a:custGeom>
                  <a:avLst/>
                  <a:gdLst>
                    <a:gd name="T0" fmla="*/ 614 w 1240"/>
                    <a:gd name="T1" fmla="*/ 0 h 1240"/>
                    <a:gd name="T2" fmla="*/ 0 w 1240"/>
                    <a:gd name="T3" fmla="*/ 614 h 1240"/>
                    <a:gd name="T4" fmla="*/ 614 w 1240"/>
                    <a:gd name="T5" fmla="*/ 1239 h 1240"/>
                    <a:gd name="T6" fmla="*/ 1239 w 1240"/>
                    <a:gd name="T7" fmla="*/ 614 h 1240"/>
                    <a:gd name="T8" fmla="*/ 614 w 1240"/>
                    <a:gd name="T9" fmla="*/ 0 h 1240"/>
                    <a:gd name="T10" fmla="*/ 614 w 1240"/>
                    <a:gd name="T11" fmla="*/ 1135 h 1240"/>
                    <a:gd name="T12" fmla="*/ 104 w 1240"/>
                    <a:gd name="T13" fmla="*/ 614 h 1240"/>
                    <a:gd name="T14" fmla="*/ 614 w 1240"/>
                    <a:gd name="T15" fmla="*/ 104 h 1240"/>
                    <a:gd name="T16" fmla="*/ 1135 w 1240"/>
                    <a:gd name="T17" fmla="*/ 614 h 1240"/>
                    <a:gd name="T18" fmla="*/ 614 w 1240"/>
                    <a:gd name="T19" fmla="*/ 1135 h 1240"/>
                    <a:gd name="T20" fmla="*/ 614 w 1240"/>
                    <a:gd name="T21" fmla="*/ 1135 h 1240"/>
                    <a:gd name="T22" fmla="*/ 614 w 1240"/>
                    <a:gd name="T23" fmla="*/ 1135 h 1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0" h="1240">
                      <a:moveTo>
                        <a:pt x="614" y="0"/>
                      </a:moveTo>
                      <a:cubicBezTo>
                        <a:pt x="271" y="0"/>
                        <a:pt x="0" y="271"/>
                        <a:pt x="0" y="614"/>
                      </a:cubicBezTo>
                      <a:cubicBezTo>
                        <a:pt x="0" y="958"/>
                        <a:pt x="271" y="1239"/>
                        <a:pt x="614" y="1239"/>
                      </a:cubicBezTo>
                      <a:cubicBezTo>
                        <a:pt x="969" y="1239"/>
                        <a:pt x="1239" y="958"/>
                        <a:pt x="1239" y="614"/>
                      </a:cubicBezTo>
                      <a:cubicBezTo>
                        <a:pt x="1239" y="271"/>
                        <a:pt x="969" y="0"/>
                        <a:pt x="614" y="0"/>
                      </a:cubicBezTo>
                      <a:close/>
                      <a:moveTo>
                        <a:pt x="614" y="1135"/>
                      </a:moveTo>
                      <a:cubicBezTo>
                        <a:pt x="333" y="1135"/>
                        <a:pt x="104" y="906"/>
                        <a:pt x="104" y="614"/>
                      </a:cubicBezTo>
                      <a:cubicBezTo>
                        <a:pt x="104" y="333"/>
                        <a:pt x="333" y="104"/>
                        <a:pt x="614" y="104"/>
                      </a:cubicBezTo>
                      <a:cubicBezTo>
                        <a:pt x="906" y="104"/>
                        <a:pt x="1135" y="333"/>
                        <a:pt x="1135" y="614"/>
                      </a:cubicBezTo>
                      <a:cubicBezTo>
                        <a:pt x="1135" y="906"/>
                        <a:pt x="906" y="1135"/>
                        <a:pt x="614" y="1135"/>
                      </a:cubicBezTo>
                      <a:close/>
                      <a:moveTo>
                        <a:pt x="614" y="1135"/>
                      </a:moveTo>
                      <a:lnTo>
                        <a:pt x="614" y="11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463" dirty="0">
                    <a:ea typeface="SimSun" charset="0"/>
                  </a:endParaRPr>
                </a:p>
              </p:txBody>
            </p:sp>
          </p:grpSp>
        </p:grpSp>
      </p:grpSp>
      <p:grpSp>
        <p:nvGrpSpPr>
          <p:cNvPr id="10" name="Группа 9"/>
          <p:cNvGrpSpPr/>
          <p:nvPr/>
        </p:nvGrpSpPr>
        <p:grpSpPr>
          <a:xfrm>
            <a:off x="1070011" y="5070331"/>
            <a:ext cx="2790061" cy="1540049"/>
            <a:chOff x="1070011" y="5079856"/>
            <a:chExt cx="2790061" cy="1540049"/>
          </a:xfrm>
        </p:grpSpPr>
        <p:sp>
          <p:nvSpPr>
            <p:cNvPr id="184" name="Teardrop 25"/>
            <p:cNvSpPr/>
            <p:nvPr/>
          </p:nvSpPr>
          <p:spPr bwMode="auto">
            <a:xfrm rot="8100000">
              <a:off x="2068687" y="5085147"/>
              <a:ext cx="582727" cy="589287"/>
            </a:xfrm>
            <a:prstGeom prst="teardrop">
              <a:avLst>
                <a:gd name="adj" fmla="val 102189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63" dirty="0"/>
            </a:p>
          </p:txBody>
        </p:sp>
        <p:sp>
          <p:nvSpPr>
            <p:cNvPr id="108" name="Content Placeholder 2"/>
            <p:cNvSpPr txBox="1">
              <a:spLocks/>
            </p:cNvSpPr>
            <p:nvPr/>
          </p:nvSpPr>
          <p:spPr bwMode="auto">
            <a:xfrm>
              <a:off x="1070011" y="5794160"/>
              <a:ext cx="2790061" cy="825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9542" tIns="24771" rIns="49542" bIns="24771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2000" b="1" dirty="0">
                  <a:solidFill>
                    <a:schemeClr val="tx2"/>
                  </a:solidFill>
                  <a:latin typeface="+mn-lt"/>
                  <a:cs typeface="Lato Regular"/>
                </a:rPr>
                <a:t>Статистика и мониторинг</a:t>
              </a:r>
              <a:endParaRPr lang="en-US" sz="2000" b="1" dirty="0">
                <a:solidFill>
                  <a:schemeClr val="tx2"/>
                </a:solidFill>
                <a:latin typeface="+mn-lt"/>
                <a:cs typeface="Lato Regular"/>
              </a:endParaRPr>
            </a:p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1400" dirty="0">
                  <a:latin typeface="+mn-lt"/>
                  <a:cs typeface="Lato Light"/>
                </a:rPr>
                <a:t>Данные в режиме реального времени передаются в ситуационный центр </a:t>
              </a:r>
              <a:endParaRPr lang="en-US" sz="1400" dirty="0">
                <a:latin typeface="+mn-lt"/>
                <a:cs typeface="Lato Light"/>
              </a:endParaRPr>
            </a:p>
          </p:txBody>
        </p:sp>
        <p:grpSp>
          <p:nvGrpSpPr>
            <p:cNvPr id="163" name="Группа 162"/>
            <p:cNvGrpSpPr/>
            <p:nvPr/>
          </p:nvGrpSpPr>
          <p:grpSpPr>
            <a:xfrm>
              <a:off x="2083678" y="5079856"/>
              <a:ext cx="554061" cy="560696"/>
              <a:chOff x="4862479" y="-81940"/>
              <a:chExt cx="393308" cy="409673"/>
            </a:xfrm>
          </p:grpSpPr>
          <p:sp>
            <p:nvSpPr>
              <p:cNvPr id="164" name="TextBox 163"/>
              <p:cNvSpPr txBox="1"/>
              <p:nvPr/>
            </p:nvSpPr>
            <p:spPr>
              <a:xfrm>
                <a:off x="4935819" y="-81940"/>
                <a:ext cx="274082" cy="3973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  <p:sp>
            <p:nvSpPr>
              <p:cNvPr id="165" name="Freeform 206"/>
              <p:cNvSpPr>
                <a:spLocks noChangeArrowheads="1"/>
              </p:cNvSpPr>
              <p:nvPr/>
            </p:nvSpPr>
            <p:spPr bwMode="auto">
              <a:xfrm>
                <a:off x="4862479" y="-65678"/>
                <a:ext cx="393308" cy="393411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63" dirty="0">
                  <a:ea typeface="SimSun" charset="0"/>
                </a:endParaRPr>
              </a:p>
            </p:txBody>
          </p:sp>
        </p:grpSp>
      </p:grpSp>
      <p:grpSp>
        <p:nvGrpSpPr>
          <p:cNvPr id="7" name="Группа 6"/>
          <p:cNvGrpSpPr/>
          <p:nvPr/>
        </p:nvGrpSpPr>
        <p:grpSpPr>
          <a:xfrm>
            <a:off x="1006892" y="1175130"/>
            <a:ext cx="2828199" cy="1525250"/>
            <a:chOff x="1031875" y="1303196"/>
            <a:chExt cx="2828199" cy="1525250"/>
          </a:xfrm>
        </p:grpSpPr>
        <p:grpSp>
          <p:nvGrpSpPr>
            <p:cNvPr id="100" name="Group 24"/>
            <p:cNvGrpSpPr/>
            <p:nvPr/>
          </p:nvGrpSpPr>
          <p:grpSpPr>
            <a:xfrm>
              <a:off x="1031875" y="1304611"/>
              <a:ext cx="2828199" cy="1523835"/>
              <a:chOff x="482044" y="771908"/>
              <a:chExt cx="2610646" cy="1406250"/>
            </a:xfrm>
          </p:grpSpPr>
          <p:sp>
            <p:nvSpPr>
              <p:cNvPr id="101" name="Teardrop 25"/>
              <p:cNvSpPr/>
              <p:nvPr/>
            </p:nvSpPr>
            <p:spPr bwMode="auto">
              <a:xfrm rot="8100000">
                <a:off x="1449632" y="771908"/>
                <a:ext cx="537902" cy="543815"/>
              </a:xfrm>
              <a:prstGeom prst="teardrop">
                <a:avLst>
                  <a:gd name="adj" fmla="val 102189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463" dirty="0"/>
              </a:p>
            </p:txBody>
          </p:sp>
          <p:sp>
            <p:nvSpPr>
              <p:cNvPr id="102" name="Content Placeholder 2"/>
              <p:cNvSpPr txBox="1">
                <a:spLocks/>
              </p:cNvSpPr>
              <p:nvPr/>
            </p:nvSpPr>
            <p:spPr bwMode="auto">
              <a:xfrm>
                <a:off x="482044" y="1416132"/>
                <a:ext cx="2610646" cy="7620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Arial" charset="0"/>
                  <a:buNone/>
                </a:pPr>
                <a:r>
                  <a:rPr lang="ru-RU" sz="2000" b="1" dirty="0">
                    <a:solidFill>
                      <a:schemeClr val="tx2"/>
                    </a:solidFill>
                    <a:latin typeface="+mn-lt"/>
                    <a:cs typeface="Lato Regular"/>
                  </a:rPr>
                  <a:t>Изменение стандартов</a:t>
                </a:r>
                <a:endParaRPr lang="en-US" sz="2000" b="1" dirty="0">
                  <a:solidFill>
                    <a:schemeClr val="tx2"/>
                  </a:solidFill>
                  <a:latin typeface="+mn-lt"/>
                  <a:cs typeface="Lato Regular"/>
                </a:endParaRPr>
              </a:p>
              <a:p>
                <a:pPr algn="ctr">
                  <a:spcBef>
                    <a:spcPct val="20000"/>
                  </a:spcBef>
                  <a:buFont typeface="Arial" charset="0"/>
                  <a:buNone/>
                </a:pPr>
                <a:r>
                  <a:rPr lang="ru-RU" sz="1400" dirty="0">
                    <a:latin typeface="+mn-lt"/>
                    <a:cs typeface="Lato Light"/>
                  </a:rPr>
                  <a:t>Анализ статистики за большой период позволит комплексно подойти к оптимизации стандартов приема</a:t>
                </a:r>
                <a:endParaRPr lang="en-US" sz="1400" dirty="0">
                  <a:latin typeface="+mn-lt"/>
                  <a:cs typeface="Lato Light"/>
                </a:endParaRPr>
              </a:p>
            </p:txBody>
          </p:sp>
        </p:grpSp>
        <p:grpSp>
          <p:nvGrpSpPr>
            <p:cNvPr id="169" name="Группа 168"/>
            <p:cNvGrpSpPr/>
            <p:nvPr/>
          </p:nvGrpSpPr>
          <p:grpSpPr>
            <a:xfrm>
              <a:off x="2109863" y="1303196"/>
              <a:ext cx="544162" cy="668316"/>
              <a:chOff x="8034304" y="1572782"/>
              <a:chExt cx="419616" cy="553998"/>
            </a:xfrm>
          </p:grpSpPr>
          <p:sp>
            <p:nvSpPr>
              <p:cNvPr id="170" name="TextBox 169"/>
              <p:cNvSpPr txBox="1"/>
              <p:nvPr/>
            </p:nvSpPr>
            <p:spPr>
              <a:xfrm>
                <a:off x="8094526" y="1572782"/>
                <a:ext cx="359394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7</a:t>
                </a:r>
              </a:p>
            </p:txBody>
          </p:sp>
          <p:sp>
            <p:nvSpPr>
              <p:cNvPr id="171" name="Freeform 206"/>
              <p:cNvSpPr>
                <a:spLocks noChangeArrowheads="1"/>
              </p:cNvSpPr>
              <p:nvPr/>
            </p:nvSpPr>
            <p:spPr bwMode="auto">
              <a:xfrm>
                <a:off x="8034304" y="1616368"/>
                <a:ext cx="393308" cy="393411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63" dirty="0">
                  <a:ea typeface="SimSun" charset="0"/>
                </a:endParaRPr>
              </a:p>
            </p:txBody>
          </p:sp>
        </p:grpSp>
      </p:grpSp>
      <p:grpSp>
        <p:nvGrpSpPr>
          <p:cNvPr id="23" name="Группа 22"/>
          <p:cNvGrpSpPr/>
          <p:nvPr/>
        </p:nvGrpSpPr>
        <p:grpSpPr>
          <a:xfrm>
            <a:off x="4659200" y="1754818"/>
            <a:ext cx="3075217" cy="2978880"/>
            <a:chOff x="4859225" y="1935793"/>
            <a:chExt cx="2583851" cy="2527855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6220241" y="1964820"/>
              <a:ext cx="969980" cy="1253562"/>
              <a:chOff x="6120596" y="1895237"/>
              <a:chExt cx="969980" cy="1253562"/>
            </a:xfrm>
          </p:grpSpPr>
          <p:sp>
            <p:nvSpPr>
              <p:cNvPr id="126" name="Freeform 10"/>
              <p:cNvSpPr>
                <a:spLocks noChangeArrowheads="1"/>
              </p:cNvSpPr>
              <p:nvPr/>
            </p:nvSpPr>
            <p:spPr bwMode="auto">
              <a:xfrm>
                <a:off x="6120596" y="1895237"/>
                <a:ext cx="969980" cy="1253562"/>
              </a:xfrm>
              <a:custGeom>
                <a:avLst/>
                <a:gdLst>
                  <a:gd name="T0" fmla="*/ 2469 w 3095"/>
                  <a:gd name="T1" fmla="*/ 2438 h 4001"/>
                  <a:gd name="T2" fmla="*/ 2469 w 3095"/>
                  <a:gd name="T3" fmla="*/ 2438 h 4001"/>
                  <a:gd name="T4" fmla="*/ 3094 w 3095"/>
                  <a:gd name="T5" fmla="*/ 1469 h 4001"/>
                  <a:gd name="T6" fmla="*/ 0 w 3095"/>
                  <a:gd name="T7" fmla="*/ 0 h 4001"/>
                  <a:gd name="T8" fmla="*/ 250 w 3095"/>
                  <a:gd name="T9" fmla="*/ 719 h 4001"/>
                  <a:gd name="T10" fmla="*/ 750 w 3095"/>
                  <a:gd name="T11" fmla="*/ 1000 h 4001"/>
                  <a:gd name="T12" fmla="*/ 657 w 3095"/>
                  <a:gd name="T13" fmla="*/ 2000 h 4001"/>
                  <a:gd name="T14" fmla="*/ 1032 w 3095"/>
                  <a:gd name="T15" fmla="*/ 3094 h 4001"/>
                  <a:gd name="T16" fmla="*/ 1438 w 3095"/>
                  <a:gd name="T17" fmla="*/ 4000 h 4001"/>
                  <a:gd name="T18" fmla="*/ 1938 w 3095"/>
                  <a:gd name="T19" fmla="*/ 3250 h 4001"/>
                  <a:gd name="T20" fmla="*/ 2063 w 3095"/>
                  <a:gd name="T21" fmla="*/ 3281 h 4001"/>
                  <a:gd name="T22" fmla="*/ 2657 w 3095"/>
                  <a:gd name="T23" fmla="*/ 2906 h 4001"/>
                  <a:gd name="T24" fmla="*/ 2469 w 3095"/>
                  <a:gd name="T25" fmla="*/ 2438 h 40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095" h="4001">
                    <a:moveTo>
                      <a:pt x="2469" y="2438"/>
                    </a:moveTo>
                    <a:lnTo>
                      <a:pt x="2469" y="2438"/>
                    </a:lnTo>
                    <a:cubicBezTo>
                      <a:pt x="3094" y="1469"/>
                      <a:pt x="3094" y="1469"/>
                      <a:pt x="3094" y="146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50" y="719"/>
                      <a:pt x="250" y="719"/>
                      <a:pt x="250" y="719"/>
                    </a:cubicBezTo>
                    <a:cubicBezTo>
                      <a:pt x="438" y="719"/>
                      <a:pt x="625" y="813"/>
                      <a:pt x="750" y="1000"/>
                    </a:cubicBezTo>
                    <a:cubicBezTo>
                      <a:pt x="1000" y="1313"/>
                      <a:pt x="969" y="1750"/>
                      <a:pt x="657" y="2000"/>
                    </a:cubicBezTo>
                    <a:cubicBezTo>
                      <a:pt x="1032" y="3094"/>
                      <a:pt x="1032" y="3094"/>
                      <a:pt x="1032" y="3094"/>
                    </a:cubicBezTo>
                    <a:cubicBezTo>
                      <a:pt x="1250" y="3344"/>
                      <a:pt x="1407" y="3656"/>
                      <a:pt x="1438" y="4000"/>
                    </a:cubicBezTo>
                    <a:cubicBezTo>
                      <a:pt x="1938" y="3250"/>
                      <a:pt x="1938" y="3250"/>
                      <a:pt x="1938" y="3250"/>
                    </a:cubicBezTo>
                    <a:cubicBezTo>
                      <a:pt x="1969" y="3281"/>
                      <a:pt x="2000" y="3281"/>
                      <a:pt x="2063" y="3281"/>
                    </a:cubicBezTo>
                    <a:cubicBezTo>
                      <a:pt x="2313" y="3344"/>
                      <a:pt x="2594" y="3188"/>
                      <a:pt x="2657" y="2906"/>
                    </a:cubicBezTo>
                    <a:cubicBezTo>
                      <a:pt x="2688" y="2719"/>
                      <a:pt x="2625" y="2531"/>
                      <a:pt x="2469" y="2438"/>
                    </a:cubicBezTo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6655192" y="2513369"/>
                <a:ext cx="319799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1</a:t>
                </a:r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6522839" y="2534241"/>
              <a:ext cx="920237" cy="1298429"/>
              <a:chOff x="6423194" y="2464658"/>
              <a:chExt cx="920237" cy="1298429"/>
            </a:xfrm>
          </p:grpSpPr>
          <p:sp>
            <p:nvSpPr>
              <p:cNvPr id="125" name="Freeform 8"/>
              <p:cNvSpPr>
                <a:spLocks noChangeArrowheads="1"/>
              </p:cNvSpPr>
              <p:nvPr/>
            </p:nvSpPr>
            <p:spPr bwMode="auto">
              <a:xfrm>
                <a:off x="6423194" y="2464658"/>
                <a:ext cx="920237" cy="1243886"/>
              </a:xfrm>
              <a:custGeom>
                <a:avLst/>
                <a:gdLst>
                  <a:gd name="T0" fmla="*/ 2938 w 2939"/>
                  <a:gd name="T1" fmla="*/ 3281 h 3969"/>
                  <a:gd name="T2" fmla="*/ 2938 w 2939"/>
                  <a:gd name="T3" fmla="*/ 3281 h 3969"/>
                  <a:gd name="T4" fmla="*/ 2188 w 2939"/>
                  <a:gd name="T5" fmla="*/ 0 h 3969"/>
                  <a:gd name="T6" fmla="*/ 1813 w 2939"/>
                  <a:gd name="T7" fmla="*/ 593 h 3969"/>
                  <a:gd name="T8" fmla="*/ 1906 w 2939"/>
                  <a:gd name="T9" fmla="*/ 1156 h 3969"/>
                  <a:gd name="T10" fmla="*/ 1063 w 2939"/>
                  <a:gd name="T11" fmla="*/ 1750 h 3969"/>
                  <a:gd name="T12" fmla="*/ 469 w 2939"/>
                  <a:gd name="T13" fmla="*/ 2687 h 3969"/>
                  <a:gd name="T14" fmla="*/ 0 w 2939"/>
                  <a:gd name="T15" fmla="*/ 3593 h 3969"/>
                  <a:gd name="T16" fmla="*/ 875 w 2939"/>
                  <a:gd name="T17" fmla="*/ 3499 h 3969"/>
                  <a:gd name="T18" fmla="*/ 938 w 2939"/>
                  <a:gd name="T19" fmla="*/ 3625 h 3969"/>
                  <a:gd name="T20" fmla="*/ 1594 w 2939"/>
                  <a:gd name="T21" fmla="*/ 3843 h 3969"/>
                  <a:gd name="T22" fmla="*/ 1875 w 2939"/>
                  <a:gd name="T23" fmla="*/ 3406 h 3969"/>
                  <a:gd name="T24" fmla="*/ 2938 w 2939"/>
                  <a:gd name="T25" fmla="*/ 3312 h 3969"/>
                  <a:gd name="T26" fmla="*/ 2938 w 2939"/>
                  <a:gd name="T27" fmla="*/ 3281 h 3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39" h="3969">
                    <a:moveTo>
                      <a:pt x="2938" y="3281"/>
                    </a:moveTo>
                    <a:lnTo>
                      <a:pt x="2938" y="3281"/>
                    </a:lnTo>
                    <a:cubicBezTo>
                      <a:pt x="2188" y="0"/>
                      <a:pt x="2188" y="0"/>
                      <a:pt x="2188" y="0"/>
                    </a:cubicBezTo>
                    <a:cubicBezTo>
                      <a:pt x="1813" y="593"/>
                      <a:pt x="1813" y="593"/>
                      <a:pt x="1813" y="593"/>
                    </a:cubicBezTo>
                    <a:cubicBezTo>
                      <a:pt x="1938" y="750"/>
                      <a:pt x="1969" y="968"/>
                      <a:pt x="1906" y="1156"/>
                    </a:cubicBezTo>
                    <a:cubicBezTo>
                      <a:pt x="1844" y="1562"/>
                      <a:pt x="1469" y="1812"/>
                      <a:pt x="1063" y="1750"/>
                    </a:cubicBezTo>
                    <a:cubicBezTo>
                      <a:pt x="469" y="2687"/>
                      <a:pt x="469" y="2687"/>
                      <a:pt x="469" y="2687"/>
                    </a:cubicBezTo>
                    <a:cubicBezTo>
                      <a:pt x="406" y="3031"/>
                      <a:pt x="219" y="3343"/>
                      <a:pt x="0" y="3593"/>
                    </a:cubicBezTo>
                    <a:cubicBezTo>
                      <a:pt x="875" y="3499"/>
                      <a:pt x="875" y="3499"/>
                      <a:pt x="875" y="3499"/>
                    </a:cubicBezTo>
                    <a:cubicBezTo>
                      <a:pt x="906" y="3531"/>
                      <a:pt x="906" y="3562"/>
                      <a:pt x="938" y="3625"/>
                    </a:cubicBezTo>
                    <a:cubicBezTo>
                      <a:pt x="1031" y="3843"/>
                      <a:pt x="1344" y="3968"/>
                      <a:pt x="1594" y="3843"/>
                    </a:cubicBezTo>
                    <a:cubicBezTo>
                      <a:pt x="1781" y="3750"/>
                      <a:pt x="1875" y="3593"/>
                      <a:pt x="1875" y="3406"/>
                    </a:cubicBezTo>
                    <a:cubicBezTo>
                      <a:pt x="2938" y="3312"/>
                      <a:pt x="2938" y="3312"/>
                      <a:pt x="2938" y="3312"/>
                    </a:cubicBezTo>
                    <a:lnTo>
                      <a:pt x="2938" y="3281"/>
                    </a:lnTo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/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6697128" y="3260036"/>
                <a:ext cx="319799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2</a:t>
                </a:r>
              </a:p>
            </p:txBody>
          </p:sp>
        </p:grpSp>
        <p:grpSp>
          <p:nvGrpSpPr>
            <p:cNvPr id="20" name="Группа 19"/>
            <p:cNvGrpSpPr/>
            <p:nvPr/>
          </p:nvGrpSpPr>
          <p:grpSpPr>
            <a:xfrm>
              <a:off x="6083448" y="3649594"/>
              <a:ext cx="1291925" cy="812673"/>
              <a:chOff x="5983803" y="3580011"/>
              <a:chExt cx="1291925" cy="812673"/>
            </a:xfrm>
          </p:grpSpPr>
          <p:sp>
            <p:nvSpPr>
              <p:cNvPr id="124" name="Freeform 7"/>
              <p:cNvSpPr>
                <a:spLocks noChangeArrowheads="1"/>
              </p:cNvSpPr>
              <p:nvPr/>
            </p:nvSpPr>
            <p:spPr bwMode="auto">
              <a:xfrm>
                <a:off x="5983803" y="3580011"/>
                <a:ext cx="1291925" cy="812673"/>
              </a:xfrm>
              <a:custGeom>
                <a:avLst/>
                <a:gdLst>
                  <a:gd name="T0" fmla="*/ 4124 w 4125"/>
                  <a:gd name="T1" fmla="*/ 0 h 2595"/>
                  <a:gd name="T2" fmla="*/ 4124 w 4125"/>
                  <a:gd name="T3" fmla="*/ 0 h 2595"/>
                  <a:gd name="T4" fmla="*/ 3499 w 4125"/>
                  <a:gd name="T5" fmla="*/ 63 h 2595"/>
                  <a:gd name="T6" fmla="*/ 3093 w 4125"/>
                  <a:gd name="T7" fmla="*/ 500 h 2595"/>
                  <a:gd name="T8" fmla="*/ 2124 w 4125"/>
                  <a:gd name="T9" fmla="*/ 188 h 2595"/>
                  <a:gd name="T10" fmla="*/ 999 w 4125"/>
                  <a:gd name="T11" fmla="*/ 313 h 2595"/>
                  <a:gd name="T12" fmla="*/ 187 w 4125"/>
                  <a:gd name="T13" fmla="*/ 531 h 2595"/>
                  <a:gd name="T14" fmla="*/ 0 w 4125"/>
                  <a:gd name="T15" fmla="*/ 500 h 2595"/>
                  <a:gd name="T16" fmla="*/ 655 w 4125"/>
                  <a:gd name="T17" fmla="*/ 1156 h 2595"/>
                  <a:gd name="T18" fmla="*/ 561 w 4125"/>
                  <a:gd name="T19" fmla="*/ 1250 h 2595"/>
                  <a:gd name="T20" fmla="*/ 811 w 4125"/>
                  <a:gd name="T21" fmla="*/ 1938 h 2595"/>
                  <a:gd name="T22" fmla="*/ 1311 w 4125"/>
                  <a:gd name="T23" fmla="*/ 1875 h 2595"/>
                  <a:gd name="T24" fmla="*/ 2030 w 4125"/>
                  <a:gd name="T25" fmla="*/ 2594 h 2595"/>
                  <a:gd name="T26" fmla="*/ 4124 w 4125"/>
                  <a:gd name="T27" fmla="*/ 0 h 25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125" h="2595">
                    <a:moveTo>
                      <a:pt x="4124" y="0"/>
                    </a:moveTo>
                    <a:lnTo>
                      <a:pt x="4124" y="0"/>
                    </a:lnTo>
                    <a:cubicBezTo>
                      <a:pt x="3499" y="63"/>
                      <a:pt x="3499" y="63"/>
                      <a:pt x="3499" y="63"/>
                    </a:cubicBezTo>
                    <a:cubicBezTo>
                      <a:pt x="3436" y="250"/>
                      <a:pt x="3280" y="406"/>
                      <a:pt x="3093" y="500"/>
                    </a:cubicBezTo>
                    <a:cubicBezTo>
                      <a:pt x="2749" y="688"/>
                      <a:pt x="2311" y="531"/>
                      <a:pt x="2124" y="188"/>
                    </a:cubicBezTo>
                    <a:cubicBezTo>
                      <a:pt x="999" y="313"/>
                      <a:pt x="999" y="313"/>
                      <a:pt x="999" y="313"/>
                    </a:cubicBezTo>
                    <a:cubicBezTo>
                      <a:pt x="749" y="438"/>
                      <a:pt x="468" y="531"/>
                      <a:pt x="187" y="531"/>
                    </a:cubicBezTo>
                    <a:cubicBezTo>
                      <a:pt x="125" y="531"/>
                      <a:pt x="62" y="500"/>
                      <a:pt x="0" y="500"/>
                    </a:cubicBezTo>
                    <a:cubicBezTo>
                      <a:pt x="655" y="1156"/>
                      <a:pt x="655" y="1156"/>
                      <a:pt x="655" y="1156"/>
                    </a:cubicBezTo>
                    <a:cubicBezTo>
                      <a:pt x="624" y="1188"/>
                      <a:pt x="593" y="1219"/>
                      <a:pt x="561" y="1250"/>
                    </a:cubicBezTo>
                    <a:cubicBezTo>
                      <a:pt x="468" y="1500"/>
                      <a:pt x="561" y="1813"/>
                      <a:pt x="811" y="1938"/>
                    </a:cubicBezTo>
                    <a:cubicBezTo>
                      <a:pt x="968" y="2000"/>
                      <a:pt x="1186" y="1969"/>
                      <a:pt x="1311" y="1875"/>
                    </a:cubicBezTo>
                    <a:cubicBezTo>
                      <a:pt x="2030" y="2594"/>
                      <a:pt x="2030" y="2594"/>
                      <a:pt x="2030" y="2594"/>
                    </a:cubicBezTo>
                    <a:lnTo>
                      <a:pt x="4124" y="0"/>
                    </a:lnTo>
                  </a:path>
                </a:pathLst>
              </a:custGeom>
              <a:solidFill>
                <a:schemeClr val="accent6"/>
              </a:solidFill>
              <a:ln>
                <a:noFill/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6137690" y="3769125"/>
                <a:ext cx="319799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3</a:t>
                </a:r>
              </a:p>
            </p:txBody>
          </p:sp>
        </p:grpSp>
        <p:grpSp>
          <p:nvGrpSpPr>
            <p:cNvPr id="21" name="Группа 20"/>
            <p:cNvGrpSpPr/>
            <p:nvPr/>
          </p:nvGrpSpPr>
          <p:grpSpPr>
            <a:xfrm>
              <a:off x="5480524" y="3562521"/>
              <a:ext cx="1132127" cy="901127"/>
              <a:chOff x="5380879" y="3492938"/>
              <a:chExt cx="1132127" cy="901127"/>
            </a:xfrm>
          </p:grpSpPr>
          <p:sp>
            <p:nvSpPr>
              <p:cNvPr id="123" name="Freeform 5"/>
              <p:cNvSpPr>
                <a:spLocks noChangeArrowheads="1"/>
              </p:cNvSpPr>
              <p:nvPr/>
            </p:nvSpPr>
            <p:spPr bwMode="auto">
              <a:xfrm>
                <a:off x="5386890" y="3492938"/>
                <a:ext cx="1126116" cy="901127"/>
              </a:xfrm>
              <a:custGeom>
                <a:avLst/>
                <a:gdLst>
                  <a:gd name="T0" fmla="*/ 3592 w 3593"/>
                  <a:gd name="T1" fmla="*/ 2875 h 2876"/>
                  <a:gd name="T2" fmla="*/ 3592 w 3593"/>
                  <a:gd name="T3" fmla="*/ 2875 h 2876"/>
                  <a:gd name="T4" fmla="*/ 3186 w 3593"/>
                  <a:gd name="T5" fmla="*/ 2469 h 2876"/>
                  <a:gd name="T6" fmla="*/ 2592 w 3593"/>
                  <a:gd name="T7" fmla="*/ 2437 h 2876"/>
                  <a:gd name="T8" fmla="*/ 2217 w 3593"/>
                  <a:gd name="T9" fmla="*/ 1469 h 2876"/>
                  <a:gd name="T10" fmla="*/ 1437 w 3593"/>
                  <a:gd name="T11" fmla="*/ 656 h 2876"/>
                  <a:gd name="T12" fmla="*/ 687 w 3593"/>
                  <a:gd name="T13" fmla="*/ 0 h 2876"/>
                  <a:gd name="T14" fmla="*/ 562 w 3593"/>
                  <a:gd name="T15" fmla="*/ 906 h 2876"/>
                  <a:gd name="T16" fmla="*/ 437 w 3593"/>
                  <a:gd name="T17" fmla="*/ 937 h 2876"/>
                  <a:gd name="T18" fmla="*/ 62 w 3593"/>
                  <a:gd name="T19" fmla="*/ 1500 h 2876"/>
                  <a:gd name="T20" fmla="*/ 437 w 3593"/>
                  <a:gd name="T21" fmla="*/ 1875 h 2876"/>
                  <a:gd name="T22" fmla="*/ 312 w 3593"/>
                  <a:gd name="T23" fmla="*/ 2875 h 2876"/>
                  <a:gd name="T24" fmla="*/ 3592 w 3593"/>
                  <a:gd name="T25" fmla="*/ 2875 h 2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593" h="2876">
                    <a:moveTo>
                      <a:pt x="3592" y="2875"/>
                    </a:moveTo>
                    <a:lnTo>
                      <a:pt x="3592" y="2875"/>
                    </a:lnTo>
                    <a:cubicBezTo>
                      <a:pt x="3186" y="2469"/>
                      <a:pt x="3186" y="2469"/>
                      <a:pt x="3186" y="2469"/>
                    </a:cubicBezTo>
                    <a:cubicBezTo>
                      <a:pt x="2999" y="2531"/>
                      <a:pt x="2780" y="2531"/>
                      <a:pt x="2592" y="2437"/>
                    </a:cubicBezTo>
                    <a:cubicBezTo>
                      <a:pt x="2249" y="2250"/>
                      <a:pt x="2093" y="1844"/>
                      <a:pt x="2217" y="1469"/>
                    </a:cubicBezTo>
                    <a:cubicBezTo>
                      <a:pt x="1437" y="656"/>
                      <a:pt x="1437" y="656"/>
                      <a:pt x="1437" y="656"/>
                    </a:cubicBezTo>
                    <a:cubicBezTo>
                      <a:pt x="1125" y="531"/>
                      <a:pt x="843" y="312"/>
                      <a:pt x="687" y="0"/>
                    </a:cubicBezTo>
                    <a:cubicBezTo>
                      <a:pt x="562" y="906"/>
                      <a:pt x="562" y="906"/>
                      <a:pt x="562" y="906"/>
                    </a:cubicBezTo>
                    <a:cubicBezTo>
                      <a:pt x="531" y="906"/>
                      <a:pt x="468" y="906"/>
                      <a:pt x="437" y="937"/>
                    </a:cubicBezTo>
                    <a:cubicBezTo>
                      <a:pt x="156" y="969"/>
                      <a:pt x="0" y="1250"/>
                      <a:pt x="62" y="1500"/>
                    </a:cubicBezTo>
                    <a:cubicBezTo>
                      <a:pt x="93" y="1719"/>
                      <a:pt x="250" y="1844"/>
                      <a:pt x="437" y="1875"/>
                    </a:cubicBezTo>
                    <a:cubicBezTo>
                      <a:pt x="312" y="2875"/>
                      <a:pt x="312" y="2875"/>
                      <a:pt x="312" y="2875"/>
                    </a:cubicBezTo>
                    <a:lnTo>
                      <a:pt x="3592" y="2875"/>
                    </a:lnTo>
                  </a:path>
                </a:pathLst>
              </a:custGeom>
              <a:solidFill>
                <a:srgbClr val="00B0F0"/>
              </a:solidFill>
              <a:ln>
                <a:noFill/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5380879" y="3694621"/>
                <a:ext cx="319798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4</a:t>
                </a:r>
              </a:p>
            </p:txBody>
          </p:sp>
        </p:grpSp>
        <p:grpSp>
          <p:nvGrpSpPr>
            <p:cNvPr id="22" name="Группа 21"/>
            <p:cNvGrpSpPr/>
            <p:nvPr/>
          </p:nvGrpSpPr>
          <p:grpSpPr>
            <a:xfrm>
              <a:off x="4859225" y="3110576"/>
              <a:ext cx="783445" cy="1283968"/>
              <a:chOff x="4759580" y="3040993"/>
              <a:chExt cx="783445" cy="1283968"/>
            </a:xfrm>
          </p:grpSpPr>
          <p:sp>
            <p:nvSpPr>
              <p:cNvPr id="122" name="Freeform 3"/>
              <p:cNvSpPr>
                <a:spLocks noChangeArrowheads="1"/>
              </p:cNvSpPr>
              <p:nvPr/>
            </p:nvSpPr>
            <p:spPr bwMode="auto">
              <a:xfrm>
                <a:off x="4759580" y="3040993"/>
                <a:ext cx="783445" cy="1283968"/>
              </a:xfrm>
              <a:custGeom>
                <a:avLst/>
                <a:gdLst>
                  <a:gd name="T0" fmla="*/ 2500 w 2501"/>
                  <a:gd name="T1" fmla="*/ 0 h 4095"/>
                  <a:gd name="T2" fmla="*/ 2500 w 2501"/>
                  <a:gd name="T3" fmla="*/ 0 h 4095"/>
                  <a:gd name="T4" fmla="*/ 1718 w 2501"/>
                  <a:gd name="T5" fmla="*/ 469 h 4095"/>
                  <a:gd name="T6" fmla="*/ 1656 w 2501"/>
                  <a:gd name="T7" fmla="*/ 375 h 4095"/>
                  <a:gd name="T8" fmla="*/ 937 w 2501"/>
                  <a:gd name="T9" fmla="*/ 438 h 4095"/>
                  <a:gd name="T10" fmla="*/ 875 w 2501"/>
                  <a:gd name="T11" fmla="*/ 969 h 4095"/>
                  <a:gd name="T12" fmla="*/ 0 w 2501"/>
                  <a:gd name="T13" fmla="*/ 1500 h 4095"/>
                  <a:gd name="T14" fmla="*/ 2093 w 2501"/>
                  <a:gd name="T15" fmla="*/ 4094 h 4095"/>
                  <a:gd name="T16" fmla="*/ 2156 w 2501"/>
                  <a:gd name="T17" fmla="*/ 3469 h 4095"/>
                  <a:gd name="T18" fmla="*/ 1812 w 2501"/>
                  <a:gd name="T19" fmla="*/ 3000 h 4095"/>
                  <a:gd name="T20" fmla="*/ 2343 w 2501"/>
                  <a:gd name="T21" fmla="*/ 2125 h 4095"/>
                  <a:gd name="T22" fmla="*/ 2406 w 2501"/>
                  <a:gd name="T23" fmla="*/ 1625 h 4095"/>
                  <a:gd name="T24" fmla="*/ 2468 w 2501"/>
                  <a:gd name="T25" fmla="*/ 1000 h 4095"/>
                  <a:gd name="T26" fmla="*/ 2406 w 2501"/>
                  <a:gd name="T27" fmla="*/ 532 h 4095"/>
                  <a:gd name="T28" fmla="*/ 2500 w 2501"/>
                  <a:gd name="T29" fmla="*/ 0 h 40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501" h="4095">
                    <a:moveTo>
                      <a:pt x="2500" y="0"/>
                    </a:moveTo>
                    <a:lnTo>
                      <a:pt x="2500" y="0"/>
                    </a:lnTo>
                    <a:cubicBezTo>
                      <a:pt x="1718" y="469"/>
                      <a:pt x="1718" y="469"/>
                      <a:pt x="1718" y="469"/>
                    </a:cubicBezTo>
                    <a:cubicBezTo>
                      <a:pt x="1718" y="438"/>
                      <a:pt x="1687" y="407"/>
                      <a:pt x="1656" y="375"/>
                    </a:cubicBezTo>
                    <a:cubicBezTo>
                      <a:pt x="1437" y="219"/>
                      <a:pt x="1125" y="250"/>
                      <a:pt x="937" y="438"/>
                    </a:cubicBezTo>
                    <a:cubicBezTo>
                      <a:pt x="812" y="594"/>
                      <a:pt x="812" y="813"/>
                      <a:pt x="875" y="969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2093" y="4094"/>
                      <a:pt x="2093" y="4094"/>
                      <a:pt x="2093" y="4094"/>
                    </a:cubicBezTo>
                    <a:cubicBezTo>
                      <a:pt x="2156" y="3469"/>
                      <a:pt x="2156" y="3469"/>
                      <a:pt x="2156" y="3469"/>
                    </a:cubicBezTo>
                    <a:cubicBezTo>
                      <a:pt x="2000" y="3375"/>
                      <a:pt x="1875" y="3219"/>
                      <a:pt x="1812" y="3000"/>
                    </a:cubicBezTo>
                    <a:cubicBezTo>
                      <a:pt x="1718" y="2625"/>
                      <a:pt x="1968" y="2250"/>
                      <a:pt x="2343" y="2125"/>
                    </a:cubicBezTo>
                    <a:cubicBezTo>
                      <a:pt x="2406" y="1625"/>
                      <a:pt x="2406" y="1625"/>
                      <a:pt x="2406" y="1625"/>
                    </a:cubicBezTo>
                    <a:cubicBezTo>
                      <a:pt x="2468" y="1000"/>
                      <a:pt x="2468" y="1000"/>
                      <a:pt x="2468" y="1000"/>
                    </a:cubicBezTo>
                    <a:cubicBezTo>
                      <a:pt x="2437" y="844"/>
                      <a:pt x="2406" y="688"/>
                      <a:pt x="2406" y="532"/>
                    </a:cubicBezTo>
                    <a:cubicBezTo>
                      <a:pt x="2406" y="344"/>
                      <a:pt x="2437" y="157"/>
                      <a:pt x="2500" y="0"/>
                    </a:cubicBezTo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/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5009424" y="3060315"/>
                <a:ext cx="319799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5</a:t>
                </a:r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4859230" y="2425509"/>
              <a:ext cx="1106772" cy="1067906"/>
              <a:chOff x="4759585" y="2355926"/>
              <a:chExt cx="1106772" cy="1067906"/>
            </a:xfrm>
          </p:grpSpPr>
          <p:sp>
            <p:nvSpPr>
              <p:cNvPr id="121" name="Freeform 1"/>
              <p:cNvSpPr>
                <a:spLocks noChangeArrowheads="1"/>
              </p:cNvSpPr>
              <p:nvPr/>
            </p:nvSpPr>
            <p:spPr bwMode="auto">
              <a:xfrm>
                <a:off x="4759585" y="2395552"/>
                <a:ext cx="1106772" cy="1028280"/>
              </a:xfrm>
              <a:custGeom>
                <a:avLst/>
                <a:gdLst>
                  <a:gd name="T0" fmla="*/ 2687 w 3532"/>
                  <a:gd name="T1" fmla="*/ 719 h 3282"/>
                  <a:gd name="T2" fmla="*/ 2687 w 3532"/>
                  <a:gd name="T3" fmla="*/ 719 h 3282"/>
                  <a:gd name="T4" fmla="*/ 2687 w 3532"/>
                  <a:gd name="T5" fmla="*/ 594 h 3282"/>
                  <a:gd name="T6" fmla="*/ 2218 w 3532"/>
                  <a:gd name="T7" fmla="*/ 94 h 3282"/>
                  <a:gd name="T8" fmla="*/ 1750 w 3532"/>
                  <a:gd name="T9" fmla="*/ 375 h 3282"/>
                  <a:gd name="T10" fmla="*/ 781 w 3532"/>
                  <a:gd name="T11" fmla="*/ 0 h 3282"/>
                  <a:gd name="T12" fmla="*/ 750 w 3532"/>
                  <a:gd name="T13" fmla="*/ 0 h 3282"/>
                  <a:gd name="T14" fmla="*/ 0 w 3532"/>
                  <a:gd name="T15" fmla="*/ 3281 h 3282"/>
                  <a:gd name="T16" fmla="*/ 593 w 3532"/>
                  <a:gd name="T17" fmla="*/ 2906 h 3282"/>
                  <a:gd name="T18" fmla="*/ 750 w 3532"/>
                  <a:gd name="T19" fmla="*/ 2343 h 3282"/>
                  <a:gd name="T20" fmla="*/ 1750 w 3532"/>
                  <a:gd name="T21" fmla="*/ 2219 h 3282"/>
                  <a:gd name="T22" fmla="*/ 2031 w 3532"/>
                  <a:gd name="T23" fmla="*/ 2062 h 3282"/>
                  <a:gd name="T24" fmla="*/ 2718 w 3532"/>
                  <a:gd name="T25" fmla="*/ 1625 h 3282"/>
                  <a:gd name="T26" fmla="*/ 3531 w 3532"/>
                  <a:gd name="T27" fmla="*/ 1000 h 3282"/>
                  <a:gd name="T28" fmla="*/ 2687 w 3532"/>
                  <a:gd name="T29" fmla="*/ 719 h 3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532" h="3282">
                    <a:moveTo>
                      <a:pt x="2687" y="719"/>
                    </a:moveTo>
                    <a:lnTo>
                      <a:pt x="2687" y="719"/>
                    </a:lnTo>
                    <a:cubicBezTo>
                      <a:pt x="2687" y="656"/>
                      <a:pt x="2687" y="625"/>
                      <a:pt x="2687" y="594"/>
                    </a:cubicBezTo>
                    <a:cubicBezTo>
                      <a:pt x="2687" y="312"/>
                      <a:pt x="2468" y="94"/>
                      <a:pt x="2218" y="94"/>
                    </a:cubicBezTo>
                    <a:cubicBezTo>
                      <a:pt x="2000" y="94"/>
                      <a:pt x="1843" y="187"/>
                      <a:pt x="1750" y="375"/>
                    </a:cubicBezTo>
                    <a:cubicBezTo>
                      <a:pt x="781" y="0"/>
                      <a:pt x="781" y="0"/>
                      <a:pt x="781" y="0"/>
                    </a:cubicBezTo>
                    <a:cubicBezTo>
                      <a:pt x="750" y="0"/>
                      <a:pt x="750" y="0"/>
                      <a:pt x="750" y="0"/>
                    </a:cubicBezTo>
                    <a:cubicBezTo>
                      <a:pt x="0" y="3281"/>
                      <a:pt x="0" y="3281"/>
                      <a:pt x="0" y="3281"/>
                    </a:cubicBezTo>
                    <a:cubicBezTo>
                      <a:pt x="593" y="2906"/>
                      <a:pt x="593" y="2906"/>
                      <a:pt x="593" y="2906"/>
                    </a:cubicBezTo>
                    <a:cubicBezTo>
                      <a:pt x="562" y="2719"/>
                      <a:pt x="625" y="2531"/>
                      <a:pt x="750" y="2343"/>
                    </a:cubicBezTo>
                    <a:cubicBezTo>
                      <a:pt x="1000" y="2031"/>
                      <a:pt x="1437" y="2000"/>
                      <a:pt x="1750" y="2219"/>
                    </a:cubicBezTo>
                    <a:cubicBezTo>
                      <a:pt x="2031" y="2062"/>
                      <a:pt x="2031" y="2062"/>
                      <a:pt x="2031" y="2062"/>
                    </a:cubicBezTo>
                    <a:cubicBezTo>
                      <a:pt x="2718" y="1625"/>
                      <a:pt x="2718" y="1625"/>
                      <a:pt x="2718" y="1625"/>
                    </a:cubicBezTo>
                    <a:cubicBezTo>
                      <a:pt x="2937" y="1343"/>
                      <a:pt x="3218" y="1125"/>
                      <a:pt x="3531" y="1000"/>
                    </a:cubicBezTo>
                    <a:lnTo>
                      <a:pt x="2687" y="719"/>
                    </a:ln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/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5285951" y="2355926"/>
                <a:ext cx="319799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</p:grpSp>
        <p:grpSp>
          <p:nvGrpSpPr>
            <p:cNvPr id="17" name="Группа 16"/>
            <p:cNvGrpSpPr/>
            <p:nvPr/>
          </p:nvGrpSpPr>
          <p:grpSpPr>
            <a:xfrm>
              <a:off x="5163209" y="1935793"/>
              <a:ext cx="1282252" cy="901127"/>
              <a:chOff x="5063564" y="1866210"/>
              <a:chExt cx="1282252" cy="901127"/>
            </a:xfrm>
          </p:grpSpPr>
          <p:sp>
            <p:nvSpPr>
              <p:cNvPr id="127" name="Freeform 12"/>
              <p:cNvSpPr>
                <a:spLocks noChangeArrowheads="1"/>
              </p:cNvSpPr>
              <p:nvPr/>
            </p:nvSpPr>
            <p:spPr bwMode="auto">
              <a:xfrm>
                <a:off x="5063564" y="1866210"/>
                <a:ext cx="1282252" cy="901127"/>
              </a:xfrm>
              <a:custGeom>
                <a:avLst/>
                <a:gdLst>
                  <a:gd name="T0" fmla="*/ 3843 w 4094"/>
                  <a:gd name="T1" fmla="*/ 1938 h 2876"/>
                  <a:gd name="T2" fmla="*/ 3843 w 4094"/>
                  <a:gd name="T3" fmla="*/ 1938 h 2876"/>
                  <a:gd name="T4" fmla="*/ 3937 w 4094"/>
                  <a:gd name="T5" fmla="*/ 1250 h 2876"/>
                  <a:gd name="T6" fmla="*/ 3437 w 4094"/>
                  <a:gd name="T7" fmla="*/ 1063 h 2876"/>
                  <a:gd name="T8" fmla="*/ 3094 w 4094"/>
                  <a:gd name="T9" fmla="*/ 0 h 2876"/>
                  <a:gd name="T10" fmla="*/ 0 w 4094"/>
                  <a:gd name="T11" fmla="*/ 1500 h 2876"/>
                  <a:gd name="T12" fmla="*/ 688 w 4094"/>
                  <a:gd name="T13" fmla="*/ 1750 h 2876"/>
                  <a:gd name="T14" fmla="*/ 1250 w 4094"/>
                  <a:gd name="T15" fmla="*/ 1532 h 2876"/>
                  <a:gd name="T16" fmla="*/ 1969 w 4094"/>
                  <a:gd name="T17" fmla="*/ 2219 h 2876"/>
                  <a:gd name="T18" fmla="*/ 3063 w 4094"/>
                  <a:gd name="T19" fmla="*/ 2594 h 2876"/>
                  <a:gd name="T20" fmla="*/ 3125 w 4094"/>
                  <a:gd name="T21" fmla="*/ 2594 h 2876"/>
                  <a:gd name="T22" fmla="*/ 4031 w 4094"/>
                  <a:gd name="T23" fmla="*/ 2875 h 2876"/>
                  <a:gd name="T24" fmla="*/ 3749 w 4094"/>
                  <a:gd name="T25" fmla="*/ 2000 h 2876"/>
                  <a:gd name="T26" fmla="*/ 3843 w 4094"/>
                  <a:gd name="T27" fmla="*/ 1938 h 28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94" h="2876">
                    <a:moveTo>
                      <a:pt x="3843" y="1938"/>
                    </a:moveTo>
                    <a:lnTo>
                      <a:pt x="3843" y="1938"/>
                    </a:lnTo>
                    <a:cubicBezTo>
                      <a:pt x="4062" y="1782"/>
                      <a:pt x="4093" y="1469"/>
                      <a:pt x="3937" y="1250"/>
                    </a:cubicBezTo>
                    <a:cubicBezTo>
                      <a:pt x="3812" y="1094"/>
                      <a:pt x="3624" y="1032"/>
                      <a:pt x="3437" y="1063"/>
                    </a:cubicBezTo>
                    <a:cubicBezTo>
                      <a:pt x="3094" y="0"/>
                      <a:pt x="3094" y="0"/>
                      <a:pt x="3094" y="0"/>
                    </a:cubicBezTo>
                    <a:cubicBezTo>
                      <a:pt x="0" y="1500"/>
                      <a:pt x="0" y="1500"/>
                      <a:pt x="0" y="1500"/>
                    </a:cubicBezTo>
                    <a:cubicBezTo>
                      <a:pt x="688" y="1750"/>
                      <a:pt x="688" y="1750"/>
                      <a:pt x="688" y="1750"/>
                    </a:cubicBezTo>
                    <a:cubicBezTo>
                      <a:pt x="844" y="1594"/>
                      <a:pt x="1032" y="1532"/>
                      <a:pt x="1250" y="1532"/>
                    </a:cubicBezTo>
                    <a:cubicBezTo>
                      <a:pt x="1625" y="1532"/>
                      <a:pt x="1969" y="1813"/>
                      <a:pt x="1969" y="2219"/>
                    </a:cubicBezTo>
                    <a:cubicBezTo>
                      <a:pt x="3063" y="2594"/>
                      <a:pt x="3063" y="2594"/>
                      <a:pt x="3063" y="2594"/>
                    </a:cubicBezTo>
                    <a:cubicBezTo>
                      <a:pt x="3094" y="2594"/>
                      <a:pt x="3094" y="2594"/>
                      <a:pt x="3125" y="2594"/>
                    </a:cubicBezTo>
                    <a:cubicBezTo>
                      <a:pt x="3437" y="2594"/>
                      <a:pt x="3749" y="2688"/>
                      <a:pt x="4031" y="2875"/>
                    </a:cubicBezTo>
                    <a:cubicBezTo>
                      <a:pt x="3749" y="2000"/>
                      <a:pt x="3749" y="2000"/>
                      <a:pt x="3749" y="2000"/>
                    </a:cubicBezTo>
                    <a:cubicBezTo>
                      <a:pt x="3781" y="2000"/>
                      <a:pt x="3812" y="1969"/>
                      <a:pt x="3843" y="1938"/>
                    </a:cubicBezTo>
                  </a:path>
                </a:pathLst>
              </a:custGeom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p:spPr>
            <p:txBody>
              <a:bodyPr wrap="none" lIns="99064" tIns="49532" rIns="99064" bIns="49532" anchor="ctr"/>
              <a:lstStyle/>
              <a:p>
                <a:endParaRPr lang="en-US" sz="3000" dirty="0"/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6021939" y="2127714"/>
                <a:ext cx="319798" cy="503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7</a:t>
                </a:r>
              </a:p>
            </p:txBody>
          </p:sp>
        </p:grpSp>
      </p:grpSp>
      <p:cxnSp>
        <p:nvCxnSpPr>
          <p:cNvPr id="179" name="Прямая соединительная линия 178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352440" y="455265"/>
            <a:ext cx="1134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Teardrop 25"/>
          <p:cNvSpPr/>
          <p:nvPr/>
        </p:nvSpPr>
        <p:spPr bwMode="auto">
          <a:xfrm rot="8100000">
            <a:off x="2054471" y="3140605"/>
            <a:ext cx="582727" cy="589287"/>
          </a:xfrm>
          <a:prstGeom prst="teardrop">
            <a:avLst>
              <a:gd name="adj" fmla="val 102189"/>
            </a:avLst>
          </a:prstGeom>
          <a:solidFill>
            <a:srgbClr val="9BB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463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1028056" y="3144663"/>
            <a:ext cx="2812966" cy="1565472"/>
            <a:chOff x="1047108" y="3173238"/>
            <a:chExt cx="2812966" cy="1565472"/>
          </a:xfrm>
        </p:grpSpPr>
        <p:sp>
          <p:nvSpPr>
            <p:cNvPr id="111" name="Content Placeholder 2"/>
            <p:cNvSpPr txBox="1">
              <a:spLocks/>
            </p:cNvSpPr>
            <p:nvPr/>
          </p:nvSpPr>
          <p:spPr bwMode="auto">
            <a:xfrm>
              <a:off x="1047108" y="3912964"/>
              <a:ext cx="2812966" cy="825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9542" tIns="24771" rIns="49542" bIns="24771"/>
            <a:lstStyle>
              <a:lvl1pPr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2000" b="1" dirty="0">
                  <a:solidFill>
                    <a:schemeClr val="tx2"/>
                  </a:solidFill>
                  <a:latin typeface="+mn-lt"/>
                  <a:cs typeface="Lato Regular"/>
                </a:rPr>
                <a:t>Контроль качества</a:t>
              </a:r>
            </a:p>
            <a:p>
              <a:pPr algn="ctr">
                <a:spcBef>
                  <a:spcPct val="20000"/>
                </a:spcBef>
                <a:buFont typeface="Arial" charset="0"/>
                <a:buNone/>
              </a:pPr>
              <a:r>
                <a:rPr lang="kk-KZ" sz="1400" dirty="0">
                  <a:latin typeface="+mn-lt"/>
                  <a:cs typeface="Lato Light"/>
                </a:rPr>
                <a:t>В случаи выявления нарушений оказания услуг</a:t>
              </a:r>
              <a:r>
                <a:rPr lang="ru-RU" sz="1400" dirty="0">
                  <a:latin typeface="+mn-lt"/>
                  <a:cs typeface="Lato Light"/>
                </a:rPr>
                <a:t>, придет уведомление ответственному сотруднику</a:t>
              </a:r>
              <a:r>
                <a:rPr lang="kk-KZ" sz="1400" dirty="0">
                  <a:latin typeface="+mn-lt"/>
                  <a:cs typeface="Lato Light"/>
                </a:rPr>
                <a:t> </a:t>
              </a:r>
              <a:endParaRPr lang="en-US" sz="1400" dirty="0">
                <a:latin typeface="+mn-lt"/>
                <a:cs typeface="Lato Light"/>
              </a:endParaRPr>
            </a:p>
          </p:txBody>
        </p:sp>
        <p:grpSp>
          <p:nvGrpSpPr>
            <p:cNvPr id="166" name="Группа 165"/>
            <p:cNvGrpSpPr/>
            <p:nvPr/>
          </p:nvGrpSpPr>
          <p:grpSpPr>
            <a:xfrm>
              <a:off x="2104180" y="3173238"/>
              <a:ext cx="511743" cy="562009"/>
              <a:chOff x="8026983" y="1600526"/>
              <a:chExt cx="393308" cy="409253"/>
            </a:xfrm>
          </p:grpSpPr>
          <p:sp>
            <p:nvSpPr>
              <p:cNvPr id="167" name="TextBox 166"/>
              <p:cNvSpPr txBox="1"/>
              <p:nvPr/>
            </p:nvSpPr>
            <p:spPr>
              <a:xfrm>
                <a:off x="8087083" y="1600526"/>
                <a:ext cx="276218" cy="403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000" dirty="0">
                    <a:solidFill>
                      <a:schemeClr val="bg1"/>
                    </a:solidFill>
                  </a:rPr>
                  <a:t>6</a:t>
                </a:r>
              </a:p>
            </p:txBody>
          </p:sp>
          <p:sp>
            <p:nvSpPr>
              <p:cNvPr id="168" name="Freeform 206"/>
              <p:cNvSpPr>
                <a:spLocks noChangeArrowheads="1"/>
              </p:cNvSpPr>
              <p:nvPr/>
            </p:nvSpPr>
            <p:spPr bwMode="auto">
              <a:xfrm>
                <a:off x="8026983" y="1616368"/>
                <a:ext cx="393308" cy="393411"/>
              </a:xfrm>
              <a:custGeom>
                <a:avLst/>
                <a:gdLst>
                  <a:gd name="T0" fmla="*/ 614 w 1240"/>
                  <a:gd name="T1" fmla="*/ 0 h 1240"/>
                  <a:gd name="T2" fmla="*/ 0 w 1240"/>
                  <a:gd name="T3" fmla="*/ 614 h 1240"/>
                  <a:gd name="T4" fmla="*/ 614 w 1240"/>
                  <a:gd name="T5" fmla="*/ 1239 h 1240"/>
                  <a:gd name="T6" fmla="*/ 1239 w 1240"/>
                  <a:gd name="T7" fmla="*/ 614 h 1240"/>
                  <a:gd name="T8" fmla="*/ 614 w 1240"/>
                  <a:gd name="T9" fmla="*/ 0 h 1240"/>
                  <a:gd name="T10" fmla="*/ 614 w 1240"/>
                  <a:gd name="T11" fmla="*/ 1135 h 1240"/>
                  <a:gd name="T12" fmla="*/ 104 w 1240"/>
                  <a:gd name="T13" fmla="*/ 614 h 1240"/>
                  <a:gd name="T14" fmla="*/ 614 w 1240"/>
                  <a:gd name="T15" fmla="*/ 104 h 1240"/>
                  <a:gd name="T16" fmla="*/ 1135 w 1240"/>
                  <a:gd name="T17" fmla="*/ 614 h 1240"/>
                  <a:gd name="T18" fmla="*/ 614 w 1240"/>
                  <a:gd name="T19" fmla="*/ 1135 h 1240"/>
                  <a:gd name="T20" fmla="*/ 614 w 1240"/>
                  <a:gd name="T21" fmla="*/ 1135 h 1240"/>
                  <a:gd name="T22" fmla="*/ 614 w 1240"/>
                  <a:gd name="T23" fmla="*/ 1135 h 1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40" h="1240">
                    <a:moveTo>
                      <a:pt x="614" y="0"/>
                    </a:moveTo>
                    <a:cubicBezTo>
                      <a:pt x="271" y="0"/>
                      <a:pt x="0" y="271"/>
                      <a:pt x="0" y="614"/>
                    </a:cubicBezTo>
                    <a:cubicBezTo>
                      <a:pt x="0" y="958"/>
                      <a:pt x="271" y="1239"/>
                      <a:pt x="614" y="1239"/>
                    </a:cubicBezTo>
                    <a:cubicBezTo>
                      <a:pt x="969" y="1239"/>
                      <a:pt x="1239" y="958"/>
                      <a:pt x="1239" y="614"/>
                    </a:cubicBezTo>
                    <a:cubicBezTo>
                      <a:pt x="1239" y="271"/>
                      <a:pt x="969" y="0"/>
                      <a:pt x="614" y="0"/>
                    </a:cubicBezTo>
                    <a:close/>
                    <a:moveTo>
                      <a:pt x="614" y="1135"/>
                    </a:moveTo>
                    <a:cubicBezTo>
                      <a:pt x="333" y="1135"/>
                      <a:pt x="104" y="906"/>
                      <a:pt x="104" y="614"/>
                    </a:cubicBezTo>
                    <a:cubicBezTo>
                      <a:pt x="104" y="333"/>
                      <a:pt x="333" y="104"/>
                      <a:pt x="614" y="104"/>
                    </a:cubicBezTo>
                    <a:cubicBezTo>
                      <a:pt x="906" y="104"/>
                      <a:pt x="1135" y="333"/>
                      <a:pt x="1135" y="614"/>
                    </a:cubicBezTo>
                    <a:cubicBezTo>
                      <a:pt x="1135" y="906"/>
                      <a:pt x="906" y="1135"/>
                      <a:pt x="614" y="1135"/>
                    </a:cubicBezTo>
                    <a:close/>
                    <a:moveTo>
                      <a:pt x="614" y="1135"/>
                    </a:moveTo>
                    <a:lnTo>
                      <a:pt x="614" y="113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 sz="1463" dirty="0">
                  <a:ea typeface="SimSun" charset="0"/>
                </a:endParaRPr>
              </a:p>
            </p:txBody>
          </p:sp>
        </p:grpSp>
      </p:grpSp>
      <p:grpSp>
        <p:nvGrpSpPr>
          <p:cNvPr id="15" name="Группа 14"/>
          <p:cNvGrpSpPr/>
          <p:nvPr/>
        </p:nvGrpSpPr>
        <p:grpSpPr>
          <a:xfrm>
            <a:off x="8318067" y="5043596"/>
            <a:ext cx="3416734" cy="1485457"/>
            <a:chOff x="8318067" y="5072171"/>
            <a:chExt cx="3416734" cy="1485457"/>
          </a:xfrm>
        </p:grpSpPr>
        <p:sp>
          <p:nvSpPr>
            <p:cNvPr id="187" name="Teardrop 25"/>
            <p:cNvSpPr/>
            <p:nvPr/>
          </p:nvSpPr>
          <p:spPr bwMode="auto">
            <a:xfrm rot="8100000">
              <a:off x="9673533" y="5072171"/>
              <a:ext cx="582727" cy="589287"/>
            </a:xfrm>
            <a:prstGeom prst="teardrop">
              <a:avLst>
                <a:gd name="adj" fmla="val 102189"/>
              </a:avLst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63" dirty="0"/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8318067" y="5076584"/>
              <a:ext cx="3416734" cy="1481044"/>
              <a:chOff x="8318067" y="5076584"/>
              <a:chExt cx="3416734" cy="1481044"/>
            </a:xfrm>
          </p:grpSpPr>
          <p:sp>
            <p:nvSpPr>
              <p:cNvPr id="120" name="Content Placeholder 2"/>
              <p:cNvSpPr txBox="1">
                <a:spLocks/>
              </p:cNvSpPr>
              <p:nvPr/>
            </p:nvSpPr>
            <p:spPr bwMode="auto">
              <a:xfrm>
                <a:off x="8318067" y="5731883"/>
                <a:ext cx="3416734" cy="825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9542" tIns="24771" rIns="49542" bIns="24771"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Arial" charset="0"/>
                  <a:buNone/>
                </a:pPr>
                <a:r>
                  <a:rPr lang="kk-KZ" sz="2000" b="1" dirty="0">
                    <a:solidFill>
                      <a:schemeClr val="tx2"/>
                    </a:solidFill>
                    <a:latin typeface="+mn-lt"/>
                    <a:cs typeface="Lato Regular"/>
                  </a:rPr>
                  <a:t>Сотрудник вызывает посетителя</a:t>
                </a:r>
                <a:endParaRPr lang="en-US" sz="2000" b="1" dirty="0">
                  <a:solidFill>
                    <a:schemeClr val="tx2"/>
                  </a:solidFill>
                  <a:latin typeface="+mn-lt"/>
                  <a:cs typeface="Lato Regular"/>
                </a:endParaRPr>
              </a:p>
              <a:p>
                <a:pPr algn="ctr">
                  <a:spcBef>
                    <a:spcPct val="20000"/>
                  </a:spcBef>
                  <a:buFont typeface="Arial" charset="0"/>
                  <a:buNone/>
                </a:pPr>
                <a:r>
                  <a:rPr lang="kk-KZ" sz="1400" dirty="0">
                    <a:latin typeface="+mn-lt"/>
                    <a:cs typeface="Lato Light"/>
                  </a:rPr>
                  <a:t>С помощью программы установленной на компьютер или планшет</a:t>
                </a:r>
                <a:endParaRPr lang="en-US" sz="1400" dirty="0">
                  <a:latin typeface="+mn-lt"/>
                  <a:cs typeface="Lato Light"/>
                </a:endParaRPr>
              </a:p>
            </p:txBody>
          </p:sp>
          <p:grpSp>
            <p:nvGrpSpPr>
              <p:cNvPr id="157" name="Группа 156"/>
              <p:cNvGrpSpPr/>
              <p:nvPr/>
            </p:nvGrpSpPr>
            <p:grpSpPr>
              <a:xfrm>
                <a:off x="9696301" y="5076584"/>
                <a:ext cx="542542" cy="554749"/>
                <a:chOff x="8034304" y="1594190"/>
                <a:chExt cx="393308" cy="415589"/>
              </a:xfrm>
            </p:grpSpPr>
            <p:sp>
              <p:nvSpPr>
                <p:cNvPr id="158" name="TextBox 157"/>
                <p:cNvSpPr txBox="1"/>
                <p:nvPr/>
              </p:nvSpPr>
              <p:spPr>
                <a:xfrm>
                  <a:off x="8099231" y="1594190"/>
                  <a:ext cx="260537" cy="41502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3000" dirty="0">
                      <a:solidFill>
                        <a:schemeClr val="bg1"/>
                      </a:solidFill>
                    </a:rPr>
                    <a:t>3</a:t>
                  </a:r>
                </a:p>
              </p:txBody>
            </p:sp>
            <p:sp>
              <p:nvSpPr>
                <p:cNvPr id="159" name="Freeform 206"/>
                <p:cNvSpPr>
                  <a:spLocks noChangeArrowheads="1"/>
                </p:cNvSpPr>
                <p:nvPr/>
              </p:nvSpPr>
              <p:spPr bwMode="auto">
                <a:xfrm>
                  <a:off x="8034304" y="1616368"/>
                  <a:ext cx="393308" cy="393411"/>
                </a:xfrm>
                <a:custGeom>
                  <a:avLst/>
                  <a:gdLst>
                    <a:gd name="T0" fmla="*/ 614 w 1240"/>
                    <a:gd name="T1" fmla="*/ 0 h 1240"/>
                    <a:gd name="T2" fmla="*/ 0 w 1240"/>
                    <a:gd name="T3" fmla="*/ 614 h 1240"/>
                    <a:gd name="T4" fmla="*/ 614 w 1240"/>
                    <a:gd name="T5" fmla="*/ 1239 h 1240"/>
                    <a:gd name="T6" fmla="*/ 1239 w 1240"/>
                    <a:gd name="T7" fmla="*/ 614 h 1240"/>
                    <a:gd name="T8" fmla="*/ 614 w 1240"/>
                    <a:gd name="T9" fmla="*/ 0 h 1240"/>
                    <a:gd name="T10" fmla="*/ 614 w 1240"/>
                    <a:gd name="T11" fmla="*/ 1135 h 1240"/>
                    <a:gd name="T12" fmla="*/ 104 w 1240"/>
                    <a:gd name="T13" fmla="*/ 614 h 1240"/>
                    <a:gd name="T14" fmla="*/ 614 w 1240"/>
                    <a:gd name="T15" fmla="*/ 104 h 1240"/>
                    <a:gd name="T16" fmla="*/ 1135 w 1240"/>
                    <a:gd name="T17" fmla="*/ 614 h 1240"/>
                    <a:gd name="T18" fmla="*/ 614 w 1240"/>
                    <a:gd name="T19" fmla="*/ 1135 h 1240"/>
                    <a:gd name="T20" fmla="*/ 614 w 1240"/>
                    <a:gd name="T21" fmla="*/ 1135 h 1240"/>
                    <a:gd name="T22" fmla="*/ 614 w 1240"/>
                    <a:gd name="T23" fmla="*/ 1135 h 1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0" h="1240">
                      <a:moveTo>
                        <a:pt x="614" y="0"/>
                      </a:moveTo>
                      <a:cubicBezTo>
                        <a:pt x="271" y="0"/>
                        <a:pt x="0" y="271"/>
                        <a:pt x="0" y="614"/>
                      </a:cubicBezTo>
                      <a:cubicBezTo>
                        <a:pt x="0" y="958"/>
                        <a:pt x="271" y="1239"/>
                        <a:pt x="614" y="1239"/>
                      </a:cubicBezTo>
                      <a:cubicBezTo>
                        <a:pt x="969" y="1239"/>
                        <a:pt x="1239" y="958"/>
                        <a:pt x="1239" y="614"/>
                      </a:cubicBezTo>
                      <a:cubicBezTo>
                        <a:pt x="1239" y="271"/>
                        <a:pt x="969" y="0"/>
                        <a:pt x="614" y="0"/>
                      </a:cubicBezTo>
                      <a:close/>
                      <a:moveTo>
                        <a:pt x="614" y="1135"/>
                      </a:moveTo>
                      <a:cubicBezTo>
                        <a:pt x="333" y="1135"/>
                        <a:pt x="104" y="906"/>
                        <a:pt x="104" y="614"/>
                      </a:cubicBezTo>
                      <a:cubicBezTo>
                        <a:pt x="104" y="333"/>
                        <a:pt x="333" y="104"/>
                        <a:pt x="614" y="104"/>
                      </a:cubicBezTo>
                      <a:cubicBezTo>
                        <a:pt x="906" y="104"/>
                        <a:pt x="1135" y="333"/>
                        <a:pt x="1135" y="614"/>
                      </a:cubicBezTo>
                      <a:cubicBezTo>
                        <a:pt x="1135" y="906"/>
                        <a:pt x="906" y="1135"/>
                        <a:pt x="614" y="1135"/>
                      </a:cubicBezTo>
                      <a:close/>
                      <a:moveTo>
                        <a:pt x="614" y="1135"/>
                      </a:moveTo>
                      <a:lnTo>
                        <a:pt x="614" y="11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463" dirty="0">
                    <a:ea typeface="SimSun" charset="0"/>
                  </a:endParaRPr>
                </a:p>
              </p:txBody>
            </p:sp>
          </p:grpSp>
        </p:grpSp>
      </p:grpSp>
      <p:grpSp>
        <p:nvGrpSpPr>
          <p:cNvPr id="24" name="Группа 23"/>
          <p:cNvGrpSpPr/>
          <p:nvPr/>
        </p:nvGrpSpPr>
        <p:grpSpPr>
          <a:xfrm>
            <a:off x="4567111" y="5134777"/>
            <a:ext cx="3503306" cy="1505124"/>
            <a:chOff x="4395661" y="5144302"/>
            <a:chExt cx="3503306" cy="1505124"/>
          </a:xfrm>
        </p:grpSpPr>
        <p:sp>
          <p:nvSpPr>
            <p:cNvPr id="188" name="Teardrop 25"/>
            <p:cNvSpPr/>
            <p:nvPr/>
          </p:nvSpPr>
          <p:spPr bwMode="auto">
            <a:xfrm rot="8100000">
              <a:off x="5860293" y="5151708"/>
              <a:ext cx="582727" cy="589287"/>
            </a:xfrm>
            <a:prstGeom prst="teardrop">
              <a:avLst>
                <a:gd name="adj" fmla="val 102189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463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>
              <a:off x="4395661" y="5144302"/>
              <a:ext cx="3503306" cy="1505124"/>
              <a:chOff x="4395661" y="5001427"/>
              <a:chExt cx="3503306" cy="1505124"/>
            </a:xfrm>
          </p:grpSpPr>
          <p:sp>
            <p:nvSpPr>
              <p:cNvPr id="117" name="Content Placeholder 2"/>
              <p:cNvSpPr txBox="1">
                <a:spLocks/>
              </p:cNvSpPr>
              <p:nvPr/>
            </p:nvSpPr>
            <p:spPr bwMode="auto">
              <a:xfrm>
                <a:off x="4395661" y="5680806"/>
                <a:ext cx="3503306" cy="82574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9542" tIns="24771" rIns="49542" bIns="24771"/>
              <a:lstStyle>
                <a:lvl1pPr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algn="ctr">
                  <a:spcBef>
                    <a:spcPct val="20000"/>
                  </a:spcBef>
                  <a:buFont typeface="Arial" charset="0"/>
                  <a:buNone/>
                </a:pPr>
                <a:r>
                  <a:rPr lang="kk-KZ" sz="2000" b="1" dirty="0">
                    <a:solidFill>
                      <a:schemeClr val="tx2"/>
                    </a:solidFill>
                    <a:latin typeface="+mn-lt"/>
                    <a:cs typeface="Lato Regular"/>
                  </a:rPr>
                  <a:t>Оценка приема</a:t>
                </a:r>
                <a:endParaRPr lang="en-US" sz="2000" b="1" dirty="0">
                  <a:solidFill>
                    <a:schemeClr val="tx2"/>
                  </a:solidFill>
                  <a:latin typeface="+mn-lt"/>
                  <a:cs typeface="Lato Regular"/>
                </a:endParaRPr>
              </a:p>
              <a:p>
                <a:pPr algn="ctr">
                  <a:spcBef>
                    <a:spcPct val="20000"/>
                  </a:spcBef>
                  <a:buFont typeface="Arial" charset="0"/>
                  <a:buNone/>
                </a:pPr>
                <a:r>
                  <a:rPr lang="kk-KZ" sz="1400" dirty="0">
                    <a:latin typeface="+mn-lt"/>
                    <a:cs typeface="Lato Light"/>
                  </a:rPr>
                  <a:t>Посетитель может оценить работу сотркдника с помощью терминала оценки качества </a:t>
                </a:r>
                <a:endParaRPr lang="en-US" sz="1400" dirty="0">
                  <a:latin typeface="+mn-lt"/>
                  <a:cs typeface="Lato Light"/>
                </a:endParaRPr>
              </a:p>
            </p:txBody>
          </p:sp>
          <p:grpSp>
            <p:nvGrpSpPr>
              <p:cNvPr id="160" name="Группа 159"/>
              <p:cNvGrpSpPr/>
              <p:nvPr/>
            </p:nvGrpSpPr>
            <p:grpSpPr>
              <a:xfrm>
                <a:off x="5878121" y="5001427"/>
                <a:ext cx="551272" cy="568112"/>
                <a:chOff x="8034304" y="1593710"/>
                <a:chExt cx="393308" cy="416069"/>
              </a:xfrm>
            </p:grpSpPr>
            <p:sp>
              <p:nvSpPr>
                <p:cNvPr id="161" name="TextBox 160"/>
                <p:cNvSpPr txBox="1"/>
                <p:nvPr/>
              </p:nvSpPr>
              <p:spPr>
                <a:xfrm>
                  <a:off x="8091780" y="1593710"/>
                  <a:ext cx="256412" cy="40573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ru-RU" sz="3000" dirty="0">
                      <a:solidFill>
                        <a:schemeClr val="bg1"/>
                      </a:solidFill>
                    </a:rPr>
                    <a:t>4</a:t>
                  </a:r>
                </a:p>
              </p:txBody>
            </p:sp>
            <p:sp>
              <p:nvSpPr>
                <p:cNvPr id="162" name="Freeform 206"/>
                <p:cNvSpPr>
                  <a:spLocks noChangeArrowheads="1"/>
                </p:cNvSpPr>
                <p:nvPr/>
              </p:nvSpPr>
              <p:spPr bwMode="auto">
                <a:xfrm>
                  <a:off x="8034304" y="1616368"/>
                  <a:ext cx="393308" cy="393411"/>
                </a:xfrm>
                <a:custGeom>
                  <a:avLst/>
                  <a:gdLst>
                    <a:gd name="T0" fmla="*/ 614 w 1240"/>
                    <a:gd name="T1" fmla="*/ 0 h 1240"/>
                    <a:gd name="T2" fmla="*/ 0 w 1240"/>
                    <a:gd name="T3" fmla="*/ 614 h 1240"/>
                    <a:gd name="T4" fmla="*/ 614 w 1240"/>
                    <a:gd name="T5" fmla="*/ 1239 h 1240"/>
                    <a:gd name="T6" fmla="*/ 1239 w 1240"/>
                    <a:gd name="T7" fmla="*/ 614 h 1240"/>
                    <a:gd name="T8" fmla="*/ 614 w 1240"/>
                    <a:gd name="T9" fmla="*/ 0 h 1240"/>
                    <a:gd name="T10" fmla="*/ 614 w 1240"/>
                    <a:gd name="T11" fmla="*/ 1135 h 1240"/>
                    <a:gd name="T12" fmla="*/ 104 w 1240"/>
                    <a:gd name="T13" fmla="*/ 614 h 1240"/>
                    <a:gd name="T14" fmla="*/ 614 w 1240"/>
                    <a:gd name="T15" fmla="*/ 104 h 1240"/>
                    <a:gd name="T16" fmla="*/ 1135 w 1240"/>
                    <a:gd name="T17" fmla="*/ 614 h 1240"/>
                    <a:gd name="T18" fmla="*/ 614 w 1240"/>
                    <a:gd name="T19" fmla="*/ 1135 h 1240"/>
                    <a:gd name="T20" fmla="*/ 614 w 1240"/>
                    <a:gd name="T21" fmla="*/ 1135 h 1240"/>
                    <a:gd name="T22" fmla="*/ 614 w 1240"/>
                    <a:gd name="T23" fmla="*/ 1135 h 12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40" h="1240">
                      <a:moveTo>
                        <a:pt x="614" y="0"/>
                      </a:moveTo>
                      <a:cubicBezTo>
                        <a:pt x="271" y="0"/>
                        <a:pt x="0" y="271"/>
                        <a:pt x="0" y="614"/>
                      </a:cubicBezTo>
                      <a:cubicBezTo>
                        <a:pt x="0" y="958"/>
                        <a:pt x="271" y="1239"/>
                        <a:pt x="614" y="1239"/>
                      </a:cubicBezTo>
                      <a:cubicBezTo>
                        <a:pt x="969" y="1239"/>
                        <a:pt x="1239" y="958"/>
                        <a:pt x="1239" y="614"/>
                      </a:cubicBezTo>
                      <a:cubicBezTo>
                        <a:pt x="1239" y="271"/>
                        <a:pt x="969" y="0"/>
                        <a:pt x="614" y="0"/>
                      </a:cubicBezTo>
                      <a:close/>
                      <a:moveTo>
                        <a:pt x="614" y="1135"/>
                      </a:moveTo>
                      <a:cubicBezTo>
                        <a:pt x="333" y="1135"/>
                        <a:pt x="104" y="906"/>
                        <a:pt x="104" y="614"/>
                      </a:cubicBezTo>
                      <a:cubicBezTo>
                        <a:pt x="104" y="333"/>
                        <a:pt x="333" y="104"/>
                        <a:pt x="614" y="104"/>
                      </a:cubicBezTo>
                      <a:cubicBezTo>
                        <a:pt x="906" y="104"/>
                        <a:pt x="1135" y="333"/>
                        <a:pt x="1135" y="614"/>
                      </a:cubicBezTo>
                      <a:cubicBezTo>
                        <a:pt x="1135" y="906"/>
                        <a:pt x="906" y="1135"/>
                        <a:pt x="614" y="1135"/>
                      </a:cubicBezTo>
                      <a:close/>
                      <a:moveTo>
                        <a:pt x="614" y="1135"/>
                      </a:moveTo>
                      <a:lnTo>
                        <a:pt x="614" y="113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>
                      <a:solidFill>
                        <a:srgbClr val="808080"/>
                      </a:solidFill>
                      <a:bevel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rgbClr val="000000">
                            <a:alpha val="74998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1463" dirty="0">
                    <a:ea typeface="SimSun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4040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1573934" y="6483355"/>
            <a:ext cx="618068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99F738C-C233-487F-92A8-42D096B18CC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192786" y="-34836"/>
            <a:ext cx="37449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Narrow" panose="020B0606020202030204" pitchFamily="34" charset="0"/>
                <a:ea typeface="Calibri" panose="020F0502020204030204" pitchFamily="34" charset="0"/>
                <a:cs typeface="+mn-cs"/>
              </a:rPr>
              <a:t>Мобильное приложение</a:t>
            </a:r>
            <a:endParaRPr kumimoji="0" lang="ru-RU" sz="2800" b="1" i="0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+mn-cs"/>
            </a:endParaRPr>
          </a:p>
        </p:txBody>
      </p:sp>
      <p:sp>
        <p:nvSpPr>
          <p:cNvPr id="134" name="Прямоугольник 133">
            <a:extLst>
              <a:ext uri="{FF2B5EF4-FFF2-40B4-BE49-F238E27FC236}">
                <a16:creationId xmlns:a16="http://schemas.microsoft.com/office/drawing/2014/main" id="{641F8B55-1BF2-4833-90FD-DD4858DB8E1E}"/>
              </a:ext>
            </a:extLst>
          </p:cNvPr>
          <p:cNvSpPr/>
          <p:nvPr/>
        </p:nvSpPr>
        <p:spPr>
          <a:xfrm>
            <a:off x="3873506" y="1659428"/>
            <a:ext cx="7585354" cy="3400931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Запись на прием к врачу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Вызов врача на дом 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Проверка </a:t>
            </a:r>
            <a:r>
              <a:rPr lang="ru-RU" sz="2000" dirty="0" err="1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мед.справок</a:t>
            </a: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Медицинские организации на карте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Статус прикрепления к поликлинике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Рецепты</a:t>
            </a:r>
          </a:p>
          <a:p>
            <a:pPr>
              <a:spcAft>
                <a:spcPts val="600"/>
              </a:spcAft>
              <a:buSzPct val="100000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n-US" sz="2000" dirty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Больничные листы</a:t>
            </a:r>
            <a:endParaRPr lang="en-US" sz="2000" dirty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Лабораторные исследования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Дневник наблюдения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Тревожная кнопка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Мои записи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ru-RU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Мои направления</a:t>
            </a:r>
          </a:p>
          <a:p>
            <a:pPr marL="285750" indent="-285750">
              <a:spcAft>
                <a:spcPts val="600"/>
              </a:spcAft>
              <a:buSzPct val="100000"/>
              <a:buFont typeface="Wingdings" panose="05000000000000000000" pitchFamily="2" charset="2"/>
              <a:buChar char="Ø"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n-US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QR </a:t>
            </a:r>
            <a:r>
              <a:rPr lang="kk-KZ" sz="2000" dirty="0">
                <a:solidFill>
                  <a:srgbClr val="0070C0"/>
                </a:solidFill>
                <a:ea typeface="Calibri" panose="020F0502020204030204" pitchFamily="34" charset="0"/>
                <a:cs typeface="Arial" panose="020B0604020202020204" pitchFamily="34" charset="0"/>
                <a:sym typeface="Helvetica Neue"/>
              </a:rPr>
              <a:t>на мед.справках</a:t>
            </a:r>
            <a:endParaRPr lang="ru-RU" sz="2000" dirty="0">
              <a:solidFill>
                <a:srgbClr val="0070C0"/>
              </a:solidFill>
              <a:ea typeface="Calibri" panose="020F0502020204030204" pitchFamily="34" charset="0"/>
              <a:cs typeface="Arial" panose="020B0604020202020204" pitchFamily="34" charset="0"/>
              <a:sym typeface="Helvetica Neue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504548" y="1998811"/>
            <a:ext cx="1466152" cy="2361135"/>
            <a:chOff x="238541" y="5146273"/>
            <a:chExt cx="913597" cy="1562246"/>
          </a:xfrm>
        </p:grpSpPr>
        <p:pic>
          <p:nvPicPr>
            <p:cNvPr id="133" name="Picture 01">
              <a:extLst>
                <a:ext uri="{FF2B5EF4-FFF2-40B4-BE49-F238E27FC236}">
                  <a16:creationId xmlns:a16="http://schemas.microsoft.com/office/drawing/2014/main" id="{275E556B-FAE0-4B89-86D9-FBF68D63FFA1}"/>
                </a:ext>
              </a:extLst>
            </p:cNvPr>
            <p:cNvPicPr/>
            <p:nvPr/>
          </p:nvPicPr>
          <p:blipFill>
            <a:blip r:embed="rId2"/>
            <a:srcRect t="48" b="48"/>
            <a:stretch>
              <a:fillRect/>
            </a:stretch>
          </p:blipFill>
          <p:spPr>
            <a:xfrm>
              <a:off x="238541" y="5146273"/>
              <a:ext cx="913597" cy="1562246"/>
            </a:xfrm>
            <a:prstGeom prst="rect">
              <a:avLst/>
            </a:prstGeom>
            <a:ln w="3175">
              <a:miter lim="400000"/>
            </a:ln>
            <a:effectLst/>
          </p:spPr>
        </p:pic>
        <p:pic>
          <p:nvPicPr>
            <p:cNvPr id="138" name="Picture 2" descr="Похожее изображение">
              <a:extLst>
                <a:ext uri="{FF2B5EF4-FFF2-40B4-BE49-F238E27FC236}">
                  <a16:creationId xmlns:a16="http://schemas.microsoft.com/office/drawing/2014/main" id="{24B6991C-A2E7-4BF1-82F8-87BDC759E45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5768" b="76704"/>
            <a:stretch/>
          </p:blipFill>
          <p:spPr bwMode="auto">
            <a:xfrm>
              <a:off x="362496" y="5340463"/>
              <a:ext cx="660671" cy="11763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9" name="Picture 2" descr="Похожее изображение">
              <a:extLst>
                <a:ext uri="{FF2B5EF4-FFF2-40B4-BE49-F238E27FC236}">
                  <a16:creationId xmlns:a16="http://schemas.microsoft.com/office/drawing/2014/main" id="{D4C0034C-0B3C-4661-9C18-1B7791443F9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22" t="14052" r="20212" b="14965"/>
            <a:stretch/>
          </p:blipFill>
          <p:spPr bwMode="auto">
            <a:xfrm>
              <a:off x="379915" y="5555223"/>
              <a:ext cx="625831" cy="649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9" name="Title 20"/>
          <p:cNvSpPr txBox="1">
            <a:spLocks/>
          </p:cNvSpPr>
          <p:nvPr/>
        </p:nvSpPr>
        <p:spPr>
          <a:xfrm>
            <a:off x="9016302" y="414793"/>
            <a:ext cx="4770817" cy="660617"/>
          </a:xfrm>
          <a:prstGeom prst="rect">
            <a:avLst/>
          </a:prstGeom>
        </p:spPr>
        <p:txBody>
          <a:bodyPr vert="horz" wrap="square" lIns="197027" tIns="98514" rIns="197027" bIns="98514" rtlCol="0" anchor="ctr">
            <a:sp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900" kern="1200">
                <a:solidFill>
                  <a:schemeClr val="accent6"/>
                </a:solidFill>
                <a:latin typeface="Source Sans Pro ExtraLight"/>
                <a:ea typeface="+mj-ea"/>
                <a:cs typeface="Source Sans Pro ExtraLight"/>
              </a:defRPr>
            </a:lvl1pPr>
          </a:lstStyle>
          <a:p>
            <a:pPr algn="just"/>
            <a:r>
              <a:rPr lang="ru-RU" sz="3000" dirty="0">
                <a:solidFill>
                  <a:schemeClr val="bg1"/>
                </a:solidFill>
                <a:latin typeface="+mn-lt"/>
                <a:cs typeface="Lato Regular"/>
              </a:rPr>
              <a:t>Для </a:t>
            </a:r>
            <a:r>
              <a:rPr lang="kk-KZ" sz="3000" dirty="0">
                <a:solidFill>
                  <a:schemeClr val="bg1"/>
                </a:solidFill>
                <a:latin typeface="+mn-lt"/>
                <a:cs typeface="Lato Regular"/>
              </a:rPr>
              <a:t>руководителя</a:t>
            </a:r>
          </a:p>
        </p:txBody>
      </p:sp>
      <p:cxnSp>
        <p:nvCxnSpPr>
          <p:cNvPr id="154" name="Прямая соединительная линия 153">
            <a:extLst>
              <a:ext uri="{FF2B5EF4-FFF2-40B4-BE49-F238E27FC236}">
                <a16:creationId xmlns:a16="http://schemas.microsoft.com/office/drawing/2014/main" id="{054D03D8-4464-4E92-B220-99412A79D307}"/>
              </a:ext>
            </a:extLst>
          </p:cNvPr>
          <p:cNvCxnSpPr/>
          <p:nvPr/>
        </p:nvCxnSpPr>
        <p:spPr>
          <a:xfrm>
            <a:off x="575409" y="486958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98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11164841" y="6489312"/>
            <a:ext cx="1027159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</a:rPr>
              <a:pPr algn="r"/>
              <a:t>14</a:t>
            </a:fld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60682" y="8049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Ожидаемые результаты внедрения новой модели ГОБМП и пакета ОСМС</a:t>
            </a:r>
            <a:endParaRPr lang="ru-RU" sz="2400" i="1" dirty="0">
              <a:solidFill>
                <a:srgbClr val="002673"/>
              </a:solidFill>
              <a:cs typeface="Arial" charset="0"/>
            </a:endParaRPr>
          </a:p>
        </p:txBody>
      </p:sp>
      <p:sp>
        <p:nvSpPr>
          <p:cNvPr id="20" name="Прямоугольник: скругленные углы 3">
            <a:extLst>
              <a:ext uri="{FF2B5EF4-FFF2-40B4-BE49-F238E27FC236}">
                <a16:creationId xmlns:a16="http://schemas.microsoft.com/office/drawing/2014/main" id="{C0931549-8172-4204-A64C-615D399FE702}"/>
              </a:ext>
            </a:extLst>
          </p:cNvPr>
          <p:cNvSpPr/>
          <p:nvPr/>
        </p:nvSpPr>
        <p:spPr>
          <a:xfrm>
            <a:off x="144912" y="604850"/>
            <a:ext cx="5440172" cy="43409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Новая модель ГОБМП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0B87BBC6-34D2-4D67-AB59-A41D12D9361A}"/>
              </a:ext>
            </a:extLst>
          </p:cNvPr>
          <p:cNvSpPr/>
          <p:nvPr/>
        </p:nvSpPr>
        <p:spPr>
          <a:xfrm>
            <a:off x="144912" y="1121733"/>
            <a:ext cx="5440172" cy="8814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Помощь при экстренных и неотложных состояниях для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КАЖДОГО ЧЕЛОВЕКА</a:t>
            </a:r>
          </a:p>
          <a:p>
            <a:pPr marL="285750" lvl="2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Контроль над заболеваниями, значимыми для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ВСЕГО ОБЩЕСТВА</a:t>
            </a:r>
          </a:p>
        </p:txBody>
      </p:sp>
      <p:sp>
        <p:nvSpPr>
          <p:cNvPr id="23" name="Прямоугольник: скругленные углы 6">
            <a:extLst>
              <a:ext uri="{FF2B5EF4-FFF2-40B4-BE49-F238E27FC236}">
                <a16:creationId xmlns:a16="http://schemas.microsoft.com/office/drawing/2014/main" id="{A362A015-DD60-4C17-A898-4178C4DF31FA}"/>
              </a:ext>
            </a:extLst>
          </p:cNvPr>
          <p:cNvSpPr/>
          <p:nvPr/>
        </p:nvSpPr>
        <p:spPr>
          <a:xfrm>
            <a:off x="6649375" y="615564"/>
            <a:ext cx="5441614" cy="42338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</a:rPr>
              <a:t>Пакет ОСМС </a:t>
            </a:r>
            <a:r>
              <a:rPr lang="ru-RU" sz="1600" b="1" i="1" dirty="0">
                <a:solidFill>
                  <a:prstClr val="black"/>
                </a:solidFill>
              </a:rPr>
              <a:t>(для застрахованных)</a:t>
            </a: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A2AA41D8-A41E-4E1E-9B63-C6CF166D1BA5}"/>
              </a:ext>
            </a:extLst>
          </p:cNvPr>
          <p:cNvSpPr/>
          <p:nvPr/>
        </p:nvSpPr>
        <p:spPr>
          <a:xfrm>
            <a:off x="6649375" y="1119639"/>
            <a:ext cx="5441614" cy="8731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Медицинская помощь улучшающая качество жизни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КАЖДОГО ЧЕЛОВЕКА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b="1" dirty="0">
                <a:latin typeface="Arial Narrow" panose="020B0606020202030204" pitchFamily="34" charset="0"/>
                <a:cs typeface="Arial" panose="020B0604020202020204" pitchFamily="34" charset="0"/>
              </a:rPr>
              <a:t>Основа для здоровья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БУДУЩЕГО ПОКОЛЕНИЯ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803FE9-C121-47A7-A0E2-B557932F7AF9}"/>
              </a:ext>
            </a:extLst>
          </p:cNvPr>
          <p:cNvSpPr txBox="1"/>
          <p:nvPr/>
        </p:nvSpPr>
        <p:spPr>
          <a:xfrm>
            <a:off x="6932481" y="5285368"/>
            <a:ext cx="50329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Затраты на ОСМС в 2020 году:</a:t>
            </a:r>
          </a:p>
          <a:p>
            <a:pPr algn="r"/>
            <a:r>
              <a:rPr lang="en-US" sz="1600" b="1" dirty="0">
                <a:solidFill>
                  <a:srgbClr val="FF0000"/>
                </a:solidFill>
              </a:rPr>
              <a:t>41</a:t>
            </a:r>
            <a:r>
              <a:rPr lang="ru-RU" sz="1600" b="1" dirty="0">
                <a:solidFill>
                  <a:srgbClr val="FF0000"/>
                </a:solidFill>
              </a:rPr>
              <a:t>,</a:t>
            </a:r>
            <a:r>
              <a:rPr lang="en-US" sz="1600" b="1" dirty="0">
                <a:solidFill>
                  <a:srgbClr val="FF0000"/>
                </a:solidFill>
              </a:rPr>
              <a:t>0</a:t>
            </a:r>
            <a:r>
              <a:rPr lang="ru-RU" sz="1600" b="1" dirty="0">
                <a:solidFill>
                  <a:prstClr val="black"/>
                </a:solidFill>
              </a:rPr>
              <a:t> тыс. </a:t>
            </a:r>
            <a:r>
              <a:rPr lang="ru-RU" sz="1600" b="1" dirty="0" err="1">
                <a:solidFill>
                  <a:prstClr val="black"/>
                </a:solidFill>
              </a:rPr>
              <a:t>тг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  <a:r>
              <a:rPr lang="ru-RU" sz="1600" dirty="0">
                <a:solidFill>
                  <a:prstClr val="black"/>
                </a:solidFill>
              </a:rPr>
              <a:t>на 1 застрахованного чел.</a:t>
            </a:r>
          </a:p>
        </p:txBody>
      </p:sp>
      <p:sp>
        <p:nvSpPr>
          <p:cNvPr id="15" name="Freeform 27">
            <a:extLst>
              <a:ext uri="{FF2B5EF4-FFF2-40B4-BE49-F238E27FC236}">
                <a16:creationId xmlns:a16="http://schemas.microsoft.com/office/drawing/2014/main" id="{DD112B5A-76EA-4F21-AB3B-7401F22861B4}"/>
              </a:ext>
            </a:extLst>
          </p:cNvPr>
          <p:cNvSpPr>
            <a:spLocks noEditPoints="1"/>
          </p:cNvSpPr>
          <p:nvPr/>
        </p:nvSpPr>
        <p:spPr bwMode="auto">
          <a:xfrm>
            <a:off x="6507333" y="5349696"/>
            <a:ext cx="425148" cy="355530"/>
          </a:xfrm>
          <a:custGeom>
            <a:avLst/>
            <a:gdLst/>
            <a:ahLst/>
            <a:cxnLst>
              <a:cxn ang="0">
                <a:pos x="418" y="670"/>
              </a:cxn>
              <a:cxn ang="0">
                <a:pos x="468" y="726"/>
              </a:cxn>
              <a:cxn ang="0">
                <a:pos x="203" y="713"/>
              </a:cxn>
              <a:cxn ang="0">
                <a:pos x="203" y="656"/>
              </a:cxn>
              <a:cxn ang="0">
                <a:pos x="669" y="709"/>
              </a:cxn>
              <a:cxn ang="0">
                <a:pos x="125" y="699"/>
              </a:cxn>
              <a:cxn ang="0">
                <a:pos x="102" y="635"/>
              </a:cxn>
              <a:cxn ang="0">
                <a:pos x="746" y="695"/>
              </a:cxn>
              <a:cxn ang="0">
                <a:pos x="771" y="629"/>
              </a:cxn>
              <a:cxn ang="0">
                <a:pos x="96" y="533"/>
              </a:cxn>
              <a:cxn ang="0">
                <a:pos x="203" y="562"/>
              </a:cxn>
              <a:cxn ang="0">
                <a:pos x="232" y="549"/>
              </a:cxn>
              <a:cxn ang="0">
                <a:pos x="507" y="519"/>
              </a:cxn>
              <a:cxn ang="0">
                <a:pos x="730" y="459"/>
              </a:cxn>
              <a:cxn ang="0">
                <a:pos x="730" y="459"/>
              </a:cxn>
              <a:cxn ang="0">
                <a:pos x="457" y="516"/>
              </a:cxn>
              <a:cxn ang="0">
                <a:pos x="779" y="455"/>
              </a:cxn>
              <a:cxn ang="0">
                <a:pos x="275" y="430"/>
              </a:cxn>
              <a:cxn ang="0">
                <a:pos x="326" y="441"/>
              </a:cxn>
              <a:cxn ang="0">
                <a:pos x="892" y="437"/>
              </a:cxn>
              <a:cxn ang="0">
                <a:pos x="945" y="482"/>
              </a:cxn>
              <a:cxn ang="0">
                <a:pos x="814" y="326"/>
              </a:cxn>
              <a:cxn ang="0">
                <a:pos x="654" y="371"/>
              </a:cxn>
              <a:cxn ang="0">
                <a:pos x="890" y="344"/>
              </a:cxn>
              <a:cxn ang="0">
                <a:pos x="911" y="324"/>
              </a:cxn>
              <a:cxn ang="0">
                <a:pos x="338" y="248"/>
              </a:cxn>
              <a:cxn ang="0">
                <a:pos x="338" y="248"/>
              </a:cxn>
              <a:cxn ang="0">
                <a:pos x="562" y="303"/>
              </a:cxn>
              <a:cxn ang="0">
                <a:pos x="246" y="297"/>
              </a:cxn>
              <a:cxn ang="0">
                <a:pos x="675" y="232"/>
              </a:cxn>
              <a:cxn ang="0">
                <a:pos x="675" y="232"/>
              </a:cxn>
              <a:cxn ang="0">
                <a:pos x="158" y="283"/>
              </a:cxn>
              <a:cxn ang="0">
                <a:pos x="777" y="207"/>
              </a:cxn>
              <a:cxn ang="0">
                <a:pos x="767" y="272"/>
              </a:cxn>
              <a:cxn ang="0">
                <a:pos x="429" y="78"/>
              </a:cxn>
              <a:cxn ang="0">
                <a:pos x="164" y="100"/>
              </a:cxn>
              <a:cxn ang="0">
                <a:pos x="127" y="127"/>
              </a:cxn>
              <a:cxn ang="0">
                <a:pos x="353" y="154"/>
              </a:cxn>
              <a:cxn ang="0">
                <a:pos x="638" y="145"/>
              </a:cxn>
              <a:cxn ang="0">
                <a:pos x="761" y="121"/>
              </a:cxn>
              <a:cxn ang="0">
                <a:pos x="695" y="100"/>
              </a:cxn>
              <a:cxn ang="0">
                <a:pos x="429" y="78"/>
              </a:cxn>
              <a:cxn ang="0">
                <a:pos x="650" y="14"/>
              </a:cxn>
              <a:cxn ang="0">
                <a:pos x="785" y="47"/>
              </a:cxn>
              <a:cxn ang="0">
                <a:pos x="853" y="109"/>
              </a:cxn>
              <a:cxn ang="0">
                <a:pos x="931" y="252"/>
              </a:cxn>
              <a:cxn ang="0">
                <a:pos x="1015" y="305"/>
              </a:cxn>
              <a:cxn ang="0">
                <a:pos x="1007" y="521"/>
              </a:cxn>
              <a:cxn ang="0">
                <a:pos x="880" y="576"/>
              </a:cxn>
              <a:cxn ang="0">
                <a:pos x="833" y="726"/>
              </a:cxn>
              <a:cxn ang="0">
                <a:pos x="707" y="781"/>
              </a:cxn>
              <a:cxn ang="0">
                <a:pos x="425" y="805"/>
              </a:cxn>
              <a:cxn ang="0">
                <a:pos x="144" y="781"/>
              </a:cxn>
              <a:cxn ang="0">
                <a:pos x="18" y="726"/>
              </a:cxn>
              <a:cxn ang="0">
                <a:pos x="6" y="510"/>
              </a:cxn>
              <a:cxn ang="0">
                <a:pos x="80" y="463"/>
              </a:cxn>
              <a:cxn ang="0">
                <a:pos x="174" y="365"/>
              </a:cxn>
              <a:cxn ang="0">
                <a:pos x="45" y="324"/>
              </a:cxn>
              <a:cxn ang="0">
                <a:pos x="6" y="109"/>
              </a:cxn>
              <a:cxn ang="0">
                <a:pos x="66" y="49"/>
              </a:cxn>
              <a:cxn ang="0">
                <a:pos x="209" y="14"/>
              </a:cxn>
            </a:cxnLst>
            <a:rect l="0" t="0" r="r" b="b"/>
            <a:pathLst>
              <a:path w="1025" h="805">
                <a:moveTo>
                  <a:pt x="334" y="668"/>
                </a:moveTo>
                <a:lnTo>
                  <a:pt x="334" y="724"/>
                </a:lnTo>
                <a:lnTo>
                  <a:pt x="418" y="728"/>
                </a:lnTo>
                <a:lnTo>
                  <a:pt x="418" y="670"/>
                </a:lnTo>
                <a:lnTo>
                  <a:pt x="334" y="668"/>
                </a:lnTo>
                <a:close/>
                <a:moveTo>
                  <a:pt x="556" y="666"/>
                </a:moveTo>
                <a:lnTo>
                  <a:pt x="468" y="670"/>
                </a:lnTo>
                <a:lnTo>
                  <a:pt x="468" y="726"/>
                </a:lnTo>
                <a:lnTo>
                  <a:pt x="556" y="723"/>
                </a:lnTo>
                <a:lnTo>
                  <a:pt x="556" y="666"/>
                </a:lnTo>
                <a:close/>
                <a:moveTo>
                  <a:pt x="203" y="656"/>
                </a:moveTo>
                <a:lnTo>
                  <a:pt x="203" y="713"/>
                </a:lnTo>
                <a:lnTo>
                  <a:pt x="242" y="719"/>
                </a:lnTo>
                <a:lnTo>
                  <a:pt x="283" y="723"/>
                </a:lnTo>
                <a:lnTo>
                  <a:pt x="283" y="664"/>
                </a:lnTo>
                <a:lnTo>
                  <a:pt x="203" y="656"/>
                </a:lnTo>
                <a:close/>
                <a:moveTo>
                  <a:pt x="669" y="652"/>
                </a:moveTo>
                <a:lnTo>
                  <a:pt x="607" y="660"/>
                </a:lnTo>
                <a:lnTo>
                  <a:pt x="607" y="719"/>
                </a:lnTo>
                <a:lnTo>
                  <a:pt x="669" y="709"/>
                </a:lnTo>
                <a:lnTo>
                  <a:pt x="669" y="652"/>
                </a:lnTo>
                <a:close/>
                <a:moveTo>
                  <a:pt x="102" y="635"/>
                </a:moveTo>
                <a:lnTo>
                  <a:pt x="102" y="693"/>
                </a:lnTo>
                <a:lnTo>
                  <a:pt x="125" y="699"/>
                </a:lnTo>
                <a:lnTo>
                  <a:pt x="152" y="705"/>
                </a:lnTo>
                <a:lnTo>
                  <a:pt x="152" y="648"/>
                </a:lnTo>
                <a:lnTo>
                  <a:pt x="144" y="646"/>
                </a:lnTo>
                <a:lnTo>
                  <a:pt x="102" y="635"/>
                </a:lnTo>
                <a:close/>
                <a:moveTo>
                  <a:pt x="771" y="629"/>
                </a:moveTo>
                <a:lnTo>
                  <a:pt x="720" y="642"/>
                </a:lnTo>
                <a:lnTo>
                  <a:pt x="720" y="699"/>
                </a:lnTo>
                <a:lnTo>
                  <a:pt x="746" y="695"/>
                </a:lnTo>
                <a:lnTo>
                  <a:pt x="763" y="691"/>
                </a:lnTo>
                <a:lnTo>
                  <a:pt x="773" y="689"/>
                </a:lnTo>
                <a:lnTo>
                  <a:pt x="771" y="680"/>
                </a:lnTo>
                <a:lnTo>
                  <a:pt x="771" y="629"/>
                </a:lnTo>
                <a:close/>
                <a:moveTo>
                  <a:pt x="185" y="516"/>
                </a:moveTo>
                <a:lnTo>
                  <a:pt x="160" y="519"/>
                </a:lnTo>
                <a:lnTo>
                  <a:pt x="123" y="527"/>
                </a:lnTo>
                <a:lnTo>
                  <a:pt x="96" y="533"/>
                </a:lnTo>
                <a:lnTo>
                  <a:pt x="94" y="541"/>
                </a:lnTo>
                <a:lnTo>
                  <a:pt x="121" y="547"/>
                </a:lnTo>
                <a:lnTo>
                  <a:pt x="160" y="555"/>
                </a:lnTo>
                <a:lnTo>
                  <a:pt x="203" y="562"/>
                </a:lnTo>
                <a:lnTo>
                  <a:pt x="254" y="568"/>
                </a:lnTo>
                <a:lnTo>
                  <a:pt x="308" y="574"/>
                </a:lnTo>
                <a:lnTo>
                  <a:pt x="267" y="562"/>
                </a:lnTo>
                <a:lnTo>
                  <a:pt x="232" y="549"/>
                </a:lnTo>
                <a:lnTo>
                  <a:pt x="205" y="533"/>
                </a:lnTo>
                <a:lnTo>
                  <a:pt x="185" y="516"/>
                </a:lnTo>
                <a:close/>
                <a:moveTo>
                  <a:pt x="507" y="461"/>
                </a:moveTo>
                <a:lnTo>
                  <a:pt x="507" y="519"/>
                </a:lnTo>
                <a:lnTo>
                  <a:pt x="591" y="521"/>
                </a:lnTo>
                <a:lnTo>
                  <a:pt x="591" y="465"/>
                </a:lnTo>
                <a:lnTo>
                  <a:pt x="507" y="461"/>
                </a:lnTo>
                <a:close/>
                <a:moveTo>
                  <a:pt x="730" y="459"/>
                </a:moveTo>
                <a:lnTo>
                  <a:pt x="642" y="463"/>
                </a:lnTo>
                <a:lnTo>
                  <a:pt x="642" y="521"/>
                </a:lnTo>
                <a:lnTo>
                  <a:pt x="730" y="518"/>
                </a:lnTo>
                <a:lnTo>
                  <a:pt x="730" y="459"/>
                </a:lnTo>
                <a:close/>
                <a:moveTo>
                  <a:pt x="377" y="449"/>
                </a:moveTo>
                <a:lnTo>
                  <a:pt x="377" y="508"/>
                </a:lnTo>
                <a:lnTo>
                  <a:pt x="414" y="512"/>
                </a:lnTo>
                <a:lnTo>
                  <a:pt x="457" y="516"/>
                </a:lnTo>
                <a:lnTo>
                  <a:pt x="457" y="459"/>
                </a:lnTo>
                <a:lnTo>
                  <a:pt x="377" y="449"/>
                </a:lnTo>
                <a:close/>
                <a:moveTo>
                  <a:pt x="843" y="447"/>
                </a:moveTo>
                <a:lnTo>
                  <a:pt x="779" y="455"/>
                </a:lnTo>
                <a:lnTo>
                  <a:pt x="779" y="514"/>
                </a:lnTo>
                <a:lnTo>
                  <a:pt x="843" y="504"/>
                </a:lnTo>
                <a:lnTo>
                  <a:pt x="843" y="447"/>
                </a:lnTo>
                <a:close/>
                <a:moveTo>
                  <a:pt x="275" y="430"/>
                </a:moveTo>
                <a:lnTo>
                  <a:pt x="275" y="488"/>
                </a:lnTo>
                <a:lnTo>
                  <a:pt x="299" y="492"/>
                </a:lnTo>
                <a:lnTo>
                  <a:pt x="326" y="498"/>
                </a:lnTo>
                <a:lnTo>
                  <a:pt x="326" y="441"/>
                </a:lnTo>
                <a:lnTo>
                  <a:pt x="318" y="439"/>
                </a:lnTo>
                <a:lnTo>
                  <a:pt x="275" y="430"/>
                </a:lnTo>
                <a:close/>
                <a:moveTo>
                  <a:pt x="945" y="422"/>
                </a:moveTo>
                <a:lnTo>
                  <a:pt x="892" y="437"/>
                </a:lnTo>
                <a:lnTo>
                  <a:pt x="892" y="494"/>
                </a:lnTo>
                <a:lnTo>
                  <a:pt x="919" y="488"/>
                </a:lnTo>
                <a:lnTo>
                  <a:pt x="937" y="484"/>
                </a:lnTo>
                <a:lnTo>
                  <a:pt x="945" y="482"/>
                </a:lnTo>
                <a:lnTo>
                  <a:pt x="945" y="475"/>
                </a:lnTo>
                <a:lnTo>
                  <a:pt x="945" y="422"/>
                </a:lnTo>
                <a:close/>
                <a:moveTo>
                  <a:pt x="835" y="309"/>
                </a:moveTo>
                <a:lnTo>
                  <a:pt x="814" y="326"/>
                </a:lnTo>
                <a:lnTo>
                  <a:pt x="787" y="340"/>
                </a:lnTo>
                <a:lnTo>
                  <a:pt x="751" y="352"/>
                </a:lnTo>
                <a:lnTo>
                  <a:pt x="710" y="361"/>
                </a:lnTo>
                <a:lnTo>
                  <a:pt x="654" y="371"/>
                </a:lnTo>
                <a:lnTo>
                  <a:pt x="732" y="367"/>
                </a:lnTo>
                <a:lnTo>
                  <a:pt x="802" y="359"/>
                </a:lnTo>
                <a:lnTo>
                  <a:pt x="863" y="350"/>
                </a:lnTo>
                <a:lnTo>
                  <a:pt x="890" y="344"/>
                </a:lnTo>
                <a:lnTo>
                  <a:pt x="913" y="340"/>
                </a:lnTo>
                <a:lnTo>
                  <a:pt x="931" y="336"/>
                </a:lnTo>
                <a:lnTo>
                  <a:pt x="929" y="328"/>
                </a:lnTo>
                <a:lnTo>
                  <a:pt x="911" y="324"/>
                </a:lnTo>
                <a:lnTo>
                  <a:pt x="890" y="320"/>
                </a:lnTo>
                <a:lnTo>
                  <a:pt x="863" y="314"/>
                </a:lnTo>
                <a:lnTo>
                  <a:pt x="835" y="309"/>
                </a:lnTo>
                <a:close/>
                <a:moveTo>
                  <a:pt x="338" y="248"/>
                </a:moveTo>
                <a:lnTo>
                  <a:pt x="338" y="305"/>
                </a:lnTo>
                <a:lnTo>
                  <a:pt x="424" y="307"/>
                </a:lnTo>
                <a:lnTo>
                  <a:pt x="424" y="250"/>
                </a:lnTo>
                <a:lnTo>
                  <a:pt x="338" y="248"/>
                </a:lnTo>
                <a:close/>
                <a:moveTo>
                  <a:pt x="562" y="244"/>
                </a:moveTo>
                <a:lnTo>
                  <a:pt x="472" y="248"/>
                </a:lnTo>
                <a:lnTo>
                  <a:pt x="472" y="307"/>
                </a:lnTo>
                <a:lnTo>
                  <a:pt x="562" y="303"/>
                </a:lnTo>
                <a:lnTo>
                  <a:pt x="562" y="244"/>
                </a:lnTo>
                <a:close/>
                <a:moveTo>
                  <a:pt x="207" y="234"/>
                </a:moveTo>
                <a:lnTo>
                  <a:pt x="207" y="293"/>
                </a:lnTo>
                <a:lnTo>
                  <a:pt x="246" y="297"/>
                </a:lnTo>
                <a:lnTo>
                  <a:pt x="289" y="303"/>
                </a:lnTo>
                <a:lnTo>
                  <a:pt x="289" y="244"/>
                </a:lnTo>
                <a:lnTo>
                  <a:pt x="207" y="234"/>
                </a:lnTo>
                <a:close/>
                <a:moveTo>
                  <a:pt x="675" y="232"/>
                </a:moveTo>
                <a:lnTo>
                  <a:pt x="611" y="240"/>
                </a:lnTo>
                <a:lnTo>
                  <a:pt x="611" y="299"/>
                </a:lnTo>
                <a:lnTo>
                  <a:pt x="675" y="289"/>
                </a:lnTo>
                <a:lnTo>
                  <a:pt x="675" y="232"/>
                </a:lnTo>
                <a:close/>
                <a:moveTo>
                  <a:pt x="107" y="215"/>
                </a:moveTo>
                <a:lnTo>
                  <a:pt x="107" y="273"/>
                </a:lnTo>
                <a:lnTo>
                  <a:pt x="129" y="277"/>
                </a:lnTo>
                <a:lnTo>
                  <a:pt x="158" y="283"/>
                </a:lnTo>
                <a:lnTo>
                  <a:pt x="158" y="227"/>
                </a:lnTo>
                <a:lnTo>
                  <a:pt x="150" y="227"/>
                </a:lnTo>
                <a:lnTo>
                  <a:pt x="107" y="215"/>
                </a:lnTo>
                <a:close/>
                <a:moveTo>
                  <a:pt x="777" y="207"/>
                </a:moveTo>
                <a:lnTo>
                  <a:pt x="724" y="223"/>
                </a:lnTo>
                <a:lnTo>
                  <a:pt x="724" y="279"/>
                </a:lnTo>
                <a:lnTo>
                  <a:pt x="749" y="273"/>
                </a:lnTo>
                <a:lnTo>
                  <a:pt x="767" y="272"/>
                </a:lnTo>
                <a:lnTo>
                  <a:pt x="777" y="268"/>
                </a:lnTo>
                <a:lnTo>
                  <a:pt x="777" y="260"/>
                </a:lnTo>
                <a:lnTo>
                  <a:pt x="777" y="207"/>
                </a:lnTo>
                <a:close/>
                <a:moveTo>
                  <a:pt x="429" y="78"/>
                </a:moveTo>
                <a:lnTo>
                  <a:pt x="353" y="80"/>
                </a:lnTo>
                <a:lnTo>
                  <a:pt x="283" y="84"/>
                </a:lnTo>
                <a:lnTo>
                  <a:pt x="219" y="90"/>
                </a:lnTo>
                <a:lnTo>
                  <a:pt x="164" y="100"/>
                </a:lnTo>
                <a:lnTo>
                  <a:pt x="127" y="108"/>
                </a:lnTo>
                <a:lnTo>
                  <a:pt x="100" y="113"/>
                </a:lnTo>
                <a:lnTo>
                  <a:pt x="100" y="121"/>
                </a:lnTo>
                <a:lnTo>
                  <a:pt x="127" y="127"/>
                </a:lnTo>
                <a:lnTo>
                  <a:pt x="164" y="135"/>
                </a:lnTo>
                <a:lnTo>
                  <a:pt x="219" y="145"/>
                </a:lnTo>
                <a:lnTo>
                  <a:pt x="283" y="150"/>
                </a:lnTo>
                <a:lnTo>
                  <a:pt x="353" y="154"/>
                </a:lnTo>
                <a:lnTo>
                  <a:pt x="429" y="156"/>
                </a:lnTo>
                <a:lnTo>
                  <a:pt x="505" y="154"/>
                </a:lnTo>
                <a:lnTo>
                  <a:pt x="576" y="150"/>
                </a:lnTo>
                <a:lnTo>
                  <a:pt x="638" y="145"/>
                </a:lnTo>
                <a:lnTo>
                  <a:pt x="695" y="135"/>
                </a:lnTo>
                <a:lnTo>
                  <a:pt x="722" y="129"/>
                </a:lnTo>
                <a:lnTo>
                  <a:pt x="746" y="125"/>
                </a:lnTo>
                <a:lnTo>
                  <a:pt x="761" y="121"/>
                </a:lnTo>
                <a:lnTo>
                  <a:pt x="761" y="113"/>
                </a:lnTo>
                <a:lnTo>
                  <a:pt x="744" y="109"/>
                </a:lnTo>
                <a:lnTo>
                  <a:pt x="720" y="106"/>
                </a:lnTo>
                <a:lnTo>
                  <a:pt x="695" y="100"/>
                </a:lnTo>
                <a:lnTo>
                  <a:pt x="638" y="90"/>
                </a:lnTo>
                <a:lnTo>
                  <a:pt x="576" y="84"/>
                </a:lnTo>
                <a:lnTo>
                  <a:pt x="505" y="80"/>
                </a:lnTo>
                <a:lnTo>
                  <a:pt x="429" y="78"/>
                </a:lnTo>
                <a:close/>
                <a:moveTo>
                  <a:pt x="429" y="0"/>
                </a:moveTo>
                <a:lnTo>
                  <a:pt x="509" y="2"/>
                </a:lnTo>
                <a:lnTo>
                  <a:pt x="584" y="8"/>
                </a:lnTo>
                <a:lnTo>
                  <a:pt x="650" y="14"/>
                </a:lnTo>
                <a:lnTo>
                  <a:pt x="708" y="24"/>
                </a:lnTo>
                <a:lnTo>
                  <a:pt x="744" y="33"/>
                </a:lnTo>
                <a:lnTo>
                  <a:pt x="761" y="39"/>
                </a:lnTo>
                <a:lnTo>
                  <a:pt x="785" y="47"/>
                </a:lnTo>
                <a:lnTo>
                  <a:pt x="810" y="59"/>
                </a:lnTo>
                <a:lnTo>
                  <a:pt x="831" y="72"/>
                </a:lnTo>
                <a:lnTo>
                  <a:pt x="847" y="90"/>
                </a:lnTo>
                <a:lnTo>
                  <a:pt x="853" y="109"/>
                </a:lnTo>
                <a:lnTo>
                  <a:pt x="855" y="234"/>
                </a:lnTo>
                <a:lnTo>
                  <a:pt x="878" y="238"/>
                </a:lnTo>
                <a:lnTo>
                  <a:pt x="911" y="246"/>
                </a:lnTo>
                <a:lnTo>
                  <a:pt x="931" y="252"/>
                </a:lnTo>
                <a:lnTo>
                  <a:pt x="954" y="262"/>
                </a:lnTo>
                <a:lnTo>
                  <a:pt x="978" y="273"/>
                </a:lnTo>
                <a:lnTo>
                  <a:pt x="999" y="287"/>
                </a:lnTo>
                <a:lnTo>
                  <a:pt x="1015" y="305"/>
                </a:lnTo>
                <a:lnTo>
                  <a:pt x="1021" y="324"/>
                </a:lnTo>
                <a:lnTo>
                  <a:pt x="1025" y="482"/>
                </a:lnTo>
                <a:lnTo>
                  <a:pt x="1019" y="502"/>
                </a:lnTo>
                <a:lnTo>
                  <a:pt x="1007" y="521"/>
                </a:lnTo>
                <a:lnTo>
                  <a:pt x="986" y="539"/>
                </a:lnTo>
                <a:lnTo>
                  <a:pt x="956" y="553"/>
                </a:lnTo>
                <a:lnTo>
                  <a:pt x="921" y="564"/>
                </a:lnTo>
                <a:lnTo>
                  <a:pt x="880" y="576"/>
                </a:lnTo>
                <a:lnTo>
                  <a:pt x="849" y="580"/>
                </a:lnTo>
                <a:lnTo>
                  <a:pt x="851" y="687"/>
                </a:lnTo>
                <a:lnTo>
                  <a:pt x="845" y="709"/>
                </a:lnTo>
                <a:lnTo>
                  <a:pt x="833" y="726"/>
                </a:lnTo>
                <a:lnTo>
                  <a:pt x="812" y="744"/>
                </a:lnTo>
                <a:lnTo>
                  <a:pt x="783" y="758"/>
                </a:lnTo>
                <a:lnTo>
                  <a:pt x="747" y="771"/>
                </a:lnTo>
                <a:lnTo>
                  <a:pt x="707" y="781"/>
                </a:lnTo>
                <a:lnTo>
                  <a:pt x="646" y="791"/>
                </a:lnTo>
                <a:lnTo>
                  <a:pt x="580" y="799"/>
                </a:lnTo>
                <a:lnTo>
                  <a:pt x="505" y="803"/>
                </a:lnTo>
                <a:lnTo>
                  <a:pt x="425" y="805"/>
                </a:lnTo>
                <a:lnTo>
                  <a:pt x="345" y="803"/>
                </a:lnTo>
                <a:lnTo>
                  <a:pt x="271" y="799"/>
                </a:lnTo>
                <a:lnTo>
                  <a:pt x="203" y="791"/>
                </a:lnTo>
                <a:lnTo>
                  <a:pt x="144" y="781"/>
                </a:lnTo>
                <a:lnTo>
                  <a:pt x="103" y="771"/>
                </a:lnTo>
                <a:lnTo>
                  <a:pt x="68" y="758"/>
                </a:lnTo>
                <a:lnTo>
                  <a:pt x="39" y="744"/>
                </a:lnTo>
                <a:lnTo>
                  <a:pt x="18" y="726"/>
                </a:lnTo>
                <a:lnTo>
                  <a:pt x="6" y="709"/>
                </a:lnTo>
                <a:lnTo>
                  <a:pt x="0" y="687"/>
                </a:lnTo>
                <a:lnTo>
                  <a:pt x="0" y="529"/>
                </a:lnTo>
                <a:lnTo>
                  <a:pt x="6" y="510"/>
                </a:lnTo>
                <a:lnTo>
                  <a:pt x="22" y="494"/>
                </a:lnTo>
                <a:lnTo>
                  <a:pt x="41" y="480"/>
                </a:lnTo>
                <a:lnTo>
                  <a:pt x="63" y="471"/>
                </a:lnTo>
                <a:lnTo>
                  <a:pt x="80" y="463"/>
                </a:lnTo>
                <a:lnTo>
                  <a:pt x="111" y="453"/>
                </a:lnTo>
                <a:lnTo>
                  <a:pt x="144" y="445"/>
                </a:lnTo>
                <a:lnTo>
                  <a:pt x="174" y="439"/>
                </a:lnTo>
                <a:lnTo>
                  <a:pt x="174" y="365"/>
                </a:lnTo>
                <a:lnTo>
                  <a:pt x="150" y="361"/>
                </a:lnTo>
                <a:lnTo>
                  <a:pt x="107" y="352"/>
                </a:lnTo>
                <a:lnTo>
                  <a:pt x="72" y="338"/>
                </a:lnTo>
                <a:lnTo>
                  <a:pt x="45" y="324"/>
                </a:lnTo>
                <a:lnTo>
                  <a:pt x="23" y="307"/>
                </a:lnTo>
                <a:lnTo>
                  <a:pt x="10" y="289"/>
                </a:lnTo>
                <a:lnTo>
                  <a:pt x="6" y="268"/>
                </a:lnTo>
                <a:lnTo>
                  <a:pt x="6" y="109"/>
                </a:lnTo>
                <a:lnTo>
                  <a:pt x="12" y="90"/>
                </a:lnTo>
                <a:lnTo>
                  <a:pt x="25" y="74"/>
                </a:lnTo>
                <a:lnTo>
                  <a:pt x="45" y="61"/>
                </a:lnTo>
                <a:lnTo>
                  <a:pt x="66" y="49"/>
                </a:lnTo>
                <a:lnTo>
                  <a:pt x="86" y="41"/>
                </a:lnTo>
                <a:lnTo>
                  <a:pt x="115" y="33"/>
                </a:lnTo>
                <a:lnTo>
                  <a:pt x="148" y="24"/>
                </a:lnTo>
                <a:lnTo>
                  <a:pt x="209" y="14"/>
                </a:lnTo>
                <a:lnTo>
                  <a:pt x="275" y="8"/>
                </a:lnTo>
                <a:lnTo>
                  <a:pt x="349" y="2"/>
                </a:lnTo>
                <a:lnTo>
                  <a:pt x="429" y="0"/>
                </a:lnTo>
                <a:close/>
              </a:path>
            </a:pathLst>
          </a:custGeom>
          <a:solidFill>
            <a:srgbClr val="08829B"/>
          </a:solidFill>
          <a:ln w="0">
            <a:solidFill>
              <a:srgbClr val="E2E2E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4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21962" y="6090178"/>
            <a:ext cx="7009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</a:rPr>
              <a:t>Увеличение расходов на 1 человека с </a:t>
            </a:r>
            <a:r>
              <a:rPr lang="ru-RU" sz="1600" b="1" dirty="0">
                <a:solidFill>
                  <a:srgbClr val="FF0000"/>
                </a:solidFill>
              </a:rPr>
              <a:t>52,</a:t>
            </a:r>
            <a:r>
              <a:rPr lang="en-US" sz="1600" b="1" dirty="0">
                <a:solidFill>
                  <a:srgbClr val="FF0000"/>
                </a:solidFill>
              </a:rPr>
              <a:t>5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prstClr val="black"/>
                </a:solidFill>
              </a:rPr>
              <a:t>тыс. </a:t>
            </a:r>
            <a:r>
              <a:rPr lang="ru-RU" sz="1600" dirty="0" err="1">
                <a:solidFill>
                  <a:prstClr val="black"/>
                </a:solidFill>
              </a:rPr>
              <a:t>тг</a:t>
            </a:r>
            <a:r>
              <a:rPr lang="ru-RU" sz="1600" dirty="0">
                <a:solidFill>
                  <a:prstClr val="black"/>
                </a:solidFill>
              </a:rPr>
              <a:t>. до </a:t>
            </a:r>
            <a:r>
              <a:rPr lang="ru-RU" sz="1600" b="1" dirty="0">
                <a:solidFill>
                  <a:srgbClr val="FF0000"/>
                </a:solidFill>
              </a:rPr>
              <a:t>9</a:t>
            </a:r>
            <a:r>
              <a:rPr lang="en-US" sz="1600" b="1" dirty="0">
                <a:solidFill>
                  <a:srgbClr val="FF0000"/>
                </a:solidFill>
              </a:rPr>
              <a:t>2</a:t>
            </a:r>
            <a:r>
              <a:rPr lang="ru-RU" sz="1600" b="1" dirty="0">
                <a:solidFill>
                  <a:srgbClr val="FF0000"/>
                </a:solidFill>
              </a:rPr>
              <a:t>,2</a:t>
            </a:r>
            <a:r>
              <a:rPr lang="ru-RU" sz="1600" b="1" dirty="0">
                <a:solidFill>
                  <a:srgbClr val="4F81BD"/>
                </a:solidFill>
              </a:rPr>
              <a:t> </a:t>
            </a:r>
            <a:r>
              <a:rPr lang="ru-RU" sz="1600" dirty="0"/>
              <a:t>тыс. </a:t>
            </a:r>
            <a:r>
              <a:rPr lang="ru-RU" sz="1600" dirty="0" err="1"/>
              <a:t>тг</a:t>
            </a:r>
            <a:r>
              <a:rPr lang="ru-RU" sz="1600" dirty="0"/>
              <a:t>. (рост на </a:t>
            </a:r>
            <a:r>
              <a:rPr lang="en-US" sz="1600" dirty="0"/>
              <a:t>76</a:t>
            </a:r>
            <a:r>
              <a:rPr lang="ru-RU" sz="1600" dirty="0"/>
              <a:t>%)</a:t>
            </a:r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6072711" y="1620371"/>
            <a:ext cx="203396" cy="8701433"/>
          </a:xfrm>
          <a:prstGeom prst="rightBrace">
            <a:avLst>
              <a:gd name="adj1" fmla="val 21142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4675" y="5311416"/>
            <a:ext cx="373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prstClr val="black"/>
                </a:solidFill>
              </a:rPr>
              <a:t>Затраты на ГОБМП в 2020 году:</a:t>
            </a:r>
          </a:p>
          <a:p>
            <a:pPr algn="r"/>
            <a:r>
              <a:rPr lang="en-US" sz="1600" b="1" dirty="0">
                <a:solidFill>
                  <a:srgbClr val="FF0000"/>
                </a:solidFill>
              </a:rPr>
              <a:t>51,2 </a:t>
            </a:r>
            <a:r>
              <a:rPr lang="ru-RU" sz="1600" b="1" dirty="0">
                <a:solidFill>
                  <a:prstClr val="black"/>
                </a:solidFill>
              </a:rPr>
              <a:t>тыс. </a:t>
            </a:r>
            <a:r>
              <a:rPr lang="ru-RU" sz="1600" b="1" dirty="0" err="1">
                <a:solidFill>
                  <a:prstClr val="black"/>
                </a:solidFill>
              </a:rPr>
              <a:t>тг</a:t>
            </a:r>
            <a:r>
              <a:rPr lang="ru-RU" sz="1600" b="1" dirty="0">
                <a:solidFill>
                  <a:prstClr val="black"/>
                </a:solidFill>
              </a:rPr>
              <a:t>. </a:t>
            </a:r>
            <a:r>
              <a:rPr lang="ru-RU" sz="1600" dirty="0">
                <a:solidFill>
                  <a:prstClr val="black"/>
                </a:solidFill>
              </a:rPr>
              <a:t>на 1 чел.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6128" y="6581001"/>
            <a:ext cx="6162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i="1" dirty="0"/>
              <a:t>* Новая модель соответствует принципам ВОЗ по Всеобщему охвату услугами здравоохранения</a:t>
            </a:r>
          </a:p>
        </p:txBody>
      </p:sp>
      <p:sp>
        <p:nvSpPr>
          <p:cNvPr id="5" name="Плюс 4"/>
          <p:cNvSpPr/>
          <p:nvPr/>
        </p:nvSpPr>
        <p:spPr>
          <a:xfrm>
            <a:off x="5875350" y="1120390"/>
            <a:ext cx="483759" cy="428499"/>
          </a:xfrm>
          <a:prstGeom prst="mathPlu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DD112B5A-76EA-4F21-AB3B-7401F22861B4}"/>
              </a:ext>
            </a:extLst>
          </p:cNvPr>
          <p:cNvSpPr>
            <a:spLocks noEditPoints="1"/>
          </p:cNvSpPr>
          <p:nvPr/>
        </p:nvSpPr>
        <p:spPr bwMode="auto">
          <a:xfrm>
            <a:off x="324734" y="5428161"/>
            <a:ext cx="420980" cy="296728"/>
          </a:xfrm>
          <a:custGeom>
            <a:avLst/>
            <a:gdLst/>
            <a:ahLst/>
            <a:cxnLst>
              <a:cxn ang="0">
                <a:pos x="418" y="670"/>
              </a:cxn>
              <a:cxn ang="0">
                <a:pos x="468" y="726"/>
              </a:cxn>
              <a:cxn ang="0">
                <a:pos x="203" y="713"/>
              </a:cxn>
              <a:cxn ang="0">
                <a:pos x="203" y="656"/>
              </a:cxn>
              <a:cxn ang="0">
                <a:pos x="669" y="709"/>
              </a:cxn>
              <a:cxn ang="0">
                <a:pos x="125" y="699"/>
              </a:cxn>
              <a:cxn ang="0">
                <a:pos x="102" y="635"/>
              </a:cxn>
              <a:cxn ang="0">
                <a:pos x="746" y="695"/>
              </a:cxn>
              <a:cxn ang="0">
                <a:pos x="771" y="629"/>
              </a:cxn>
              <a:cxn ang="0">
                <a:pos x="96" y="533"/>
              </a:cxn>
              <a:cxn ang="0">
                <a:pos x="203" y="562"/>
              </a:cxn>
              <a:cxn ang="0">
                <a:pos x="232" y="549"/>
              </a:cxn>
              <a:cxn ang="0">
                <a:pos x="507" y="519"/>
              </a:cxn>
              <a:cxn ang="0">
                <a:pos x="730" y="459"/>
              </a:cxn>
              <a:cxn ang="0">
                <a:pos x="730" y="459"/>
              </a:cxn>
              <a:cxn ang="0">
                <a:pos x="457" y="516"/>
              </a:cxn>
              <a:cxn ang="0">
                <a:pos x="779" y="455"/>
              </a:cxn>
              <a:cxn ang="0">
                <a:pos x="275" y="430"/>
              </a:cxn>
              <a:cxn ang="0">
                <a:pos x="326" y="441"/>
              </a:cxn>
              <a:cxn ang="0">
                <a:pos x="892" y="437"/>
              </a:cxn>
              <a:cxn ang="0">
                <a:pos x="945" y="482"/>
              </a:cxn>
              <a:cxn ang="0">
                <a:pos x="814" y="326"/>
              </a:cxn>
              <a:cxn ang="0">
                <a:pos x="654" y="371"/>
              </a:cxn>
              <a:cxn ang="0">
                <a:pos x="890" y="344"/>
              </a:cxn>
              <a:cxn ang="0">
                <a:pos x="911" y="324"/>
              </a:cxn>
              <a:cxn ang="0">
                <a:pos x="338" y="248"/>
              </a:cxn>
              <a:cxn ang="0">
                <a:pos x="338" y="248"/>
              </a:cxn>
              <a:cxn ang="0">
                <a:pos x="562" y="303"/>
              </a:cxn>
              <a:cxn ang="0">
                <a:pos x="246" y="297"/>
              </a:cxn>
              <a:cxn ang="0">
                <a:pos x="675" y="232"/>
              </a:cxn>
              <a:cxn ang="0">
                <a:pos x="675" y="232"/>
              </a:cxn>
              <a:cxn ang="0">
                <a:pos x="158" y="283"/>
              </a:cxn>
              <a:cxn ang="0">
                <a:pos x="777" y="207"/>
              </a:cxn>
              <a:cxn ang="0">
                <a:pos x="767" y="272"/>
              </a:cxn>
              <a:cxn ang="0">
                <a:pos x="429" y="78"/>
              </a:cxn>
              <a:cxn ang="0">
                <a:pos x="164" y="100"/>
              </a:cxn>
              <a:cxn ang="0">
                <a:pos x="127" y="127"/>
              </a:cxn>
              <a:cxn ang="0">
                <a:pos x="353" y="154"/>
              </a:cxn>
              <a:cxn ang="0">
                <a:pos x="638" y="145"/>
              </a:cxn>
              <a:cxn ang="0">
                <a:pos x="761" y="121"/>
              </a:cxn>
              <a:cxn ang="0">
                <a:pos x="695" y="100"/>
              </a:cxn>
              <a:cxn ang="0">
                <a:pos x="429" y="78"/>
              </a:cxn>
              <a:cxn ang="0">
                <a:pos x="650" y="14"/>
              </a:cxn>
              <a:cxn ang="0">
                <a:pos x="785" y="47"/>
              </a:cxn>
              <a:cxn ang="0">
                <a:pos x="853" y="109"/>
              </a:cxn>
              <a:cxn ang="0">
                <a:pos x="931" y="252"/>
              </a:cxn>
              <a:cxn ang="0">
                <a:pos x="1015" y="305"/>
              </a:cxn>
              <a:cxn ang="0">
                <a:pos x="1007" y="521"/>
              </a:cxn>
              <a:cxn ang="0">
                <a:pos x="880" y="576"/>
              </a:cxn>
              <a:cxn ang="0">
                <a:pos x="833" y="726"/>
              </a:cxn>
              <a:cxn ang="0">
                <a:pos x="707" y="781"/>
              </a:cxn>
              <a:cxn ang="0">
                <a:pos x="425" y="805"/>
              </a:cxn>
              <a:cxn ang="0">
                <a:pos x="144" y="781"/>
              </a:cxn>
              <a:cxn ang="0">
                <a:pos x="18" y="726"/>
              </a:cxn>
              <a:cxn ang="0">
                <a:pos x="6" y="510"/>
              </a:cxn>
              <a:cxn ang="0">
                <a:pos x="80" y="463"/>
              </a:cxn>
              <a:cxn ang="0">
                <a:pos x="174" y="365"/>
              </a:cxn>
              <a:cxn ang="0">
                <a:pos x="45" y="324"/>
              </a:cxn>
              <a:cxn ang="0">
                <a:pos x="6" y="109"/>
              </a:cxn>
              <a:cxn ang="0">
                <a:pos x="66" y="49"/>
              </a:cxn>
              <a:cxn ang="0">
                <a:pos x="209" y="14"/>
              </a:cxn>
            </a:cxnLst>
            <a:rect l="0" t="0" r="r" b="b"/>
            <a:pathLst>
              <a:path w="1025" h="805">
                <a:moveTo>
                  <a:pt x="334" y="668"/>
                </a:moveTo>
                <a:lnTo>
                  <a:pt x="334" y="724"/>
                </a:lnTo>
                <a:lnTo>
                  <a:pt x="418" y="728"/>
                </a:lnTo>
                <a:lnTo>
                  <a:pt x="418" y="670"/>
                </a:lnTo>
                <a:lnTo>
                  <a:pt x="334" y="668"/>
                </a:lnTo>
                <a:close/>
                <a:moveTo>
                  <a:pt x="556" y="666"/>
                </a:moveTo>
                <a:lnTo>
                  <a:pt x="468" y="670"/>
                </a:lnTo>
                <a:lnTo>
                  <a:pt x="468" y="726"/>
                </a:lnTo>
                <a:lnTo>
                  <a:pt x="556" y="723"/>
                </a:lnTo>
                <a:lnTo>
                  <a:pt x="556" y="666"/>
                </a:lnTo>
                <a:close/>
                <a:moveTo>
                  <a:pt x="203" y="656"/>
                </a:moveTo>
                <a:lnTo>
                  <a:pt x="203" y="713"/>
                </a:lnTo>
                <a:lnTo>
                  <a:pt x="242" y="719"/>
                </a:lnTo>
                <a:lnTo>
                  <a:pt x="283" y="723"/>
                </a:lnTo>
                <a:lnTo>
                  <a:pt x="283" y="664"/>
                </a:lnTo>
                <a:lnTo>
                  <a:pt x="203" y="656"/>
                </a:lnTo>
                <a:close/>
                <a:moveTo>
                  <a:pt x="669" y="652"/>
                </a:moveTo>
                <a:lnTo>
                  <a:pt x="607" y="660"/>
                </a:lnTo>
                <a:lnTo>
                  <a:pt x="607" y="719"/>
                </a:lnTo>
                <a:lnTo>
                  <a:pt x="669" y="709"/>
                </a:lnTo>
                <a:lnTo>
                  <a:pt x="669" y="652"/>
                </a:lnTo>
                <a:close/>
                <a:moveTo>
                  <a:pt x="102" y="635"/>
                </a:moveTo>
                <a:lnTo>
                  <a:pt x="102" y="693"/>
                </a:lnTo>
                <a:lnTo>
                  <a:pt x="125" y="699"/>
                </a:lnTo>
                <a:lnTo>
                  <a:pt x="152" y="705"/>
                </a:lnTo>
                <a:lnTo>
                  <a:pt x="152" y="648"/>
                </a:lnTo>
                <a:lnTo>
                  <a:pt x="144" y="646"/>
                </a:lnTo>
                <a:lnTo>
                  <a:pt x="102" y="635"/>
                </a:lnTo>
                <a:close/>
                <a:moveTo>
                  <a:pt x="771" y="629"/>
                </a:moveTo>
                <a:lnTo>
                  <a:pt x="720" y="642"/>
                </a:lnTo>
                <a:lnTo>
                  <a:pt x="720" y="699"/>
                </a:lnTo>
                <a:lnTo>
                  <a:pt x="746" y="695"/>
                </a:lnTo>
                <a:lnTo>
                  <a:pt x="763" y="691"/>
                </a:lnTo>
                <a:lnTo>
                  <a:pt x="773" y="689"/>
                </a:lnTo>
                <a:lnTo>
                  <a:pt x="771" y="680"/>
                </a:lnTo>
                <a:lnTo>
                  <a:pt x="771" y="629"/>
                </a:lnTo>
                <a:close/>
                <a:moveTo>
                  <a:pt x="185" y="516"/>
                </a:moveTo>
                <a:lnTo>
                  <a:pt x="160" y="519"/>
                </a:lnTo>
                <a:lnTo>
                  <a:pt x="123" y="527"/>
                </a:lnTo>
                <a:lnTo>
                  <a:pt x="96" y="533"/>
                </a:lnTo>
                <a:lnTo>
                  <a:pt x="94" y="541"/>
                </a:lnTo>
                <a:lnTo>
                  <a:pt x="121" y="547"/>
                </a:lnTo>
                <a:lnTo>
                  <a:pt x="160" y="555"/>
                </a:lnTo>
                <a:lnTo>
                  <a:pt x="203" y="562"/>
                </a:lnTo>
                <a:lnTo>
                  <a:pt x="254" y="568"/>
                </a:lnTo>
                <a:lnTo>
                  <a:pt x="308" y="574"/>
                </a:lnTo>
                <a:lnTo>
                  <a:pt x="267" y="562"/>
                </a:lnTo>
                <a:lnTo>
                  <a:pt x="232" y="549"/>
                </a:lnTo>
                <a:lnTo>
                  <a:pt x="205" y="533"/>
                </a:lnTo>
                <a:lnTo>
                  <a:pt x="185" y="516"/>
                </a:lnTo>
                <a:close/>
                <a:moveTo>
                  <a:pt x="507" y="461"/>
                </a:moveTo>
                <a:lnTo>
                  <a:pt x="507" y="519"/>
                </a:lnTo>
                <a:lnTo>
                  <a:pt x="591" y="521"/>
                </a:lnTo>
                <a:lnTo>
                  <a:pt x="591" y="465"/>
                </a:lnTo>
                <a:lnTo>
                  <a:pt x="507" y="461"/>
                </a:lnTo>
                <a:close/>
                <a:moveTo>
                  <a:pt x="730" y="459"/>
                </a:moveTo>
                <a:lnTo>
                  <a:pt x="642" y="463"/>
                </a:lnTo>
                <a:lnTo>
                  <a:pt x="642" y="521"/>
                </a:lnTo>
                <a:lnTo>
                  <a:pt x="730" y="518"/>
                </a:lnTo>
                <a:lnTo>
                  <a:pt x="730" y="459"/>
                </a:lnTo>
                <a:close/>
                <a:moveTo>
                  <a:pt x="377" y="449"/>
                </a:moveTo>
                <a:lnTo>
                  <a:pt x="377" y="508"/>
                </a:lnTo>
                <a:lnTo>
                  <a:pt x="414" y="512"/>
                </a:lnTo>
                <a:lnTo>
                  <a:pt x="457" y="516"/>
                </a:lnTo>
                <a:lnTo>
                  <a:pt x="457" y="459"/>
                </a:lnTo>
                <a:lnTo>
                  <a:pt x="377" y="449"/>
                </a:lnTo>
                <a:close/>
                <a:moveTo>
                  <a:pt x="843" y="447"/>
                </a:moveTo>
                <a:lnTo>
                  <a:pt x="779" y="455"/>
                </a:lnTo>
                <a:lnTo>
                  <a:pt x="779" y="514"/>
                </a:lnTo>
                <a:lnTo>
                  <a:pt x="843" y="504"/>
                </a:lnTo>
                <a:lnTo>
                  <a:pt x="843" y="447"/>
                </a:lnTo>
                <a:close/>
                <a:moveTo>
                  <a:pt x="275" y="430"/>
                </a:moveTo>
                <a:lnTo>
                  <a:pt x="275" y="488"/>
                </a:lnTo>
                <a:lnTo>
                  <a:pt x="299" y="492"/>
                </a:lnTo>
                <a:lnTo>
                  <a:pt x="326" y="498"/>
                </a:lnTo>
                <a:lnTo>
                  <a:pt x="326" y="441"/>
                </a:lnTo>
                <a:lnTo>
                  <a:pt x="318" y="439"/>
                </a:lnTo>
                <a:lnTo>
                  <a:pt x="275" y="430"/>
                </a:lnTo>
                <a:close/>
                <a:moveTo>
                  <a:pt x="945" y="422"/>
                </a:moveTo>
                <a:lnTo>
                  <a:pt x="892" y="437"/>
                </a:lnTo>
                <a:lnTo>
                  <a:pt x="892" y="494"/>
                </a:lnTo>
                <a:lnTo>
                  <a:pt x="919" y="488"/>
                </a:lnTo>
                <a:lnTo>
                  <a:pt x="937" y="484"/>
                </a:lnTo>
                <a:lnTo>
                  <a:pt x="945" y="482"/>
                </a:lnTo>
                <a:lnTo>
                  <a:pt x="945" y="475"/>
                </a:lnTo>
                <a:lnTo>
                  <a:pt x="945" y="422"/>
                </a:lnTo>
                <a:close/>
                <a:moveTo>
                  <a:pt x="835" y="309"/>
                </a:moveTo>
                <a:lnTo>
                  <a:pt x="814" y="326"/>
                </a:lnTo>
                <a:lnTo>
                  <a:pt x="787" y="340"/>
                </a:lnTo>
                <a:lnTo>
                  <a:pt x="751" y="352"/>
                </a:lnTo>
                <a:lnTo>
                  <a:pt x="710" y="361"/>
                </a:lnTo>
                <a:lnTo>
                  <a:pt x="654" y="371"/>
                </a:lnTo>
                <a:lnTo>
                  <a:pt x="732" y="367"/>
                </a:lnTo>
                <a:lnTo>
                  <a:pt x="802" y="359"/>
                </a:lnTo>
                <a:lnTo>
                  <a:pt x="863" y="350"/>
                </a:lnTo>
                <a:lnTo>
                  <a:pt x="890" y="344"/>
                </a:lnTo>
                <a:lnTo>
                  <a:pt x="913" y="340"/>
                </a:lnTo>
                <a:lnTo>
                  <a:pt x="931" y="336"/>
                </a:lnTo>
                <a:lnTo>
                  <a:pt x="929" y="328"/>
                </a:lnTo>
                <a:lnTo>
                  <a:pt x="911" y="324"/>
                </a:lnTo>
                <a:lnTo>
                  <a:pt x="890" y="320"/>
                </a:lnTo>
                <a:lnTo>
                  <a:pt x="863" y="314"/>
                </a:lnTo>
                <a:lnTo>
                  <a:pt x="835" y="309"/>
                </a:lnTo>
                <a:close/>
                <a:moveTo>
                  <a:pt x="338" y="248"/>
                </a:moveTo>
                <a:lnTo>
                  <a:pt x="338" y="305"/>
                </a:lnTo>
                <a:lnTo>
                  <a:pt x="424" y="307"/>
                </a:lnTo>
                <a:lnTo>
                  <a:pt x="424" y="250"/>
                </a:lnTo>
                <a:lnTo>
                  <a:pt x="338" y="248"/>
                </a:lnTo>
                <a:close/>
                <a:moveTo>
                  <a:pt x="562" y="244"/>
                </a:moveTo>
                <a:lnTo>
                  <a:pt x="472" y="248"/>
                </a:lnTo>
                <a:lnTo>
                  <a:pt x="472" y="307"/>
                </a:lnTo>
                <a:lnTo>
                  <a:pt x="562" y="303"/>
                </a:lnTo>
                <a:lnTo>
                  <a:pt x="562" y="244"/>
                </a:lnTo>
                <a:close/>
                <a:moveTo>
                  <a:pt x="207" y="234"/>
                </a:moveTo>
                <a:lnTo>
                  <a:pt x="207" y="293"/>
                </a:lnTo>
                <a:lnTo>
                  <a:pt x="246" y="297"/>
                </a:lnTo>
                <a:lnTo>
                  <a:pt x="289" y="303"/>
                </a:lnTo>
                <a:lnTo>
                  <a:pt x="289" y="244"/>
                </a:lnTo>
                <a:lnTo>
                  <a:pt x="207" y="234"/>
                </a:lnTo>
                <a:close/>
                <a:moveTo>
                  <a:pt x="675" y="232"/>
                </a:moveTo>
                <a:lnTo>
                  <a:pt x="611" y="240"/>
                </a:lnTo>
                <a:lnTo>
                  <a:pt x="611" y="299"/>
                </a:lnTo>
                <a:lnTo>
                  <a:pt x="675" y="289"/>
                </a:lnTo>
                <a:lnTo>
                  <a:pt x="675" y="232"/>
                </a:lnTo>
                <a:close/>
                <a:moveTo>
                  <a:pt x="107" y="215"/>
                </a:moveTo>
                <a:lnTo>
                  <a:pt x="107" y="273"/>
                </a:lnTo>
                <a:lnTo>
                  <a:pt x="129" y="277"/>
                </a:lnTo>
                <a:lnTo>
                  <a:pt x="158" y="283"/>
                </a:lnTo>
                <a:lnTo>
                  <a:pt x="158" y="227"/>
                </a:lnTo>
                <a:lnTo>
                  <a:pt x="150" y="227"/>
                </a:lnTo>
                <a:lnTo>
                  <a:pt x="107" y="215"/>
                </a:lnTo>
                <a:close/>
                <a:moveTo>
                  <a:pt x="777" y="207"/>
                </a:moveTo>
                <a:lnTo>
                  <a:pt x="724" y="223"/>
                </a:lnTo>
                <a:lnTo>
                  <a:pt x="724" y="279"/>
                </a:lnTo>
                <a:lnTo>
                  <a:pt x="749" y="273"/>
                </a:lnTo>
                <a:lnTo>
                  <a:pt x="767" y="272"/>
                </a:lnTo>
                <a:lnTo>
                  <a:pt x="777" y="268"/>
                </a:lnTo>
                <a:lnTo>
                  <a:pt x="777" y="260"/>
                </a:lnTo>
                <a:lnTo>
                  <a:pt x="777" y="207"/>
                </a:lnTo>
                <a:close/>
                <a:moveTo>
                  <a:pt x="429" y="78"/>
                </a:moveTo>
                <a:lnTo>
                  <a:pt x="353" y="80"/>
                </a:lnTo>
                <a:lnTo>
                  <a:pt x="283" y="84"/>
                </a:lnTo>
                <a:lnTo>
                  <a:pt x="219" y="90"/>
                </a:lnTo>
                <a:lnTo>
                  <a:pt x="164" y="100"/>
                </a:lnTo>
                <a:lnTo>
                  <a:pt x="127" y="108"/>
                </a:lnTo>
                <a:lnTo>
                  <a:pt x="100" y="113"/>
                </a:lnTo>
                <a:lnTo>
                  <a:pt x="100" y="121"/>
                </a:lnTo>
                <a:lnTo>
                  <a:pt x="127" y="127"/>
                </a:lnTo>
                <a:lnTo>
                  <a:pt x="164" y="135"/>
                </a:lnTo>
                <a:lnTo>
                  <a:pt x="219" y="145"/>
                </a:lnTo>
                <a:lnTo>
                  <a:pt x="283" y="150"/>
                </a:lnTo>
                <a:lnTo>
                  <a:pt x="353" y="154"/>
                </a:lnTo>
                <a:lnTo>
                  <a:pt x="429" y="156"/>
                </a:lnTo>
                <a:lnTo>
                  <a:pt x="505" y="154"/>
                </a:lnTo>
                <a:lnTo>
                  <a:pt x="576" y="150"/>
                </a:lnTo>
                <a:lnTo>
                  <a:pt x="638" y="145"/>
                </a:lnTo>
                <a:lnTo>
                  <a:pt x="695" y="135"/>
                </a:lnTo>
                <a:lnTo>
                  <a:pt x="722" y="129"/>
                </a:lnTo>
                <a:lnTo>
                  <a:pt x="746" y="125"/>
                </a:lnTo>
                <a:lnTo>
                  <a:pt x="761" y="121"/>
                </a:lnTo>
                <a:lnTo>
                  <a:pt x="761" y="113"/>
                </a:lnTo>
                <a:lnTo>
                  <a:pt x="744" y="109"/>
                </a:lnTo>
                <a:lnTo>
                  <a:pt x="720" y="106"/>
                </a:lnTo>
                <a:lnTo>
                  <a:pt x="695" y="100"/>
                </a:lnTo>
                <a:lnTo>
                  <a:pt x="638" y="90"/>
                </a:lnTo>
                <a:lnTo>
                  <a:pt x="576" y="84"/>
                </a:lnTo>
                <a:lnTo>
                  <a:pt x="505" y="80"/>
                </a:lnTo>
                <a:lnTo>
                  <a:pt x="429" y="78"/>
                </a:lnTo>
                <a:close/>
                <a:moveTo>
                  <a:pt x="429" y="0"/>
                </a:moveTo>
                <a:lnTo>
                  <a:pt x="509" y="2"/>
                </a:lnTo>
                <a:lnTo>
                  <a:pt x="584" y="8"/>
                </a:lnTo>
                <a:lnTo>
                  <a:pt x="650" y="14"/>
                </a:lnTo>
                <a:lnTo>
                  <a:pt x="708" y="24"/>
                </a:lnTo>
                <a:lnTo>
                  <a:pt x="744" y="33"/>
                </a:lnTo>
                <a:lnTo>
                  <a:pt x="761" y="39"/>
                </a:lnTo>
                <a:lnTo>
                  <a:pt x="785" y="47"/>
                </a:lnTo>
                <a:lnTo>
                  <a:pt x="810" y="59"/>
                </a:lnTo>
                <a:lnTo>
                  <a:pt x="831" y="72"/>
                </a:lnTo>
                <a:lnTo>
                  <a:pt x="847" y="90"/>
                </a:lnTo>
                <a:lnTo>
                  <a:pt x="853" y="109"/>
                </a:lnTo>
                <a:lnTo>
                  <a:pt x="855" y="234"/>
                </a:lnTo>
                <a:lnTo>
                  <a:pt x="878" y="238"/>
                </a:lnTo>
                <a:lnTo>
                  <a:pt x="911" y="246"/>
                </a:lnTo>
                <a:lnTo>
                  <a:pt x="931" y="252"/>
                </a:lnTo>
                <a:lnTo>
                  <a:pt x="954" y="262"/>
                </a:lnTo>
                <a:lnTo>
                  <a:pt x="978" y="273"/>
                </a:lnTo>
                <a:lnTo>
                  <a:pt x="999" y="287"/>
                </a:lnTo>
                <a:lnTo>
                  <a:pt x="1015" y="305"/>
                </a:lnTo>
                <a:lnTo>
                  <a:pt x="1021" y="324"/>
                </a:lnTo>
                <a:lnTo>
                  <a:pt x="1025" y="482"/>
                </a:lnTo>
                <a:lnTo>
                  <a:pt x="1019" y="502"/>
                </a:lnTo>
                <a:lnTo>
                  <a:pt x="1007" y="521"/>
                </a:lnTo>
                <a:lnTo>
                  <a:pt x="986" y="539"/>
                </a:lnTo>
                <a:lnTo>
                  <a:pt x="956" y="553"/>
                </a:lnTo>
                <a:lnTo>
                  <a:pt x="921" y="564"/>
                </a:lnTo>
                <a:lnTo>
                  <a:pt x="880" y="576"/>
                </a:lnTo>
                <a:lnTo>
                  <a:pt x="849" y="580"/>
                </a:lnTo>
                <a:lnTo>
                  <a:pt x="851" y="687"/>
                </a:lnTo>
                <a:lnTo>
                  <a:pt x="845" y="709"/>
                </a:lnTo>
                <a:lnTo>
                  <a:pt x="833" y="726"/>
                </a:lnTo>
                <a:lnTo>
                  <a:pt x="812" y="744"/>
                </a:lnTo>
                <a:lnTo>
                  <a:pt x="783" y="758"/>
                </a:lnTo>
                <a:lnTo>
                  <a:pt x="747" y="771"/>
                </a:lnTo>
                <a:lnTo>
                  <a:pt x="707" y="781"/>
                </a:lnTo>
                <a:lnTo>
                  <a:pt x="646" y="791"/>
                </a:lnTo>
                <a:lnTo>
                  <a:pt x="580" y="799"/>
                </a:lnTo>
                <a:lnTo>
                  <a:pt x="505" y="803"/>
                </a:lnTo>
                <a:lnTo>
                  <a:pt x="425" y="805"/>
                </a:lnTo>
                <a:lnTo>
                  <a:pt x="345" y="803"/>
                </a:lnTo>
                <a:lnTo>
                  <a:pt x="271" y="799"/>
                </a:lnTo>
                <a:lnTo>
                  <a:pt x="203" y="791"/>
                </a:lnTo>
                <a:lnTo>
                  <a:pt x="144" y="781"/>
                </a:lnTo>
                <a:lnTo>
                  <a:pt x="103" y="771"/>
                </a:lnTo>
                <a:lnTo>
                  <a:pt x="68" y="758"/>
                </a:lnTo>
                <a:lnTo>
                  <a:pt x="39" y="744"/>
                </a:lnTo>
                <a:lnTo>
                  <a:pt x="18" y="726"/>
                </a:lnTo>
                <a:lnTo>
                  <a:pt x="6" y="709"/>
                </a:lnTo>
                <a:lnTo>
                  <a:pt x="0" y="687"/>
                </a:lnTo>
                <a:lnTo>
                  <a:pt x="0" y="529"/>
                </a:lnTo>
                <a:lnTo>
                  <a:pt x="6" y="510"/>
                </a:lnTo>
                <a:lnTo>
                  <a:pt x="22" y="494"/>
                </a:lnTo>
                <a:lnTo>
                  <a:pt x="41" y="480"/>
                </a:lnTo>
                <a:lnTo>
                  <a:pt x="63" y="471"/>
                </a:lnTo>
                <a:lnTo>
                  <a:pt x="80" y="463"/>
                </a:lnTo>
                <a:lnTo>
                  <a:pt x="111" y="453"/>
                </a:lnTo>
                <a:lnTo>
                  <a:pt x="144" y="445"/>
                </a:lnTo>
                <a:lnTo>
                  <a:pt x="174" y="439"/>
                </a:lnTo>
                <a:lnTo>
                  <a:pt x="174" y="365"/>
                </a:lnTo>
                <a:lnTo>
                  <a:pt x="150" y="361"/>
                </a:lnTo>
                <a:lnTo>
                  <a:pt x="107" y="352"/>
                </a:lnTo>
                <a:lnTo>
                  <a:pt x="72" y="338"/>
                </a:lnTo>
                <a:lnTo>
                  <a:pt x="45" y="324"/>
                </a:lnTo>
                <a:lnTo>
                  <a:pt x="23" y="307"/>
                </a:lnTo>
                <a:lnTo>
                  <a:pt x="10" y="289"/>
                </a:lnTo>
                <a:lnTo>
                  <a:pt x="6" y="268"/>
                </a:lnTo>
                <a:lnTo>
                  <a:pt x="6" y="109"/>
                </a:lnTo>
                <a:lnTo>
                  <a:pt x="12" y="90"/>
                </a:lnTo>
                <a:lnTo>
                  <a:pt x="25" y="74"/>
                </a:lnTo>
                <a:lnTo>
                  <a:pt x="45" y="61"/>
                </a:lnTo>
                <a:lnTo>
                  <a:pt x="66" y="49"/>
                </a:lnTo>
                <a:lnTo>
                  <a:pt x="86" y="41"/>
                </a:lnTo>
                <a:lnTo>
                  <a:pt x="115" y="33"/>
                </a:lnTo>
                <a:lnTo>
                  <a:pt x="148" y="24"/>
                </a:lnTo>
                <a:lnTo>
                  <a:pt x="209" y="14"/>
                </a:lnTo>
                <a:lnTo>
                  <a:pt x="275" y="8"/>
                </a:lnTo>
                <a:lnTo>
                  <a:pt x="349" y="2"/>
                </a:lnTo>
                <a:lnTo>
                  <a:pt x="429" y="0"/>
                </a:lnTo>
                <a:close/>
              </a:path>
            </a:pathLst>
          </a:custGeom>
          <a:solidFill>
            <a:srgbClr val="08829B"/>
          </a:solidFill>
          <a:ln w="0">
            <a:solidFill>
              <a:srgbClr val="E2E2E2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400" kern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7BD835D1-0B44-414C-A6A8-225D9E465164}"/>
              </a:ext>
            </a:extLst>
          </p:cNvPr>
          <p:cNvSpPr/>
          <p:nvPr/>
        </p:nvSpPr>
        <p:spPr>
          <a:xfrm>
            <a:off x="185148" y="2370870"/>
            <a:ext cx="4205877" cy="29788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ГРАЖДАН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Существенное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доступности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627063" lvl="1" indent="-1698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консультативно-диагностической помощи;</a:t>
            </a:r>
          </a:p>
          <a:p>
            <a:pPr marL="627063" lvl="1" indent="-1698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реабилитационной и восстановительной помощи</a:t>
            </a:r>
          </a:p>
          <a:p>
            <a:pPr marL="627063" lvl="1" indent="-1698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амбулаторно-лекарственного обеспечения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Снижение «карманных» расходов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 медицинские услуги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Формирование навыков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самоконтроля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состояния здоровья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информированности граждан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 собственных правах и обязанностях в вопросах ГОБМП и ОСМС</a:t>
            </a:r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91781C99-3F16-41AC-8DA0-129FC0EBD8FE}"/>
              </a:ext>
            </a:extLst>
          </p:cNvPr>
          <p:cNvSpPr/>
          <p:nvPr/>
        </p:nvSpPr>
        <p:spPr>
          <a:xfrm>
            <a:off x="7728864" y="2365601"/>
            <a:ext cx="4300902" cy="29172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ГОСУДАРСТВА 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Определены четкие пределы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обязательств государства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эффективности медицинской помощи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 счет </a:t>
            </a:r>
          </a:p>
          <a:p>
            <a:pPr marL="627063" lvl="1" indent="-1698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влияния на показатели смертности и инвалидизации населения от основных хронических неинфекционных заболеваний;</a:t>
            </a:r>
          </a:p>
          <a:p>
            <a:pPr marL="627063" lvl="1" indent="-16986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повышения доступности более экономичной и малозатратной </a:t>
            </a:r>
            <a:r>
              <a:rPr lang="ru-RU" sz="1600" dirty="0" err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помощи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Полный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охват населения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минимальным объемом медицинской помощи 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608AAE8F-C963-40B8-B212-D9C1981D54AA}"/>
              </a:ext>
            </a:extLst>
          </p:cNvPr>
          <p:cNvSpPr/>
          <p:nvPr/>
        </p:nvSpPr>
        <p:spPr>
          <a:xfrm>
            <a:off x="4563123" y="2369388"/>
            <a:ext cx="3078654" cy="290913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b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1400" b="1" u="sng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МЕДИЦИНСКИХ ОРГАНИЗАЦИЙ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прозрачности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рынка медицинских услуг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Понятность и предсказуемость политики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Усиление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конкуренции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между участниками рынка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тарифов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 медицинские услуги, включая расходы на обновление основных средств</a:t>
            </a:r>
            <a:endParaRPr lang="ru-RU" sz="1600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2196000" y="2037357"/>
            <a:ext cx="251925" cy="3161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низ 36"/>
          <p:cNvSpPr/>
          <p:nvPr/>
        </p:nvSpPr>
        <p:spPr>
          <a:xfrm>
            <a:off x="5977527" y="1925506"/>
            <a:ext cx="251925" cy="3161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9847400" y="2032088"/>
            <a:ext cx="251925" cy="3161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54D03D8-4464-4E92-B220-99412A79D307}"/>
              </a:ext>
            </a:extLst>
          </p:cNvPr>
          <p:cNvCxnSpPr/>
          <p:nvPr/>
        </p:nvCxnSpPr>
        <p:spPr>
          <a:xfrm>
            <a:off x="575409" y="486958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8036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15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0991" y="2623930"/>
            <a:ext cx="9806609" cy="10336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>
                <a:ln w="0"/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7747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36BEAA7-CEC2-426A-804E-B144D689F07A}"/>
              </a:ext>
            </a:extLst>
          </p:cNvPr>
          <p:cNvSpPr/>
          <p:nvPr/>
        </p:nvSpPr>
        <p:spPr>
          <a:xfrm>
            <a:off x="313060" y="22011"/>
            <a:ext cx="11005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2"/>
                </a:solidFill>
              </a:rPr>
              <a:t>Предпосылки внедрения новой модели ГОБМП и пакета ОСМС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39FFE77-116B-4DFB-BBFC-B6BBF8C4A1AB}"/>
              </a:ext>
            </a:extLst>
          </p:cNvPr>
          <p:cNvSpPr/>
          <p:nvPr/>
        </p:nvSpPr>
        <p:spPr>
          <a:xfrm>
            <a:off x="462987" y="513900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BD7649-50AA-48C0-A95C-ABFDABB6745A}"/>
              </a:ext>
            </a:extLst>
          </p:cNvPr>
          <p:cNvSpPr txBox="1"/>
          <p:nvPr/>
        </p:nvSpPr>
        <p:spPr>
          <a:xfrm>
            <a:off x="313060" y="673448"/>
            <a:ext cx="2505397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rPr>
              <a:t>За последние 10 лет:</a:t>
            </a:r>
            <a:endParaRPr lang="ru-RU" sz="2000" b="1" i="1" dirty="0">
              <a:solidFill>
                <a:schemeClr val="tx2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21" name="Полилиния: фигура 20">
            <a:extLst>
              <a:ext uri="{FF2B5EF4-FFF2-40B4-BE49-F238E27FC236}">
                <a16:creationId xmlns:a16="http://schemas.microsoft.com/office/drawing/2014/main" id="{617C6FD3-F9A4-49EF-9B37-D689B1643928}"/>
              </a:ext>
            </a:extLst>
          </p:cNvPr>
          <p:cNvSpPr/>
          <p:nvPr/>
        </p:nvSpPr>
        <p:spPr>
          <a:xfrm>
            <a:off x="757291" y="4072260"/>
            <a:ext cx="11121649" cy="675583"/>
          </a:xfrm>
          <a:custGeom>
            <a:avLst/>
            <a:gdLst>
              <a:gd name="connsiteX0" fmla="*/ 0 w 6298164"/>
              <a:gd name="connsiteY0" fmla="*/ 0 h 1127521"/>
              <a:gd name="connsiteX1" fmla="*/ 6298164 w 6298164"/>
              <a:gd name="connsiteY1" fmla="*/ 0 h 1127521"/>
              <a:gd name="connsiteX2" fmla="*/ 6298164 w 6298164"/>
              <a:gd name="connsiteY2" fmla="*/ 1127521 h 1127521"/>
              <a:gd name="connsiteX3" fmla="*/ 0 w 6298164"/>
              <a:gd name="connsiteY3" fmla="*/ 1127521 h 1127521"/>
              <a:gd name="connsiteX4" fmla="*/ 0 w 6298164"/>
              <a:gd name="connsiteY4" fmla="*/ 0 h 1127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4" h="1127521">
                <a:moveTo>
                  <a:pt x="0" y="0"/>
                </a:moveTo>
                <a:lnTo>
                  <a:pt x="6298164" y="0"/>
                </a:lnTo>
                <a:lnTo>
                  <a:pt x="6298164" y="1127521"/>
                </a:lnTo>
                <a:lnTo>
                  <a:pt x="0" y="11275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967" tIns="20320" rIns="113792" bIns="20320" numCol="1" spcCol="1270" anchor="t" anchorCtr="0">
            <a:noAutofit/>
          </a:bodyPr>
          <a:lstStyle/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ru-RU" sz="1700" dirty="0"/>
              <a:t>Рост количества больных по 5 основным </a:t>
            </a:r>
            <a:r>
              <a:rPr lang="ru-RU" sz="1700" b="1" dirty="0"/>
              <a:t>хроническим неинфекционным</a:t>
            </a:r>
            <a:r>
              <a:rPr lang="ru-RU" sz="1700" dirty="0"/>
              <a:t> </a:t>
            </a:r>
            <a:r>
              <a:rPr lang="ru-RU" sz="1700" b="1" dirty="0"/>
              <a:t>заболеваниям</a:t>
            </a:r>
            <a:r>
              <a:rPr lang="ru-RU" sz="1700" dirty="0"/>
              <a:t> (сердечно-сосудистой системы, онкологические, органов  дыхания, диабет, психические) </a:t>
            </a:r>
            <a:r>
              <a:rPr lang="ru-RU" sz="1700" dirty="0">
                <a:solidFill>
                  <a:schemeClr val="tx1"/>
                </a:solidFill>
              </a:rPr>
              <a:t>в</a:t>
            </a:r>
            <a:r>
              <a:rPr lang="ru-RU" sz="1700" b="1" dirty="0">
                <a:solidFill>
                  <a:srgbClr val="C00000"/>
                </a:solidFill>
              </a:rPr>
              <a:t> </a:t>
            </a:r>
            <a:r>
              <a:rPr lang="en-US" sz="1700" b="1" dirty="0">
                <a:solidFill>
                  <a:srgbClr val="C00000"/>
                </a:solidFill>
              </a:rPr>
              <a:t>2</a:t>
            </a:r>
            <a:r>
              <a:rPr lang="ru-RU" sz="1700" b="1" dirty="0">
                <a:solidFill>
                  <a:srgbClr val="C00000"/>
                </a:solidFill>
              </a:rPr>
              <a:t>,5 раза </a:t>
            </a:r>
            <a:r>
              <a:rPr lang="ru-RU" sz="1700" b="1" dirty="0"/>
              <a:t>(с 1,7  до 4,2 </a:t>
            </a:r>
            <a:r>
              <a:rPr lang="ru-RU" sz="1700" b="1" dirty="0" err="1"/>
              <a:t>млн.чел</a:t>
            </a:r>
            <a:r>
              <a:rPr lang="ru-RU" sz="1700" b="1" dirty="0"/>
              <a:t>.) </a:t>
            </a:r>
            <a:endParaRPr lang="x-none" sz="17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8020E8-FEBA-4055-A666-86FC1690BE7F}"/>
              </a:ext>
            </a:extLst>
          </p:cNvPr>
          <p:cNvSpPr txBox="1"/>
          <p:nvPr/>
        </p:nvSpPr>
        <p:spPr>
          <a:xfrm>
            <a:off x="851036" y="5574013"/>
            <a:ext cx="11027904" cy="63094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b="1" dirty="0"/>
              <a:t>Средняя стоимость </a:t>
            </a:r>
            <a:r>
              <a:rPr lang="ru-RU" sz="1700" dirty="0"/>
              <a:t>пролеченного больного в стационаре выросла в</a:t>
            </a:r>
            <a:r>
              <a:rPr lang="ru-RU" sz="1700" b="1" dirty="0"/>
              <a:t> </a:t>
            </a:r>
            <a:r>
              <a:rPr lang="ru-RU" sz="1700" b="1" dirty="0">
                <a:solidFill>
                  <a:srgbClr val="C00000"/>
                </a:solidFill>
              </a:rPr>
              <a:t>1,5 раза</a:t>
            </a:r>
            <a:r>
              <a:rPr lang="ru-RU" sz="1700" dirty="0"/>
              <a:t>, в дневном стационаре - в</a:t>
            </a:r>
            <a:r>
              <a:rPr lang="ru-RU" sz="1700" b="1" dirty="0"/>
              <a:t> </a:t>
            </a:r>
            <a:r>
              <a:rPr lang="ru-RU" sz="1700" b="1" dirty="0">
                <a:solidFill>
                  <a:srgbClr val="C00000"/>
                </a:solidFill>
              </a:rPr>
              <a:t>2,5 раза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/>
              <a:t>Внедрены более </a:t>
            </a:r>
            <a:r>
              <a:rPr lang="ru-RU" sz="1700" b="1" dirty="0">
                <a:solidFill>
                  <a:srgbClr val="C00000"/>
                </a:solidFill>
              </a:rPr>
              <a:t>450</a:t>
            </a:r>
            <a:r>
              <a:rPr lang="ru-RU" b="1" dirty="0"/>
              <a:t> </a:t>
            </a:r>
            <a:r>
              <a:rPr lang="ru-RU" sz="1700" b="1" dirty="0"/>
              <a:t>новых медицинских технологий</a:t>
            </a:r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id="{04D7FC5E-825C-42BB-8AC4-D29D59CC674F}"/>
              </a:ext>
            </a:extLst>
          </p:cNvPr>
          <p:cNvSpPr/>
          <p:nvPr/>
        </p:nvSpPr>
        <p:spPr>
          <a:xfrm>
            <a:off x="774137" y="1921434"/>
            <a:ext cx="11104803" cy="997610"/>
          </a:xfrm>
          <a:custGeom>
            <a:avLst/>
            <a:gdLst>
              <a:gd name="connsiteX0" fmla="*/ 0 w 6298164"/>
              <a:gd name="connsiteY0" fmla="*/ 0 h 1424160"/>
              <a:gd name="connsiteX1" fmla="*/ 6298164 w 6298164"/>
              <a:gd name="connsiteY1" fmla="*/ 0 h 1424160"/>
              <a:gd name="connsiteX2" fmla="*/ 6298164 w 6298164"/>
              <a:gd name="connsiteY2" fmla="*/ 1424160 h 1424160"/>
              <a:gd name="connsiteX3" fmla="*/ 0 w 6298164"/>
              <a:gd name="connsiteY3" fmla="*/ 1424160 h 1424160"/>
              <a:gd name="connsiteX4" fmla="*/ 0 w 6298164"/>
              <a:gd name="connsiteY4" fmla="*/ 0 h 142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4" h="1424160">
                <a:moveTo>
                  <a:pt x="0" y="0"/>
                </a:moveTo>
                <a:lnTo>
                  <a:pt x="6298164" y="0"/>
                </a:lnTo>
                <a:lnTo>
                  <a:pt x="6298164" y="1424160"/>
                </a:lnTo>
                <a:lnTo>
                  <a:pt x="0" y="14241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967" tIns="20320" rIns="113792" bIns="20320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ru-RU" sz="1700" b="1" kern="1200" dirty="0"/>
              <a:t>Население увеличилось на </a:t>
            </a:r>
            <a:r>
              <a:rPr lang="ru-RU" sz="1700" b="1" kern="1200" dirty="0">
                <a:solidFill>
                  <a:srgbClr val="C00000"/>
                </a:solidFill>
              </a:rPr>
              <a:t>15</a:t>
            </a:r>
            <a:r>
              <a:rPr lang="ru-RU" sz="1700" b="1" dirty="0">
                <a:solidFill>
                  <a:srgbClr val="C00000"/>
                </a:solidFill>
              </a:rPr>
              <a:t>%</a:t>
            </a:r>
            <a:r>
              <a:rPr lang="ru-RU" sz="1700" b="1" kern="1200" dirty="0">
                <a:solidFill>
                  <a:srgbClr val="C00000"/>
                </a:solidFill>
              </a:rPr>
              <a:t>, </a:t>
            </a:r>
            <a:r>
              <a:rPr lang="ru-RU" sz="1700" kern="1200" dirty="0"/>
              <a:t>в </a:t>
            </a:r>
            <a:r>
              <a:rPr lang="ru-RU" sz="1700" kern="1200" dirty="0" err="1"/>
              <a:t>т.ч</a:t>
            </a:r>
            <a:r>
              <a:rPr lang="ru-RU" sz="1700" kern="1200" dirty="0"/>
              <a:t>. число наиболее интенсивных потребителей медицинских услуг:</a:t>
            </a:r>
            <a:endParaRPr lang="x-none" sz="1700" kern="1200" dirty="0"/>
          </a:p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ru-RU" sz="1700" b="1" dirty="0"/>
              <a:t>П</a:t>
            </a:r>
            <a:r>
              <a:rPr lang="ru-RU" sz="1700" b="1" kern="1200" dirty="0"/>
              <a:t>ожилых - </a:t>
            </a:r>
            <a:r>
              <a:rPr lang="ru-RU" sz="1700" kern="1200" dirty="0"/>
              <a:t>на</a:t>
            </a:r>
            <a:r>
              <a:rPr lang="ru-RU" sz="1700" b="1" kern="1200" dirty="0"/>
              <a:t> </a:t>
            </a:r>
            <a:r>
              <a:rPr lang="ru-RU" sz="1700" b="1" kern="1200" dirty="0">
                <a:solidFill>
                  <a:srgbClr val="C00000"/>
                </a:solidFill>
              </a:rPr>
              <a:t>27% </a:t>
            </a:r>
            <a:r>
              <a:rPr lang="ru-RU" sz="1700" kern="1200" dirty="0"/>
              <a:t>(</a:t>
            </a:r>
            <a:r>
              <a:rPr lang="ru-RU" sz="1700" dirty="0"/>
              <a:t>2018 г. – 2,1 </a:t>
            </a:r>
            <a:r>
              <a:rPr lang="ru-RU" sz="1700" dirty="0" err="1"/>
              <a:t>млн.чел</a:t>
            </a:r>
            <a:r>
              <a:rPr lang="ru-RU" sz="1700" dirty="0"/>
              <a:t>, </a:t>
            </a:r>
            <a:r>
              <a:rPr lang="ru-RU" sz="1700" kern="1200" dirty="0"/>
              <a:t>к 2025 году рост до 2,8 </a:t>
            </a:r>
            <a:r>
              <a:rPr lang="ru-RU" sz="1700" kern="1200" dirty="0" err="1"/>
              <a:t>млн.чел</a:t>
            </a:r>
            <a:r>
              <a:rPr lang="ru-RU" sz="1700" kern="1200" dirty="0"/>
              <a:t>)</a:t>
            </a:r>
            <a:endParaRPr lang="x-none" sz="1700" kern="1200" dirty="0"/>
          </a:p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ru-RU" sz="1700" b="1" dirty="0"/>
              <a:t>Д</a:t>
            </a:r>
            <a:r>
              <a:rPr lang="ru-RU" sz="1700" b="1" kern="1200" dirty="0"/>
              <a:t>етей - </a:t>
            </a:r>
            <a:r>
              <a:rPr lang="ru-RU" sz="1700" kern="1200" dirty="0"/>
              <a:t>на</a:t>
            </a:r>
            <a:r>
              <a:rPr lang="ru-RU" sz="1700" b="1" kern="1200" dirty="0"/>
              <a:t> </a:t>
            </a:r>
            <a:r>
              <a:rPr lang="ru-RU" sz="1700" b="1" kern="1200" dirty="0">
                <a:solidFill>
                  <a:srgbClr val="C00000"/>
                </a:solidFill>
              </a:rPr>
              <a:t>24</a:t>
            </a:r>
            <a:r>
              <a:rPr lang="ru-RU" sz="1700" b="1" dirty="0">
                <a:solidFill>
                  <a:srgbClr val="C00000"/>
                </a:solidFill>
              </a:rPr>
              <a:t>%</a:t>
            </a:r>
            <a:r>
              <a:rPr lang="ru-RU" sz="1700" b="1" kern="1200" dirty="0">
                <a:solidFill>
                  <a:srgbClr val="C00000"/>
                </a:solidFill>
              </a:rPr>
              <a:t> </a:t>
            </a:r>
            <a:r>
              <a:rPr lang="ru-RU" sz="1700" kern="1200" dirty="0"/>
              <a:t>(2018 г. - 5,8 </a:t>
            </a:r>
            <a:r>
              <a:rPr lang="ru-RU" sz="1700" kern="1200" dirty="0" err="1"/>
              <a:t>млн.чел</a:t>
            </a:r>
            <a:r>
              <a:rPr lang="ru-RU" sz="1700" kern="1200" dirty="0"/>
              <a:t>, к 2025 году рост до 6,9 </a:t>
            </a:r>
            <a:r>
              <a:rPr lang="ru-RU" sz="1700" kern="1200" dirty="0" err="1"/>
              <a:t>млн.чел</a:t>
            </a:r>
            <a:r>
              <a:rPr lang="ru-RU" sz="1700" kern="1200" dirty="0"/>
              <a:t>.) </a:t>
            </a:r>
            <a:endParaRPr lang="x-none" sz="1700" kern="1200" dirty="0"/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CEE4750-97DD-4D7E-A49E-B3FE63A9DA74}"/>
              </a:ext>
            </a:extLst>
          </p:cNvPr>
          <p:cNvSpPr/>
          <p:nvPr/>
        </p:nvSpPr>
        <p:spPr>
          <a:xfrm>
            <a:off x="339017" y="3309626"/>
            <a:ext cx="3418966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Эпидемиологические изменения</a:t>
            </a:r>
            <a:endParaRPr lang="x-none" sz="2000" dirty="0"/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7FC98D9-6A2C-4F4F-AFEC-CB0B8144A6D4}"/>
              </a:ext>
            </a:extLst>
          </p:cNvPr>
          <p:cNvSpPr/>
          <p:nvPr/>
        </p:nvSpPr>
        <p:spPr>
          <a:xfrm>
            <a:off x="339017" y="1290685"/>
            <a:ext cx="3413831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000" kern="1200" dirty="0"/>
              <a:t>Демографические изменения</a:t>
            </a:r>
            <a:endParaRPr lang="x-none" sz="2000" kern="1200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0A982E51-F0CD-4632-9620-715B3D452259}"/>
              </a:ext>
            </a:extLst>
          </p:cNvPr>
          <p:cNvSpPr/>
          <p:nvPr/>
        </p:nvSpPr>
        <p:spPr>
          <a:xfrm>
            <a:off x="339017" y="5073642"/>
            <a:ext cx="3418966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lvl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/>
              <a:t>Удорожание стоимости лечения</a:t>
            </a:r>
            <a:endParaRPr lang="x-none" sz="2000" dirty="0"/>
          </a:p>
        </p:txBody>
      </p:sp>
      <p:sp>
        <p:nvSpPr>
          <p:cNvPr id="31" name="Номер слайда 2">
            <a:extLst>
              <a:ext uri="{FF2B5EF4-FFF2-40B4-BE49-F238E27FC236}">
                <a16:creationId xmlns:a16="http://schemas.microsoft.com/office/drawing/2014/main" id="{4D4D8A5D-EB8D-4669-A76E-49930103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9148" y="6420578"/>
            <a:ext cx="2844800" cy="365125"/>
          </a:xfrm>
        </p:spPr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4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139" y="1277748"/>
            <a:ext cx="10900144" cy="169756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2060"/>
                </a:solidFill>
                <a:cs typeface="Arial" pitchFamily="34" charset="0"/>
              </a:rPr>
              <a:t>Необеспеченность адекватным финансированием ГОБМП</a:t>
            </a:r>
            <a:r>
              <a:rPr lang="en-US" sz="3000" dirty="0">
                <a:solidFill>
                  <a:srgbClr val="002060"/>
                </a:solidFill>
                <a:cs typeface="Arial" pitchFamily="34" charset="0"/>
              </a:rPr>
              <a:t> </a:t>
            </a:r>
            <a:r>
              <a:rPr lang="ru-RU" sz="3000" dirty="0">
                <a:solidFill>
                  <a:srgbClr val="002060"/>
                </a:solidFill>
                <a:cs typeface="Arial" pitchFamily="34" charset="0"/>
              </a:rPr>
              <a:t>и рост доли «карманных» расходов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2060"/>
                </a:solidFill>
                <a:cs typeface="Arial" pitchFamily="34" charset="0"/>
              </a:rPr>
              <a:t>Форма социальной защиты населения от «катастрофических» затрат на здоровье (ВОЗ)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2060"/>
                </a:solidFill>
                <a:cs typeface="Arial" pitchFamily="34" charset="0"/>
              </a:rPr>
              <a:t>Солидарная ответственность населения за свое здоровье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4625" y="465372"/>
            <a:ext cx="10504968" cy="519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Arial" pitchFamily="34" charset="0"/>
              </a:rPr>
              <a:t>Причины внедрения ОСМС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248775" y="6346825"/>
            <a:ext cx="2743200" cy="365125"/>
          </a:xfrm>
        </p:spPr>
        <p:txBody>
          <a:bodyPr/>
          <a:lstStyle/>
          <a:p>
            <a:fld id="{399F738C-C233-487F-92A8-42D096B18CC8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04625" y="4117738"/>
            <a:ext cx="10504968" cy="506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bg1"/>
                </a:solidFill>
                <a:cs typeface="Arial" pitchFamily="34" charset="0"/>
              </a:rPr>
              <a:t>Основание внедрения ОСМС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72623" y="4952027"/>
            <a:ext cx="579998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000" dirty="0">
                <a:solidFill>
                  <a:srgbClr val="002060"/>
                </a:solidFill>
                <a:cs typeface="Arial" pitchFamily="34" charset="0"/>
              </a:rPr>
              <a:t>Реализация 80 шага Плана нации </a:t>
            </a:r>
          </a:p>
        </p:txBody>
      </p:sp>
    </p:spTree>
    <p:extLst>
      <p:ext uri="{BB962C8B-B14F-4D97-AF65-F5344CB8AC3E}">
        <p14:creationId xmlns:p14="http://schemas.microsoft.com/office/powerpoint/2010/main" val="3017135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>
            <a:extLst>
              <a:ext uri="{FF2B5EF4-FFF2-40B4-BE49-F238E27FC236}">
                <a16:creationId xmlns:a16="http://schemas.microsoft.com/office/drawing/2014/main" id="{70F6C42C-EF31-4846-95CA-46156969045B}"/>
              </a:ext>
            </a:extLst>
          </p:cNvPr>
          <p:cNvSpPr txBox="1">
            <a:spLocks/>
          </p:cNvSpPr>
          <p:nvPr/>
        </p:nvSpPr>
        <p:spPr bwMode="gray">
          <a:xfrm>
            <a:off x="0" y="75998"/>
            <a:ext cx="12192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119377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9824" algn="l"/>
              </a:tabLst>
              <a:defRPr sz="2667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2pPr>
            <a:lvl3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3pPr>
            <a:lvl4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4pPr>
            <a:lvl5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5pPr>
            <a:lvl6pPr marL="609585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6pPr>
            <a:lvl7pPr marL="1219170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7pPr>
            <a:lvl8pPr marL="1828754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8pPr>
            <a:lvl9pPr marL="2438339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lvl="1" algn="ctr" defTabSz="914400">
              <a:spcBef>
                <a:spcPts val="300"/>
              </a:spcBef>
              <a:spcAft>
                <a:spcPts val="600"/>
              </a:spcAft>
              <a:defRPr/>
            </a:pPr>
            <a:r>
              <a:rPr lang="ru-RU" sz="2800" dirty="0">
                <a:latin typeface="+mn-lt"/>
              </a:rPr>
              <a:t>Внедрение новой модели ГОБМП и системы ОСМС</a:t>
            </a:r>
          </a:p>
        </p:txBody>
      </p:sp>
      <p:sp>
        <p:nvSpPr>
          <p:cNvPr id="3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328928" y="6472593"/>
            <a:ext cx="2743200" cy="365125"/>
          </a:xfrm>
        </p:spPr>
        <p:txBody>
          <a:bodyPr/>
          <a:lstStyle/>
          <a:p>
            <a:fld id="{654B4D23-26C2-43D4-A383-8967BCEC7F0E}" type="slidenum">
              <a:rPr lang="ru-RU" smtClean="0">
                <a:cs typeface="Arial" panose="020B0604020202020204" pitchFamily="34" charset="0"/>
              </a:rPr>
              <a:pPr/>
              <a:t>4</a:t>
            </a:fld>
            <a:endParaRPr lang="ru-RU" dirty="0"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2ACADC1B-4EEC-4035-B9C2-66439D9FC95E}"/>
              </a:ext>
            </a:extLst>
          </p:cNvPr>
          <p:cNvSpPr/>
          <p:nvPr/>
        </p:nvSpPr>
        <p:spPr>
          <a:xfrm>
            <a:off x="335498" y="658077"/>
            <a:ext cx="11416118" cy="7078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ea typeface="+mj-ea"/>
                <a:cs typeface="+mj-cs"/>
              </a:rPr>
              <a:t>Закон РК от 28 декабря 2018 года №</a:t>
            </a:r>
            <a:r>
              <a:rPr lang="en-US" sz="2000" b="1" dirty="0">
                <a:solidFill>
                  <a:srgbClr val="002060"/>
                </a:solidFill>
                <a:ea typeface="+mj-ea"/>
                <a:cs typeface="+mj-cs"/>
              </a:rPr>
              <a:t> 2</a:t>
            </a:r>
            <a:r>
              <a:rPr lang="ru-RU" sz="2000" b="1" dirty="0">
                <a:solidFill>
                  <a:srgbClr val="002060"/>
                </a:solidFill>
                <a:ea typeface="+mj-ea"/>
                <a:cs typeface="+mj-cs"/>
              </a:rPr>
              <a:t>11</a:t>
            </a:r>
            <a:r>
              <a:rPr lang="en-US" sz="2000" b="1" dirty="0">
                <a:solidFill>
                  <a:srgbClr val="002060"/>
                </a:solidFill>
                <a:ea typeface="+mj-ea"/>
                <a:cs typeface="+mj-cs"/>
              </a:rPr>
              <a:t>-V</a:t>
            </a:r>
            <a:r>
              <a:rPr lang="ru-RU" sz="2000" b="1" dirty="0">
                <a:solidFill>
                  <a:srgbClr val="002060"/>
                </a:solidFill>
                <a:ea typeface="+mj-ea"/>
                <a:cs typeface="+mj-cs"/>
              </a:rPr>
              <a:t>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/>
              <a:t>Утверждена Новая модель ГОБМП и пакет ОСМС, вступающие в силу с 1 января 2020 года</a:t>
            </a:r>
          </a:p>
        </p:txBody>
      </p:sp>
      <p:sp>
        <p:nvSpPr>
          <p:cNvPr id="66" name="Полилиния 65"/>
          <p:cNvSpPr/>
          <p:nvPr/>
        </p:nvSpPr>
        <p:spPr>
          <a:xfrm rot="5400000">
            <a:off x="-2187747" y="2325034"/>
            <a:ext cx="1202967" cy="2328585"/>
          </a:xfrm>
          <a:custGeom>
            <a:avLst/>
            <a:gdLst>
              <a:gd name="connsiteX0" fmla="*/ 0 w 1516403"/>
              <a:gd name="connsiteY0" fmla="*/ 0 h 4772761"/>
              <a:gd name="connsiteX1" fmla="*/ 1516403 w 1516403"/>
              <a:gd name="connsiteY1" fmla="*/ 0 h 4772761"/>
              <a:gd name="connsiteX2" fmla="*/ 1516403 w 1516403"/>
              <a:gd name="connsiteY2" fmla="*/ 4772761 h 4772761"/>
              <a:gd name="connsiteX3" fmla="*/ 0 w 1516403"/>
              <a:gd name="connsiteY3" fmla="*/ 4772761 h 4772761"/>
              <a:gd name="connsiteX4" fmla="*/ 0 w 1516403"/>
              <a:gd name="connsiteY4" fmla="*/ 0 h 47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403" h="4772761">
                <a:moveTo>
                  <a:pt x="0" y="0"/>
                </a:moveTo>
                <a:lnTo>
                  <a:pt x="1516403" y="0"/>
                </a:lnTo>
                <a:lnTo>
                  <a:pt x="1516403" y="4772761"/>
                </a:lnTo>
                <a:lnTo>
                  <a:pt x="0" y="47727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</p:txBody>
      </p:sp>
      <p:sp>
        <p:nvSpPr>
          <p:cNvPr id="67" name="Полилиния 66"/>
          <p:cNvSpPr/>
          <p:nvPr/>
        </p:nvSpPr>
        <p:spPr>
          <a:xfrm rot="5400000">
            <a:off x="-2354962" y="4338064"/>
            <a:ext cx="1202967" cy="1994155"/>
          </a:xfrm>
          <a:custGeom>
            <a:avLst/>
            <a:gdLst>
              <a:gd name="connsiteX0" fmla="*/ 0 w 1516403"/>
              <a:gd name="connsiteY0" fmla="*/ 0 h 4087300"/>
              <a:gd name="connsiteX1" fmla="*/ 1516403 w 1516403"/>
              <a:gd name="connsiteY1" fmla="*/ 0 h 4087300"/>
              <a:gd name="connsiteX2" fmla="*/ 1516403 w 1516403"/>
              <a:gd name="connsiteY2" fmla="*/ 4087300 h 4087300"/>
              <a:gd name="connsiteX3" fmla="*/ 0 w 1516403"/>
              <a:gd name="connsiteY3" fmla="*/ 4087300 h 4087300"/>
              <a:gd name="connsiteX4" fmla="*/ 0 w 1516403"/>
              <a:gd name="connsiteY4" fmla="*/ 0 h 408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403" h="4087300">
                <a:moveTo>
                  <a:pt x="0" y="0"/>
                </a:moveTo>
                <a:lnTo>
                  <a:pt x="1516403" y="0"/>
                </a:lnTo>
                <a:lnTo>
                  <a:pt x="1516403" y="4087300"/>
                </a:lnTo>
                <a:lnTo>
                  <a:pt x="0" y="40873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36267" y="4092082"/>
            <a:ext cx="6697308" cy="2684291"/>
            <a:chOff x="305164" y="1410552"/>
            <a:chExt cx="8530692" cy="2684291"/>
          </a:xfrm>
        </p:grpSpPr>
        <p:sp>
          <p:nvSpPr>
            <p:cNvPr id="68" name="object 6">
              <a:extLst>
                <a:ext uri="{FF2B5EF4-FFF2-40B4-BE49-F238E27FC236}">
                  <a16:creationId xmlns:a16="http://schemas.microsoft.com/office/drawing/2014/main" id="{3139B39B-4436-402B-8CA0-B9111742016D}"/>
                </a:ext>
              </a:extLst>
            </p:cNvPr>
            <p:cNvSpPr txBox="1"/>
            <p:nvPr/>
          </p:nvSpPr>
          <p:spPr>
            <a:xfrm>
              <a:off x="351313" y="1410552"/>
              <a:ext cx="8484543" cy="5209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lIns="0" tIns="0" rIns="0" bIns="0" anchor="ctr" anchorCtr="0"/>
            <a:lstStyle>
              <a:defPPr>
                <a:defRPr lang="ru-RU"/>
              </a:defPPr>
              <a:lvl1pPr algn="ctr">
                <a:defRPr b="1" kern="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r>
                <a:rPr lang="ru-RU" sz="2400" dirty="0">
                  <a:solidFill>
                    <a:schemeClr val="tx1"/>
                  </a:solidFill>
                  <a:latin typeface="+mn-lt"/>
                </a:rPr>
                <a:t>Новая модель ГОБМП</a:t>
              </a:r>
            </a:p>
          </p:txBody>
        </p:sp>
        <p:sp>
          <p:nvSpPr>
            <p:cNvPr id="69" name="object 7">
              <a:extLst>
                <a:ext uri="{FF2B5EF4-FFF2-40B4-BE49-F238E27FC236}">
                  <a16:creationId xmlns:a16="http://schemas.microsoft.com/office/drawing/2014/main" id="{69001290-E22B-43B6-A32E-6500A206D4C0}"/>
                </a:ext>
              </a:extLst>
            </p:cNvPr>
            <p:cNvSpPr txBox="1"/>
            <p:nvPr/>
          </p:nvSpPr>
          <p:spPr>
            <a:xfrm>
              <a:off x="305164" y="1909629"/>
              <a:ext cx="8518965" cy="218521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vert="horz" wrap="square" lIns="0" tIns="0" rIns="0" bIns="0" numCol="1" spcCol="0" rtlCol="0" anchor="ctr" anchorCtr="0">
              <a:spAutoFit/>
            </a:bodyPr>
            <a:lstStyle/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pc="-5" dirty="0" err="1">
                  <a:cs typeface="Arial Narrow"/>
                </a:rPr>
                <a:t>Скорая</a:t>
              </a:r>
              <a:r>
                <a:rPr spc="-5" dirty="0">
                  <a:cs typeface="Arial Narrow"/>
                </a:rPr>
                <a:t> помощь </a:t>
              </a:r>
              <a:r>
                <a:rPr dirty="0">
                  <a:cs typeface="Arial Narrow"/>
                </a:rPr>
                <a:t>и </a:t>
              </a:r>
              <a:r>
                <a:rPr spc="-5" dirty="0">
                  <a:cs typeface="Arial Narrow"/>
                </a:rPr>
                <a:t>санитарная</a:t>
              </a:r>
              <a:r>
                <a:rPr dirty="0">
                  <a:cs typeface="Arial Narrow"/>
                </a:rPr>
                <a:t> авиация</a:t>
              </a: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pc="-5" dirty="0">
                  <a:cs typeface="Arial Narrow"/>
                </a:rPr>
                <a:t>Первичная </a:t>
              </a:r>
              <a:r>
                <a:rPr dirty="0" err="1">
                  <a:cs typeface="Arial Narrow"/>
                </a:rPr>
                <a:t>медико-санитарная</a:t>
              </a:r>
              <a:r>
                <a:rPr spc="-10" dirty="0">
                  <a:cs typeface="Arial Narrow"/>
                </a:rPr>
                <a:t> </a:t>
              </a:r>
              <a:r>
                <a:rPr spc="-5" dirty="0" err="1">
                  <a:cs typeface="Arial Narrow"/>
                </a:rPr>
                <a:t>помощь</a:t>
              </a:r>
              <a:endParaRPr lang="ru-RU" spc="-5" dirty="0">
                <a:cs typeface="Arial Narrow"/>
              </a:endParaRP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pc="-5" dirty="0" err="1">
                  <a:cs typeface="Arial Narrow"/>
                </a:rPr>
                <a:t>Экстренная</a:t>
              </a:r>
              <a:r>
                <a:rPr spc="-5" dirty="0">
                  <a:cs typeface="Arial Narrow"/>
                </a:rPr>
                <a:t> </a:t>
              </a:r>
              <a:r>
                <a:rPr spc="-5" dirty="0" err="1">
                  <a:cs typeface="Arial Narrow"/>
                </a:rPr>
                <a:t>стационарная</a:t>
              </a:r>
              <a:r>
                <a:rPr spc="20" dirty="0">
                  <a:cs typeface="Arial Narrow"/>
                </a:rPr>
                <a:t> </a:t>
              </a:r>
              <a:r>
                <a:rPr spc="-5" dirty="0">
                  <a:cs typeface="Arial Narrow"/>
                </a:rPr>
                <a:t>помощь</a:t>
              </a:r>
              <a:endParaRPr dirty="0">
                <a:cs typeface="Arial Narrow"/>
              </a:endParaRP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dirty="0" err="1">
                  <a:cs typeface="Arial Narrow"/>
                </a:rPr>
                <a:t>Паллиативная</a:t>
              </a:r>
              <a:r>
                <a:rPr spc="-15" dirty="0">
                  <a:cs typeface="Arial Narrow"/>
                </a:rPr>
                <a:t> </a:t>
              </a:r>
              <a:r>
                <a:rPr spc="-5" dirty="0" err="1">
                  <a:cs typeface="Arial Narrow"/>
                </a:rPr>
                <a:t>помощь</a:t>
              </a:r>
              <a:r>
                <a:rPr lang="ru-RU" spc="-5" dirty="0">
                  <a:cs typeface="Arial Narrow"/>
                </a:rPr>
                <a:t> </a:t>
              </a:r>
              <a:endParaRPr lang="en-US" spc="-5" dirty="0">
                <a:cs typeface="Arial Narrow"/>
              </a:endParaRP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lang="ru-RU" spc="-5" dirty="0">
                  <a:cs typeface="Arial Narrow"/>
                </a:rPr>
                <a:t>Полный спектр медицинской помощи </a:t>
              </a:r>
              <a:r>
                <a:rPr lang="ru-RU" b="1" spc="-5" dirty="0">
                  <a:cs typeface="Arial Narrow"/>
                </a:rPr>
                <a:t>при социально значимых заболеваниях, основных хронических заболеваниях</a:t>
              </a:r>
              <a:r>
                <a:rPr lang="ru-RU" spc="-5" dirty="0">
                  <a:cs typeface="Arial Narrow"/>
                </a:rPr>
                <a:t>, включая лекарственное обеспечение</a:t>
              </a:r>
              <a:r>
                <a:rPr lang="en-US" spc="-5" dirty="0">
                  <a:cs typeface="Arial Narrow"/>
                </a:rPr>
                <a:t> </a:t>
              </a:r>
              <a:r>
                <a:rPr lang="en-US" sz="1600" i="1" spc="-5" dirty="0">
                  <a:cs typeface="Arial Narrow"/>
                </a:rPr>
                <a:t>(</a:t>
              </a:r>
              <a:r>
                <a:rPr lang="ru-RU" sz="1600" i="1" spc="-5" dirty="0">
                  <a:cs typeface="Arial Narrow"/>
                </a:rPr>
                <a:t>онкология, туберкулез, 25 основных хронических заболеваний)</a:t>
              </a:r>
              <a:endParaRPr lang="kk-KZ" i="1" spc="-5" dirty="0">
                <a:cs typeface="Arial Narrow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68702" y="2072347"/>
            <a:ext cx="6664871" cy="1977907"/>
            <a:chOff x="357027" y="3882219"/>
            <a:chExt cx="8489377" cy="1716977"/>
          </a:xfrm>
        </p:grpSpPr>
        <p:sp>
          <p:nvSpPr>
            <p:cNvPr id="73" name="object 7">
              <a:extLst>
                <a:ext uri="{FF2B5EF4-FFF2-40B4-BE49-F238E27FC236}">
                  <a16:creationId xmlns:a16="http://schemas.microsoft.com/office/drawing/2014/main" id="{69001290-E22B-43B6-A32E-6500A206D4C0}"/>
                </a:ext>
              </a:extLst>
            </p:cNvPr>
            <p:cNvSpPr txBox="1"/>
            <p:nvPr/>
          </p:nvSpPr>
          <p:spPr>
            <a:xfrm>
              <a:off x="361862" y="4377988"/>
              <a:ext cx="8484542" cy="12212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vert="horz" wrap="square" lIns="0" tIns="21590" rIns="0" bIns="0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dirty="0"/>
                <a:t>Консультативно-диагностическая помощь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dirty="0"/>
                <a:t>Амбулаторное лекарственное обеспечение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dirty="0" err="1"/>
                <a:t>Стационарозамещающая</a:t>
              </a:r>
              <a:r>
                <a:rPr lang="ru-RU" dirty="0"/>
                <a:t> помощь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dirty="0"/>
                <a:t>Плановая стационарная помощь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dirty="0"/>
                <a:t>Реабилитация и восстановительное лечение</a:t>
              </a:r>
            </a:p>
          </p:txBody>
        </p:sp>
        <p:sp>
          <p:nvSpPr>
            <p:cNvPr id="74" name="object 10">
              <a:extLst>
                <a:ext uri="{FF2B5EF4-FFF2-40B4-BE49-F238E27FC236}">
                  <a16:creationId xmlns:a16="http://schemas.microsoft.com/office/drawing/2014/main" id="{81671DD2-A387-4AB4-8188-FFB5F9827CA2}"/>
                </a:ext>
              </a:extLst>
            </p:cNvPr>
            <p:cNvSpPr txBox="1"/>
            <p:nvPr/>
          </p:nvSpPr>
          <p:spPr>
            <a:xfrm>
              <a:off x="357027" y="3882219"/>
              <a:ext cx="8484541" cy="452234"/>
            </a:xfrm>
            <a:prstGeom prst="rect">
              <a:avLst/>
            </a:prstGeom>
            <a:solidFill>
              <a:srgbClr val="FCD5B5"/>
            </a:solidFill>
            <a:effectLst/>
          </p:spPr>
          <p:txBody>
            <a:bodyPr wrap="square" lIns="0" tIns="0" rIns="0" bIns="0" rtlCol="0" anchor="ctr"/>
            <a:lstStyle>
              <a:defPPr>
                <a:defRPr lang="ru-RU"/>
              </a:defPPr>
              <a:lvl2pPr lvl="1"/>
            </a:lstStyle>
            <a:p>
              <a:pPr algn="ctr"/>
              <a:r>
                <a:rPr lang="ru-RU" sz="2400" b="1" dirty="0"/>
                <a:t>Пакет ОСМС (</a:t>
              </a:r>
              <a:r>
                <a:rPr lang="kk-KZ" sz="2400" b="1" dirty="0">
                  <a:solidFill>
                    <a:prstClr val="black"/>
                  </a:solidFill>
                  <a:cs typeface="Arial" panose="020B0604020202020204" pitchFamily="34" charset="0"/>
                </a:rPr>
                <a:t>сверх ГОБМП и новые услуги)</a:t>
              </a:r>
              <a:endParaRPr lang="ru-RU" sz="2400" b="1" dirty="0"/>
            </a:p>
          </p:txBody>
        </p:sp>
      </p:grpSp>
      <p:sp>
        <p:nvSpPr>
          <p:cNvPr id="81" name="object 10">
            <a:extLst>
              <a:ext uri="{FF2B5EF4-FFF2-40B4-BE49-F238E27FC236}">
                <a16:creationId xmlns:a16="http://schemas.microsoft.com/office/drawing/2014/main" id="{81671DD2-A387-4AB4-8188-FFB5F9827CA2}"/>
              </a:ext>
            </a:extLst>
          </p:cNvPr>
          <p:cNvSpPr txBox="1"/>
          <p:nvPr/>
        </p:nvSpPr>
        <p:spPr>
          <a:xfrm>
            <a:off x="346690" y="1446421"/>
            <a:ext cx="6663529" cy="5683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txBody>
          <a:bodyPr wrap="square" lIns="0" tIns="0" rIns="0" bIns="0" rtlCol="0" anchor="ctr"/>
          <a:lstStyle>
            <a:defPPr>
              <a:defRPr lang="ru-RU"/>
            </a:defPPr>
            <a:lvl2pPr lvl="1"/>
          </a:lstStyle>
          <a:p>
            <a:pPr algn="ctr"/>
            <a:r>
              <a:rPr lang="ru-RU" sz="2400" b="1" dirty="0">
                <a:cs typeface="Arial" panose="020B0604020202020204" pitchFamily="34" charset="0"/>
              </a:rPr>
              <a:t>Платные услуги, ДМС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id="{2B126AA9-E240-4256-B07B-DE9ACB373446}"/>
              </a:ext>
            </a:extLst>
          </p:cNvPr>
          <p:cNvGrpSpPr/>
          <p:nvPr/>
        </p:nvGrpSpPr>
        <p:grpSpPr>
          <a:xfrm>
            <a:off x="7388844" y="1504292"/>
            <a:ext cx="4438028" cy="5025277"/>
            <a:chOff x="1489501" y="1200255"/>
            <a:chExt cx="6149175" cy="5159734"/>
          </a:xfrm>
        </p:grpSpPr>
        <p:grpSp>
          <p:nvGrpSpPr>
            <p:cNvPr id="44" name="Группа 43">
              <a:extLst>
                <a:ext uri="{FF2B5EF4-FFF2-40B4-BE49-F238E27FC236}">
                  <a16:creationId xmlns:a16="http://schemas.microsoft.com/office/drawing/2014/main" id="{B72BA7FB-E145-41D4-8D59-D8221CC65570}"/>
                </a:ext>
              </a:extLst>
            </p:cNvPr>
            <p:cNvGrpSpPr/>
            <p:nvPr/>
          </p:nvGrpSpPr>
          <p:grpSpPr>
            <a:xfrm>
              <a:off x="1489501" y="1200255"/>
              <a:ext cx="6149173" cy="5159734"/>
              <a:chOff x="2599441" y="1145726"/>
              <a:chExt cx="6250362" cy="5159734"/>
            </a:xfrm>
          </p:grpSpPr>
          <p:sp>
            <p:nvSpPr>
              <p:cNvPr id="48" name="Блок-схема: ручной ввод 19">
                <a:extLst>
                  <a:ext uri="{FF2B5EF4-FFF2-40B4-BE49-F238E27FC236}">
                    <a16:creationId xmlns:a16="http://schemas.microsoft.com/office/drawing/2014/main" id="{DAFBDC22-48EC-427A-BF65-16F6A74715E5}"/>
                  </a:ext>
                </a:extLst>
              </p:cNvPr>
              <p:cNvSpPr/>
              <p:nvPr/>
            </p:nvSpPr>
            <p:spPr>
              <a:xfrm rot="5400000" flipH="1">
                <a:off x="6308852" y="3764508"/>
                <a:ext cx="1949902" cy="3132001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49" name="Блок-схема: решение 48">
                <a:extLst>
                  <a:ext uri="{FF2B5EF4-FFF2-40B4-BE49-F238E27FC236}">
                    <a16:creationId xmlns:a16="http://schemas.microsoft.com/office/drawing/2014/main" id="{191EEBC0-D100-46AD-A3C9-7CE0CD07D176}"/>
                  </a:ext>
                </a:extLst>
              </p:cNvPr>
              <p:cNvSpPr/>
              <p:nvPr/>
            </p:nvSpPr>
            <p:spPr>
              <a:xfrm>
                <a:off x="4400607" y="2600556"/>
                <a:ext cx="2658326" cy="736347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50" name="Блок-схема: решение 49">
                <a:extLst>
                  <a:ext uri="{FF2B5EF4-FFF2-40B4-BE49-F238E27FC236}">
                    <a16:creationId xmlns:a16="http://schemas.microsoft.com/office/drawing/2014/main" id="{75168A11-C233-4139-A2EE-ABC55A97D04F}"/>
                  </a:ext>
                </a:extLst>
              </p:cNvPr>
              <p:cNvSpPr/>
              <p:nvPr/>
            </p:nvSpPr>
            <p:spPr>
              <a:xfrm>
                <a:off x="3386202" y="3799666"/>
                <a:ext cx="4676613" cy="1130875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51" name="Блок-схема: ручной ввод 19">
                <a:extLst>
                  <a:ext uri="{FF2B5EF4-FFF2-40B4-BE49-F238E27FC236}">
                    <a16:creationId xmlns:a16="http://schemas.microsoft.com/office/drawing/2014/main" id="{8EC67C7E-D8BF-4BDF-BFF4-7411FD7F36F8}"/>
                  </a:ext>
                </a:extLst>
              </p:cNvPr>
              <p:cNvSpPr/>
              <p:nvPr/>
            </p:nvSpPr>
            <p:spPr>
              <a:xfrm rot="5400000" flipH="1" flipV="1">
                <a:off x="3199376" y="3755623"/>
                <a:ext cx="1949901" cy="3149772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52" name="Блок-схема: ручной ввод 19">
                <a:extLst>
                  <a:ext uri="{FF2B5EF4-FFF2-40B4-BE49-F238E27FC236}">
                    <a16:creationId xmlns:a16="http://schemas.microsoft.com/office/drawing/2014/main" id="{68E18AB9-3E2D-41E2-8B87-959CC28673D6}"/>
                  </a:ext>
                </a:extLst>
              </p:cNvPr>
              <p:cNvSpPr/>
              <p:nvPr/>
            </p:nvSpPr>
            <p:spPr>
              <a:xfrm rot="5400000" flipH="1">
                <a:off x="5960784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FCD5B5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53" name="Блок-схема: ручной ввод 19">
                <a:extLst>
                  <a:ext uri="{FF2B5EF4-FFF2-40B4-BE49-F238E27FC236}">
                    <a16:creationId xmlns:a16="http://schemas.microsoft.com/office/drawing/2014/main" id="{5CAFD704-E3F2-4C79-8159-8FD8F760E36D}"/>
                  </a:ext>
                </a:extLst>
              </p:cNvPr>
              <p:cNvSpPr/>
              <p:nvPr/>
            </p:nvSpPr>
            <p:spPr>
              <a:xfrm rot="5400000" flipH="1" flipV="1">
                <a:off x="3859212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54" name="Прямоугольный треугольник 18">
                <a:extLst>
                  <a:ext uri="{FF2B5EF4-FFF2-40B4-BE49-F238E27FC236}">
                    <a16:creationId xmlns:a16="http://schemas.microsoft.com/office/drawing/2014/main" id="{E7B5EAC4-88EA-48F8-AAB7-EDA25E4B851C}"/>
                  </a:ext>
                </a:extLst>
              </p:cNvPr>
              <p:cNvSpPr/>
              <p:nvPr/>
            </p:nvSpPr>
            <p:spPr>
              <a:xfrm flipH="1">
                <a:off x="4647359" y="1145726"/>
                <a:ext cx="1080001" cy="1802673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  <p:sp>
            <p:nvSpPr>
              <p:cNvPr id="55" name="Прямоугольный треугольник 18">
                <a:extLst>
                  <a:ext uri="{FF2B5EF4-FFF2-40B4-BE49-F238E27FC236}">
                    <a16:creationId xmlns:a16="http://schemas.microsoft.com/office/drawing/2014/main" id="{BE752E80-EAD6-4DC0-A662-E69CFFB2350C}"/>
                  </a:ext>
                </a:extLst>
              </p:cNvPr>
              <p:cNvSpPr/>
              <p:nvPr/>
            </p:nvSpPr>
            <p:spPr>
              <a:xfrm>
                <a:off x="5727361" y="1148399"/>
                <a:ext cx="1080000" cy="1800000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ea typeface="+mn-ea"/>
                  <a:cs typeface="+mn-cs"/>
                </a:endParaRPr>
              </a:p>
            </p:txBody>
          </p:sp>
        </p:grpSp>
        <p:sp>
          <p:nvSpPr>
            <p:cNvPr id="45" name="TextBox 16">
              <a:extLst>
                <a:ext uri="{FF2B5EF4-FFF2-40B4-BE49-F238E27FC236}">
                  <a16:creationId xmlns:a16="http://schemas.microsoft.com/office/drawing/2014/main" id="{CBB5A0AD-9BF0-4F5A-9799-C92303A8084B}"/>
                </a:ext>
              </a:extLst>
            </p:cNvPr>
            <p:cNvSpPr txBox="1"/>
            <p:nvPr/>
          </p:nvSpPr>
          <p:spPr>
            <a:xfrm>
              <a:off x="1622848" y="1682464"/>
              <a:ext cx="6015828" cy="94803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Платные </a:t>
              </a:r>
              <a:br>
                <a:rPr kumimoji="0" lang="kk-KZ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</a:br>
              <a:r>
                <a:rPr kumimoji="0" lang="kk-KZ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услуги,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ДМС</a:t>
              </a:r>
            </a:p>
          </p:txBody>
        </p:sp>
        <p:sp>
          <p:nvSpPr>
            <p:cNvPr id="46" name="TextBox 17">
              <a:extLst>
                <a:ext uri="{FF2B5EF4-FFF2-40B4-BE49-F238E27FC236}">
                  <a16:creationId xmlns:a16="http://schemas.microsoft.com/office/drawing/2014/main" id="{068F6D2A-EB13-4349-B4FD-9D187D4AC352}"/>
                </a:ext>
              </a:extLst>
            </p:cNvPr>
            <p:cNvSpPr txBox="1"/>
            <p:nvPr/>
          </p:nvSpPr>
          <p:spPr>
            <a:xfrm>
              <a:off x="2231722" y="3503009"/>
              <a:ext cx="4885521" cy="6636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ОСМС для застрахованных: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базовый объем</a:t>
              </a:r>
              <a:endPara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47" name="TextBox 18">
              <a:extLst>
                <a:ext uri="{FF2B5EF4-FFF2-40B4-BE49-F238E27FC236}">
                  <a16:creationId xmlns:a16="http://schemas.microsoft.com/office/drawing/2014/main" id="{4EE8C8B2-6867-4BD6-9650-F5F4CEBAE07F}"/>
                </a:ext>
              </a:extLst>
            </p:cNvPr>
            <p:cNvSpPr txBox="1"/>
            <p:nvPr/>
          </p:nvSpPr>
          <p:spPr>
            <a:xfrm>
              <a:off x="2117365" y="4987763"/>
              <a:ext cx="4999879" cy="66362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Новая модель ГОБМП: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минимальный</a:t>
              </a:r>
              <a:r>
                <a:rPr kumimoji="0" lang="ru-RU" b="1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+mn-ea"/>
                  <a:cs typeface="Arial" panose="020B0604020202020204" pitchFamily="34" charset="0"/>
                </a:rPr>
                <a:t> объем</a:t>
              </a:r>
              <a:endParaRPr kumimoji="0" lang="ru-RU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335662" y="513900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34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9E9741B-8EB7-477D-A5BF-ADA79419880F}"/>
              </a:ext>
            </a:extLst>
          </p:cNvPr>
          <p:cNvSpPr/>
          <p:nvPr/>
        </p:nvSpPr>
        <p:spPr>
          <a:xfrm>
            <a:off x="8969071" y="4303039"/>
            <a:ext cx="2154799" cy="4680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399F738C-C233-487F-92A8-42D096B18CC8}" type="slidenum">
              <a:rPr lang="ru-RU" smtClean="0">
                <a:solidFill>
                  <a:prstClr val="black">
                    <a:tint val="75000"/>
                  </a:prstClr>
                </a:solidFill>
                <a:cs typeface="Arial" pitchFamily="34" charset="0"/>
              </a:rPr>
              <a:pPr/>
              <a:t>5</a:t>
            </a:fld>
            <a:endParaRPr lang="ru-RU" dirty="0">
              <a:solidFill>
                <a:prstClr val="black">
                  <a:tint val="75000"/>
                </a:prstClr>
              </a:solidFill>
              <a:cs typeface="Arial" pitchFamily="34" charset="0"/>
            </a:endParaRPr>
          </a:p>
        </p:txBody>
      </p:sp>
      <p:sp>
        <p:nvSpPr>
          <p:cNvPr id="49" name="Заголовок 4">
            <a:extLst>
              <a:ext uri="{FF2B5EF4-FFF2-40B4-BE49-F238E27FC236}">
                <a16:creationId xmlns:a16="http://schemas.microsoft.com/office/drawing/2014/main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1740962" y="22045"/>
            <a:ext cx="8373797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+mn-lt"/>
              </a:rPr>
              <a:t>Идентификация населения в систему ОСМС</a:t>
            </a: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352440" y="510299"/>
            <a:ext cx="1134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C05ECEF-7F79-4F31-9E5C-20B97206B720}"/>
              </a:ext>
            </a:extLst>
          </p:cNvPr>
          <p:cNvSpPr txBox="1"/>
          <p:nvPr/>
        </p:nvSpPr>
        <p:spPr>
          <a:xfrm>
            <a:off x="476265" y="3659896"/>
            <a:ext cx="114204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Право на медицинскую помощь в системе ОСМС </a:t>
            </a:r>
            <a:r>
              <a:rPr lang="ru-RU" b="1" dirty="0">
                <a:solidFill>
                  <a:srgbClr val="C00000"/>
                </a:solidFill>
              </a:rPr>
              <a:t>до 31 марта 2020 г.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имеется у всего населения.</a:t>
            </a:r>
          </a:p>
        </p:txBody>
      </p:sp>
      <p:graphicFrame>
        <p:nvGraphicFramePr>
          <p:cNvPr id="26" name="Таблица 25">
            <a:extLst>
              <a:ext uri="{FF2B5EF4-FFF2-40B4-BE49-F238E27FC236}">
                <a16:creationId xmlns:a16="http://schemas.microsoft.com/office/drawing/2014/main" id="{9EC13095-8784-40BA-ADD7-68490214B129}"/>
              </a:ext>
            </a:extLst>
          </p:cNvPr>
          <p:cNvGraphicFramePr>
            <a:graphicFrameLocks noGrp="1"/>
          </p:cNvGraphicFramePr>
          <p:nvPr/>
        </p:nvGraphicFramePr>
        <p:xfrm>
          <a:off x="352440" y="726524"/>
          <a:ext cx="8927999" cy="2873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999">
                  <a:extLst>
                    <a:ext uri="{9D8B030D-6E8A-4147-A177-3AD203B41FA5}">
                      <a16:colId xmlns:a16="http://schemas.microsoft.com/office/drawing/2014/main" val="2677198938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3386274278"/>
                    </a:ext>
                  </a:extLst>
                </a:gridCol>
                <a:gridCol w="2808000">
                  <a:extLst>
                    <a:ext uri="{9D8B030D-6E8A-4147-A177-3AD203B41FA5}">
                      <a16:colId xmlns:a16="http://schemas.microsoft.com/office/drawing/2014/main" val="7422584"/>
                    </a:ext>
                  </a:extLst>
                </a:gridCol>
              </a:tblGrid>
              <a:tr h="27473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КАТЕГОРИЯ ПЛАТЕЛЬЩИКОВ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ОБЪЕКТ ИСЧИСЛЕНИЯ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НАЧАЛО УПЛАТЫ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600531621"/>
                  </a:ext>
                </a:extLst>
              </a:tr>
              <a:tr h="47454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Государство за 15 категорий населения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1,4% – 2% от СМЗ по экономике предшествующая 2 годам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01.2020 г.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886542335"/>
                  </a:ext>
                </a:extLst>
              </a:tr>
              <a:tr h="27473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Работодатели за наемных работников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1% – 3% от доходов  работника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07.2017 г.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71221266"/>
                  </a:ext>
                </a:extLst>
              </a:tr>
              <a:tr h="41891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Наемные работники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1%, 2% от доходов работника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01.2020 г.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2762690398"/>
                  </a:ext>
                </a:extLst>
              </a:tr>
              <a:tr h="27473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Индивидуальные предприниматели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5% от 1,4хМЗП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07.2017 по 12.2017 и с 01.2020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1618180621"/>
                  </a:ext>
                </a:extLst>
              </a:tr>
              <a:tr h="27473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Физлица, работающие по ГПХ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1%, 2% от дохода по договору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07.2017 по 12.2017 и с 01.2020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4175189177"/>
                  </a:ext>
                </a:extLst>
              </a:tr>
              <a:tr h="27473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Плательщики ЕСП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40%хМРП (0,5МРП)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01.2019 г.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4099447907"/>
                  </a:ext>
                </a:extLst>
              </a:tr>
              <a:tr h="274734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 Narrow" panose="020B0606020202030204" pitchFamily="34" charset="0"/>
                        </a:rPr>
                        <a:t>Самостоятельно уплачивающие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Arial Narrow" panose="020B0606020202030204" pitchFamily="34" charset="0"/>
                        </a:rPr>
                        <a:t>5% </a:t>
                      </a:r>
                      <a:r>
                        <a:rPr lang="ru-RU" sz="1600" dirty="0">
                          <a:latin typeface="Arial Narrow" panose="020B0606020202030204" pitchFamily="34" charset="0"/>
                        </a:rPr>
                        <a:t>от МЗП*</a:t>
                      </a:r>
                    </a:p>
                  </a:txBody>
                  <a:tcPr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 Narrow" panose="020B0606020202030204" pitchFamily="34" charset="0"/>
                        </a:rPr>
                        <a:t>с 01.2020 г.</a:t>
                      </a:r>
                    </a:p>
                  </a:txBody>
                  <a:tcPr marT="36000" marB="36000" anchor="ctr"/>
                </a:tc>
                <a:extLst>
                  <a:ext uri="{0D108BD9-81ED-4DB2-BD59-A6C34878D82A}">
                    <a16:rowId xmlns:a16="http://schemas.microsoft.com/office/drawing/2014/main" val="773954414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EB55655-0E1A-4641-93EB-AF61679CBB3C}"/>
              </a:ext>
            </a:extLst>
          </p:cNvPr>
          <p:cNvSpPr/>
          <p:nvPr/>
        </p:nvSpPr>
        <p:spPr>
          <a:xfrm>
            <a:off x="352440" y="4302960"/>
            <a:ext cx="11544285" cy="4667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D06B0F28-6DE0-459A-802C-CFE9F453CF2C}"/>
              </a:ext>
            </a:extLst>
          </p:cNvPr>
          <p:cNvCxnSpPr>
            <a:cxnSpLocks/>
          </p:cNvCxnSpPr>
          <p:nvPr/>
        </p:nvCxnSpPr>
        <p:spPr>
          <a:xfrm>
            <a:off x="1047750" y="4302960"/>
            <a:ext cx="0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A2E0AE02-2182-45CD-8EDF-07CA0143AB9D}"/>
              </a:ext>
            </a:extLst>
          </p:cNvPr>
          <p:cNvCxnSpPr>
            <a:cxnSpLocks/>
          </p:cNvCxnSpPr>
          <p:nvPr/>
        </p:nvCxnSpPr>
        <p:spPr>
          <a:xfrm flipH="1">
            <a:off x="1773141" y="4302960"/>
            <a:ext cx="1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id="{A7BA7F01-7B25-45AB-BB01-B376790A9EDD}"/>
              </a:ext>
            </a:extLst>
          </p:cNvPr>
          <p:cNvCxnSpPr>
            <a:cxnSpLocks/>
          </p:cNvCxnSpPr>
          <p:nvPr/>
        </p:nvCxnSpPr>
        <p:spPr>
          <a:xfrm flipV="1">
            <a:off x="2492734" y="4302960"/>
            <a:ext cx="0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>
            <a:extLst>
              <a:ext uri="{FF2B5EF4-FFF2-40B4-BE49-F238E27FC236}">
                <a16:creationId xmlns:a16="http://schemas.microsoft.com/office/drawing/2014/main" id="{82848181-237E-4118-88FB-A866C2FB978F}"/>
              </a:ext>
            </a:extLst>
          </p:cNvPr>
          <p:cNvCxnSpPr>
            <a:cxnSpLocks/>
          </p:cNvCxnSpPr>
          <p:nvPr/>
        </p:nvCxnSpPr>
        <p:spPr>
          <a:xfrm flipH="1">
            <a:off x="3216303" y="4302960"/>
            <a:ext cx="1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87AF6672-AAA5-4623-A094-A75A05D53B5B}"/>
              </a:ext>
            </a:extLst>
          </p:cNvPr>
          <p:cNvCxnSpPr>
            <a:cxnSpLocks/>
          </p:cNvCxnSpPr>
          <p:nvPr/>
        </p:nvCxnSpPr>
        <p:spPr>
          <a:xfrm flipH="1">
            <a:off x="3931919" y="4302960"/>
            <a:ext cx="1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>
            <a:extLst>
              <a:ext uri="{FF2B5EF4-FFF2-40B4-BE49-F238E27FC236}">
                <a16:creationId xmlns:a16="http://schemas.microsoft.com/office/drawing/2014/main" id="{A98C4A7B-0F44-4C01-A4D0-82588DAC5A4E}"/>
              </a:ext>
            </a:extLst>
          </p:cNvPr>
          <p:cNvCxnSpPr>
            <a:cxnSpLocks/>
          </p:cNvCxnSpPr>
          <p:nvPr/>
        </p:nvCxnSpPr>
        <p:spPr>
          <a:xfrm flipH="1">
            <a:off x="4651509" y="4302960"/>
            <a:ext cx="2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>
            <a:extLst>
              <a:ext uri="{FF2B5EF4-FFF2-40B4-BE49-F238E27FC236}">
                <a16:creationId xmlns:a16="http://schemas.microsoft.com/office/drawing/2014/main" id="{A4DA66DC-4BCB-4808-B8ED-4B0728688FE9}"/>
              </a:ext>
            </a:extLst>
          </p:cNvPr>
          <p:cNvCxnSpPr>
            <a:cxnSpLocks/>
          </p:cNvCxnSpPr>
          <p:nvPr/>
        </p:nvCxnSpPr>
        <p:spPr>
          <a:xfrm flipH="1">
            <a:off x="5367528" y="4302960"/>
            <a:ext cx="1" cy="583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>
            <a:extLst>
              <a:ext uri="{FF2B5EF4-FFF2-40B4-BE49-F238E27FC236}">
                <a16:creationId xmlns:a16="http://schemas.microsoft.com/office/drawing/2014/main" id="{CCEDB9E5-9DBD-4D13-A3DD-0399E5979436}"/>
              </a:ext>
            </a:extLst>
          </p:cNvPr>
          <p:cNvCxnSpPr>
            <a:cxnSpLocks/>
          </p:cNvCxnSpPr>
          <p:nvPr/>
        </p:nvCxnSpPr>
        <p:spPr>
          <a:xfrm>
            <a:off x="6083546" y="4297660"/>
            <a:ext cx="0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>
            <a:extLst>
              <a:ext uri="{FF2B5EF4-FFF2-40B4-BE49-F238E27FC236}">
                <a16:creationId xmlns:a16="http://schemas.microsoft.com/office/drawing/2014/main" id="{49FF0BBC-CD85-4BE1-B186-3191EA8FABDC}"/>
              </a:ext>
            </a:extLst>
          </p:cNvPr>
          <p:cNvCxnSpPr>
            <a:cxnSpLocks/>
          </p:cNvCxnSpPr>
          <p:nvPr/>
        </p:nvCxnSpPr>
        <p:spPr>
          <a:xfrm flipH="1">
            <a:off x="6807115" y="4297661"/>
            <a:ext cx="1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>
            <a:extLst>
              <a:ext uri="{FF2B5EF4-FFF2-40B4-BE49-F238E27FC236}">
                <a16:creationId xmlns:a16="http://schemas.microsoft.com/office/drawing/2014/main" id="{F03753AD-189F-4DDE-BC92-8B5F37788167}"/>
              </a:ext>
            </a:extLst>
          </p:cNvPr>
          <p:cNvCxnSpPr>
            <a:cxnSpLocks/>
          </p:cNvCxnSpPr>
          <p:nvPr/>
        </p:nvCxnSpPr>
        <p:spPr>
          <a:xfrm flipV="1">
            <a:off x="7529885" y="4301636"/>
            <a:ext cx="0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>
            <a:extLst>
              <a:ext uri="{FF2B5EF4-FFF2-40B4-BE49-F238E27FC236}">
                <a16:creationId xmlns:a16="http://schemas.microsoft.com/office/drawing/2014/main" id="{566C1C4B-A7AA-4740-B9C1-F4EEF4D2943A}"/>
              </a:ext>
            </a:extLst>
          </p:cNvPr>
          <p:cNvCxnSpPr>
            <a:cxnSpLocks/>
          </p:cNvCxnSpPr>
          <p:nvPr/>
        </p:nvCxnSpPr>
        <p:spPr>
          <a:xfrm>
            <a:off x="8241527" y="4301636"/>
            <a:ext cx="0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>
            <a:extLst>
              <a:ext uri="{FF2B5EF4-FFF2-40B4-BE49-F238E27FC236}">
                <a16:creationId xmlns:a16="http://schemas.microsoft.com/office/drawing/2014/main" id="{B625CCD3-03C5-49FB-BE13-2D36BBB2D73C}"/>
              </a:ext>
            </a:extLst>
          </p:cNvPr>
          <p:cNvCxnSpPr>
            <a:cxnSpLocks/>
          </p:cNvCxnSpPr>
          <p:nvPr/>
        </p:nvCxnSpPr>
        <p:spPr>
          <a:xfrm flipH="1">
            <a:off x="8969071" y="4297660"/>
            <a:ext cx="1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>
            <a:extLst>
              <a:ext uri="{FF2B5EF4-FFF2-40B4-BE49-F238E27FC236}">
                <a16:creationId xmlns:a16="http://schemas.microsoft.com/office/drawing/2014/main" id="{49F09CEF-5D6A-46B8-A8F1-70987A72F7A4}"/>
              </a:ext>
            </a:extLst>
          </p:cNvPr>
          <p:cNvCxnSpPr>
            <a:cxnSpLocks/>
          </p:cNvCxnSpPr>
          <p:nvPr/>
        </p:nvCxnSpPr>
        <p:spPr>
          <a:xfrm flipH="1">
            <a:off x="9680713" y="4297660"/>
            <a:ext cx="1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>
            <a:extLst>
              <a:ext uri="{FF2B5EF4-FFF2-40B4-BE49-F238E27FC236}">
                <a16:creationId xmlns:a16="http://schemas.microsoft.com/office/drawing/2014/main" id="{65D8951F-22E1-46D6-AE61-9E1CD11B30B2}"/>
              </a:ext>
            </a:extLst>
          </p:cNvPr>
          <p:cNvCxnSpPr>
            <a:cxnSpLocks/>
          </p:cNvCxnSpPr>
          <p:nvPr/>
        </p:nvCxnSpPr>
        <p:spPr>
          <a:xfrm flipH="1">
            <a:off x="10416209" y="4297660"/>
            <a:ext cx="1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>
            <a:extLst>
              <a:ext uri="{FF2B5EF4-FFF2-40B4-BE49-F238E27FC236}">
                <a16:creationId xmlns:a16="http://schemas.microsoft.com/office/drawing/2014/main" id="{FCFDA5CE-6AAA-4D69-A2B8-83985EB7079E}"/>
              </a:ext>
            </a:extLst>
          </p:cNvPr>
          <p:cNvCxnSpPr>
            <a:cxnSpLocks/>
          </p:cNvCxnSpPr>
          <p:nvPr/>
        </p:nvCxnSpPr>
        <p:spPr>
          <a:xfrm>
            <a:off x="11123876" y="4297660"/>
            <a:ext cx="0" cy="6361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82DF1FF3-820C-413C-AA4A-BECC3F9DAADE}"/>
              </a:ext>
            </a:extLst>
          </p:cNvPr>
          <p:cNvSpPr txBox="1"/>
          <p:nvPr/>
        </p:nvSpPr>
        <p:spPr>
          <a:xfrm>
            <a:off x="295275" y="4021688"/>
            <a:ext cx="94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01.07.2017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61570951-CB32-473E-95B7-A56736A14C19}"/>
              </a:ext>
            </a:extLst>
          </p:cNvPr>
          <p:cNvSpPr txBox="1"/>
          <p:nvPr/>
        </p:nvSpPr>
        <p:spPr>
          <a:xfrm>
            <a:off x="295275" y="4784607"/>
            <a:ext cx="2971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Работодатели</a:t>
            </a:r>
          </a:p>
          <a:p>
            <a:r>
              <a:rPr lang="ru-RU" sz="1400" dirty="0">
                <a:solidFill>
                  <a:prstClr val="black"/>
                </a:solidFill>
              </a:rPr>
              <a:t>Индивидуальные предприниматели</a:t>
            </a:r>
          </a:p>
          <a:p>
            <a:r>
              <a:rPr lang="ru-RU" sz="1400" dirty="0">
                <a:solidFill>
                  <a:prstClr val="black"/>
                </a:solidFill>
              </a:rPr>
              <a:t>Физлица, работающие по ГПХ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FADC71D5-D9DF-408D-B371-D3DBAC6D1212}"/>
              </a:ext>
            </a:extLst>
          </p:cNvPr>
          <p:cNvSpPr txBox="1"/>
          <p:nvPr/>
        </p:nvSpPr>
        <p:spPr>
          <a:xfrm>
            <a:off x="3106774" y="4021688"/>
            <a:ext cx="94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01.01.2018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749EB88D-B780-4452-9C35-DED6DC98DFA4}"/>
              </a:ext>
            </a:extLst>
          </p:cNvPr>
          <p:cNvSpPr txBox="1"/>
          <p:nvPr/>
        </p:nvSpPr>
        <p:spPr>
          <a:xfrm>
            <a:off x="3165713" y="4797330"/>
            <a:ext cx="14857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Работодатели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6B69013D-5930-4BC1-873F-E05EE2D21387}"/>
              </a:ext>
            </a:extLst>
          </p:cNvPr>
          <p:cNvSpPr txBox="1"/>
          <p:nvPr/>
        </p:nvSpPr>
        <p:spPr>
          <a:xfrm>
            <a:off x="6004751" y="4029462"/>
            <a:ext cx="94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01.01.2019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5754B3E-FA90-4339-AF6C-4CAD72BB8C75}"/>
              </a:ext>
            </a:extLst>
          </p:cNvPr>
          <p:cNvSpPr txBox="1"/>
          <p:nvPr/>
        </p:nvSpPr>
        <p:spPr>
          <a:xfrm>
            <a:off x="6044089" y="4784607"/>
            <a:ext cx="1485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Работодатели</a:t>
            </a:r>
          </a:p>
          <a:p>
            <a:r>
              <a:rPr lang="ru-RU" sz="1400" dirty="0">
                <a:solidFill>
                  <a:prstClr val="black"/>
                </a:solidFill>
              </a:rPr>
              <a:t>Плательщики ЕСП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8C8E17B0-777E-4820-8716-6966FE98DF63}"/>
              </a:ext>
            </a:extLst>
          </p:cNvPr>
          <p:cNvSpPr txBox="1"/>
          <p:nvPr/>
        </p:nvSpPr>
        <p:spPr>
          <a:xfrm>
            <a:off x="8982298" y="4723052"/>
            <a:ext cx="300243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</a:rPr>
              <a:t>Работодатели</a:t>
            </a:r>
          </a:p>
          <a:p>
            <a:r>
              <a:rPr lang="ru-RU" sz="1400" dirty="0">
                <a:solidFill>
                  <a:prstClr val="black"/>
                </a:solidFill>
              </a:rPr>
              <a:t>Индивидуальные предприниматели</a:t>
            </a:r>
          </a:p>
          <a:p>
            <a:r>
              <a:rPr lang="ru-RU" sz="1400" dirty="0">
                <a:solidFill>
                  <a:prstClr val="black"/>
                </a:solidFill>
              </a:rPr>
              <a:t>Физлица, работающие по ГПХ</a:t>
            </a:r>
          </a:p>
          <a:p>
            <a:r>
              <a:rPr lang="ru-RU" sz="1400" dirty="0">
                <a:solidFill>
                  <a:prstClr val="black"/>
                </a:solidFill>
              </a:rPr>
              <a:t>Плательщики ЕСП</a:t>
            </a:r>
          </a:p>
          <a:p>
            <a:r>
              <a:rPr lang="ru-RU" sz="1400" dirty="0">
                <a:solidFill>
                  <a:prstClr val="black"/>
                </a:solidFill>
              </a:rPr>
              <a:t>Государство за 15 категорий</a:t>
            </a:r>
          </a:p>
          <a:p>
            <a:r>
              <a:rPr lang="ru-RU" sz="1400" dirty="0">
                <a:solidFill>
                  <a:prstClr val="black"/>
                </a:solidFill>
              </a:rPr>
              <a:t>Наемные работники</a:t>
            </a:r>
          </a:p>
          <a:p>
            <a:r>
              <a:rPr lang="ru-RU" sz="1400" dirty="0">
                <a:solidFill>
                  <a:prstClr val="black"/>
                </a:solidFill>
              </a:rPr>
              <a:t>Самостоятельно уплачивающие лица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A8DCCCB-E226-4F1C-A9C6-1F99199A0616}"/>
              </a:ext>
            </a:extLst>
          </p:cNvPr>
          <p:cNvSpPr txBox="1"/>
          <p:nvPr/>
        </p:nvSpPr>
        <p:spPr>
          <a:xfrm>
            <a:off x="8865781" y="4037041"/>
            <a:ext cx="94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01.01.2020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54E29E49-9444-408E-8ECA-19C987943FFB}"/>
              </a:ext>
            </a:extLst>
          </p:cNvPr>
          <p:cNvSpPr txBox="1"/>
          <p:nvPr/>
        </p:nvSpPr>
        <p:spPr>
          <a:xfrm>
            <a:off x="11038724" y="4014529"/>
            <a:ext cx="94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01.04.2020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E680EEC0-5C59-4F9B-AEFC-108CC89561C6}"/>
              </a:ext>
            </a:extLst>
          </p:cNvPr>
          <p:cNvSpPr/>
          <p:nvPr/>
        </p:nvSpPr>
        <p:spPr>
          <a:xfrm>
            <a:off x="9145422" y="4337239"/>
            <a:ext cx="1802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Все застрахованы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0378D95-63F9-42F8-91CA-1878ED1C846B}"/>
              </a:ext>
            </a:extLst>
          </p:cNvPr>
          <p:cNvSpPr txBox="1"/>
          <p:nvPr/>
        </p:nvSpPr>
        <p:spPr>
          <a:xfrm>
            <a:off x="7435809" y="4010999"/>
            <a:ext cx="946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prstClr val="black"/>
                </a:solidFill>
              </a:rPr>
              <a:t>01.07.2019</a:t>
            </a:r>
          </a:p>
        </p:txBody>
      </p:sp>
      <p:cxnSp>
        <p:nvCxnSpPr>
          <p:cNvPr id="108" name="Прямая со стрелкой 107">
            <a:extLst>
              <a:ext uri="{FF2B5EF4-FFF2-40B4-BE49-F238E27FC236}">
                <a16:creationId xmlns:a16="http://schemas.microsoft.com/office/drawing/2014/main" id="{EBFCB829-B63F-4E9D-BD3A-8E38EB74A0A5}"/>
              </a:ext>
            </a:extLst>
          </p:cNvPr>
          <p:cNvCxnSpPr>
            <a:stCxn id="106" idx="2"/>
          </p:cNvCxnSpPr>
          <p:nvPr/>
        </p:nvCxnSpPr>
        <p:spPr>
          <a:xfrm>
            <a:off x="7908813" y="4318776"/>
            <a:ext cx="0" cy="989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E8A016E7-1035-4BBF-A379-9F054FE891F9}"/>
              </a:ext>
            </a:extLst>
          </p:cNvPr>
          <p:cNvSpPr txBox="1"/>
          <p:nvPr/>
        </p:nvSpPr>
        <p:spPr>
          <a:xfrm>
            <a:off x="6901286" y="5346443"/>
            <a:ext cx="20160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Накоплено активов</a:t>
            </a:r>
          </a:p>
          <a:p>
            <a:pPr algn="ctr"/>
            <a:r>
              <a:rPr lang="ru-RU" b="1" dirty="0">
                <a:solidFill>
                  <a:srgbClr val="00B050"/>
                </a:solidFill>
              </a:rPr>
              <a:t>188,3 млрд. тенге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432308E-184D-4EF5-BDE1-2A155ACA9278}"/>
              </a:ext>
            </a:extLst>
          </p:cNvPr>
          <p:cNvSpPr txBox="1"/>
          <p:nvPr/>
        </p:nvSpPr>
        <p:spPr>
          <a:xfrm>
            <a:off x="9292568" y="734419"/>
            <a:ext cx="274319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prstClr val="black"/>
                </a:solidFill>
              </a:rPr>
              <a:t>Получение медицинской помощи в системе ОСМС возможно </a:t>
            </a:r>
            <a:r>
              <a:rPr lang="ru-RU" sz="1200" b="1" dirty="0">
                <a:solidFill>
                  <a:prstClr val="black"/>
                </a:solidFill>
              </a:rPr>
              <a:t>не более 3 месяцев </a:t>
            </a:r>
            <a:r>
              <a:rPr lang="ru-RU" sz="1200" dirty="0">
                <a:solidFill>
                  <a:prstClr val="black"/>
                </a:solidFill>
              </a:rPr>
              <a:t>с момента прекращения уплаты отчислений и (или) взносов.</a:t>
            </a:r>
          </a:p>
          <a:p>
            <a:pPr algn="just"/>
            <a:endParaRPr lang="ru-RU" sz="1200" dirty="0">
              <a:solidFill>
                <a:prstClr val="black"/>
              </a:solidFill>
            </a:endParaRPr>
          </a:p>
          <a:p>
            <a:pPr algn="just"/>
            <a:r>
              <a:rPr lang="ru-RU" sz="1200" dirty="0">
                <a:solidFill>
                  <a:prstClr val="black"/>
                </a:solidFill>
              </a:rPr>
              <a:t>Для удобства пациентов в медицинских организациях города оказывающих                 </a:t>
            </a:r>
            <a:r>
              <a:rPr lang="ru-RU" sz="1200" b="1" dirty="0">
                <a:solidFill>
                  <a:prstClr val="black"/>
                </a:solidFill>
              </a:rPr>
              <a:t>ПМСП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b="1" dirty="0">
                <a:solidFill>
                  <a:prstClr val="black"/>
                </a:solidFill>
              </a:rPr>
              <a:t>установлены терминалы самообслуживания</a:t>
            </a:r>
            <a:r>
              <a:rPr lang="ru-RU" sz="1200" dirty="0">
                <a:solidFill>
                  <a:prstClr val="black"/>
                </a:solidFill>
              </a:rPr>
              <a:t> с функцией/услугой по приему взносов от граждан на ОСМС</a:t>
            </a:r>
          </a:p>
          <a:p>
            <a:pPr algn="just"/>
            <a:endParaRPr lang="ru-RU" sz="1200" dirty="0">
              <a:solidFill>
                <a:prstClr val="black"/>
              </a:solidFill>
            </a:endParaRPr>
          </a:p>
          <a:p>
            <a:pPr algn="just"/>
            <a:r>
              <a:rPr lang="ru-RU" sz="1200" dirty="0">
                <a:solidFill>
                  <a:prstClr val="black"/>
                </a:solidFill>
              </a:rPr>
              <a:t>Для приобретения права на медицинскую помощь в системе ОСМС </a:t>
            </a:r>
            <a:r>
              <a:rPr lang="ru-RU" sz="1200" b="1" dirty="0">
                <a:solidFill>
                  <a:prstClr val="black"/>
                </a:solidFill>
              </a:rPr>
              <a:t>плательщики</a:t>
            </a:r>
            <a:r>
              <a:rPr lang="ru-RU" sz="1200" dirty="0">
                <a:solidFill>
                  <a:prstClr val="black"/>
                </a:solidFill>
              </a:rPr>
              <a:t> </a:t>
            </a:r>
            <a:r>
              <a:rPr lang="ru-RU" sz="1200" b="1" dirty="0">
                <a:solidFill>
                  <a:prstClr val="black"/>
                </a:solidFill>
              </a:rPr>
              <a:t>ЕСП</a:t>
            </a:r>
            <a:r>
              <a:rPr lang="ru-RU" sz="1200" dirty="0">
                <a:solidFill>
                  <a:prstClr val="black"/>
                </a:solidFill>
              </a:rPr>
              <a:t> обязаны оплатить взносы </a:t>
            </a:r>
            <a:r>
              <a:rPr lang="ru-RU" sz="1200" b="1" dirty="0">
                <a:solidFill>
                  <a:prstClr val="black"/>
                </a:solidFill>
              </a:rPr>
              <a:t>не менее 3 месяцев подряд</a:t>
            </a:r>
            <a:r>
              <a:rPr lang="ru-RU" sz="1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3274" y="6343409"/>
            <a:ext cx="11922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/>
              <a:t>Взносы в ОСМС самостоятельные плательщики смогут производить через банки или организации, осуществляющие отдельные виды банковских операций, для последующего перечисления Государственной корпорацией на счет Фонда </a:t>
            </a:r>
          </a:p>
        </p:txBody>
      </p:sp>
    </p:spTree>
    <p:extLst>
      <p:ext uri="{BB962C8B-B14F-4D97-AF65-F5344CB8AC3E}">
        <p14:creationId xmlns:p14="http://schemas.microsoft.com/office/powerpoint/2010/main" val="1046419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23B9B253-393C-4C51-84F0-B301867791C1}"/>
              </a:ext>
            </a:extLst>
          </p:cNvPr>
          <p:cNvSpPr txBox="1">
            <a:spLocks/>
          </p:cNvSpPr>
          <p:nvPr/>
        </p:nvSpPr>
        <p:spPr>
          <a:xfrm>
            <a:off x="398354" y="428503"/>
            <a:ext cx="3064921" cy="116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Охват населения </a:t>
            </a:r>
            <a:b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cs typeface="Arial" panose="020B0604020202020204" pitchFamily="34" charset="0"/>
              </a:rPr>
              <a:t>системой ОСМС</a:t>
            </a:r>
          </a:p>
          <a:p>
            <a:pPr algn="r"/>
            <a:r>
              <a:rPr lang="ru-RU" sz="2000" b="1" dirty="0">
                <a:solidFill>
                  <a:srgbClr val="C0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(91,6%)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6310E9-B970-4B0C-BB57-9B758C78AA4D}"/>
              </a:ext>
            </a:extLst>
          </p:cNvPr>
          <p:cNvSpPr txBox="1"/>
          <p:nvPr/>
        </p:nvSpPr>
        <p:spPr>
          <a:xfrm>
            <a:off x="419100" y="2438480"/>
            <a:ext cx="30305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79646">
                    <a:lumMod val="50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15 льготных категорий</a:t>
            </a:r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779B4F19-2785-4C43-B517-6471020BA6DA}"/>
              </a:ext>
            </a:extLst>
          </p:cNvPr>
          <p:cNvGrpSpPr/>
          <p:nvPr/>
        </p:nvGrpSpPr>
        <p:grpSpPr>
          <a:xfrm>
            <a:off x="3461684" y="618932"/>
            <a:ext cx="8266097" cy="508006"/>
            <a:chOff x="646705" y="5764520"/>
            <a:chExt cx="7238797" cy="1013538"/>
          </a:xfrm>
        </p:grpSpPr>
        <p:sp>
          <p:nvSpPr>
            <p:cNvPr id="16" name="Rectangle 4">
              <a:extLst>
                <a:ext uri="{FF2B5EF4-FFF2-40B4-BE49-F238E27FC236}">
                  <a16:creationId xmlns:a16="http://schemas.microsoft.com/office/drawing/2014/main" id="{0C935CED-92F7-4627-ADEA-D73581C1468B}"/>
                </a:ext>
              </a:extLst>
            </p:cNvPr>
            <p:cNvSpPr/>
            <p:nvPr/>
          </p:nvSpPr>
          <p:spPr>
            <a:xfrm>
              <a:off x="2671048" y="5764520"/>
              <a:ext cx="1390439" cy="1013450"/>
            </a:xfrm>
            <a:prstGeom prst="rect">
              <a:avLst/>
            </a:prstGeom>
            <a:solidFill>
              <a:srgbClr val="C0504D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100" b="1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358,7 тыс. </a:t>
              </a:r>
              <a:r>
                <a:rPr lang="ru-RU" sz="1100" dirty="0">
                  <a:solidFill>
                    <a:prstClr val="white"/>
                  </a:solidFill>
                  <a:cs typeface="Arial" panose="020B0604020202020204" pitchFamily="34" charset="0"/>
                </a:rPr>
                <a:t>– </a:t>
              </a:r>
              <a:r>
                <a:rPr lang="ru-RU" sz="1200" dirty="0">
                  <a:solidFill>
                    <a:prstClr val="white"/>
                  </a:solidFill>
                  <a:cs typeface="Arial" panose="020B0604020202020204" pitchFamily="34" charset="0"/>
                </a:rPr>
                <a:t>наемные работники</a:t>
              </a:r>
              <a:endParaRPr lang="en-US" sz="120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7" name="Rectangle 4">
              <a:extLst>
                <a:ext uri="{FF2B5EF4-FFF2-40B4-BE49-F238E27FC236}">
                  <a16:creationId xmlns:a16="http://schemas.microsoft.com/office/drawing/2014/main" id="{F938B4BC-DFDE-4418-ADAD-B522FD16B275}"/>
                </a:ext>
              </a:extLst>
            </p:cNvPr>
            <p:cNvSpPr/>
            <p:nvPr/>
          </p:nvSpPr>
          <p:spPr>
            <a:xfrm>
              <a:off x="5899367" y="5775920"/>
              <a:ext cx="1986135" cy="997858"/>
            </a:xfrm>
            <a:prstGeom prst="rect">
              <a:avLst/>
            </a:prstGeom>
            <a:solidFill>
              <a:srgbClr val="B7DEE8"/>
            </a:solidFill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100" b="1" dirty="0">
                  <a:solidFill>
                    <a:srgbClr val="FF0000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94,4 тыс. </a:t>
              </a:r>
              <a:r>
                <a:rPr lang="ru-RU" sz="1200" dirty="0">
                  <a:solidFill>
                    <a:srgbClr val="C00000"/>
                  </a:solidFill>
                  <a:cs typeface="Arial" panose="020B0604020202020204" pitchFamily="34" charset="0"/>
                </a:rPr>
                <a:t>– </a:t>
              </a:r>
              <a:r>
                <a:rPr lang="ru-RU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самостоятельных плательщиков (</a:t>
              </a:r>
              <a:r>
                <a:rPr lang="ru-RU" sz="1200" b="1" dirty="0">
                  <a:solidFill>
                    <a:prstClr val="black"/>
                  </a:solidFill>
                  <a:cs typeface="Arial" panose="020B0604020202020204" pitchFamily="34" charset="0"/>
                </a:rPr>
                <a:t>5,4%</a:t>
              </a:r>
              <a:r>
                <a:rPr lang="ru-RU" sz="1200" dirty="0">
                  <a:solidFill>
                    <a:prstClr val="black"/>
                  </a:solidFill>
                  <a:cs typeface="Arial" panose="020B0604020202020204" pitchFamily="34" charset="0"/>
                </a:rPr>
                <a:t> населения)</a:t>
              </a:r>
              <a:endParaRPr lang="en-US" sz="12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8" name="Rectangle 4">
              <a:extLst>
                <a:ext uri="{FF2B5EF4-FFF2-40B4-BE49-F238E27FC236}">
                  <a16:creationId xmlns:a16="http://schemas.microsoft.com/office/drawing/2014/main" id="{458CBA44-8A08-4DA8-B65D-2DC3D297F5BD}"/>
                </a:ext>
              </a:extLst>
            </p:cNvPr>
            <p:cNvSpPr/>
            <p:nvPr/>
          </p:nvSpPr>
          <p:spPr>
            <a:xfrm>
              <a:off x="646705" y="5764520"/>
              <a:ext cx="2017661" cy="1013450"/>
            </a:xfrm>
            <a:prstGeom prst="rect">
              <a:avLst/>
            </a:prstGeom>
            <a:solidFill>
              <a:srgbClr val="4F81BD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100" b="1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591,4 тыс</a:t>
              </a:r>
              <a:r>
                <a:rPr lang="ru-RU" sz="1100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.</a:t>
              </a:r>
              <a:endParaRPr lang="en-US" sz="1100" dirty="0">
                <a:solidFill>
                  <a:prstClr val="white"/>
                </a:solidFill>
                <a:latin typeface="Arial Black" panose="020B0A04020102020204" pitchFamily="34" charset="0"/>
                <a:cs typeface="Arial" panose="020B0604020202020204" pitchFamily="34" charset="0"/>
              </a:endParaRPr>
            </a:p>
            <a:p>
              <a:pPr algn="ctr">
                <a:defRPr/>
              </a:pPr>
              <a:r>
                <a:rPr lang="ru-RU" sz="1200" dirty="0">
                  <a:solidFill>
                    <a:prstClr val="white"/>
                  </a:solidFill>
                  <a:cs typeface="Arial" panose="020B0604020202020204" pitchFamily="34" charset="0"/>
                </a:rPr>
                <a:t>застрахованы государством </a:t>
              </a:r>
              <a:br>
                <a:rPr lang="ru-RU" sz="1200" dirty="0">
                  <a:solidFill>
                    <a:prstClr val="white"/>
                  </a:solidFill>
                  <a:cs typeface="Arial" panose="020B0604020202020204" pitchFamily="34" charset="0"/>
                </a:rPr>
              </a:br>
              <a:r>
                <a:rPr lang="ru-RU" sz="1200" dirty="0">
                  <a:solidFill>
                    <a:prstClr val="white"/>
                  </a:solidFill>
                  <a:cs typeface="Arial" panose="020B0604020202020204" pitchFamily="34" charset="0"/>
                </a:rPr>
                <a:t>(1</a:t>
              </a:r>
              <a:r>
                <a:rPr lang="en-US" sz="1200" dirty="0">
                  <a:solidFill>
                    <a:prstClr val="white"/>
                  </a:solidFill>
                  <a:cs typeface="Arial" panose="020B0604020202020204" pitchFamily="34" charset="0"/>
                </a:rPr>
                <a:t>5</a:t>
              </a:r>
              <a:r>
                <a:rPr lang="ru-RU" sz="1200" dirty="0">
                  <a:solidFill>
                    <a:prstClr val="white"/>
                  </a:solidFill>
                  <a:cs typeface="Arial" panose="020B0604020202020204" pitchFamily="34" charset="0"/>
                </a:rPr>
                <a:t> льготных категорий)</a:t>
              </a:r>
              <a:endParaRPr lang="en-US" sz="120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A1D909AB-0F24-41AE-AE8C-0D24A50AC95C}"/>
                </a:ext>
              </a:extLst>
            </p:cNvPr>
            <p:cNvSpPr/>
            <p:nvPr/>
          </p:nvSpPr>
          <p:spPr>
            <a:xfrm>
              <a:off x="4061481" y="5764608"/>
              <a:ext cx="979628" cy="1013450"/>
            </a:xfrm>
            <a:prstGeom prst="rect">
              <a:avLst/>
            </a:prstGeom>
            <a:solidFill>
              <a:srgbClr val="9BBB59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100" b="1" dirty="0">
                  <a:solidFill>
                    <a:prstClr val="white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105,9 тыс.</a:t>
              </a:r>
            </a:p>
            <a:p>
              <a:pPr algn="ctr">
                <a:defRPr/>
              </a:pPr>
              <a:r>
                <a:rPr lang="ru-RU" sz="1200" dirty="0">
                  <a:solidFill>
                    <a:prstClr val="white"/>
                  </a:solidFill>
                  <a:cs typeface="Arial" panose="020B0604020202020204" pitchFamily="34" charset="0"/>
                </a:rPr>
                <a:t>ИП и частники</a:t>
              </a:r>
              <a:endParaRPr lang="en-US" sz="1200" dirty="0">
                <a:solidFill>
                  <a:prstClr val="white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Rectangle 4">
              <a:extLst>
                <a:ext uri="{FF2B5EF4-FFF2-40B4-BE49-F238E27FC236}">
                  <a16:creationId xmlns:a16="http://schemas.microsoft.com/office/drawing/2014/main" id="{D8FC27EA-C62F-420F-8B77-6625906D869A}"/>
                </a:ext>
              </a:extLst>
            </p:cNvPr>
            <p:cNvSpPr/>
            <p:nvPr/>
          </p:nvSpPr>
          <p:spPr>
            <a:xfrm>
              <a:off x="5041112" y="5764520"/>
              <a:ext cx="853224" cy="101345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50" b="1" dirty="0">
                  <a:solidFill>
                    <a:prstClr val="black"/>
                  </a:solidFill>
                  <a:latin typeface="Arial Black" panose="020B0A04020102020204" pitchFamily="34" charset="0"/>
                  <a:cs typeface="Arial" panose="020B0604020202020204" pitchFamily="34" charset="0"/>
                </a:rPr>
                <a:t>8,9 тыс. – </a:t>
              </a:r>
              <a:r>
                <a:rPr lang="ru-RU" sz="1100" dirty="0">
                  <a:solidFill>
                    <a:prstClr val="black"/>
                  </a:solidFill>
                  <a:cs typeface="Arial" panose="020B0604020202020204" pitchFamily="34" charset="0"/>
                </a:rPr>
                <a:t>ЕСП</a:t>
              </a:r>
              <a:endParaRPr lang="en-US" sz="9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62926" y="581276"/>
            <a:ext cx="1098524" cy="1000807"/>
            <a:chOff x="172121" y="3723366"/>
            <a:chExt cx="1098524" cy="1000807"/>
          </a:xfrm>
        </p:grpSpPr>
        <p:pic>
          <p:nvPicPr>
            <p:cNvPr id="32" name="Рисунок 31">
              <a:extLst>
                <a:ext uri="{FF2B5EF4-FFF2-40B4-BE49-F238E27FC236}">
                  <a16:creationId xmlns:a16="http://schemas.microsoft.com/office/drawing/2014/main" id="{59407D01-99CC-451A-8FAB-FEF9AE456B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46" b="49966"/>
            <a:stretch/>
          </p:blipFill>
          <p:spPr>
            <a:xfrm>
              <a:off x="172121" y="3723366"/>
              <a:ext cx="1098524" cy="1000807"/>
            </a:xfrm>
            <a:prstGeom prst="rect">
              <a:avLst/>
            </a:prstGeom>
          </p:spPr>
        </p:pic>
        <p:pic>
          <p:nvPicPr>
            <p:cNvPr id="33" name="Picture 2" descr="C:\Users\home\Desktop\Премьеру по готовности\Без названия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53" y="3820622"/>
              <a:ext cx="796192" cy="603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56" name="Таблица 55">
            <a:extLst>
              <a:ext uri="{FF2B5EF4-FFF2-40B4-BE49-F238E27FC236}">
                <a16:creationId xmlns:a16="http://schemas.microsoft.com/office/drawing/2014/main" id="{0EE7B77C-1CB0-4DEC-B294-2957A1214F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827347"/>
              </p:ext>
            </p:extLst>
          </p:nvPr>
        </p:nvGraphicFramePr>
        <p:xfrm>
          <a:off x="3563620" y="1236117"/>
          <a:ext cx="7028180" cy="3392805"/>
        </p:xfrm>
        <a:graphic>
          <a:graphicData uri="http://schemas.openxmlformats.org/drawingml/2006/table">
            <a:tbl>
              <a:tblPr/>
              <a:tblGrid>
                <a:gridCol w="227738">
                  <a:extLst>
                    <a:ext uri="{9D8B030D-6E8A-4147-A177-3AD203B41FA5}">
                      <a16:colId xmlns:a16="http://schemas.microsoft.com/office/drawing/2014/main" val="1120401983"/>
                    </a:ext>
                  </a:extLst>
                </a:gridCol>
                <a:gridCol w="6800442">
                  <a:extLst>
                    <a:ext uri="{9D8B030D-6E8A-4147-A177-3AD203B41FA5}">
                      <a16:colId xmlns:a16="http://schemas.microsoft.com/office/drawing/2014/main" val="1389352235"/>
                    </a:ext>
                  </a:extLst>
                </a:gridCol>
              </a:tblGrid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Дети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5685825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Получатели пенсионных выплат, в 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инвалиды и участники ВОВ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140520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обучающиеся по очной форме обучения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252636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находящиеся в отпусках в связи с беременностью и родам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082006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Инвалиды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4345641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Неработающие беременные женщины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7367925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Неработающие 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оралманы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4775202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зарегистрированные в качестве безработных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883682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Многодетные матери, награжденные «Алтын 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алқа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», «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Күміс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алқа</a:t>
                      </a: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792387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Неработающие получатели АСП</a:t>
                      </a:r>
                      <a:endParaRPr lang="x-non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996173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Неработающие лица, осуществляющие уход за ребенком-инвалидом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8728609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отбывающие наказание по приговору суда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9627935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Лица, содержащиеся в следственных изоляторах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445126"/>
                  </a:ext>
                </a:extLst>
              </a:tr>
              <a:tr h="1551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Неработающие лица, </a:t>
                      </a:r>
                      <a:r>
                        <a:rPr lang="ru-RU" sz="14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</a:t>
                      </a: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-е уход за инв. </a:t>
                      </a: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группы с детства</a:t>
                      </a:r>
                      <a:endParaRPr lang="x-non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431810"/>
                  </a:ext>
                </a:extLst>
              </a:tr>
              <a:tr h="1438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Незанятые лица, воспитывающие ребенка до трех лет*</a:t>
                      </a:r>
                      <a:endParaRPr lang="x-none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812293"/>
                  </a:ext>
                </a:extLst>
              </a:tr>
            </a:tbl>
          </a:graphicData>
        </a:graphic>
      </p:graphicFrame>
      <p:sp>
        <p:nvSpPr>
          <p:cNvPr id="49" name="Заголовок 4">
            <a:extLst>
              <a:ext uri="{FF2B5EF4-FFF2-40B4-BE49-F238E27FC236}">
                <a16:creationId xmlns:a16="http://schemas.microsoft.com/office/drawing/2014/main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1740962" y="22045"/>
            <a:ext cx="8373797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</a:rPr>
              <a:t>Идентификация населения в систему ОСМС</a:t>
            </a: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:a16="http://schemas.microsoft.com/office/drawing/2014/main" id="{0C7D5171-B8AF-41C5-BD49-0FB18740FAA5}"/>
              </a:ext>
            </a:extLst>
          </p:cNvPr>
          <p:cNvCxnSpPr/>
          <p:nvPr/>
        </p:nvCxnSpPr>
        <p:spPr>
          <a:xfrm>
            <a:off x="352440" y="510299"/>
            <a:ext cx="1134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5946" y="4740961"/>
            <a:ext cx="10956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* Принят совместный приказ по изменению порядка определению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лиц, воспитывающие ребенка до трех лет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55" name="Номер слайда 3">
            <a:extLst>
              <a:ext uri="{FF2B5EF4-FFF2-40B4-BE49-F238E27FC236}">
                <a16:creationId xmlns:a16="http://schemas.microsoft.com/office/drawing/2014/main" id="{7A8D8D6E-C06C-4FC7-8554-8F614C632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556375"/>
            <a:ext cx="2743200" cy="365125"/>
          </a:xfrm>
        </p:spPr>
        <p:txBody>
          <a:bodyPr/>
          <a:lstStyle/>
          <a:p>
            <a:fld id="{399F738C-C233-487F-92A8-42D096B18CC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  <a:cs typeface="Arial" pitchFamily="34" charset="0"/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57" name="Прямая соединительная линия 56">
            <a:extLst>
              <a:ext uri="{FF2B5EF4-FFF2-40B4-BE49-F238E27FC236}">
                <a16:creationId xmlns:a16="http://schemas.microsoft.com/office/drawing/2014/main" id="{5C8A142C-B8CF-4993-B6EA-EDA2966F3B5D}"/>
              </a:ext>
            </a:extLst>
          </p:cNvPr>
          <p:cNvCxnSpPr/>
          <p:nvPr/>
        </p:nvCxnSpPr>
        <p:spPr>
          <a:xfrm>
            <a:off x="352440" y="5127593"/>
            <a:ext cx="11520000" cy="0"/>
          </a:xfrm>
          <a:prstGeom prst="line">
            <a:avLst/>
          </a:prstGeom>
          <a:ln w="1905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>
            <a:extLst>
              <a:ext uri="{FF2B5EF4-FFF2-40B4-BE49-F238E27FC236}">
                <a16:creationId xmlns:a16="http://schemas.microsoft.com/office/drawing/2014/main" id="{1F46D8DA-0F50-40C5-9F48-930AF284EDF8}"/>
              </a:ext>
            </a:extLst>
          </p:cNvPr>
          <p:cNvSpPr/>
          <p:nvPr/>
        </p:nvSpPr>
        <p:spPr>
          <a:xfrm>
            <a:off x="3448586" y="5889623"/>
            <a:ext cx="2386648" cy="4459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0000" rIns="91440" bIns="90000" rtlCol="0" anchor="ctr" anchorCtr="0"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130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 тыс. человек</a:t>
            </a:r>
          </a:p>
        </p:txBody>
      </p:sp>
      <p:grpSp>
        <p:nvGrpSpPr>
          <p:cNvPr id="59" name="Группа 58">
            <a:extLst>
              <a:ext uri="{FF2B5EF4-FFF2-40B4-BE49-F238E27FC236}">
                <a16:creationId xmlns:a16="http://schemas.microsoft.com/office/drawing/2014/main" id="{7A8E8336-6002-41E5-89EC-2962DD0DBE80}"/>
              </a:ext>
            </a:extLst>
          </p:cNvPr>
          <p:cNvGrpSpPr/>
          <p:nvPr/>
        </p:nvGrpSpPr>
        <p:grpSpPr>
          <a:xfrm>
            <a:off x="5967448" y="5944737"/>
            <a:ext cx="267361" cy="347267"/>
            <a:chOff x="3527912" y="1669518"/>
            <a:chExt cx="252000" cy="785976"/>
          </a:xfrm>
          <a:solidFill>
            <a:schemeClr val="bg1">
              <a:lumMod val="50000"/>
            </a:schemeClr>
          </a:solidFill>
        </p:grpSpPr>
        <p:sp>
          <p:nvSpPr>
            <p:cNvPr id="60" name="Шеврон 20">
              <a:extLst>
                <a:ext uri="{FF2B5EF4-FFF2-40B4-BE49-F238E27FC236}">
                  <a16:creationId xmlns:a16="http://schemas.microsoft.com/office/drawing/2014/main" id="{700429C1-EC8E-440E-9DE6-76B6B6FDAF43}"/>
                </a:ext>
              </a:extLst>
            </p:cNvPr>
            <p:cNvSpPr/>
            <p:nvPr/>
          </p:nvSpPr>
          <p:spPr>
            <a:xfrm>
              <a:off x="3563888" y="1844824"/>
              <a:ext cx="144016" cy="432048"/>
            </a:xfrm>
            <a:prstGeom prst="chevron">
              <a:avLst>
                <a:gd name="adj" fmla="val 78109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61" name="Шеврон 71">
              <a:extLst>
                <a:ext uri="{FF2B5EF4-FFF2-40B4-BE49-F238E27FC236}">
                  <a16:creationId xmlns:a16="http://schemas.microsoft.com/office/drawing/2014/main" id="{FFB56941-EE3C-469E-9865-3378BFCA26DC}"/>
                </a:ext>
              </a:extLst>
            </p:cNvPr>
            <p:cNvSpPr/>
            <p:nvPr/>
          </p:nvSpPr>
          <p:spPr>
            <a:xfrm>
              <a:off x="3527912" y="1669518"/>
              <a:ext cx="252000" cy="785976"/>
            </a:xfrm>
            <a:prstGeom prst="chevron">
              <a:avLst>
                <a:gd name="adj" fmla="val 87298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62" name="Прямоугольник 61">
            <a:extLst>
              <a:ext uri="{FF2B5EF4-FFF2-40B4-BE49-F238E27FC236}">
                <a16:creationId xmlns:a16="http://schemas.microsoft.com/office/drawing/2014/main" id="{704C9FF6-17FD-41F2-BA98-5BE9E1C0F2C6}"/>
              </a:ext>
            </a:extLst>
          </p:cNvPr>
          <p:cNvSpPr/>
          <p:nvPr/>
        </p:nvSpPr>
        <p:spPr>
          <a:xfrm>
            <a:off x="9331078" y="5889623"/>
            <a:ext cx="2375312" cy="4459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0000" rIns="91440" bIns="90000" rtlCol="0" anchor="ctr" anchorCtr="0"/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35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тыс. человек</a:t>
            </a:r>
          </a:p>
        </p:txBody>
      </p: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71067C3B-6044-4A45-9F49-FC153FD44BD1}"/>
              </a:ext>
            </a:extLst>
          </p:cNvPr>
          <p:cNvSpPr/>
          <p:nvPr/>
        </p:nvSpPr>
        <p:spPr>
          <a:xfrm>
            <a:off x="6366272" y="5889623"/>
            <a:ext cx="2375312" cy="44590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0000" rIns="91440" bIns="90000" rtlCol="0" anchor="ctr" anchorCtr="0"/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Arial Narrow" panose="020B0606020202030204" pitchFamily="34" charset="0"/>
                <a:cs typeface="Arial" pitchFamily="34" charset="0"/>
              </a:rPr>
              <a:t>95 </a:t>
            </a:r>
            <a:r>
              <a:rPr lang="ru-RU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тыс. человек</a:t>
            </a:r>
          </a:p>
        </p:txBody>
      </p:sp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CBEF6F7A-BE54-4E91-837D-BCFEA0C4DC05}"/>
              </a:ext>
            </a:extLst>
          </p:cNvPr>
          <p:cNvGrpSpPr/>
          <p:nvPr/>
        </p:nvGrpSpPr>
        <p:grpSpPr>
          <a:xfrm>
            <a:off x="8902650" y="5970428"/>
            <a:ext cx="267361" cy="315745"/>
            <a:chOff x="3527912" y="1669518"/>
            <a:chExt cx="252000" cy="785976"/>
          </a:xfrm>
          <a:solidFill>
            <a:schemeClr val="bg1">
              <a:lumMod val="50000"/>
            </a:schemeClr>
          </a:solidFill>
        </p:grpSpPr>
        <p:sp>
          <p:nvSpPr>
            <p:cNvPr id="65" name="Шеврон 20">
              <a:extLst>
                <a:ext uri="{FF2B5EF4-FFF2-40B4-BE49-F238E27FC236}">
                  <a16:creationId xmlns:a16="http://schemas.microsoft.com/office/drawing/2014/main" id="{C7D99F00-CC31-43DB-B99E-9AC571E83692}"/>
                </a:ext>
              </a:extLst>
            </p:cNvPr>
            <p:cNvSpPr/>
            <p:nvPr/>
          </p:nvSpPr>
          <p:spPr>
            <a:xfrm>
              <a:off x="3563888" y="1844824"/>
              <a:ext cx="144016" cy="432048"/>
            </a:xfrm>
            <a:prstGeom prst="chevron">
              <a:avLst>
                <a:gd name="adj" fmla="val 78109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  <p:sp>
          <p:nvSpPr>
            <p:cNvPr id="66" name="Шеврон 71">
              <a:extLst>
                <a:ext uri="{FF2B5EF4-FFF2-40B4-BE49-F238E27FC236}">
                  <a16:creationId xmlns:a16="http://schemas.microsoft.com/office/drawing/2014/main" id="{9F8F652B-387B-45EA-9BBD-85122E19AEB7}"/>
                </a:ext>
              </a:extLst>
            </p:cNvPr>
            <p:cNvSpPr/>
            <p:nvPr/>
          </p:nvSpPr>
          <p:spPr>
            <a:xfrm>
              <a:off x="3527912" y="1669518"/>
              <a:ext cx="252000" cy="785976"/>
            </a:xfrm>
            <a:prstGeom prst="chevron">
              <a:avLst>
                <a:gd name="adj" fmla="val 87298"/>
              </a:avLst>
            </a:prstGeom>
            <a:grp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 dirty="0">
                <a:solidFill>
                  <a:srgbClr val="000000"/>
                </a:solidFill>
                <a:latin typeface="Arial Narrow" panose="020B0606020202030204" pitchFamily="34" charset="0"/>
                <a:ea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67" name="TextBox 66">
            <a:extLst>
              <a:ext uri="{FF2B5EF4-FFF2-40B4-BE49-F238E27FC236}">
                <a16:creationId xmlns:a16="http://schemas.microsoft.com/office/drawing/2014/main" id="{2A1A10B4-54C9-4362-B15F-3C8FD9FA0325}"/>
              </a:ext>
            </a:extLst>
          </p:cNvPr>
          <p:cNvSpPr txBox="1"/>
          <p:nvPr/>
        </p:nvSpPr>
        <p:spPr>
          <a:xfrm>
            <a:off x="9262724" y="5254593"/>
            <a:ext cx="2443666" cy="704978"/>
          </a:xfrm>
          <a:prstGeom prst="rect">
            <a:avLst/>
          </a:prstGeom>
          <a:noFill/>
        </p:spPr>
        <p:txBody>
          <a:bodyPr wrap="square" lIns="91440" tIns="90000" rIns="91440" bIns="90000" rtlCol="0" anchor="t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Не актуализировано 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на 18 февраля 2020 года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E4D2AFA-63B4-401D-87E0-943F313BF224}"/>
              </a:ext>
            </a:extLst>
          </p:cNvPr>
          <p:cNvSpPr txBox="1"/>
          <p:nvPr/>
        </p:nvSpPr>
        <p:spPr>
          <a:xfrm>
            <a:off x="6366271" y="5244997"/>
            <a:ext cx="2360474" cy="704978"/>
          </a:xfrm>
          <a:prstGeom prst="rect">
            <a:avLst/>
          </a:prstGeom>
          <a:noFill/>
        </p:spPr>
        <p:txBody>
          <a:bodyPr wrap="square" lIns="91440" tIns="90000" rIns="91440" bIns="90000" rtlCol="0" anchor="t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Актуализировано 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на 18 февраля 2020 года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AD72689-7D1F-462B-B181-CFB77DAAFCD3}"/>
              </a:ext>
            </a:extLst>
          </p:cNvPr>
          <p:cNvSpPr txBox="1"/>
          <p:nvPr/>
        </p:nvSpPr>
        <p:spPr>
          <a:xfrm>
            <a:off x="3480015" y="5230588"/>
            <a:ext cx="2296762" cy="704978"/>
          </a:xfrm>
          <a:prstGeom prst="rect">
            <a:avLst/>
          </a:prstGeom>
          <a:noFill/>
        </p:spPr>
        <p:txBody>
          <a:bodyPr wrap="square" lIns="91440" tIns="90000" rIns="91440" bIns="90000" rtlCol="0" anchor="t">
            <a:spAutoFit/>
          </a:bodyPr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Остаток </a:t>
            </a:r>
          </a:p>
          <a:p>
            <a:pPr algn="ctr"/>
            <a:r>
              <a:rPr lang="ru-RU" sz="1600" b="1" dirty="0">
                <a:solidFill>
                  <a:srgbClr val="000000"/>
                </a:solidFill>
                <a:latin typeface="Arial Narrow" panose="020B0606020202030204" pitchFamily="34" charset="0"/>
                <a:cs typeface="Arial" pitchFamily="34" charset="0"/>
              </a:rPr>
              <a:t>на 1 января 2018 года</a:t>
            </a:r>
          </a:p>
        </p:txBody>
      </p:sp>
      <p:grpSp>
        <p:nvGrpSpPr>
          <p:cNvPr id="70" name="Группа 69">
            <a:extLst>
              <a:ext uri="{FF2B5EF4-FFF2-40B4-BE49-F238E27FC236}">
                <a16:creationId xmlns:a16="http://schemas.microsoft.com/office/drawing/2014/main" id="{FB90EF1A-A0EF-4F9A-9629-9F69D65EB58F}"/>
              </a:ext>
            </a:extLst>
          </p:cNvPr>
          <p:cNvGrpSpPr/>
          <p:nvPr/>
        </p:nvGrpSpPr>
        <p:grpSpPr>
          <a:xfrm>
            <a:off x="262926" y="5349768"/>
            <a:ext cx="1060352" cy="889006"/>
            <a:chOff x="172121" y="3723366"/>
            <a:chExt cx="1098524" cy="1000807"/>
          </a:xfrm>
        </p:grpSpPr>
        <p:pic>
          <p:nvPicPr>
            <p:cNvPr id="71" name="Рисунок 70">
              <a:extLst>
                <a:ext uri="{FF2B5EF4-FFF2-40B4-BE49-F238E27FC236}">
                  <a16:creationId xmlns:a16="http://schemas.microsoft.com/office/drawing/2014/main" id="{33BF5FAC-2E5E-4B35-BF31-B6247CEF0CB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46" b="49966"/>
            <a:stretch/>
          </p:blipFill>
          <p:spPr>
            <a:xfrm>
              <a:off x="172121" y="3723366"/>
              <a:ext cx="1098524" cy="1000807"/>
            </a:xfrm>
            <a:prstGeom prst="rect">
              <a:avLst/>
            </a:prstGeom>
          </p:spPr>
        </p:pic>
        <p:pic>
          <p:nvPicPr>
            <p:cNvPr id="72" name="Picture 2" descr="C:\Users\home\Desktop\Премьеру по готовности\Без названия.jpg">
              <a:extLst>
                <a:ext uri="{FF2B5EF4-FFF2-40B4-BE49-F238E27FC236}">
                  <a16:creationId xmlns:a16="http://schemas.microsoft.com/office/drawing/2014/main" id="{CD5FFE6F-2942-4BA5-8719-9D43E6FA946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453" y="3820622"/>
              <a:ext cx="796192" cy="6032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3" name="Заголовок 1">
            <a:extLst>
              <a:ext uri="{FF2B5EF4-FFF2-40B4-BE49-F238E27FC236}">
                <a16:creationId xmlns:a16="http://schemas.microsoft.com/office/drawing/2014/main" id="{6DA5F75F-68E6-4851-81B2-0008EF92A1F3}"/>
              </a:ext>
            </a:extLst>
          </p:cNvPr>
          <p:cNvSpPr txBox="1">
            <a:spLocks/>
          </p:cNvSpPr>
          <p:nvPr/>
        </p:nvSpPr>
        <p:spPr>
          <a:xfrm>
            <a:off x="293295" y="5000413"/>
            <a:ext cx="2938755" cy="17530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Актуализация </a:t>
            </a:r>
            <a:b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статусов </a:t>
            </a:r>
            <a:b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неформально </a:t>
            </a:r>
            <a:b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2000" b="1" dirty="0" err="1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самозанятого</a:t>
            </a:r>
            <a:r>
              <a:rPr lang="ru-RU" sz="20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населения</a:t>
            </a:r>
            <a:endParaRPr lang="ru-RU" sz="18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258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9356711" y="65055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7</a:t>
            </a:fld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2239808" y="51182"/>
            <a:ext cx="7818563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kk-KZ" sz="28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Первичная медико-санитарная помощь</a:t>
            </a:r>
            <a:endParaRPr lang="ru-RU" sz="2800" b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35660" y="886295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pic>
        <p:nvPicPr>
          <p:cNvPr id="22" name="Picture 4" descr="Похожее изображени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2084" y="958549"/>
            <a:ext cx="853427" cy="83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4829171" y="1782433"/>
            <a:ext cx="2114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ВРАЧ </a:t>
            </a:r>
          </a:p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ОБЩЕЙ</a:t>
            </a:r>
            <a:r>
              <a:rPr lang="en-US" sz="11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ПРАКТИКИ</a:t>
            </a: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3139B39B-4436-402B-8CA0-B9111742016D}"/>
              </a:ext>
            </a:extLst>
          </p:cNvPr>
          <p:cNvSpPr txBox="1"/>
          <p:nvPr/>
        </p:nvSpPr>
        <p:spPr>
          <a:xfrm>
            <a:off x="9727097" y="1034863"/>
            <a:ext cx="1940558" cy="4317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headEnd/>
            <a:tailEnd/>
          </a:ln>
          <a:effectLst/>
        </p:spPr>
        <p:txBody>
          <a:bodyPr lIns="0" tIns="0" rIns="0" bIns="0" anchor="ctr" anchorCtr="0"/>
          <a:lstStyle>
            <a:defPPr>
              <a:defRPr lang="ru-RU"/>
            </a:defPPr>
            <a:lvl1pPr algn="ctr">
              <a:defRPr b="1" kern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ru-RU" sz="1400" dirty="0">
                <a:solidFill>
                  <a:prstClr val="black"/>
                </a:solidFill>
                <a:latin typeface="Arial Narrow"/>
              </a:rPr>
              <a:t>Пакет ГОБМП</a:t>
            </a:r>
          </a:p>
        </p:txBody>
      </p:sp>
      <p:sp>
        <p:nvSpPr>
          <p:cNvPr id="25" name="object 10">
            <a:extLst>
              <a:ext uri="{FF2B5EF4-FFF2-40B4-BE49-F238E27FC236}">
                <a16:creationId xmlns:a16="http://schemas.microsoft.com/office/drawing/2014/main" id="{81671DD2-A387-4AB4-8188-FFB5F9827CA2}"/>
              </a:ext>
            </a:extLst>
          </p:cNvPr>
          <p:cNvSpPr txBox="1"/>
          <p:nvPr/>
        </p:nvSpPr>
        <p:spPr>
          <a:xfrm>
            <a:off x="9724996" y="1553211"/>
            <a:ext cx="1940557" cy="616586"/>
          </a:xfrm>
          <a:prstGeom prst="rect">
            <a:avLst/>
          </a:prstGeom>
          <a:solidFill>
            <a:srgbClr val="FCD5B5"/>
          </a:solidFill>
          <a:effectLst/>
        </p:spPr>
        <p:txBody>
          <a:bodyPr wrap="square" lIns="0" tIns="0" rIns="0" bIns="0" rtlCol="0" anchor="ctr"/>
          <a:lstStyle>
            <a:defPPr>
              <a:defRPr lang="ru-RU"/>
            </a:defPPr>
            <a:lvl2pPr lvl="1"/>
          </a:lstStyle>
          <a:p>
            <a:pPr algn="ctr"/>
            <a:r>
              <a:rPr lang="ru-RU" sz="1400" b="1" dirty="0">
                <a:solidFill>
                  <a:prstClr val="black"/>
                </a:solidFill>
              </a:rPr>
              <a:t>Пакет ОСМС </a:t>
            </a:r>
            <a:endParaRPr lang="en-US" sz="1400" b="1" dirty="0">
              <a:solidFill>
                <a:prstClr val="black"/>
              </a:solidFill>
            </a:endParaRPr>
          </a:p>
          <a:p>
            <a:pPr algn="ctr"/>
            <a:r>
              <a:rPr lang="ru-RU" sz="1400" b="1" dirty="0">
                <a:solidFill>
                  <a:prstClr val="black"/>
                </a:solidFill>
              </a:rPr>
              <a:t>(</a:t>
            </a:r>
            <a:r>
              <a:rPr lang="kk-KZ" sz="1400" b="1" dirty="0">
                <a:solidFill>
                  <a:prstClr val="black"/>
                </a:solidFill>
                <a:cs typeface="Arial" panose="020B0604020202020204" pitchFamily="34" charset="0"/>
              </a:rPr>
              <a:t>сверх ГОБМП и новые услуги)</a:t>
            </a:r>
            <a:endParaRPr lang="ru-RU" sz="1400" b="1" dirty="0">
              <a:solidFill>
                <a:prstClr val="black"/>
              </a:solidFill>
            </a:endParaRPr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BDC80BC2-F7EC-4167-89E7-39F84AFF35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56" y="1153839"/>
            <a:ext cx="809595" cy="68827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48166" y="1893098"/>
            <a:ext cx="16029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ПАЦИЕНТ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1489443" y="1481117"/>
            <a:ext cx="1132264" cy="56728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8" name="Picture 10" descr="Картинки по запросу больница рисунок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901" y="1126869"/>
            <a:ext cx="1185346" cy="79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95804" y="2383827"/>
            <a:ext cx="11895667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ИНФОРМАЦИЯ ПО ГРАЖДАН</a:t>
            </a:r>
            <a:r>
              <a:rPr lang="kk-KZ" sz="1600" b="1" dirty="0">
                <a:solidFill>
                  <a:prstClr val="white"/>
                </a:solidFill>
                <a:cs typeface="Arial" panose="020B0604020202020204" pitchFamily="34" charset="0"/>
              </a:rPr>
              <a:t>АМ</a:t>
            </a:r>
            <a:r>
              <a:rPr lang="ru-RU" sz="1600" b="1" dirty="0">
                <a:solidFill>
                  <a:prstClr val="white"/>
                </a:solidFill>
                <a:cs typeface="Arial" panose="020B0604020202020204" pitchFamily="34" charset="0"/>
              </a:rPr>
              <a:t> РК, НЕ ИМЕЮЩИМ ПРИКРЕПЛЕНИЯ К ПМСП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420001" y="1908187"/>
            <a:ext cx="21146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ПМСП</a:t>
            </a:r>
          </a:p>
        </p:txBody>
      </p:sp>
      <p:sp>
        <p:nvSpPr>
          <p:cNvPr id="34" name="Стрелка вправо 33"/>
          <p:cNvSpPr/>
          <p:nvPr/>
        </p:nvSpPr>
        <p:spPr>
          <a:xfrm>
            <a:off x="4071298" y="1465880"/>
            <a:ext cx="1132264" cy="57582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24229" y="1239265"/>
            <a:ext cx="1320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прикрепление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81146" y="1234757"/>
            <a:ext cx="14104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прием врача ПМСП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6551" y="4181848"/>
            <a:ext cx="111950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ОСНОВНЫЕ ПРИЧИНЫ:</a:t>
            </a:r>
          </a:p>
          <a:p>
            <a:pPr algn="ctr"/>
            <a:endParaRPr lang="ru-RU" b="1" dirty="0">
              <a:solidFill>
                <a:srgbClr val="1F497D">
                  <a:lumMod val="50000"/>
                </a:srgbClr>
              </a:solidFill>
              <a:cs typeface="Arial" panose="020B0604020202020204" pitchFamily="34" charset="0"/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граждане, которые не проживают, но числятся в базе данных ГБДФЛ</a:t>
            </a:r>
          </a:p>
          <a:p>
            <a:pPr marL="180975" algn="just"/>
            <a:r>
              <a:rPr lang="ru-RU" i="1" dirty="0">
                <a:solidFill>
                  <a:srgbClr val="1F497D">
                    <a:lumMod val="50000"/>
                  </a:srgbClr>
                </a:solidFill>
              </a:rPr>
              <a:t>(при </a:t>
            </a:r>
            <a:r>
              <a:rPr lang="ru-RU" i="1" dirty="0" err="1">
                <a:solidFill>
                  <a:srgbClr val="1F497D">
                    <a:lumMod val="50000"/>
                  </a:srgbClr>
                </a:solidFill>
              </a:rPr>
              <a:t>подворовом</a:t>
            </a:r>
            <a:r>
              <a:rPr lang="ru-RU" i="1" dirty="0">
                <a:solidFill>
                  <a:srgbClr val="1F497D">
                    <a:lumMod val="50000"/>
                  </a:srgbClr>
                </a:solidFill>
              </a:rPr>
              <a:t> обходе выясняется, что прописан по данному адресу, но не проживает, либо умерли, либо выехали на ПМЖ);</a:t>
            </a:r>
          </a:p>
          <a:p>
            <a:pPr marL="180975" indent="-180975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1F497D">
                  <a:lumMod val="50000"/>
                </a:srgbClr>
              </a:solidFill>
            </a:endParaRPr>
          </a:p>
          <a:p>
            <a:pPr marL="180975" indent="-1809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1F497D">
                    <a:lumMod val="50000"/>
                  </a:srgbClr>
                </a:solidFill>
              </a:rPr>
              <a:t>граждане, которые отказались от прикрепления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7765078" y="1153839"/>
            <a:ext cx="1826597" cy="1000869"/>
            <a:chOff x="7303041" y="608646"/>
            <a:chExt cx="2294646" cy="1281407"/>
          </a:xfrm>
        </p:grpSpPr>
        <p:pic>
          <p:nvPicPr>
            <p:cNvPr id="21" name="Рисунок 20"/>
            <p:cNvPicPr>
              <a:picLocks noChangeAspect="1"/>
            </p:cNvPicPr>
            <p:nvPr/>
          </p:nvPicPr>
          <p:blipFill rotWithShape="1">
            <a:blip r:embed="rId5" cstate="print"/>
            <a:srcRect b="3153"/>
            <a:stretch/>
          </p:blipFill>
          <p:spPr>
            <a:xfrm>
              <a:off x="7303041" y="608646"/>
              <a:ext cx="2294646" cy="1281407"/>
            </a:xfrm>
            <a:prstGeom prst="rect">
              <a:avLst/>
            </a:prstGeom>
          </p:spPr>
        </p:pic>
        <p:pic>
          <p:nvPicPr>
            <p:cNvPr id="30" name="Рисунок 29">
              <a:extLst>
                <a:ext uri="{FF2B5EF4-FFF2-40B4-BE49-F238E27FC236}">
                  <a16:creationId xmlns:a16="http://schemas.microsoft.com/office/drawing/2014/main" id="{BDC80BC2-F7EC-4167-89E7-39F84AFF35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09330" y="783683"/>
              <a:ext cx="654360" cy="556301"/>
            </a:xfrm>
            <a:prstGeom prst="rect">
              <a:avLst/>
            </a:prstGeom>
          </p:spPr>
        </p:pic>
      </p:grpSp>
      <p:sp>
        <p:nvSpPr>
          <p:cNvPr id="32" name="Стрелка вправо 31"/>
          <p:cNvSpPr/>
          <p:nvPr/>
        </p:nvSpPr>
        <p:spPr>
          <a:xfrm>
            <a:off x="6499493" y="1448076"/>
            <a:ext cx="1132264" cy="57582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21349" y="1153839"/>
            <a:ext cx="14104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координатор </a:t>
            </a:r>
          </a:p>
          <a:p>
            <a:pPr algn="ctr"/>
            <a:r>
              <a:rPr lang="ru-RU" sz="1100" b="1" dirty="0">
                <a:solidFill>
                  <a:srgbClr val="1F497D">
                    <a:lumMod val="50000"/>
                  </a:srgbClr>
                </a:solidFill>
                <a:cs typeface="Arial" panose="020B0604020202020204" pitchFamily="34" charset="0"/>
              </a:rPr>
              <a:t>мед. услуг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454939"/>
            <a:ext cx="12191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chemeClr val="accent1"/>
                </a:solidFill>
              </a:rPr>
              <a:t>ПМСП будет иметь центральную роль и координировать получение гражданами услуги ГОБМП и в системе ОСМС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8904980F-618F-4726-86CF-D361AAAA5DE4}"/>
              </a:ext>
            </a:extLst>
          </p:cNvPr>
          <p:cNvSpPr/>
          <p:nvPr/>
        </p:nvSpPr>
        <p:spPr>
          <a:xfrm>
            <a:off x="1656983" y="3425287"/>
            <a:ext cx="44390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/>
              <a:t>Не прикрепленных граждан 19 756 </a:t>
            </a:r>
            <a:r>
              <a:rPr lang="ru-RU" sz="2000" dirty="0">
                <a:ea typeface="Times New Roman" panose="02020603050405020304" pitchFamily="18" charset="0"/>
              </a:rPr>
              <a:t>человек</a:t>
            </a:r>
          </a:p>
        </p:txBody>
      </p:sp>
      <p:pic>
        <p:nvPicPr>
          <p:cNvPr id="47" name="Рисунок 46">
            <a:extLst>
              <a:ext uri="{FF2B5EF4-FFF2-40B4-BE49-F238E27FC236}">
                <a16:creationId xmlns:a16="http://schemas.microsoft.com/office/drawing/2014/main" id="{BDC80BC2-F7EC-4167-89E7-39F84AFF35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556" y="2969939"/>
            <a:ext cx="809595" cy="688273"/>
          </a:xfrm>
          <a:prstGeom prst="rect">
            <a:avLst/>
          </a:prstGeom>
        </p:spPr>
      </p:pic>
      <p:sp>
        <p:nvSpPr>
          <p:cNvPr id="48" name="Прямоугольник 47"/>
          <p:cNvSpPr/>
          <p:nvPr/>
        </p:nvSpPr>
        <p:spPr>
          <a:xfrm>
            <a:off x="1663700" y="2889935"/>
            <a:ext cx="660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Количество прикрепленных граждан к ПМСП - 1 168 441 человек</a:t>
            </a:r>
          </a:p>
        </p:txBody>
      </p:sp>
    </p:spTree>
    <p:extLst>
      <p:ext uri="{BB962C8B-B14F-4D97-AF65-F5344CB8AC3E}">
        <p14:creationId xmlns:p14="http://schemas.microsoft.com/office/powerpoint/2010/main" val="1724976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Номер слайда 3">
            <a:extLst>
              <a:ext uri="{FF2B5EF4-FFF2-40B4-BE49-F238E27FC236}">
                <a16:creationId xmlns:a16="http://schemas.microsoft.com/office/drawing/2014/main" id="{5E324537-63A9-4B37-AFED-B7E8C5807386}"/>
              </a:ext>
            </a:extLst>
          </p:cNvPr>
          <p:cNvSpPr txBox="1">
            <a:spLocks/>
          </p:cNvSpPr>
          <p:nvPr/>
        </p:nvSpPr>
        <p:spPr>
          <a:xfrm>
            <a:off x="10114392" y="786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37E3D-19A1-4ED2-9B6C-4A3DD4CFF28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199524"/>
              </p:ext>
            </p:extLst>
          </p:nvPr>
        </p:nvGraphicFramePr>
        <p:xfrm>
          <a:off x="136524" y="3316778"/>
          <a:ext cx="7752254" cy="35163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34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0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9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19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6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65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Заключение договоров на оказание ГОБМП и ОСМС в 2020 году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4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FS Joey Pro"/>
                        </a:rPr>
                        <a:t>Виды услуг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Государственные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FS Joey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Частные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FS Joey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noProof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Р</a:t>
                      </a:r>
                      <a:r>
                        <a:rPr lang="ru-RU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Narrow" panose="020B0606020202030204" pitchFamily="34" charset="0"/>
                        </a:rPr>
                        <a:t>еспубликанские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FS Joey Pro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>
                              <a:lumMod val="50000"/>
                            </a:srgbClr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Всего МО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FS Joey Pr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 panose="020B0606020202030204" pitchFamily="34" charset="0"/>
                        </a:rPr>
                        <a:t>93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FS Joey Pro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9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212121"/>
                          </a:solidFill>
                          <a:latin typeface="Arial Narrow" panose="020B0606020202030204" pitchFamily="34" charset="0"/>
                        </a:rPr>
                        <a:t>АПО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noProof="0" dirty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 panose="020B0606020202030204" pitchFamily="34" charset="0"/>
                        </a:rPr>
                        <a:t>31</a:t>
                      </a:r>
                      <a:endParaRPr kumimoji="0" 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472C4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cs typeface="FS Joey Pro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7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212121"/>
                          </a:solidFill>
                          <a:latin typeface="Arial Narrow" panose="020B0606020202030204" pitchFamily="34" charset="0"/>
                        </a:rPr>
                        <a:t>КДУ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 panose="020B0606020202030204" pitchFamily="34" charset="0"/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35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212121"/>
                          </a:solidFill>
                          <a:latin typeface="Arial Narrow" panose="020B0606020202030204" pitchFamily="34" charset="0"/>
                        </a:rPr>
                        <a:t>СЗП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noProof="0" dirty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 panose="020B0606020202030204" pitchFamily="34" charset="0"/>
                        </a:rPr>
                        <a:t>63</a:t>
                      </a:r>
                      <a:endParaRPr lang="ru-RU" sz="1800" b="1" dirty="0">
                        <a:solidFill>
                          <a:srgbClr val="4472C4">
                            <a:lumMod val="50000"/>
                          </a:srgb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35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212121"/>
                          </a:solidFill>
                          <a:latin typeface="Arial Narrow" panose="020B0606020202030204" pitchFamily="34" charset="0"/>
                        </a:rPr>
                        <a:t>СП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4472C4">
                              <a:lumMod val="50000"/>
                            </a:srgbClr>
                          </a:solidFill>
                          <a:latin typeface="Arial Narrow" panose="020B0606020202030204" pitchFamily="34" charset="0"/>
                        </a:rPr>
                        <a:t>23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8" name="Прямоугольник 137">
            <a:extLst>
              <a:ext uri="{FF2B5EF4-FFF2-40B4-BE49-F238E27FC236}">
                <a16:creationId xmlns:a16="http://schemas.microsoft.com/office/drawing/2014/main" id="{BF202478-A071-4E6C-81C3-58AC31C5A77D}"/>
              </a:ext>
            </a:extLst>
          </p:cNvPr>
          <p:cNvSpPr/>
          <p:nvPr/>
        </p:nvSpPr>
        <p:spPr>
          <a:xfrm>
            <a:off x="3484394" y="4155329"/>
            <a:ext cx="1336825" cy="30031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62  (</a:t>
            </a: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67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40" name="Прямоугольник 139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1682031" y="4145378"/>
            <a:ext cx="1362981" cy="31026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31 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(</a:t>
            </a: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33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41" name="Прямоугольник 140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1673716" y="4728680"/>
            <a:ext cx="1371296" cy="308841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16 (52%)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BF202478-A071-4E6C-81C3-58AC31C5A77D}"/>
              </a:ext>
            </a:extLst>
          </p:cNvPr>
          <p:cNvSpPr/>
          <p:nvPr/>
        </p:nvSpPr>
        <p:spPr>
          <a:xfrm>
            <a:off x="3484395" y="4728572"/>
            <a:ext cx="1336825" cy="30894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15 (</a:t>
            </a: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48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45" name="Прямоугольник 144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1673716" y="5272530"/>
            <a:ext cx="1362985" cy="3053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17 (47%)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46" name="Прямоугольник 145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5150796" y="5279631"/>
            <a:ext cx="1362981" cy="29821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4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(</a:t>
            </a: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11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48" name="Прямоугольник 147">
            <a:extLst>
              <a:ext uri="{FF2B5EF4-FFF2-40B4-BE49-F238E27FC236}">
                <a16:creationId xmlns:a16="http://schemas.microsoft.com/office/drawing/2014/main" id="{BF202478-A071-4E6C-81C3-58AC31C5A77D}"/>
              </a:ext>
            </a:extLst>
          </p:cNvPr>
          <p:cNvSpPr/>
          <p:nvPr/>
        </p:nvSpPr>
        <p:spPr>
          <a:xfrm>
            <a:off x="3484395" y="5267677"/>
            <a:ext cx="1336825" cy="3101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15 (</a:t>
            </a: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42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51" name="Прямоугольник 150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1682031" y="5860588"/>
            <a:ext cx="1362981" cy="290842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22 </a:t>
            </a: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(35%)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52" name="Прямоугольник 151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5150795" y="5871121"/>
            <a:ext cx="1362981" cy="28030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3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(</a:t>
            </a: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5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53" name="Прямоугольник 152">
            <a:extLst>
              <a:ext uri="{FF2B5EF4-FFF2-40B4-BE49-F238E27FC236}">
                <a16:creationId xmlns:a16="http://schemas.microsoft.com/office/drawing/2014/main" id="{BF202478-A071-4E6C-81C3-58AC31C5A77D}"/>
              </a:ext>
            </a:extLst>
          </p:cNvPr>
          <p:cNvSpPr/>
          <p:nvPr/>
        </p:nvSpPr>
        <p:spPr>
          <a:xfrm>
            <a:off x="3492040" y="5864399"/>
            <a:ext cx="1336825" cy="287032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38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(</a:t>
            </a: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60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56" name="Прямоугольник 155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1673716" y="6422745"/>
            <a:ext cx="1362981" cy="3022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8 </a:t>
            </a: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(35%)</a:t>
            </a:r>
            <a:endParaRPr kumimoji="0" lang="ru-RU" b="1" i="0" u="none" strike="noStrike" kern="1200" cap="none" spc="0" normalizeH="0" baseline="0" noProof="0" dirty="0">
              <a:ln>
                <a:noFill/>
              </a:ln>
              <a:solidFill>
                <a:srgbClr val="212121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57" name="Прямоугольник 156">
            <a:extLst>
              <a:ext uri="{FF2B5EF4-FFF2-40B4-BE49-F238E27FC236}">
                <a16:creationId xmlns:a16="http://schemas.microsoft.com/office/drawing/2014/main" id="{5BB3B387-BFE9-45B3-AEA0-4F0D425411DF}"/>
              </a:ext>
            </a:extLst>
          </p:cNvPr>
          <p:cNvSpPr/>
          <p:nvPr/>
        </p:nvSpPr>
        <p:spPr>
          <a:xfrm>
            <a:off x="5150794" y="6432938"/>
            <a:ext cx="1362981" cy="29207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914377"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4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(</a:t>
            </a: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17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158" name="Прямоугольник 157">
            <a:extLst>
              <a:ext uri="{FF2B5EF4-FFF2-40B4-BE49-F238E27FC236}">
                <a16:creationId xmlns:a16="http://schemas.microsoft.com/office/drawing/2014/main" id="{BF202478-A071-4E6C-81C3-58AC31C5A77D}"/>
              </a:ext>
            </a:extLst>
          </p:cNvPr>
          <p:cNvSpPr/>
          <p:nvPr/>
        </p:nvSpPr>
        <p:spPr>
          <a:xfrm>
            <a:off x="3485302" y="6432440"/>
            <a:ext cx="1336825" cy="29256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srgbClr val="212121"/>
                </a:solidFill>
                <a:latin typeface="Arial Narrow" panose="020B0606020202030204" pitchFamily="34" charset="0"/>
              </a:rPr>
              <a:t>11 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(</a:t>
            </a:r>
            <a:r>
              <a:rPr lang="ru-RU" b="1" noProof="0" dirty="0">
                <a:solidFill>
                  <a:srgbClr val="212121"/>
                </a:solidFill>
                <a:latin typeface="Arial Narrow" panose="020B0606020202030204" pitchFamily="34" charset="0"/>
              </a:rPr>
              <a:t>48</a:t>
            </a:r>
            <a:r>
              <a:rPr kumimoji="0" lang="ru-RU" b="1" i="0" u="none" strike="noStrike" kern="1200" cap="none" spc="0" normalizeH="0" baseline="0" noProof="0" dirty="0">
                <a:ln>
                  <a:noFill/>
                </a:ln>
                <a:solidFill>
                  <a:srgbClr val="212121"/>
                </a:solidFill>
                <a:effectLst/>
                <a:uLnTx/>
                <a:uFillTx/>
                <a:latin typeface="Arial Narrow" panose="020B0606020202030204" pitchFamily="34" charset="0"/>
              </a:rPr>
              <a:t>%)</a:t>
            </a:r>
          </a:p>
        </p:txBody>
      </p:sp>
      <p:sp>
        <p:nvSpPr>
          <p:cNvPr id="20" name="Номер слайда 1">
            <a:extLst>
              <a:ext uri="{FF2B5EF4-FFF2-40B4-BE49-F238E27FC236}">
                <a16:creationId xmlns:a16="http://schemas.microsoft.com/office/drawing/2014/main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9356711" y="65055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8</a:t>
            </a:fld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D66E1B43-943C-42F0-AFFF-E1F71568E036}"/>
              </a:ext>
            </a:extLst>
          </p:cNvPr>
          <p:cNvSpPr/>
          <p:nvPr/>
        </p:nvSpPr>
        <p:spPr>
          <a:xfrm>
            <a:off x="2885208" y="478845"/>
            <a:ext cx="6162327" cy="554010"/>
          </a:xfrm>
          <a:prstGeom prst="rect">
            <a:avLst/>
          </a:prstGeom>
        </p:spPr>
        <p:txBody>
          <a:bodyPr wrap="square" lIns="243852" tIns="121926" rIns="243852" bIns="121926">
            <a:spAutoFit/>
          </a:bodyPr>
          <a:lstStyle/>
          <a:p>
            <a:pPr algn="ctr"/>
            <a:r>
              <a:rPr lang="kk-KZ" sz="2000" b="1" dirty="0">
                <a:solidFill>
                  <a:srgbClr val="0070C0"/>
                </a:solidFill>
                <a:cs typeface="Arial" panose="020B0604020202020204" pitchFamily="34" charset="0"/>
              </a:rPr>
              <a:t>Готовность МИС</a:t>
            </a:r>
            <a:endParaRPr lang="ru-RU" sz="20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grpSp>
        <p:nvGrpSpPr>
          <p:cNvPr id="22" name="Группа 37">
            <a:extLst>
              <a:ext uri="{FF2B5EF4-FFF2-40B4-BE49-F238E27FC236}">
                <a16:creationId xmlns:a16="http://schemas.microsoft.com/office/drawing/2014/main" id="{282F6C75-4B1B-499E-ACA4-DA9083DA1682}"/>
              </a:ext>
            </a:extLst>
          </p:cNvPr>
          <p:cNvGrpSpPr/>
          <p:nvPr/>
        </p:nvGrpSpPr>
        <p:grpSpPr>
          <a:xfrm>
            <a:off x="1300138" y="755408"/>
            <a:ext cx="3250275" cy="1800200"/>
            <a:chOff x="751206" y="2042400"/>
            <a:chExt cx="2617951" cy="1497263"/>
          </a:xfrm>
        </p:grpSpPr>
        <p:graphicFrame>
          <p:nvGraphicFramePr>
            <p:cNvPr id="23" name="Диаграмма 22">
              <a:extLst>
                <a:ext uri="{FF2B5EF4-FFF2-40B4-BE49-F238E27FC236}">
                  <a16:creationId xmlns:a16="http://schemas.microsoft.com/office/drawing/2014/main" id="{6772696F-A400-4E1C-8DB7-C19B3B13918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806476750"/>
                </p:ext>
              </p:extLst>
            </p:nvPr>
          </p:nvGraphicFramePr>
          <p:xfrm>
            <a:off x="751206" y="2042400"/>
            <a:ext cx="1473001" cy="14972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24" name="Группа 40">
              <a:extLst>
                <a:ext uri="{FF2B5EF4-FFF2-40B4-BE49-F238E27FC236}">
                  <a16:creationId xmlns:a16="http://schemas.microsoft.com/office/drawing/2014/main" id="{101B5E04-F901-432E-BD5B-C7F9C5D7B0E9}"/>
                </a:ext>
              </a:extLst>
            </p:cNvPr>
            <p:cNvGrpSpPr/>
            <p:nvPr/>
          </p:nvGrpSpPr>
          <p:grpSpPr>
            <a:xfrm>
              <a:off x="1179652" y="2242497"/>
              <a:ext cx="2189505" cy="911806"/>
              <a:chOff x="1179652" y="2242497"/>
              <a:chExt cx="2189505" cy="911806"/>
            </a:xfrm>
          </p:grpSpPr>
          <p:sp>
            <p:nvSpPr>
              <p:cNvPr id="25" name="Прямоугольник 24">
                <a:extLst>
                  <a:ext uri="{FF2B5EF4-FFF2-40B4-BE49-F238E27FC236}">
                    <a16:creationId xmlns:a16="http://schemas.microsoft.com/office/drawing/2014/main" id="{31180F9D-3A49-4224-AA7E-C42560E77EB3}"/>
                  </a:ext>
                </a:extLst>
              </p:cNvPr>
              <p:cNvSpPr/>
              <p:nvPr/>
            </p:nvSpPr>
            <p:spPr>
              <a:xfrm>
                <a:off x="2135248" y="2242497"/>
                <a:ext cx="1233909" cy="441573"/>
              </a:xfrm>
              <a:prstGeom prst="rect">
                <a:avLst/>
              </a:prstGeom>
            </p:spPr>
            <p:txBody>
              <a:bodyPr wrap="square" lIns="0" tIns="0" bIns="0">
                <a:spAutoFit/>
              </a:bodyPr>
              <a:lstStyle/>
              <a:p>
                <a:pPr algn="just"/>
                <a:r>
                  <a:rPr lang="ru-RU" sz="24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31 </a:t>
                </a:r>
                <a:r>
                  <a:rPr lang="ru-RU" sz="105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ОРГАНИЗАЦИИ ЗДРАВООХРАНЕНИЯ</a:t>
                </a:r>
                <a:endParaRPr lang="ru-RU" sz="9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26" name="Прямоугольник 25">
                <a:extLst>
                  <a:ext uri="{FF2B5EF4-FFF2-40B4-BE49-F238E27FC236}">
                    <a16:creationId xmlns:a16="http://schemas.microsoft.com/office/drawing/2014/main" id="{612C8AA1-5154-4CA8-9AB1-725D7DAB7AC3}"/>
                  </a:ext>
                </a:extLst>
              </p:cNvPr>
              <p:cNvSpPr/>
              <p:nvPr/>
            </p:nvSpPr>
            <p:spPr>
              <a:xfrm>
                <a:off x="2218992" y="2858006"/>
                <a:ext cx="254117" cy="296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FF0000"/>
                    </a:solidFill>
                  </a:rPr>
                  <a:t> </a:t>
                </a:r>
                <a:endParaRPr lang="ru-RU" sz="9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Прямоугольник 26">
                <a:extLst>
                  <a:ext uri="{FF2B5EF4-FFF2-40B4-BE49-F238E27FC236}">
                    <a16:creationId xmlns:a16="http://schemas.microsoft.com/office/drawing/2014/main" id="{A92C1B63-F4C1-4EBC-A7DC-30C4DE8488E9}"/>
                  </a:ext>
                </a:extLst>
              </p:cNvPr>
              <p:cNvSpPr/>
              <p:nvPr/>
            </p:nvSpPr>
            <p:spPr>
              <a:xfrm>
                <a:off x="2086345" y="2713910"/>
                <a:ext cx="1015801" cy="307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B050"/>
                    </a:solidFill>
                  </a:rPr>
                  <a:t>31 </a:t>
                </a:r>
                <a:r>
                  <a:rPr lang="ru-RU" sz="1000" b="1" dirty="0">
                    <a:solidFill>
                      <a:srgbClr val="00B050"/>
                    </a:solidFill>
                  </a:rPr>
                  <a:t>ВНЕДРЕНО </a:t>
                </a:r>
              </a:p>
            </p:txBody>
          </p:sp>
          <p:sp>
            <p:nvSpPr>
              <p:cNvPr id="28" name="Прямоугольник 27">
                <a:extLst>
                  <a:ext uri="{FF2B5EF4-FFF2-40B4-BE49-F238E27FC236}">
                    <a16:creationId xmlns:a16="http://schemas.microsoft.com/office/drawing/2014/main" id="{D4EB898E-1613-4C66-82A9-906B16D1177F}"/>
                  </a:ext>
                </a:extLst>
              </p:cNvPr>
              <p:cNvSpPr/>
              <p:nvPr/>
            </p:nvSpPr>
            <p:spPr>
              <a:xfrm>
                <a:off x="1346351" y="2328666"/>
                <a:ext cx="259259" cy="320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FF0000"/>
                    </a:solidFill>
                  </a:rPr>
                  <a:t> </a:t>
                </a:r>
                <a:endParaRPr lang="ru-RU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Прямоугольник 29">
                <a:extLst>
                  <a:ext uri="{FF2B5EF4-FFF2-40B4-BE49-F238E27FC236}">
                    <a16:creationId xmlns:a16="http://schemas.microsoft.com/office/drawing/2014/main" id="{1F261061-07E4-482B-8DB7-7BD295F7EFD9}"/>
                  </a:ext>
                </a:extLst>
              </p:cNvPr>
              <p:cNvSpPr/>
              <p:nvPr/>
            </p:nvSpPr>
            <p:spPr>
              <a:xfrm>
                <a:off x="1179652" y="2509739"/>
                <a:ext cx="922038" cy="383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100%</a:t>
                </a:r>
                <a:endParaRPr lang="ru-RU" sz="11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EC339E14-AFFA-4FBB-8FBE-E80E62D91069}"/>
              </a:ext>
            </a:extLst>
          </p:cNvPr>
          <p:cNvSpPr>
            <a:spLocks/>
          </p:cNvSpPr>
          <p:nvPr/>
        </p:nvSpPr>
        <p:spPr>
          <a:xfrm>
            <a:off x="657795" y="2315911"/>
            <a:ext cx="4213474" cy="430887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kk-KZ" sz="1400" b="1" dirty="0">
                <a:cs typeface="Arial" panose="020B0604020202020204" pitchFamily="34" charset="0"/>
              </a:rPr>
              <a:t>О</a:t>
            </a:r>
            <a:r>
              <a:rPr lang="ru-RU" sz="1400" b="1" dirty="0" err="1">
                <a:cs typeface="Arial" panose="020B0604020202020204" pitchFamily="34" charset="0"/>
              </a:rPr>
              <a:t>снащение</a:t>
            </a:r>
            <a:r>
              <a:rPr lang="ru-RU" sz="1400" b="1" dirty="0">
                <a:cs typeface="Arial" panose="020B0604020202020204" pitchFamily="34" charset="0"/>
              </a:rPr>
              <a:t> компьютерной техникой и обеспечение доступом к сети Интернет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0ECD4807-744C-449D-B991-6D3205813870}"/>
              </a:ext>
            </a:extLst>
          </p:cNvPr>
          <p:cNvSpPr>
            <a:spLocks/>
          </p:cNvSpPr>
          <p:nvPr/>
        </p:nvSpPr>
        <p:spPr>
          <a:xfrm>
            <a:off x="7712359" y="2398693"/>
            <a:ext cx="2989435" cy="215444"/>
          </a:xfrm>
          <a:prstGeom prst="rect">
            <a:avLst/>
          </a:prstGeom>
          <a:noFill/>
        </p:spPr>
        <p:txBody>
          <a:bodyPr wrap="square" lIns="0" tIns="0" rIns="0" bIns="0" numCol="1" anchor="ctr" anchorCtr="0">
            <a:spAutoFit/>
          </a:bodyPr>
          <a:lstStyle/>
          <a:p>
            <a:pPr algn="ctr"/>
            <a:r>
              <a:rPr lang="kk-KZ" sz="1400" b="1" dirty="0">
                <a:cs typeface="Arial" panose="020B0604020202020204" pitchFamily="34" charset="0"/>
              </a:rPr>
              <a:t>Интеграция с ИС МЗРК</a:t>
            </a:r>
            <a:r>
              <a:rPr lang="ru-RU" sz="1400" b="1" dirty="0">
                <a:cs typeface="Arial" panose="020B0604020202020204" pitchFamily="34" charset="0"/>
              </a:rPr>
              <a:t>,   </a:t>
            </a:r>
            <a:r>
              <a:rPr lang="ru-RU" sz="1400" b="1" dirty="0" err="1">
                <a:cs typeface="Arial" panose="020B0604020202020204" pitchFamily="34" charset="0"/>
              </a:rPr>
              <a:t>Сактандыру</a:t>
            </a:r>
            <a:endParaRPr lang="ru-RU" sz="1400" dirty="0">
              <a:cs typeface="Arial" panose="020B0604020202020204" pitchFamily="34" charset="0"/>
            </a:endParaRPr>
          </a:p>
        </p:txBody>
      </p:sp>
      <p:grpSp>
        <p:nvGrpSpPr>
          <p:cNvPr id="33" name="Группа 37">
            <a:extLst>
              <a:ext uri="{FF2B5EF4-FFF2-40B4-BE49-F238E27FC236}">
                <a16:creationId xmlns:a16="http://schemas.microsoft.com/office/drawing/2014/main" id="{B016A6F2-FA7F-450A-A84A-C7DFCAA6BAEE}"/>
              </a:ext>
            </a:extLst>
          </p:cNvPr>
          <p:cNvGrpSpPr/>
          <p:nvPr/>
        </p:nvGrpSpPr>
        <p:grpSpPr>
          <a:xfrm>
            <a:off x="7786015" y="736264"/>
            <a:ext cx="3250275" cy="1800200"/>
            <a:chOff x="751206" y="2042400"/>
            <a:chExt cx="2617951" cy="1497263"/>
          </a:xfrm>
        </p:grpSpPr>
        <p:graphicFrame>
          <p:nvGraphicFramePr>
            <p:cNvPr id="34" name="Диаграмма 33">
              <a:extLst>
                <a:ext uri="{FF2B5EF4-FFF2-40B4-BE49-F238E27FC236}">
                  <a16:creationId xmlns:a16="http://schemas.microsoft.com/office/drawing/2014/main" id="{8B94283D-AA83-4CA5-9EB3-1D906B72FC26}"/>
                </a:ext>
              </a:extLst>
            </p:cNvPr>
            <p:cNvGraphicFramePr/>
            <p:nvPr/>
          </p:nvGraphicFramePr>
          <p:xfrm>
            <a:off x="751206" y="2042400"/>
            <a:ext cx="1473001" cy="14972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35" name="Группа 40">
              <a:extLst>
                <a:ext uri="{FF2B5EF4-FFF2-40B4-BE49-F238E27FC236}">
                  <a16:creationId xmlns:a16="http://schemas.microsoft.com/office/drawing/2014/main" id="{695D59B8-2EB9-4770-9F59-CC608290B386}"/>
                </a:ext>
              </a:extLst>
            </p:cNvPr>
            <p:cNvGrpSpPr/>
            <p:nvPr/>
          </p:nvGrpSpPr>
          <p:grpSpPr>
            <a:xfrm>
              <a:off x="1179652" y="2242497"/>
              <a:ext cx="2189505" cy="911806"/>
              <a:chOff x="1179652" y="2242497"/>
              <a:chExt cx="2189505" cy="911806"/>
            </a:xfrm>
          </p:grpSpPr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5DBA7E8A-A43B-421D-B3C8-9D55B3969C20}"/>
                  </a:ext>
                </a:extLst>
              </p:cNvPr>
              <p:cNvSpPr/>
              <p:nvPr/>
            </p:nvSpPr>
            <p:spPr>
              <a:xfrm>
                <a:off x="2135248" y="2242497"/>
                <a:ext cx="1233909" cy="441573"/>
              </a:xfrm>
              <a:prstGeom prst="rect">
                <a:avLst/>
              </a:prstGeom>
            </p:spPr>
            <p:txBody>
              <a:bodyPr wrap="square" lIns="0" tIns="0" bIns="0">
                <a:spAutoFit/>
              </a:bodyPr>
              <a:lstStyle/>
              <a:p>
                <a:pPr algn="just"/>
                <a:r>
                  <a:rPr lang="ru-RU" sz="240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93 </a:t>
                </a:r>
                <a:r>
                  <a:rPr lang="ru-RU" sz="1050" b="1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ОРГАНИЗАЦИИ ЗДРАВООХРАНЕНИЯ</a:t>
                </a:r>
                <a:endParaRPr lang="ru-RU" sz="900" b="1" dirty="0">
                  <a:solidFill>
                    <a:srgbClr val="0070C0"/>
                  </a:solidFill>
                  <a:cs typeface="Arial" panose="020B0604020202020204" pitchFamily="34" charset="0"/>
                </a:endParaRPr>
              </a:p>
            </p:txBody>
          </p:sp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8F4DBD9F-3713-430D-A18F-BBD756F974F8}"/>
                  </a:ext>
                </a:extLst>
              </p:cNvPr>
              <p:cNvSpPr/>
              <p:nvPr/>
            </p:nvSpPr>
            <p:spPr>
              <a:xfrm>
                <a:off x="2218992" y="2858006"/>
                <a:ext cx="254117" cy="2962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FF0000"/>
                    </a:solidFill>
                  </a:rPr>
                  <a:t> </a:t>
                </a:r>
                <a:endParaRPr lang="ru-RU" sz="9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8" name="Прямоугольник 37">
                <a:extLst>
                  <a:ext uri="{FF2B5EF4-FFF2-40B4-BE49-F238E27FC236}">
                    <a16:creationId xmlns:a16="http://schemas.microsoft.com/office/drawing/2014/main" id="{267CF338-30CF-4A28-A83F-D661AC08E0AF}"/>
                  </a:ext>
                </a:extLst>
              </p:cNvPr>
              <p:cNvSpPr/>
              <p:nvPr/>
            </p:nvSpPr>
            <p:spPr>
              <a:xfrm>
                <a:off x="2086346" y="2713910"/>
                <a:ext cx="1038528" cy="3071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B050"/>
                    </a:solidFill>
                  </a:rPr>
                  <a:t>93 </a:t>
                </a:r>
                <a:r>
                  <a:rPr lang="ru-RU" sz="1000" b="1" dirty="0">
                    <a:solidFill>
                      <a:srgbClr val="00B050"/>
                    </a:solidFill>
                  </a:rPr>
                  <a:t>ВНЕДРЕНО </a:t>
                </a:r>
              </a:p>
            </p:txBody>
          </p:sp>
          <p:sp>
            <p:nvSpPr>
              <p:cNvPr id="39" name="Прямоугольник 38">
                <a:extLst>
                  <a:ext uri="{FF2B5EF4-FFF2-40B4-BE49-F238E27FC236}">
                    <a16:creationId xmlns:a16="http://schemas.microsoft.com/office/drawing/2014/main" id="{67FC6EE4-D68D-464F-90C4-D5CE8598C3F5}"/>
                  </a:ext>
                </a:extLst>
              </p:cNvPr>
              <p:cNvSpPr/>
              <p:nvPr/>
            </p:nvSpPr>
            <p:spPr>
              <a:xfrm>
                <a:off x="1346351" y="2328666"/>
                <a:ext cx="259259" cy="32098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2000" b="1" dirty="0">
                    <a:solidFill>
                      <a:srgbClr val="FF0000"/>
                    </a:solidFill>
                  </a:rPr>
                  <a:t> </a:t>
                </a:r>
                <a:endParaRPr lang="ru-RU" sz="1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40" name="Прямоугольник 39">
                <a:extLst>
                  <a:ext uri="{FF2B5EF4-FFF2-40B4-BE49-F238E27FC236}">
                    <a16:creationId xmlns:a16="http://schemas.microsoft.com/office/drawing/2014/main" id="{E89F3B7E-D5F1-48D3-9D5D-94AFC138944A}"/>
                  </a:ext>
                </a:extLst>
              </p:cNvPr>
              <p:cNvSpPr/>
              <p:nvPr/>
            </p:nvSpPr>
            <p:spPr>
              <a:xfrm>
                <a:off x="1179652" y="2509739"/>
                <a:ext cx="922038" cy="383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100%</a:t>
                </a:r>
                <a:endParaRPr lang="ru-RU" sz="11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" name="Прямоугольник 40"/>
          <p:cNvSpPr/>
          <p:nvPr/>
        </p:nvSpPr>
        <p:spPr>
          <a:xfrm>
            <a:off x="258394" y="481912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42" name="Заголовок 4">
            <a:extLst>
              <a:ext uri="{FF2B5EF4-FFF2-40B4-BE49-F238E27FC236}">
                <a16:creationId xmlns:a16="http://schemas.microsoft.com/office/drawing/2014/main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1740962" y="22045"/>
            <a:ext cx="8373797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</a:rPr>
              <a:t>Готовность медицинских организации к ОСМС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95804" y="2841042"/>
            <a:ext cx="11895667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prstClr val="white"/>
                </a:solidFill>
                <a:cs typeface="Arial" panose="020B0604020202020204" pitchFamily="34" charset="0"/>
              </a:rPr>
              <a:t>ФИНАНСИРОВАНИЕ МО ПО ГОРОДУ НУР-СУЛТАН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9071773" y="4003788"/>
            <a:ext cx="298809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Narrow" pitchFamily="34" charset="0"/>
              </a:rPr>
              <a:t>Общая сумма заключенных </a:t>
            </a:r>
          </a:p>
          <a:p>
            <a:r>
              <a:rPr lang="ru-RU" dirty="0">
                <a:latin typeface="Arial Narrow" pitchFamily="34" charset="0"/>
              </a:rPr>
              <a:t>договоров </a:t>
            </a:r>
            <a:r>
              <a:rPr lang="ru-RU" sz="2400" b="1" dirty="0">
                <a:latin typeface="Arial Narrow" pitchFamily="34" charset="0"/>
              </a:rPr>
              <a:t>126 225,0</a:t>
            </a:r>
            <a:r>
              <a:rPr lang="ru-RU" sz="1600" b="1" dirty="0">
                <a:latin typeface="Arial Narrow" pitchFamily="34" charset="0"/>
              </a:rPr>
              <a:t> млн. </a:t>
            </a:r>
            <a:r>
              <a:rPr lang="ru-RU" sz="1600" b="1" dirty="0" err="1">
                <a:latin typeface="Arial Narrow" pitchFamily="34" charset="0"/>
              </a:rPr>
              <a:t>тг</a:t>
            </a:r>
            <a:r>
              <a:rPr lang="ru-RU" sz="1600" b="1" dirty="0">
                <a:latin typeface="Arial Narrow" pitchFamily="34" charset="0"/>
              </a:rPr>
              <a:t>.</a:t>
            </a:r>
            <a:r>
              <a:rPr lang="ru-RU" sz="1600" dirty="0">
                <a:latin typeface="Arial Narrow" pitchFamily="34" charset="0"/>
              </a:rPr>
              <a:t> 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8062640" y="5239245"/>
            <a:ext cx="410350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C0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</a:t>
            </a:r>
            <a:r>
              <a:rPr lang="ru-RU" dirty="0">
                <a:sym typeface="Wingdings" panose="05000000000000000000" pitchFamily="2" charset="2"/>
              </a:rPr>
              <a:t> </a:t>
            </a:r>
            <a:r>
              <a:rPr lang="ru-RU" dirty="0">
                <a:latin typeface="Arial Narrow" pitchFamily="34" charset="0"/>
              </a:rPr>
              <a:t>сумма финансирования </a:t>
            </a:r>
            <a:r>
              <a:rPr lang="ru-RU" b="1" dirty="0">
                <a:latin typeface="Arial Narrow" pitchFamily="34" charset="0"/>
              </a:rPr>
              <a:t>на </a:t>
            </a:r>
            <a:r>
              <a:rPr lang="ru-RU" sz="2400" b="1" dirty="0">
                <a:latin typeface="Arial Narrow" pitchFamily="34" charset="0"/>
              </a:rPr>
              <a:t>38,5%</a:t>
            </a:r>
            <a:endParaRPr lang="ru-RU" dirty="0">
              <a:latin typeface="Arial Narrow" pitchFamily="34" charset="0"/>
            </a:endParaRPr>
          </a:p>
          <a:p>
            <a:pPr algn="just"/>
            <a:r>
              <a:rPr lang="ru-RU" sz="1600" i="1" dirty="0">
                <a:latin typeface="Arial Narrow" pitchFamily="34" charset="0"/>
              </a:rPr>
              <a:t>      (2019 г – 91 862,6 млн. </a:t>
            </a:r>
            <a:r>
              <a:rPr lang="ru-RU" sz="1600" i="1" dirty="0" err="1">
                <a:latin typeface="Arial Narrow" pitchFamily="34" charset="0"/>
              </a:rPr>
              <a:t>тг</a:t>
            </a:r>
            <a:r>
              <a:rPr lang="ru-RU" sz="1600" i="1" dirty="0">
                <a:latin typeface="Arial Narrow" pitchFamily="34" charset="0"/>
              </a:rPr>
              <a:t>)</a:t>
            </a:r>
            <a:endParaRPr lang="ru-RU" sz="1600" dirty="0">
              <a:latin typeface="Arial Narrow" pitchFamily="34" charset="0"/>
            </a:endParaRPr>
          </a:p>
        </p:txBody>
      </p:sp>
      <p:pic>
        <p:nvPicPr>
          <p:cNvPr id="60" name="Рисунок 59">
            <a:extLst>
              <a:ext uri="{FF2B5EF4-FFF2-40B4-BE49-F238E27FC236}">
                <a16:creationId xmlns:a16="http://schemas.microsoft.com/office/drawing/2014/main" id="{D7FA514E-16F4-4D1A-8C98-590A68C8F1FA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 flipH="1">
            <a:off x="8178221" y="3908779"/>
            <a:ext cx="672928" cy="101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19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6A894A44-C220-4C3D-9BA2-18D05431462A}"/>
              </a:ext>
            </a:extLst>
          </p:cNvPr>
          <p:cNvSpPr txBox="1">
            <a:spLocks/>
          </p:cNvSpPr>
          <p:nvPr/>
        </p:nvSpPr>
        <p:spPr>
          <a:xfrm>
            <a:off x="1596350" y="400213"/>
            <a:ext cx="9144000" cy="9237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Номер слайда 3">
            <a:extLst>
              <a:ext uri="{FF2B5EF4-FFF2-40B4-BE49-F238E27FC236}">
                <a16:creationId xmlns:a16="http://schemas.microsoft.com/office/drawing/2014/main" id="{5E324537-63A9-4B37-AFED-B7E8C5807386}"/>
              </a:ext>
            </a:extLst>
          </p:cNvPr>
          <p:cNvSpPr txBox="1">
            <a:spLocks/>
          </p:cNvSpPr>
          <p:nvPr/>
        </p:nvSpPr>
        <p:spPr>
          <a:xfrm>
            <a:off x="10114392" y="786348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37E3D-19A1-4ED2-9B6C-4A3DD4CFF281}" type="slidenum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B1109DCF-253E-4505-BD86-4F7CE92E59C3}"/>
              </a:ext>
            </a:extLst>
          </p:cNvPr>
          <p:cNvSpPr/>
          <p:nvPr/>
        </p:nvSpPr>
        <p:spPr>
          <a:xfrm>
            <a:off x="5709690" y="629338"/>
            <a:ext cx="6152617" cy="1019647"/>
          </a:xfrm>
          <a:prstGeom prst="rect">
            <a:avLst/>
          </a:prstGeom>
          <a:solidFill>
            <a:srgbClr val="E6F0C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63" dirty="0">
              <a:solidFill>
                <a:sysClr val="windowText" lastClr="000000"/>
              </a:solidFill>
            </a:endParaRPr>
          </a:p>
        </p:txBody>
      </p:sp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3EB71D5B-56AC-4F12-896E-B1F6609AF2D7}"/>
              </a:ext>
            </a:extLst>
          </p:cNvPr>
          <p:cNvSpPr/>
          <p:nvPr/>
        </p:nvSpPr>
        <p:spPr>
          <a:xfrm>
            <a:off x="139658" y="785510"/>
            <a:ext cx="5487420" cy="685731"/>
          </a:xfrm>
          <a:prstGeom prst="rect">
            <a:avLst/>
          </a:prstGeom>
          <a:solidFill>
            <a:srgbClr val="D5DC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00" dirty="0"/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3F63E730-C5BC-4CA4-B3B6-D37E5C9A4192}"/>
              </a:ext>
            </a:extLst>
          </p:cNvPr>
          <p:cNvSpPr/>
          <p:nvPr/>
        </p:nvSpPr>
        <p:spPr>
          <a:xfrm>
            <a:off x="191589" y="945424"/>
            <a:ext cx="6288352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Консультативно-диагностическая помощь </a:t>
            </a:r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11,4</a:t>
            </a:r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млрд.тг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D230B477-7AC5-4075-BC59-67E2E2234B44}"/>
              </a:ext>
            </a:extLst>
          </p:cNvPr>
          <p:cNvSpPr/>
          <p:nvPr/>
        </p:nvSpPr>
        <p:spPr>
          <a:xfrm>
            <a:off x="5766307" y="604358"/>
            <a:ext cx="6096000" cy="104644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Восстановительное лечение и медицинская реабилитация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1500" b="1" dirty="0">
                <a:latin typeface="Arial" panose="020B0604020202020204" pitchFamily="34" charset="0"/>
                <a:cs typeface="Arial" panose="020B0604020202020204" pitchFamily="34" charset="0"/>
              </a:rPr>
              <a:t>7,6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млрд. </a:t>
            </a:r>
            <a:r>
              <a:rPr lang="ru-RU" sz="1500" dirty="0" err="1">
                <a:latin typeface="Arial" panose="020B0604020202020204" pitchFamily="34" charset="0"/>
                <a:cs typeface="Arial" panose="020B0604020202020204" pitchFamily="34" charset="0"/>
              </a:rPr>
              <a:t>тг</a:t>
            </a: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600" dirty="0"/>
              <a:t>Для оказания услуг реабилитации 1 и 2 этапа на уровне стационаров открыты </a:t>
            </a:r>
            <a:r>
              <a:rPr lang="ru-RU" sz="1600" b="1" dirty="0"/>
              <a:t>159 коек</a:t>
            </a:r>
            <a:r>
              <a:rPr lang="ru-RU" sz="1600" dirty="0"/>
              <a:t>, в АПО для 3 этапа развернуты </a:t>
            </a:r>
            <a:r>
              <a:rPr lang="ru-RU" sz="1600" b="1" dirty="0"/>
              <a:t>142 койки</a:t>
            </a:r>
            <a:r>
              <a:rPr lang="ru-RU" sz="1600" dirty="0"/>
              <a:t>. 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715938"/>
              </p:ext>
            </p:extLst>
          </p:nvPr>
        </p:nvGraphicFramePr>
        <p:xfrm>
          <a:off x="704310" y="9953624"/>
          <a:ext cx="8096790" cy="5720416"/>
        </p:xfrm>
        <a:graphic>
          <a:graphicData uri="http://schemas.openxmlformats.org/drawingml/2006/table">
            <a:tbl>
              <a:tblPr/>
              <a:tblGrid>
                <a:gridCol w="304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7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2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0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212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1209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56" marR="6656" marT="66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Информация по КТ, МРТ (взрослые)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56" marR="6656" marT="665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МО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КТ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МРТ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ПМСП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Green Clinic"</a:t>
                      </a:r>
                    </a:p>
                  </a:txBody>
                  <a:tcPr marL="6656" marR="6656" marT="665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"Шипагер",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ТОО"Медикер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", ГП № 9,    ГП № 12, КФ РДЦ, ТОО "Салауатты Астана"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ННКЦ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НЦН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УДП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РДЦ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НОЦ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Госпиталь МВД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ГМБ № 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ГБ № 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 № 8, ГП № 7, ГП №11, ГП №13, ЦСЗ Ниет,        ЦСЗ Достык, ТОО 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City, 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Клиника д. 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Абдугалимова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ТОО "</a:t>
                      </a:r>
                      <a:r>
                        <a:rPr lang="ru-RU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Жануя</a:t>
                      </a:r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", ГП № 6, Медикер Педиатрия, Сана Вита, 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ННМЦ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ММЦ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"Лидер"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ГЦФ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 № 6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15 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АОБ № 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16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НИИТО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ЦДБ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Сарыарка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 №3, ГП № 1, ГП №4, ГП №5, ГП №10, ЦДБ, ЦСЗ №5, МУА, Кировская, ГП № 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ГП № 4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Сарыарка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 "Лидер"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Сарыарка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1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Госпиталь КНБ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Сарыарка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8877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656" marR="6656" marT="66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Информация по КТ, МРТ - Детские</a:t>
                      </a:r>
                    </a:p>
                  </a:txBody>
                  <a:tcPr marL="6656" marR="6656" marT="665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3197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НЦМД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ТОО "Шипагер",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ТОО"Медикер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", ГП № 9,    ГП № 12, КФ РДЦ, ТОО Салауатты Астана (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жагалау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5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ННКЦ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1 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Есиль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ГП №3, ГП № 1, ГП №4, ГП №5, ГП №10, ЦДБ, ЦСЗ №5, МУА, Кировская, ГП № 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5290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ГДБ №2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Алматы</a:t>
                      </a:r>
                    </a:p>
                  </a:txBody>
                  <a:tcPr marL="6656" marR="6656" marT="665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ГП № 8, ГП № 7, ГП №11, ГП №13, ЦСЗ Ниет,        ЦСЗ Достык, ТОО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City, 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Клиника д.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Абдугалимова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            ТОО "Салауатты Астана", ТОО "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Жануя</a:t>
                      </a:r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", ГП № 6, Медикер Педиатрия, Сана Вита, </a:t>
                      </a:r>
                    </a:p>
                    <a:p>
                      <a:pPr algn="l" fontAlgn="ctr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56" marR="6656" marT="665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393" y="1698790"/>
            <a:ext cx="6052708" cy="51236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3B16FC4C-1F55-4C9E-9501-506A633339E8}"/>
              </a:ext>
            </a:extLst>
          </p:cNvPr>
          <p:cNvCxnSpPr/>
          <p:nvPr/>
        </p:nvCxnSpPr>
        <p:spPr>
          <a:xfrm>
            <a:off x="389435" y="1663621"/>
            <a:ext cx="1132740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Заголовок 1"/>
          <p:cNvSpPr txBox="1">
            <a:spLocks/>
          </p:cNvSpPr>
          <p:nvPr/>
        </p:nvSpPr>
        <p:spPr>
          <a:xfrm>
            <a:off x="227510" y="2380894"/>
            <a:ext cx="5201740" cy="2867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городе Нур-Султан имеется 17 аппаратов КТ, 19 аппаратов МРТ;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2020 году на обеспечение населения дорогостоящими услугами в рамках ОСМС выделено  -  2 448 380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тыс.тг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>
              <a:buFont typeface="Wingdings" pitchFamily="2" charset="2"/>
              <a:buChar char="ü"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2019 году общая сумма на дорогостоящие услуги составляло - 337 080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тыс.тг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8394" y="481912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kern="0">
              <a:solidFill>
                <a:sysClr val="windowText" lastClr="000000"/>
              </a:solidFill>
            </a:endParaRPr>
          </a:p>
        </p:txBody>
      </p:sp>
      <p:sp>
        <p:nvSpPr>
          <p:cNvPr id="17" name="Заголовок 4">
            <a:extLst>
              <a:ext uri="{FF2B5EF4-FFF2-40B4-BE49-F238E27FC236}">
                <a16:creationId xmlns:a16="http://schemas.microsoft.com/office/drawing/2014/main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1740962" y="22045"/>
            <a:ext cx="8373797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800" b="1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</a:rPr>
              <a:t>Готовность медицинских организации к ОСМС</a:t>
            </a:r>
          </a:p>
        </p:txBody>
      </p:sp>
      <p:sp>
        <p:nvSpPr>
          <p:cNvPr id="18" name="Номер слайда 1">
            <a:extLst>
              <a:ext uri="{FF2B5EF4-FFF2-40B4-BE49-F238E27FC236}">
                <a16:creationId xmlns:a16="http://schemas.microsoft.com/office/drawing/2014/main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9356711" y="65055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</a:rPr>
              <a:pPr algn="r">
                <a:defRPr/>
              </a:pPr>
              <a:t>9</a:t>
            </a:fld>
            <a:endParaRPr lang="ru-RU" sz="12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9805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10300</TotalTime>
  <Words>2127</Words>
  <Application>Microsoft Office PowerPoint</Application>
  <PresentationFormat>Широкоэкранный</PresentationFormat>
  <Paragraphs>481</Paragraphs>
  <Slides>15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Arial Narrow</vt:lpstr>
      <vt:lpstr>Calibri</vt:lpstr>
      <vt:lpstr>Helvetica Neue</vt:lpstr>
      <vt:lpstr>Times New Roman</vt:lpstr>
      <vt:lpstr>Wingdings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KPMG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Wide screen template</dc:title>
  <dc:creator>Misriyeva, Kizilgyul</dc:creator>
  <cp:lastModifiedBy>admin</cp:lastModifiedBy>
  <cp:revision>1159</cp:revision>
  <cp:lastPrinted>2019-07-26T11:42:42Z</cp:lastPrinted>
  <dcterms:created xsi:type="dcterms:W3CDTF">2019-05-23T07:55:01Z</dcterms:created>
  <dcterms:modified xsi:type="dcterms:W3CDTF">2020-02-27T04:43:22Z</dcterms:modified>
  <cp:category>KPMG Confidential</cp:category>
</cp:coreProperties>
</file>