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352" r:id="rId5"/>
    <p:sldId id="262" r:id="rId6"/>
    <p:sldId id="345" r:id="rId7"/>
    <p:sldId id="346" r:id="rId8"/>
    <p:sldId id="340" r:id="rId9"/>
    <p:sldId id="348" r:id="rId10"/>
    <p:sldId id="273" r:id="rId11"/>
    <p:sldId id="339" r:id="rId12"/>
    <p:sldId id="349" r:id="rId13"/>
    <p:sldId id="276" r:id="rId14"/>
    <p:sldId id="277" r:id="rId15"/>
    <p:sldId id="341" r:id="rId16"/>
    <p:sldId id="342" r:id="rId17"/>
    <p:sldId id="343" r:id="rId18"/>
    <p:sldId id="344" r:id="rId19"/>
    <p:sldId id="306" r:id="rId20"/>
    <p:sldId id="307" r:id="rId21"/>
    <p:sldId id="308" r:id="rId22"/>
    <p:sldId id="310" r:id="rId23"/>
    <p:sldId id="311" r:id="rId24"/>
    <p:sldId id="312" r:id="rId25"/>
    <p:sldId id="313" r:id="rId26"/>
    <p:sldId id="314" r:id="rId27"/>
    <p:sldId id="315" r:id="rId28"/>
    <p:sldId id="351" r:id="rId29"/>
    <p:sldId id="350" r:id="rId30"/>
    <p:sldId id="309" r:id="rId31"/>
    <p:sldId id="320" r:id="rId32"/>
    <p:sldId id="319" r:id="rId33"/>
    <p:sldId id="321" r:id="rId34"/>
    <p:sldId id="322" r:id="rId35"/>
    <p:sldId id="323" r:id="rId36"/>
    <p:sldId id="324" r:id="rId37"/>
    <p:sldId id="333" r:id="rId38"/>
    <p:sldId id="334" r:id="rId39"/>
    <p:sldId id="335" r:id="rId40"/>
    <p:sldId id="301" r:id="rId41"/>
    <p:sldId id="354" r:id="rId42"/>
    <p:sldId id="353" r:id="rId43"/>
  </p:sldIdLst>
  <p:sldSz cx="9144000" cy="5143500" type="screen16x9"/>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7"/>
    <p:restoredTop sz="94649"/>
  </p:normalViewPr>
  <p:slideViewPr>
    <p:cSldViewPr>
      <p:cViewPr varScale="1">
        <p:scale>
          <a:sx n="113" d="100"/>
          <a:sy n="113" d="100"/>
        </p:scale>
        <p:origin x="-14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31947DF8-371D-462B-9C48-045C62A71580}" type="datetimeFigureOut">
              <a:rPr lang="ru-RU" smtClean="0"/>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3549974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1947DF8-371D-462B-9C48-045C62A71580}" type="datetimeFigureOut">
              <a:rPr lang="ru-RU" smtClean="0"/>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1386013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1947DF8-371D-462B-9C48-045C62A71580}" type="datetimeFigureOut">
              <a:rPr lang="ru-RU" smtClean="0"/>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331971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1947DF8-371D-462B-9C48-045C62A71580}" type="datetimeFigureOut">
              <a:rPr lang="ru-RU" smtClean="0"/>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372062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1947DF8-371D-462B-9C48-045C62A71580}" type="datetimeFigureOut">
              <a:rPr lang="ru-RU" smtClean="0"/>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329385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1947DF8-371D-462B-9C48-045C62A71580}" type="datetimeFigureOut">
              <a:rPr lang="ru-RU" smtClean="0"/>
              <a:t>03.03.2020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330067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1947DF8-371D-462B-9C48-045C62A71580}" type="datetimeFigureOut">
              <a:rPr lang="ru-RU" smtClean="0"/>
              <a:t>03.03.2020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3783518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1947DF8-371D-462B-9C48-045C62A71580}" type="datetimeFigureOut">
              <a:rPr lang="ru-RU" smtClean="0"/>
              <a:t>03.03.2020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1940722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1947DF8-371D-462B-9C48-045C62A71580}" type="datetimeFigureOut">
              <a:rPr lang="ru-RU" smtClean="0"/>
              <a:t>03.03.2020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2473791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1947DF8-371D-462B-9C48-045C62A71580}" type="datetimeFigureOut">
              <a:rPr lang="ru-RU" smtClean="0"/>
              <a:t>03.03.2020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195941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1947DF8-371D-462B-9C48-045C62A71580}" type="datetimeFigureOut">
              <a:rPr lang="ru-RU" smtClean="0"/>
              <a:t>03.03.2020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575DEC-D436-4A77-93B4-E6E2A8377312}" type="slidenum">
              <a:rPr lang="ru-RU" smtClean="0"/>
              <a:t>‹#›</a:t>
            </a:fld>
            <a:endParaRPr lang="ru-RU"/>
          </a:p>
        </p:txBody>
      </p:sp>
    </p:spTree>
    <p:extLst>
      <p:ext uri="{BB962C8B-B14F-4D97-AF65-F5344CB8AC3E}">
        <p14:creationId xmlns:p14="http://schemas.microsoft.com/office/powerpoint/2010/main" val="175807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1947DF8-371D-462B-9C48-045C62A71580}" type="datetimeFigureOut">
              <a:rPr lang="ru-RU" smtClean="0"/>
              <a:t>03.03.2020</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B575DEC-D436-4A77-93B4-E6E2A8377312}" type="slidenum">
              <a:rPr lang="ru-RU" smtClean="0"/>
              <a:t>‹#›</a:t>
            </a:fld>
            <a:endParaRPr lang="ru-RU"/>
          </a:p>
        </p:txBody>
      </p:sp>
    </p:spTree>
    <p:extLst>
      <p:ext uri="{BB962C8B-B14F-4D97-AF65-F5344CB8AC3E}">
        <p14:creationId xmlns:p14="http://schemas.microsoft.com/office/powerpoint/2010/main" val="1148910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1347614"/>
            <a:ext cx="8856984" cy="1102519"/>
          </a:xfrm>
        </p:spPr>
        <p:txBody>
          <a:bodyPr>
            <a:noAutofit/>
          </a:bodyPr>
          <a:lstStyle/>
          <a:p>
            <a:r>
              <a:rPr lang="ru-RU" sz="3600" b="1" dirty="0">
                <a:solidFill>
                  <a:srgbClr val="C00000"/>
                </a:solidFill>
                <a:latin typeface="Arial Black" panose="020B0A04020102020204" pitchFamily="34" charset="0"/>
              </a:rPr>
              <a:t>«Правовые аспекты защиты прав потребителей»</a:t>
            </a:r>
          </a:p>
        </p:txBody>
      </p:sp>
      <p:sp>
        <p:nvSpPr>
          <p:cNvPr id="3" name="Подзаголовок 2"/>
          <p:cNvSpPr>
            <a:spLocks noGrp="1"/>
          </p:cNvSpPr>
          <p:nvPr>
            <p:ph type="subTitle" idx="1"/>
          </p:nvPr>
        </p:nvSpPr>
        <p:spPr>
          <a:xfrm>
            <a:off x="539552" y="3147814"/>
            <a:ext cx="6477000" cy="1485900"/>
          </a:xfrm>
        </p:spPr>
        <p:txBody>
          <a:bodyPr>
            <a:normAutofit fontScale="92500" lnSpcReduction="20000"/>
          </a:bodyPr>
          <a:lstStyle/>
          <a:p>
            <a:pPr algn="l"/>
            <a:r>
              <a:rPr lang="ru-RU" sz="1900" dirty="0" err="1">
                <a:solidFill>
                  <a:schemeClr val="tx1"/>
                </a:solidFill>
              </a:rPr>
              <a:t>К.ю.н</a:t>
            </a:r>
            <a:r>
              <a:rPr lang="ru-RU" sz="1900" dirty="0">
                <a:solidFill>
                  <a:schemeClr val="tx1"/>
                </a:solidFill>
              </a:rPr>
              <a:t>., ассоциированный профессор</a:t>
            </a:r>
          </a:p>
          <a:p>
            <a:pPr algn="l"/>
            <a:r>
              <a:rPr lang="ru-RU" sz="1900" dirty="0">
                <a:solidFill>
                  <a:schemeClr val="tx1"/>
                </a:solidFill>
              </a:rPr>
              <a:t>Председатель Правления: </a:t>
            </a:r>
          </a:p>
          <a:p>
            <a:pPr algn="l"/>
            <a:r>
              <a:rPr lang="ru-RU" sz="1900" dirty="0">
                <a:solidFill>
                  <a:schemeClr val="tx1"/>
                </a:solidFill>
              </a:rPr>
              <a:t>ОЮЛ «Ассоциация Лига Потребителей Казахстана»,</a:t>
            </a:r>
          </a:p>
          <a:p>
            <a:pPr algn="l"/>
            <a:r>
              <a:rPr lang="ru-RU" sz="1900" dirty="0">
                <a:solidFill>
                  <a:schemeClr val="tx1"/>
                </a:solidFill>
              </a:rPr>
              <a:t>РОО «Национальная Палата Медиаторов»</a:t>
            </a:r>
          </a:p>
          <a:p>
            <a:pPr algn="l"/>
            <a:r>
              <a:rPr lang="ru-RU" sz="1900" dirty="0">
                <a:solidFill>
                  <a:schemeClr val="tx1"/>
                </a:solidFill>
              </a:rPr>
              <a:t>Романовская С.Ю.</a:t>
            </a:r>
          </a:p>
        </p:txBody>
      </p:sp>
    </p:spTree>
    <p:extLst>
      <p:ext uri="{BB962C8B-B14F-4D97-AF65-F5344CB8AC3E}">
        <p14:creationId xmlns:p14="http://schemas.microsoft.com/office/powerpoint/2010/main" val="57244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500" y="297063"/>
            <a:ext cx="9001000" cy="857250"/>
          </a:xfrm>
        </p:spPr>
        <p:txBody>
          <a:bodyPr>
            <a:noAutofit/>
          </a:bodyPr>
          <a:lstStyle/>
          <a:p>
            <a:pPr algn="ctr"/>
            <a:r>
              <a:rPr lang="ru-RU" sz="2000" dirty="0">
                <a:solidFill>
                  <a:schemeClr val="bg1"/>
                </a:solidFill>
              </a:rPr>
              <a:t>Условия возврата товаров надлежащего качества (ст.14, ст.30 ЗРК «О </a:t>
            </a:r>
            <a:r>
              <a:rPr lang="ru-RU" sz="2000" dirty="0" smtClean="0">
                <a:solidFill>
                  <a:schemeClr val="bg1"/>
                </a:solidFill>
              </a:rPr>
              <a:t>ЗПП»:</a:t>
            </a:r>
            <a:endParaRPr lang="ru-RU" sz="2000" dirty="0">
              <a:solidFill>
                <a:schemeClr val="bg1"/>
              </a:solidFill>
            </a:endParaRPr>
          </a:p>
        </p:txBody>
      </p:sp>
      <p:sp>
        <p:nvSpPr>
          <p:cNvPr id="3" name="Содержимое 2"/>
          <p:cNvSpPr>
            <a:spLocks noGrp="1"/>
          </p:cNvSpPr>
          <p:nvPr>
            <p:ph idx="1"/>
          </p:nvPr>
        </p:nvSpPr>
        <p:spPr>
          <a:xfrm>
            <a:off x="457200" y="1223070"/>
            <a:ext cx="8229600" cy="3394472"/>
          </a:xfrm>
        </p:spPr>
        <p:txBody>
          <a:bodyPr>
            <a:normAutofit fontScale="77500" lnSpcReduction="20000"/>
          </a:bodyPr>
          <a:lstStyle/>
          <a:p>
            <a:r>
              <a:rPr lang="ru-RU" dirty="0"/>
              <a:t>Осуществление возврата в течение 14 дневного срока с момента передачи товара потребителю;</a:t>
            </a:r>
          </a:p>
          <a:p>
            <a:r>
              <a:rPr lang="ru-RU" dirty="0"/>
              <a:t>Товар не должен быть в употреблении;</a:t>
            </a:r>
          </a:p>
          <a:p>
            <a:r>
              <a:rPr lang="ru-RU" dirty="0"/>
              <a:t>Должны быть сохранены его товарный вид, потребительские свойства, пломбы, ярлыки;</a:t>
            </a:r>
          </a:p>
          <a:p>
            <a:r>
              <a:rPr lang="ru-RU" dirty="0"/>
              <a:t>Продавец имеет право отказать в возврате продовольственных товаров надлежащего качества по своему усмотрению, так как ч.1 ст.30 ЗРК «О защите прав потребителей» распространяется на возрат непродовольственных товаров.</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292836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500" y="321297"/>
            <a:ext cx="9001000" cy="857250"/>
          </a:xfrm>
        </p:spPr>
        <p:txBody>
          <a:bodyPr>
            <a:noAutofit/>
          </a:bodyPr>
          <a:lstStyle/>
          <a:p>
            <a:r>
              <a:rPr lang="ru-RU" sz="2000" dirty="0">
                <a:solidFill>
                  <a:schemeClr val="bg1"/>
                </a:solidFill>
              </a:rPr>
              <a:t>Товары надлежащего качества не подлежащие возврату (ст.30 ЗРК «О ЗПП»)</a:t>
            </a:r>
          </a:p>
        </p:txBody>
      </p:sp>
      <p:sp>
        <p:nvSpPr>
          <p:cNvPr id="3" name="Содержимое 2"/>
          <p:cNvSpPr>
            <a:spLocks noGrp="1"/>
          </p:cNvSpPr>
          <p:nvPr>
            <p:ph idx="1"/>
          </p:nvPr>
        </p:nvSpPr>
        <p:spPr>
          <a:xfrm>
            <a:off x="952500" y="1187463"/>
            <a:ext cx="7239000" cy="3634740"/>
          </a:xfrm>
        </p:spPr>
        <p:txBody>
          <a:bodyPr>
            <a:normAutofit fontScale="70000" lnSpcReduction="20000"/>
          </a:bodyPr>
          <a:lstStyle/>
          <a:p>
            <a:pPr fontAlgn="base"/>
            <a:r>
              <a:rPr lang="ru-RU" dirty="0"/>
              <a:t>1) лекарственных средств и медицинских изделий;</a:t>
            </a:r>
          </a:p>
          <a:p>
            <a:pPr fontAlgn="base"/>
            <a:r>
              <a:rPr lang="ru-RU" dirty="0"/>
              <a:t>2) нательного белья;</a:t>
            </a:r>
          </a:p>
          <a:p>
            <a:pPr fontAlgn="base"/>
            <a:r>
              <a:rPr lang="ru-RU" dirty="0"/>
              <a:t>3) чулочно-носочных изделий;</a:t>
            </a:r>
          </a:p>
          <a:p>
            <a:pPr fontAlgn="base"/>
            <a:r>
              <a:rPr lang="ru-RU" dirty="0"/>
              <a:t>4) животных и растений;</a:t>
            </a:r>
          </a:p>
          <a:p>
            <a:pPr fontAlgn="base"/>
            <a:r>
              <a:rPr lang="ru-RU" dirty="0"/>
              <a:t>5) метражных товаров, а именно тканей из волокон всех видов, трикотажного и гардинного полотна, меха искусственного, ковровых изделий, нетканых материалов, лент, кружева, тесьмы, проводов, шнуров, кабелей, линолеума, багета, пленки, клеенки;</a:t>
            </a:r>
          </a:p>
          <a:p>
            <a:pPr fontAlgn="base"/>
            <a:r>
              <a:rPr lang="ru-RU" dirty="0"/>
              <a:t>6) </a:t>
            </a:r>
            <a:r>
              <a:rPr lang="ru-RU" dirty="0">
                <a:solidFill>
                  <a:schemeClr val="tx1">
                    <a:lumMod val="95000"/>
                    <a:lumOff val="5000"/>
                  </a:schemeClr>
                </a:solidFill>
              </a:rPr>
              <a:t>абонентского устройства сотовой связи</a:t>
            </a:r>
            <a:r>
              <a:rPr lang="ru-RU" dirty="0"/>
              <a:t>.</a:t>
            </a:r>
          </a:p>
          <a:p>
            <a:endParaRPr lang="ru-RU" dirty="0"/>
          </a:p>
        </p:txBody>
      </p:sp>
      <p:sp>
        <p:nvSpPr>
          <p:cNvPr id="4" name="Нижний колонтитул 3">
            <a:extLst>
              <a:ext uri="{FF2B5EF4-FFF2-40B4-BE49-F238E27FC236}">
                <a16:creationId xmlns:a16="http://schemas.microsoft.com/office/drawing/2014/main" xmlns="" id="{F685B240-AA58-734F-AD97-7FB2B575B704}"/>
              </a:ext>
            </a:extLst>
          </p:cNvPr>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617331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97063"/>
            <a:ext cx="8928992" cy="857250"/>
          </a:xfrm>
        </p:spPr>
        <p:txBody>
          <a:bodyPr>
            <a:normAutofit/>
          </a:bodyPr>
          <a:lstStyle/>
          <a:p>
            <a:r>
              <a:rPr lang="ru-RU" sz="2000" dirty="0">
                <a:solidFill>
                  <a:schemeClr val="bg1"/>
                </a:solidFill>
              </a:rPr>
              <a:t>Право потребителя на возврат товара ненадлежащего качества</a:t>
            </a:r>
          </a:p>
        </p:txBody>
      </p:sp>
      <p:sp>
        <p:nvSpPr>
          <p:cNvPr id="3" name="Содержимое 2"/>
          <p:cNvSpPr>
            <a:spLocks noGrp="1"/>
          </p:cNvSpPr>
          <p:nvPr>
            <p:ph idx="1"/>
          </p:nvPr>
        </p:nvSpPr>
        <p:spPr>
          <a:xfrm>
            <a:off x="457200" y="1214505"/>
            <a:ext cx="8229600" cy="3394472"/>
          </a:xfrm>
        </p:spPr>
        <p:txBody>
          <a:bodyPr>
            <a:normAutofit fontScale="55000" lnSpcReduction="20000"/>
          </a:bodyPr>
          <a:lstStyle/>
          <a:p>
            <a:r>
              <a:rPr lang="ru-RU" dirty="0"/>
              <a:t>В соответствии со ст.15 ЗРК «О защите прав потребителей»:</a:t>
            </a:r>
          </a:p>
          <a:p>
            <a:pPr fontAlgn="base"/>
            <a:r>
              <a:rPr lang="ru-RU" dirty="0"/>
              <a:t>Потребитель, которому продан товар ненадлежащего качества, если его недостатки не были оговорены продавцом, вправе по своему выбору потребовать:</a:t>
            </a:r>
          </a:p>
          <a:p>
            <a:pPr fontAlgn="base"/>
            <a:r>
              <a:rPr lang="ru-RU" dirty="0"/>
              <a:t>1) соразмерного уменьшения покупной цены;</a:t>
            </a:r>
          </a:p>
          <a:p>
            <a:pPr fontAlgn="base"/>
            <a:r>
              <a:rPr lang="ru-RU" dirty="0"/>
              <a:t>2) безвозмездного устранения недостатков товара.</a:t>
            </a:r>
          </a:p>
          <a:p>
            <a:pPr fontAlgn="base"/>
            <a:r>
              <a:rPr lang="ru-RU" dirty="0"/>
              <a:t>3) возмещения своих расходов на устранение недостатков товара;</a:t>
            </a:r>
          </a:p>
          <a:p>
            <a:pPr fontAlgn="base"/>
            <a:r>
              <a:rPr lang="ru-RU" dirty="0"/>
              <a:t>4) замены на товар аналогичной марки (модели, артикула);</a:t>
            </a:r>
          </a:p>
          <a:p>
            <a:pPr fontAlgn="base"/>
            <a:r>
              <a:rPr lang="ru-RU" dirty="0"/>
              <a:t>5) замены на такой же товар другой марки (модели, артикула) с соответствующим перерасчетом покупной цены;</a:t>
            </a:r>
          </a:p>
          <a:p>
            <a:pPr fontAlgn="base"/>
            <a:r>
              <a:rPr lang="ru-RU" dirty="0"/>
              <a:t>6) расторжения договора и возврата уплаченной за товар денежной суммы.</a:t>
            </a:r>
          </a:p>
          <a:p>
            <a:endParaRPr lang="ru-RU"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706132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08" y="297346"/>
            <a:ext cx="8856984" cy="857250"/>
          </a:xfrm>
        </p:spPr>
        <p:txBody>
          <a:bodyPr>
            <a:normAutofit/>
          </a:bodyPr>
          <a:lstStyle/>
          <a:p>
            <a:r>
              <a:rPr lang="ru-RU" sz="2000" dirty="0">
                <a:solidFill>
                  <a:schemeClr val="bg1"/>
                </a:solidFill>
              </a:rPr>
              <a:t>Процедура возврата товара ненадлежащего качества</a:t>
            </a:r>
          </a:p>
        </p:txBody>
      </p:sp>
      <p:sp>
        <p:nvSpPr>
          <p:cNvPr id="3" name="Содержимое 2"/>
          <p:cNvSpPr>
            <a:spLocks noGrp="1"/>
          </p:cNvSpPr>
          <p:nvPr>
            <p:ph idx="1"/>
          </p:nvPr>
        </p:nvSpPr>
        <p:spPr>
          <a:xfrm>
            <a:off x="762000" y="1028700"/>
            <a:ext cx="7620000" cy="3657600"/>
          </a:xfrm>
        </p:spPr>
        <p:txBody>
          <a:bodyPr>
            <a:noAutofit/>
          </a:bodyPr>
          <a:lstStyle/>
          <a:p>
            <a:r>
              <a:rPr lang="ru-RU" sz="1500" dirty="0"/>
              <a:t>Товар подлежит замене/ возврату в течение его гарантийного срока, а в случае его отсутствия в течение 2 лет с момента передачи товара потребителю (ст.17 ЗРК «О ЗПП»);</a:t>
            </a:r>
          </a:p>
          <a:p>
            <a:r>
              <a:rPr lang="ru-RU" sz="1500" dirty="0"/>
              <a:t>Возврат товара ненадлежащего качества осуществляется незамедлительно, а в случае необходимости проведения дополнительной проверки качества товара в течение 30 календарных дней с момента предъявление требования (ст.30 ЗРК «О ЗПП»);</a:t>
            </a:r>
          </a:p>
          <a:p>
            <a:r>
              <a:rPr lang="ru-RU" sz="1500" dirty="0"/>
              <a:t>При возврате потребителю уплаченных за товар денег продавец (изготовитель) не вправе удерживать из них сумму, на которую понизилась стоимость товара из-за полного или частичного использования товара, потери им товарного вида или других подобных обстоятельств (ст.30 ЗРК «О ЗПП»);</a:t>
            </a:r>
          </a:p>
          <a:p>
            <a:r>
              <a:rPr lang="ru-RU" sz="1500" dirty="0"/>
              <a:t> Потребитель имеет право на</a:t>
            </a:r>
            <a:r>
              <a:rPr lang="ru-RU" sz="1500" b="1" dirty="0"/>
              <a:t> </a:t>
            </a:r>
            <a:r>
              <a:rPr lang="ru-RU" sz="1500" dirty="0"/>
              <a:t>возмещение в полном объеме убытков (вреда), причиненных их жизни, здоровью и (или) имуществу вследствие недостатков товара (работы, услуги) (ст.16 ЗРК «О ЗПП»).</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52365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09" y="316698"/>
            <a:ext cx="8956982" cy="857250"/>
          </a:xfrm>
        </p:spPr>
        <p:txBody>
          <a:bodyPr>
            <a:noAutofit/>
          </a:bodyPr>
          <a:lstStyle/>
          <a:p>
            <a:r>
              <a:rPr lang="ru-RU" sz="2000" dirty="0">
                <a:solidFill>
                  <a:schemeClr val="bg1"/>
                </a:solidFill>
              </a:rPr>
              <a:t>Дополнительная проверка качества товара (ст.30 ЗРК «О ЗПП»)</a:t>
            </a:r>
          </a:p>
        </p:txBody>
      </p:sp>
      <p:sp>
        <p:nvSpPr>
          <p:cNvPr id="3" name="Содержимое 2"/>
          <p:cNvSpPr>
            <a:spLocks noGrp="1"/>
          </p:cNvSpPr>
          <p:nvPr>
            <p:ph idx="1"/>
          </p:nvPr>
        </p:nvSpPr>
        <p:spPr>
          <a:xfrm>
            <a:off x="800100" y="1171757"/>
            <a:ext cx="7543800" cy="3479238"/>
          </a:xfrm>
        </p:spPr>
        <p:txBody>
          <a:bodyPr>
            <a:normAutofit fontScale="62500" lnSpcReduction="20000"/>
          </a:bodyPr>
          <a:lstStyle/>
          <a:p>
            <a:r>
              <a:rPr lang="ru-RU" dirty="0"/>
              <a:t>Оплачивается продавцом;</a:t>
            </a:r>
          </a:p>
          <a:p>
            <a:r>
              <a:rPr lang="ru-RU" dirty="0"/>
              <a:t>Срок проведения не более 30 календарных дней;</a:t>
            </a:r>
          </a:p>
          <a:p>
            <a:r>
              <a:rPr lang="ru-RU" dirty="0"/>
              <a:t>Если в результате проверки (экспертизы) товара установлено, что недостатки товара отсутствуют или возникли после передачи товара потребителю вследствие нарушения им установленных правил использования, хранения или действий третьих лиц либо непреодолимой силы, потребитель обязан возместить продавцу (изготовителю) расходы на проведение проверки (экспертизы), а также связанные с ее проведением расходы на транспортировку товара;</a:t>
            </a:r>
          </a:p>
          <a:p>
            <a:r>
              <a:rPr lang="ru-RU" dirty="0"/>
              <a:t>Потребитель вправе принять участие в проведении дополнительной проверки качества товара.</a:t>
            </a:r>
          </a:p>
          <a:p>
            <a:endParaRPr lang="ru-RU"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842242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14325"/>
            <a:ext cx="8784976" cy="857250"/>
          </a:xfrm>
        </p:spPr>
        <p:txBody>
          <a:bodyPr>
            <a:normAutofit/>
          </a:bodyPr>
          <a:lstStyle/>
          <a:p>
            <a:r>
              <a:rPr lang="ru-RU" sz="2000" dirty="0">
                <a:solidFill>
                  <a:schemeClr val="bg1"/>
                </a:solidFill>
              </a:rPr>
              <a:t>Общественные объединения потребителей</a:t>
            </a:r>
          </a:p>
        </p:txBody>
      </p:sp>
      <p:sp>
        <p:nvSpPr>
          <p:cNvPr id="3" name="Содержимое 2"/>
          <p:cNvSpPr>
            <a:spLocks noGrp="1"/>
          </p:cNvSpPr>
          <p:nvPr>
            <p:ph idx="1"/>
          </p:nvPr>
        </p:nvSpPr>
        <p:spPr>
          <a:xfrm>
            <a:off x="952500" y="1419622"/>
            <a:ext cx="7239000" cy="2590800"/>
          </a:xfrm>
        </p:spPr>
        <p:txBody>
          <a:bodyPr/>
          <a:lstStyle/>
          <a:p>
            <a:r>
              <a:rPr lang="ru-RU" dirty="0"/>
              <a:t>Согласно ст. 20 ЗРК «О защите прав потребителей» потребители вправе объединяться на добровольной основе в общественные объединения потребителей.</a:t>
            </a:r>
          </a:p>
          <a:p>
            <a:endParaRPr lang="ru-RU"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82755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39502"/>
            <a:ext cx="8928992" cy="857250"/>
          </a:xfrm>
        </p:spPr>
        <p:txBody>
          <a:bodyPr>
            <a:noAutofit/>
          </a:bodyPr>
          <a:lstStyle/>
          <a:p>
            <a:r>
              <a:rPr lang="ru-RU" sz="1600" dirty="0">
                <a:solidFill>
                  <a:schemeClr val="bg1"/>
                </a:solidFill>
              </a:rPr>
              <a:t>Права Обществ по защите прав потребителей согласно ст.41 ЗРК «О защите прав потребителей»</a:t>
            </a:r>
          </a:p>
        </p:txBody>
      </p:sp>
      <p:sp>
        <p:nvSpPr>
          <p:cNvPr id="3" name="Содержимое 2"/>
          <p:cNvSpPr>
            <a:spLocks noGrp="1"/>
          </p:cNvSpPr>
          <p:nvPr>
            <p:ph idx="1"/>
          </p:nvPr>
        </p:nvSpPr>
        <p:spPr>
          <a:xfrm>
            <a:off x="685800" y="998426"/>
            <a:ext cx="7772400" cy="3886200"/>
          </a:xfrm>
        </p:spPr>
        <p:txBody>
          <a:bodyPr>
            <a:normAutofit/>
          </a:bodyPr>
          <a:lstStyle/>
          <a:p>
            <a:pPr fontAlgn="base"/>
            <a:r>
              <a:rPr lang="ru-RU" sz="1500" dirty="0"/>
              <a:t>1) вносить предложения по совершенствованию законодательства Республики Казахстан о защите прав потребителей в уполномоченный орган и иные государственные органы;</a:t>
            </a:r>
          </a:p>
          <a:p>
            <a:pPr fontAlgn="base"/>
            <a:r>
              <a:rPr lang="ru-RU" sz="1500" dirty="0"/>
              <a:t>2) обращаться в государственные органы в целях содействия в рассмотрении факта нарушения прав потребителей;</a:t>
            </a:r>
          </a:p>
          <a:p>
            <a:pPr fontAlgn="base"/>
            <a:r>
              <a:rPr lang="ru-RU" sz="1500" dirty="0"/>
              <a:t>3) изучать потребительские свойства товара, спрос на него, проводить опросы населения для выявления общественного мнения о качестве товара (работы, услуги);</a:t>
            </a:r>
          </a:p>
          <a:p>
            <a:pPr fontAlgn="base"/>
            <a:r>
              <a:rPr lang="ru-RU" sz="1500" dirty="0"/>
              <a:t>4) осуществлять прием заявлений, жалоб;</a:t>
            </a:r>
          </a:p>
          <a:p>
            <a:pPr fontAlgn="base"/>
            <a:r>
              <a:rPr lang="ru-RU" sz="1500" dirty="0"/>
              <a:t>5) обращаться в государственные органы с целью оценки качества товара (работы, услуги) в случае поступления заявления, жалобы потребителя;</a:t>
            </a:r>
          </a:p>
          <a:p>
            <a:pPr fontAlgn="base"/>
            <a:r>
              <a:rPr lang="ru-RU" sz="1500" dirty="0"/>
              <a:t>6) представлять интересы потребителей в государственных органах, а также в иных общественных объединениях в порядке, определяемом законами Республики Казахстан;</a:t>
            </a:r>
          </a:p>
          <a:p>
            <a:pPr fontAlgn="base"/>
            <a:r>
              <a:rPr lang="ru-RU" sz="1500" dirty="0"/>
              <a:t>7) предъявлять иски в суд в интересах потребителей, в том числе в интересах неопределенного круга потребителей;</a:t>
            </a:r>
          </a:p>
          <a:p>
            <a:endParaRPr lang="ru-RU" sz="1500"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584794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23900" y="915566"/>
            <a:ext cx="7696200" cy="3770734"/>
          </a:xfrm>
        </p:spPr>
        <p:txBody>
          <a:bodyPr>
            <a:normAutofit fontScale="47500" lnSpcReduction="20000"/>
          </a:bodyPr>
          <a:lstStyle/>
          <a:p>
            <a:pPr fontAlgn="base"/>
            <a:r>
              <a:rPr lang="ru-RU" dirty="0"/>
              <a:t>8) исследовать и распространять информацию по проблемам и правам потребителей в средствах массовой информации;</a:t>
            </a:r>
          </a:p>
          <a:p>
            <a:pPr fontAlgn="base"/>
            <a:r>
              <a:rPr lang="ru-RU" dirty="0"/>
              <a:t>9) реализовать социальные программы, проекты, а также отдельные мероприятия, направленные на решение социальных задач, по вопросам защиты прав потребителей на основе государственных социальных заказов;</a:t>
            </a:r>
          </a:p>
          <a:p>
            <a:pPr fontAlgn="base"/>
            <a:r>
              <a:rPr lang="ru-RU" dirty="0"/>
              <a:t>10) участвовать в разработке документов по стандартизации и нормативных технических документов, устанавливающих обязательные требования по безопасности товаров (работ, услуг);</a:t>
            </a:r>
          </a:p>
          <a:p>
            <a:pPr fontAlgn="base"/>
            <a:r>
              <a:rPr lang="ru-RU" dirty="0"/>
              <a:t>11) изучать и направлять в соответствующие государственные органы информацию по соблюдению прав потребителей в сфере торгового, бытового и иных видов обслуживания;</a:t>
            </a:r>
          </a:p>
          <a:p>
            <a:pPr fontAlgn="base"/>
            <a:r>
              <a:rPr lang="ru-RU" dirty="0"/>
              <a:t>12) обращаться в соответствующие государственные органы с целью принятия мер в пределах их компетенции в отношении лиц, выпустивших и реализовавших товары (выполнивших работы и оказавших услуги), не соответствующие установленным требованиям по безопасности и качеству;</a:t>
            </a:r>
          </a:p>
          <a:p>
            <a:pPr fontAlgn="base"/>
            <a:r>
              <a:rPr lang="ru-RU" dirty="0"/>
              <a:t>13) предъявлять иски в интересах потребителей, не являющихся членами общественных объединений потребителей, в случае нарушения их прав, предусмотренных действующим законодательством Республики Казахстан;</a:t>
            </a:r>
          </a:p>
          <a:p>
            <a:endParaRPr lang="ru-RU"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993244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62000" y="957080"/>
            <a:ext cx="7620000" cy="4038600"/>
          </a:xfrm>
        </p:spPr>
        <p:txBody>
          <a:bodyPr>
            <a:normAutofit fontScale="47500" lnSpcReduction="20000"/>
          </a:bodyPr>
          <a:lstStyle/>
          <a:p>
            <a:pPr fontAlgn="base"/>
            <a:r>
              <a:rPr lang="ru-RU" dirty="0"/>
              <a:t>14) распространять информацию о результатах исследований качества товаров (работ, услуг), а также иную информацию, которая будет способствовать реализации прав и законных интересов потребителей. Публикуемые общественными объединениями потребителей (их ассоциациями, союзами) результаты исследований качества товаров (работ, услуг) не являются рекламой;</a:t>
            </a:r>
          </a:p>
          <a:p>
            <a:pPr fontAlgn="base"/>
            <a:r>
              <a:rPr lang="ru-RU" dirty="0"/>
              <a:t>15) вносить в соответствующие государственные органы и организации предложения о принятии мер по повышению качества товаров (работ, услуг);</a:t>
            </a:r>
          </a:p>
          <a:p>
            <a:pPr fontAlgn="base"/>
            <a:r>
              <a:rPr lang="ru-RU" dirty="0"/>
              <a:t>16) участвовать совместно с соответствующими государственными органами в формировании открытых и общедоступных государственных информационных ресурсов в области защиты прав потребителей, качества и безопасности товаров (работ, услуг) в порядке, установленном действующим законодательством Республики Казахстан;</a:t>
            </a:r>
          </a:p>
          <a:p>
            <a:pPr fontAlgn="base"/>
            <a:r>
              <a:rPr lang="ru-RU" dirty="0"/>
              <a:t>17) оказывать юридическую и консультационную помощь потребителям;</a:t>
            </a:r>
          </a:p>
          <a:p>
            <a:pPr fontAlgn="base"/>
            <a:r>
              <a:rPr lang="ru-RU" dirty="0"/>
              <a:t>18) представлять через своих членов интересы потребителей в процессе медиации при разрешении конфликтов между потребителем и продавцом (исполнителем, изготовителем);</a:t>
            </a:r>
          </a:p>
          <a:p>
            <a:pPr fontAlgn="base"/>
            <a:r>
              <a:rPr lang="ru-RU" dirty="0"/>
              <a:t>19) принимать участие в работе общественных советов в порядке, установленном Законом Республики Казахстан «Об общественных советах».</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87210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42900"/>
            <a:ext cx="8229600" cy="857250"/>
          </a:xfrm>
        </p:spPr>
        <p:txBody>
          <a:bodyPr>
            <a:normAutofit/>
          </a:bodyPr>
          <a:lstStyle/>
          <a:p>
            <a:pPr algn="ctr"/>
            <a:r>
              <a:rPr lang="ru-RU" sz="2000" dirty="0">
                <a:solidFill>
                  <a:schemeClr val="bg1"/>
                </a:solidFill>
              </a:rPr>
              <a:t>ОЮЛ«Ассоциация Лига Потребителей </a:t>
            </a:r>
            <a:r>
              <a:rPr lang="ru-RU" sz="2000" dirty="0">
                <a:solidFill>
                  <a:schemeClr val="bg1"/>
                </a:solidFill>
              </a:rPr>
              <a:t>К</a:t>
            </a:r>
            <a:r>
              <a:rPr lang="ru-RU" sz="2000" dirty="0" smtClean="0">
                <a:solidFill>
                  <a:schemeClr val="bg1"/>
                </a:solidFill>
              </a:rPr>
              <a:t>азахстана</a:t>
            </a:r>
            <a:r>
              <a:rPr lang="ru-RU" sz="2000" dirty="0">
                <a:solidFill>
                  <a:schemeClr val="bg1"/>
                </a:solidFill>
              </a:rPr>
              <a:t>»:</a:t>
            </a:r>
          </a:p>
        </p:txBody>
      </p:sp>
      <p:sp>
        <p:nvSpPr>
          <p:cNvPr id="3" name="Содержимое 2"/>
          <p:cNvSpPr>
            <a:spLocks noGrp="1"/>
          </p:cNvSpPr>
          <p:nvPr>
            <p:ph idx="1"/>
          </p:nvPr>
        </p:nvSpPr>
        <p:spPr>
          <a:xfrm>
            <a:off x="723900" y="1205981"/>
            <a:ext cx="7696200" cy="3486150"/>
          </a:xfrm>
        </p:spPr>
        <p:txBody>
          <a:bodyPr>
            <a:normAutofit fontScale="85000" lnSpcReduction="20000"/>
          </a:bodyPr>
          <a:lstStyle/>
          <a:p>
            <a:r>
              <a:rPr lang="ru-RU" sz="2400" dirty="0"/>
              <a:t>некоммерческая, неправительственная организация;</a:t>
            </a:r>
          </a:p>
          <a:p>
            <a:r>
              <a:rPr lang="ru-RU" sz="2400" dirty="0"/>
              <a:t>существует на протяжении 29 лет и объединяет 60111 членов, 28 000 волонтеров;</a:t>
            </a:r>
          </a:p>
          <a:p>
            <a:r>
              <a:rPr lang="ru-RU" sz="2400" dirty="0"/>
              <a:t>осуществляет консультирование потребителей со всего Казахстана по номерам бесплатных телефонных линий </a:t>
            </a:r>
            <a:r>
              <a:rPr lang="kk-KZ" sz="2400" dirty="0"/>
              <a:t> </a:t>
            </a:r>
            <a:r>
              <a:rPr lang="en-US" sz="2400" dirty="0"/>
              <a:t>Active/</a:t>
            </a:r>
            <a:r>
              <a:rPr lang="en-US" sz="2400" dirty="0" err="1"/>
              <a:t>Kcell</a:t>
            </a:r>
            <a:r>
              <a:rPr lang="en-US" sz="2400" dirty="0"/>
              <a:t> 2040</a:t>
            </a:r>
            <a:r>
              <a:rPr lang="ru-RU" sz="2400" dirty="0"/>
              <a:t>, </a:t>
            </a:r>
            <a:r>
              <a:rPr lang="en-US" sz="2400" dirty="0"/>
              <a:t>Beeline 2518</a:t>
            </a:r>
            <a:r>
              <a:rPr lang="ru-RU" sz="2400" dirty="0"/>
              <a:t>;</a:t>
            </a:r>
          </a:p>
          <a:p>
            <a:r>
              <a:rPr lang="ru-RU" sz="2400" dirty="0"/>
              <a:t>Имеет собственный сайт </a:t>
            </a:r>
            <a:r>
              <a:rPr lang="en-US" sz="2400" dirty="0"/>
              <a:t>www.potrebitel.kz</a:t>
            </a:r>
            <a:r>
              <a:rPr lang="ru-RU" sz="2400" dirty="0"/>
              <a:t> и  </a:t>
            </a:r>
            <a:r>
              <a:rPr lang="ru-RU" sz="2400" dirty="0" err="1"/>
              <a:t>аккаунты</a:t>
            </a:r>
            <a:r>
              <a:rPr lang="ru-RU" sz="2400" dirty="0"/>
              <a:t> в социальных сетях</a:t>
            </a:r>
            <a:r>
              <a:rPr lang="en-US" sz="2400" dirty="0"/>
              <a:t> (</a:t>
            </a:r>
            <a:r>
              <a:rPr lang="en-US" sz="2400" dirty="0" err="1"/>
              <a:t>Instagram</a:t>
            </a:r>
            <a:r>
              <a:rPr lang="en-US" sz="2400" dirty="0"/>
              <a:t>- </a:t>
            </a:r>
            <a:r>
              <a:rPr lang="ru-RU" sz="2400" dirty="0"/>
              <a:t>Национальная Лига Потребителей, </a:t>
            </a:r>
            <a:r>
              <a:rPr lang="en-US" sz="2400" dirty="0" err="1"/>
              <a:t>Youtube</a:t>
            </a:r>
            <a:r>
              <a:rPr lang="en-US" sz="2400" dirty="0"/>
              <a:t>- </a:t>
            </a:r>
            <a:r>
              <a:rPr lang="ru-RU" sz="2400" dirty="0"/>
              <a:t>Светлана Романовская, </a:t>
            </a:r>
            <a:r>
              <a:rPr lang="en-US" sz="2400" dirty="0" err="1"/>
              <a:t>Facebook</a:t>
            </a:r>
            <a:r>
              <a:rPr lang="en-US" sz="2400" dirty="0"/>
              <a:t>- </a:t>
            </a:r>
            <a:r>
              <a:rPr lang="kk-KZ" sz="2400" dirty="0"/>
              <a:t>Лига Потребителей</a:t>
            </a:r>
            <a:r>
              <a:rPr lang="en-US" sz="2400" dirty="0"/>
              <a:t>)</a:t>
            </a:r>
            <a:r>
              <a:rPr lang="ru-RU" sz="2400" dirty="0"/>
              <a:t>, где потребители также имеют возможность обратиться в ОЮЛ «АЛПК», а также получают актуальную информацию в сфере защиты прав потребителей. </a:t>
            </a:r>
          </a:p>
          <a:p>
            <a:endParaRPr lang="ru-RU" sz="2400"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782790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85749"/>
            <a:ext cx="7924800" cy="914401"/>
          </a:xfrm>
        </p:spPr>
        <p:txBody>
          <a:bodyPr>
            <a:noAutofit/>
          </a:bodyPr>
          <a:lstStyle/>
          <a:p>
            <a:pPr algn="ctr"/>
            <a:r>
              <a:rPr lang="ru-RU" sz="2000" dirty="0">
                <a:solidFill>
                  <a:schemeClr val="bg1"/>
                </a:solidFill>
              </a:rPr>
              <a:t> </a:t>
            </a:r>
            <a:r>
              <a:rPr lang="ru-RU" sz="2000" dirty="0" smtClean="0">
                <a:solidFill>
                  <a:schemeClr val="bg1"/>
                </a:solidFill>
              </a:rPr>
              <a:t>Основные </a:t>
            </a:r>
            <a:r>
              <a:rPr lang="ru-RU" sz="2000" dirty="0">
                <a:solidFill>
                  <a:schemeClr val="bg1"/>
                </a:solidFill>
              </a:rPr>
              <a:t>НПА регулирующие реализацию товаров</a:t>
            </a:r>
          </a:p>
        </p:txBody>
      </p:sp>
      <p:sp>
        <p:nvSpPr>
          <p:cNvPr id="3" name="Содержимое 2"/>
          <p:cNvSpPr>
            <a:spLocks noGrp="1"/>
          </p:cNvSpPr>
          <p:nvPr>
            <p:ph idx="1"/>
          </p:nvPr>
        </p:nvSpPr>
        <p:spPr/>
        <p:txBody>
          <a:bodyPr>
            <a:normAutofit fontScale="85000" lnSpcReduction="20000"/>
          </a:bodyPr>
          <a:lstStyle/>
          <a:p>
            <a:r>
              <a:rPr lang="ru-RU" dirty="0"/>
              <a:t>Гражданский Кодекс РК;</a:t>
            </a:r>
          </a:p>
          <a:p>
            <a:r>
              <a:rPr lang="ru-RU" dirty="0"/>
              <a:t>Предпринимательский Кодекс РК;</a:t>
            </a:r>
          </a:p>
          <a:p>
            <a:r>
              <a:rPr lang="ru-RU" dirty="0"/>
              <a:t>Кодекс об административных правонарушениях РК;</a:t>
            </a:r>
          </a:p>
          <a:p>
            <a:r>
              <a:rPr lang="ru-RU" dirty="0"/>
              <a:t>Уголовный Кодекс РК;</a:t>
            </a:r>
          </a:p>
          <a:p>
            <a:r>
              <a:rPr lang="ru-RU" dirty="0"/>
              <a:t>Закон РК «О защите прав потребителей»;</a:t>
            </a:r>
          </a:p>
          <a:p>
            <a:r>
              <a:rPr lang="ru-RU" dirty="0"/>
              <a:t>Закон РК «О регулировании торговой деятельности»;</a:t>
            </a:r>
          </a:p>
          <a:p>
            <a:r>
              <a:rPr lang="ru-RU" dirty="0"/>
              <a:t>Правила внутренней торговли.</a:t>
            </a:r>
          </a:p>
          <a:p>
            <a:endParaRPr lang="ru-RU" dirty="0"/>
          </a:p>
        </p:txBody>
      </p:sp>
      <p:sp>
        <p:nvSpPr>
          <p:cNvPr id="4"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745587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9725"/>
            <a:ext cx="8229600" cy="857250"/>
          </a:xfrm>
        </p:spPr>
        <p:txBody>
          <a:bodyPr>
            <a:normAutofit/>
          </a:bodyPr>
          <a:lstStyle/>
          <a:p>
            <a:pPr algn="ctr"/>
            <a:r>
              <a:rPr lang="ru-RU" sz="2000" dirty="0">
                <a:solidFill>
                  <a:schemeClr val="bg1"/>
                </a:solidFill>
              </a:rPr>
              <a:t>Обращения в ОЮЛ "АЛПК" за 01.02.2019 по 01.03.2020 года</a:t>
            </a:r>
          </a:p>
        </p:txBody>
      </p:sp>
      <p:sp>
        <p:nvSpPr>
          <p:cNvPr id="3" name="Содержимое 2"/>
          <p:cNvSpPr>
            <a:spLocks noGrp="1"/>
          </p:cNvSpPr>
          <p:nvPr>
            <p:ph idx="1"/>
          </p:nvPr>
        </p:nvSpPr>
        <p:spPr>
          <a:xfrm>
            <a:off x="762000" y="1127279"/>
            <a:ext cx="7620000" cy="3543300"/>
          </a:xfrm>
        </p:spPr>
        <p:txBody>
          <a:bodyPr>
            <a:normAutofit fontScale="77500" lnSpcReduction="20000"/>
          </a:bodyPr>
          <a:lstStyle/>
          <a:p>
            <a:r>
              <a:rPr lang="ru-RU" dirty="0"/>
              <a:t>За консультацией обратилось 12 622 потребителей;</a:t>
            </a:r>
          </a:p>
          <a:p>
            <a:r>
              <a:rPr lang="ru-RU" dirty="0"/>
              <a:t>Наиболее частые обращения связаны с реализацией техники (38% обращений), одежды и обуви (17%), а также изготовлением и продажей мебели и иной домашней утвари (8%);</a:t>
            </a:r>
          </a:p>
          <a:p>
            <a:r>
              <a:rPr lang="ru-RU" dirty="0"/>
              <a:t>Общая сумма ущерба обратившихся граждан составляет – </a:t>
            </a:r>
            <a:r>
              <a:rPr lang="ru-RU" b="1" dirty="0"/>
              <a:t> 1 289 613 025тг;</a:t>
            </a:r>
          </a:p>
          <a:p>
            <a:r>
              <a:rPr lang="ru-RU" dirty="0"/>
              <a:t>63% дел были разрешены путем заключения медиативного соглашения, 37% направлены в суд.</a:t>
            </a:r>
          </a:p>
        </p:txBody>
      </p:sp>
      <p:sp>
        <p:nvSpPr>
          <p:cNvPr id="6"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786880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9100" y="483518"/>
            <a:ext cx="7620000" cy="514350"/>
          </a:xfrm>
        </p:spPr>
        <p:txBody>
          <a:bodyPr>
            <a:noAutofit/>
          </a:bodyPr>
          <a:lstStyle/>
          <a:p>
            <a:pPr algn="ctr"/>
            <a:r>
              <a:rPr lang="ru-RU" sz="2000" dirty="0">
                <a:solidFill>
                  <a:schemeClr val="bg1"/>
                </a:solidFill>
              </a:rPr>
              <a:t>Представление</a:t>
            </a:r>
            <a:r>
              <a:rPr lang="ru-RU" sz="2000" b="1" dirty="0">
                <a:solidFill>
                  <a:schemeClr val="bg1"/>
                </a:solidFill>
              </a:rPr>
              <a:t> </a:t>
            </a:r>
            <a:r>
              <a:rPr lang="ru-RU" sz="2000" dirty="0">
                <a:solidFill>
                  <a:schemeClr val="bg1"/>
                </a:solidFill>
              </a:rPr>
              <a:t>интересов</a:t>
            </a:r>
            <a:r>
              <a:rPr lang="ru-RU" sz="2000" b="1" dirty="0">
                <a:solidFill>
                  <a:schemeClr val="bg1"/>
                </a:solidFill>
              </a:rPr>
              <a:t> </a:t>
            </a:r>
            <a:r>
              <a:rPr lang="ru-RU" sz="2000" dirty="0">
                <a:solidFill>
                  <a:schemeClr val="bg1"/>
                </a:solidFill>
              </a:rPr>
              <a:t>потребителей</a:t>
            </a:r>
          </a:p>
        </p:txBody>
      </p:sp>
      <p:sp>
        <p:nvSpPr>
          <p:cNvPr id="3" name="Содержимое 2"/>
          <p:cNvSpPr>
            <a:spLocks noGrp="1"/>
          </p:cNvSpPr>
          <p:nvPr>
            <p:ph idx="1"/>
          </p:nvPr>
        </p:nvSpPr>
        <p:spPr>
          <a:xfrm>
            <a:off x="723900" y="1270459"/>
            <a:ext cx="7696200" cy="3143250"/>
          </a:xfrm>
        </p:spPr>
        <p:txBody>
          <a:bodyPr>
            <a:normAutofit fontScale="62500" lnSpcReduction="20000"/>
          </a:bodyPr>
          <a:lstStyle/>
          <a:p>
            <a:r>
              <a:rPr lang="ru-RU" dirty="0"/>
              <a:t>В досудебном порядке: направляется претензия о добровольном урегулировании спора (ст.42 ЗРК «О защите прав потребителей»). </a:t>
            </a:r>
          </a:p>
          <a:p>
            <a:r>
              <a:rPr lang="ru-RU" dirty="0"/>
              <a:t>Через Договор обратной связи обращения потребителей напрямую передаются компаниям.</a:t>
            </a:r>
          </a:p>
          <a:p>
            <a:r>
              <a:rPr lang="ru-RU" dirty="0"/>
              <a:t>В судебном порядке: юрист ОЮЛ "АЛПК" представляет интересы потребителя, при этом государственная пошлина не уплачивается. Также в случае необходимости подаются жалобы в соответствующие государственные органы. </a:t>
            </a:r>
          </a:p>
          <a:p>
            <a:r>
              <a:rPr lang="ru-RU" dirty="0"/>
              <a:t>Передача рассмотрения спора в медиативном порядке: ОЮЛ "АЛПК" для разрешения спора эффективным путем привлекает медиаторов РОО «Национальная Палата Медиаторов».</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670707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23900" y="1035459"/>
            <a:ext cx="7696200" cy="3749040"/>
          </a:xfrm>
        </p:spPr>
        <p:txBody>
          <a:bodyPr>
            <a:normAutofit fontScale="85000" lnSpcReduction="20000"/>
          </a:bodyPr>
          <a:lstStyle/>
          <a:p>
            <a:pPr algn="ctr"/>
            <a:r>
              <a:rPr lang="ru-RU" dirty="0"/>
              <a:t>Учреждение академических курсов по защите прав потребителей для преподавателей вузов;</a:t>
            </a:r>
          </a:p>
          <a:p>
            <a:pPr algn="ctr"/>
            <a:r>
              <a:rPr lang="ru-RU" dirty="0"/>
              <a:t>Соответственно разработаны методические пособия по данной дисциплине;</a:t>
            </a:r>
          </a:p>
          <a:p>
            <a:pPr algn="ctr"/>
            <a:endParaRPr lang="ru-RU" dirty="0"/>
          </a:p>
          <a:p>
            <a:pPr marL="0" indent="0" algn="ctr">
              <a:buNone/>
            </a:pPr>
            <a:endParaRPr lang="ru-RU" dirty="0"/>
          </a:p>
          <a:p>
            <a:pPr algn="ctr"/>
            <a:r>
              <a:rPr lang="ru-RU" dirty="0"/>
              <a:t>Увеличение числа представительств</a:t>
            </a:r>
          </a:p>
          <a:p>
            <a:pPr algn="ctr">
              <a:buNone/>
            </a:pPr>
            <a:r>
              <a:rPr lang="ru-RU" dirty="0"/>
              <a:t> ОЮЛ "АЛПК", а также специалистов в </a:t>
            </a:r>
          </a:p>
          <a:p>
            <a:pPr algn="ctr">
              <a:buNone/>
            </a:pPr>
            <a:r>
              <a:rPr lang="ru-RU" dirty="0"/>
              <a:t>сфере защиты прав потребителей;</a:t>
            </a:r>
          </a:p>
          <a:p>
            <a:pPr algn="ctr"/>
            <a:endParaRPr lang="ru-RU" dirty="0"/>
          </a:p>
        </p:txBody>
      </p:sp>
      <p:sp>
        <p:nvSpPr>
          <p:cNvPr id="4" name="Стрелка вниз 3"/>
          <p:cNvSpPr/>
          <p:nvPr/>
        </p:nvSpPr>
        <p:spPr>
          <a:xfrm>
            <a:off x="3962400" y="2514600"/>
            <a:ext cx="685800" cy="571500"/>
          </a:xfrm>
          <a:prstGeom prst="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p:cNvSpPr>
            <a:spLocks noGrp="1"/>
          </p:cNvSpPr>
          <p:nvPr>
            <p:ph type="title"/>
          </p:nvPr>
        </p:nvSpPr>
        <p:spPr>
          <a:xfrm>
            <a:off x="457200" y="404423"/>
            <a:ext cx="8229600" cy="729234"/>
          </a:xfrm>
        </p:spPr>
        <p:txBody>
          <a:bodyPr>
            <a:normAutofit/>
          </a:bodyPr>
          <a:lstStyle/>
          <a:p>
            <a:pPr algn="ctr"/>
            <a:r>
              <a:rPr lang="ru-RU" sz="2000" dirty="0">
                <a:solidFill>
                  <a:schemeClr val="bg1"/>
                </a:solidFill>
              </a:rPr>
              <a:t>Проекты ОЮЛ "АЛПК":</a:t>
            </a:r>
          </a:p>
        </p:txBody>
      </p:sp>
      <p:sp>
        <p:nvSpPr>
          <p:cNvPr id="7"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4196050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52500" y="868680"/>
            <a:ext cx="7239000" cy="3634740"/>
          </a:xfrm>
        </p:spPr>
        <p:txBody>
          <a:bodyPr>
            <a:normAutofit fontScale="92500" lnSpcReduction="10000"/>
          </a:bodyPr>
          <a:lstStyle/>
          <a:p>
            <a:r>
              <a:rPr lang="ru-RU" dirty="0"/>
              <a:t>Учреждение стипендии для наиболее активных волонтеров;</a:t>
            </a:r>
          </a:p>
          <a:p>
            <a:r>
              <a:rPr lang="ru-RU" dirty="0"/>
              <a:t>ОЮЛ "АЛПК" открыло представительство на базе Каспийского Общественного Университета (415 кабинет)       увеличение числа волонтеров;</a:t>
            </a:r>
          </a:p>
          <a:p>
            <a:r>
              <a:rPr lang="ru-RU" dirty="0"/>
              <a:t>Количество волонтеров ОЮЛ «АЛПК» достигло 12 000 человек;</a:t>
            </a:r>
          </a:p>
          <a:p>
            <a:endParaRPr lang="ru-RU" dirty="0"/>
          </a:p>
          <a:p>
            <a:endParaRPr lang="ru-RU" dirty="0"/>
          </a:p>
        </p:txBody>
      </p:sp>
      <p:sp>
        <p:nvSpPr>
          <p:cNvPr id="4" name="Стрелка вправо 3"/>
          <p:cNvSpPr/>
          <p:nvPr/>
        </p:nvSpPr>
        <p:spPr>
          <a:xfrm>
            <a:off x="6084168" y="2787774"/>
            <a:ext cx="432048"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00000"/>
              </a:solidFill>
            </a:endParaRPr>
          </a:p>
        </p:txBody>
      </p:sp>
      <p:sp>
        <p:nvSpPr>
          <p:cNvPr id="6"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345123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01579"/>
            <a:ext cx="7924800" cy="917587"/>
          </a:xfrm>
        </p:spPr>
        <p:txBody>
          <a:bodyPr>
            <a:normAutofit/>
          </a:bodyPr>
          <a:lstStyle/>
          <a:p>
            <a:pPr algn="ctr"/>
            <a:r>
              <a:rPr lang="ru-RU" sz="2000" dirty="0">
                <a:solidFill>
                  <a:schemeClr val="bg1"/>
                </a:solidFill>
              </a:rPr>
              <a:t>Деловая литература по защите прав потребителей:</a:t>
            </a:r>
          </a:p>
        </p:txBody>
      </p:sp>
      <p:pic>
        <p:nvPicPr>
          <p:cNvPr id="6" name="Содержимое 5" descr="2019-09-23_11-51-39.png"/>
          <p:cNvPicPr>
            <a:picLocks noGrp="1" noChangeAspect="1"/>
          </p:cNvPicPr>
          <p:nvPr>
            <p:ph idx="1"/>
          </p:nvPr>
        </p:nvPicPr>
        <p:blipFill rotWithShape="1">
          <a:blip r:embed="rId2" cstate="print"/>
          <a:srcRect l="6650"/>
          <a:stretch/>
        </p:blipFill>
        <p:spPr>
          <a:xfrm>
            <a:off x="6744270" y="1200150"/>
            <a:ext cx="2408829" cy="2857500"/>
          </a:xfrm>
          <a:prstGeom prst="rect">
            <a:avLst/>
          </a:prstGeom>
        </p:spPr>
      </p:pic>
      <p:sp>
        <p:nvSpPr>
          <p:cNvPr id="8" name="TextBox 7"/>
          <p:cNvSpPr txBox="1"/>
          <p:nvPr/>
        </p:nvSpPr>
        <p:spPr>
          <a:xfrm>
            <a:off x="29570" y="895350"/>
            <a:ext cx="6858000" cy="3785652"/>
          </a:xfrm>
          <a:prstGeom prst="rect">
            <a:avLst/>
          </a:prstGeom>
          <a:noFill/>
        </p:spPr>
        <p:txBody>
          <a:bodyPr wrap="square" rtlCol="0">
            <a:spAutoFit/>
          </a:bodyPr>
          <a:lstStyle/>
          <a:p>
            <a:pPr>
              <a:buFont typeface="Arial" pitchFamily="34" charset="0"/>
              <a:buChar char="•"/>
            </a:pPr>
            <a:r>
              <a:rPr lang="ru-RU" sz="2000" dirty="0"/>
              <a:t> История потребительского движения в мире в целом и в Казахстане в частности;</a:t>
            </a:r>
          </a:p>
          <a:p>
            <a:pPr>
              <a:buFont typeface="Arial" pitchFamily="34" charset="0"/>
              <a:buChar char="•"/>
            </a:pPr>
            <a:r>
              <a:rPr lang="ru-RU" sz="2000" dirty="0"/>
              <a:t> Общественные объединения потребителей и их роль в защите прав потребителей;</a:t>
            </a:r>
          </a:p>
          <a:p>
            <a:pPr>
              <a:buFont typeface="Arial" pitchFamily="34" charset="0"/>
              <a:buChar char="•"/>
            </a:pPr>
            <a:r>
              <a:rPr lang="ru-RU" sz="2000" dirty="0"/>
              <a:t> Формы и способы защиты прав потребителей;</a:t>
            </a:r>
          </a:p>
          <a:p>
            <a:pPr>
              <a:buFont typeface="Arial" pitchFamily="34" charset="0"/>
              <a:buChar char="•"/>
            </a:pPr>
            <a:r>
              <a:rPr lang="ru-RU" sz="2000" dirty="0"/>
              <a:t> Ответственность в сфере защиты прав потребителей;</a:t>
            </a:r>
          </a:p>
          <a:p>
            <a:pPr>
              <a:buFont typeface="Arial" pitchFamily="34" charset="0"/>
              <a:buChar char="•"/>
            </a:pPr>
            <a:r>
              <a:rPr lang="ru-RU" sz="2000" dirty="0"/>
              <a:t> Особенности предоставления некоторых видов услуг (услуги общественного питания, жилищные, рекламные, страховые, медицинские, образовательные, финансовые и иные услуги)</a:t>
            </a:r>
          </a:p>
          <a:p>
            <a:pPr>
              <a:buFont typeface="Arial" pitchFamily="34" charset="0"/>
              <a:buChar char="•"/>
            </a:pPr>
            <a:r>
              <a:rPr lang="ru-RU" sz="2000" b="1" dirty="0"/>
              <a:t>Книга можно приобрести во всех фирменных магазинах</a:t>
            </a:r>
            <a:r>
              <a:rPr lang="en-US" sz="2000" b="1" dirty="0"/>
              <a:t> </a:t>
            </a:r>
            <a:r>
              <a:rPr lang="ru-RU" sz="2000" b="1" dirty="0"/>
              <a:t>«</a:t>
            </a:r>
            <a:r>
              <a:rPr lang="en-US" sz="2000" b="1" dirty="0" err="1"/>
              <a:t>Meloman</a:t>
            </a:r>
            <a:r>
              <a:rPr lang="ru-RU" sz="2000" b="1" dirty="0"/>
              <a:t>».</a:t>
            </a:r>
            <a:r>
              <a:rPr lang="en-US" sz="2000" b="1" dirty="0"/>
              <a:t> </a:t>
            </a:r>
            <a:r>
              <a:rPr lang="ru-RU" sz="2000" b="1" dirty="0"/>
              <a:t> </a:t>
            </a:r>
          </a:p>
        </p:txBody>
      </p:sp>
      <p:sp>
        <p:nvSpPr>
          <p:cNvPr id="9" name="Нижний колонтитул 3"/>
          <p:cNvSpPr>
            <a:spLocks noGrp="1"/>
          </p:cNvSpPr>
          <p:nvPr>
            <p:ph type="ftr" sz="quarter" idx="11"/>
          </p:nvPr>
        </p:nvSpPr>
        <p:spPr>
          <a:xfrm>
            <a:off x="0" y="4696071"/>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615963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339502"/>
            <a:ext cx="7772400" cy="857250"/>
          </a:xfrm>
        </p:spPr>
        <p:txBody>
          <a:bodyPr>
            <a:normAutofit/>
          </a:bodyPr>
          <a:lstStyle/>
          <a:p>
            <a:pPr algn="ctr"/>
            <a:r>
              <a:rPr lang="ru-RU" sz="2000" dirty="0">
                <a:solidFill>
                  <a:schemeClr val="bg1"/>
                </a:solidFill>
              </a:rPr>
              <a:t>Мониторинг качества товаров и услуг</a:t>
            </a:r>
          </a:p>
        </p:txBody>
      </p:sp>
      <p:sp>
        <p:nvSpPr>
          <p:cNvPr id="3" name="Содержимое 2"/>
          <p:cNvSpPr>
            <a:spLocks noGrp="1"/>
          </p:cNvSpPr>
          <p:nvPr>
            <p:ph idx="1"/>
          </p:nvPr>
        </p:nvSpPr>
        <p:spPr>
          <a:xfrm>
            <a:off x="723900" y="1419622"/>
            <a:ext cx="7696200" cy="3086100"/>
          </a:xfrm>
        </p:spPr>
        <p:txBody>
          <a:bodyPr>
            <a:normAutofit fontScale="70000" lnSpcReduction="20000"/>
          </a:bodyPr>
          <a:lstStyle/>
          <a:p>
            <a:r>
              <a:rPr lang="ru-RU" dirty="0"/>
              <a:t>Проведение опросов среди потребителей о  проблемах в сфере защиты прав потребителей с которыми они сталкиваются, качестве реализуемых товаров и услуг и т.д.</a:t>
            </a:r>
          </a:p>
          <a:p>
            <a:r>
              <a:rPr lang="ru-RU" dirty="0"/>
              <a:t>Проведение исследований о ценовой политике и качестве обслуживания потребителей. К примеру, в сентябре 2019 были изучены цены на  наиболее востребованные лекарственные средства в сетях самых распространенных и крупных аптек города </a:t>
            </a:r>
            <a:r>
              <a:rPr lang="ru-RU" dirty="0" err="1"/>
              <a:t>Алматы</a:t>
            </a:r>
            <a:r>
              <a:rPr lang="ru-RU" dirty="0"/>
              <a:t>. </a:t>
            </a:r>
          </a:p>
        </p:txBody>
      </p:sp>
      <p:sp>
        <p:nvSpPr>
          <p:cNvPr id="6"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743362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7894" y="476305"/>
            <a:ext cx="7848600" cy="500634"/>
          </a:xfrm>
        </p:spPr>
        <p:txBody>
          <a:bodyPr>
            <a:normAutofit/>
          </a:bodyPr>
          <a:lstStyle/>
          <a:p>
            <a:pPr algn="ctr"/>
            <a:r>
              <a:rPr lang="ru-RU" sz="2000" dirty="0">
                <a:solidFill>
                  <a:schemeClr val="bg1"/>
                </a:solidFill>
              </a:rPr>
              <a:t>Безупречно </a:t>
            </a:r>
            <a:r>
              <a:rPr lang="ru-RU" sz="2000" dirty="0" smtClean="0">
                <a:solidFill>
                  <a:schemeClr val="bg1"/>
                </a:solidFill>
              </a:rPr>
              <a:t>с </a:t>
            </a:r>
            <a:r>
              <a:rPr lang="ru-RU" sz="2000" dirty="0">
                <a:solidFill>
                  <a:schemeClr val="bg1"/>
                </a:solidFill>
              </a:rPr>
              <a:t>Романовской</a:t>
            </a:r>
          </a:p>
        </p:txBody>
      </p:sp>
      <p:pic>
        <p:nvPicPr>
          <p:cNvPr id="2052" name="Picture 4"/>
          <p:cNvPicPr>
            <a:picLocks noChangeAspect="1" noChangeArrowheads="1"/>
          </p:cNvPicPr>
          <p:nvPr/>
        </p:nvPicPr>
        <p:blipFill>
          <a:blip r:embed="rId2" cstate="print"/>
          <a:srcRect/>
          <a:stretch>
            <a:fillRect/>
          </a:stretch>
        </p:blipFill>
        <p:spPr bwMode="auto">
          <a:xfrm>
            <a:off x="2743200" y="2355726"/>
            <a:ext cx="3177988" cy="2158093"/>
          </a:xfrm>
          <a:prstGeom prst="rect">
            <a:avLst/>
          </a:prstGeom>
          <a:noFill/>
          <a:ln w="9525">
            <a:noFill/>
            <a:miter lim="800000"/>
            <a:headEnd/>
            <a:tailEnd/>
          </a:ln>
        </p:spPr>
      </p:pic>
      <p:sp>
        <p:nvSpPr>
          <p:cNvPr id="7"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pic>
        <p:nvPicPr>
          <p:cNvPr id="2051" name="Picture 3"/>
          <p:cNvPicPr>
            <a:picLocks noChangeAspect="1" noChangeArrowheads="1"/>
          </p:cNvPicPr>
          <p:nvPr/>
        </p:nvPicPr>
        <p:blipFill>
          <a:blip r:embed="rId3" cstate="print"/>
          <a:srcRect/>
          <a:stretch>
            <a:fillRect/>
          </a:stretch>
        </p:blipFill>
        <p:spPr bwMode="auto">
          <a:xfrm>
            <a:off x="5799314" y="923427"/>
            <a:ext cx="3048000" cy="2209800"/>
          </a:xfrm>
          <a:prstGeom prst="rect">
            <a:avLst/>
          </a:prstGeom>
          <a:noFill/>
          <a:ln w="9525">
            <a:noFill/>
            <a:miter lim="800000"/>
            <a:headEnd/>
            <a:tailEnd/>
          </a:ln>
        </p:spPr>
      </p:pic>
      <p:pic>
        <p:nvPicPr>
          <p:cNvPr id="2050" name="Picture 2"/>
          <p:cNvPicPr>
            <a:picLocks noGrp="1" noChangeAspect="1" noChangeArrowheads="1"/>
          </p:cNvPicPr>
          <p:nvPr>
            <p:ph idx="1"/>
          </p:nvPr>
        </p:nvPicPr>
        <p:blipFill>
          <a:blip r:embed="rId4" cstate="print"/>
          <a:srcRect/>
          <a:stretch>
            <a:fillRect/>
          </a:stretch>
        </p:blipFill>
        <p:spPr bwMode="auto">
          <a:xfrm>
            <a:off x="55604" y="923492"/>
            <a:ext cx="3048000" cy="2304054"/>
          </a:xfrm>
          <a:prstGeom prst="rect">
            <a:avLst/>
          </a:prstGeom>
          <a:noFill/>
          <a:ln w="9525">
            <a:noFill/>
            <a:miter lim="800000"/>
            <a:headEnd/>
            <a:tailEnd/>
          </a:ln>
        </p:spPr>
      </p:pic>
    </p:spTree>
    <p:extLst>
      <p:ext uri="{BB962C8B-B14F-4D97-AF65-F5344CB8AC3E}">
        <p14:creationId xmlns:p14="http://schemas.microsoft.com/office/powerpoint/2010/main" val="2963269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2332" y="298659"/>
            <a:ext cx="8229600" cy="857250"/>
          </a:xfrm>
        </p:spPr>
        <p:txBody>
          <a:bodyPr>
            <a:normAutofit/>
          </a:bodyPr>
          <a:lstStyle/>
          <a:p>
            <a:r>
              <a:rPr lang="ru-RU" sz="2000" dirty="0">
                <a:solidFill>
                  <a:schemeClr val="bg1"/>
                </a:solidFill>
              </a:rPr>
              <a:t>Народный Знак Качества«БЕЗУПРЕЧНО»</a:t>
            </a:r>
          </a:p>
        </p:txBody>
      </p:sp>
      <p:pic>
        <p:nvPicPr>
          <p:cNvPr id="5" name="Picture 2" descr="C:\Users\User\Downloads\news2b.jpg"/>
          <p:cNvPicPr>
            <a:picLocks noGrp="1" noChangeAspect="1" noChangeArrowheads="1"/>
          </p:cNvPicPr>
          <p:nvPr>
            <p:ph idx="1"/>
          </p:nvPr>
        </p:nvPicPr>
        <p:blipFill>
          <a:blip r:embed="rId2" cstate="print"/>
          <a:stretch>
            <a:fillRect/>
          </a:stretch>
        </p:blipFill>
        <p:spPr bwMode="auto">
          <a:xfrm>
            <a:off x="6655736" y="914400"/>
            <a:ext cx="1981200" cy="1485900"/>
          </a:xfrm>
          <a:prstGeom prst="rect">
            <a:avLst/>
          </a:prstGeom>
          <a:noFill/>
        </p:spPr>
      </p:pic>
      <p:sp>
        <p:nvSpPr>
          <p:cNvPr id="6" name="TextBox 5"/>
          <p:cNvSpPr txBox="1"/>
          <p:nvPr/>
        </p:nvSpPr>
        <p:spPr>
          <a:xfrm>
            <a:off x="457200" y="1657350"/>
            <a:ext cx="8458200" cy="369332"/>
          </a:xfrm>
          <a:prstGeom prst="rect">
            <a:avLst/>
          </a:prstGeom>
          <a:noFill/>
        </p:spPr>
        <p:txBody>
          <a:bodyPr wrap="square" rtlCol="0">
            <a:spAutoFit/>
          </a:bodyPr>
          <a:lstStyle/>
          <a:p>
            <a:r>
              <a:rPr lang="ru-RU" dirty="0"/>
              <a:t>	</a:t>
            </a:r>
          </a:p>
        </p:txBody>
      </p:sp>
      <p:pic>
        <p:nvPicPr>
          <p:cNvPr id="1026" name="Picture 2"/>
          <p:cNvPicPr>
            <a:picLocks noChangeAspect="1" noChangeArrowheads="1"/>
          </p:cNvPicPr>
          <p:nvPr/>
        </p:nvPicPr>
        <p:blipFill>
          <a:blip r:embed="rId3" cstate="print"/>
          <a:srcRect/>
          <a:stretch>
            <a:fillRect/>
          </a:stretch>
        </p:blipFill>
        <p:spPr bwMode="auto">
          <a:xfrm>
            <a:off x="914400" y="1123950"/>
            <a:ext cx="5486400" cy="3429000"/>
          </a:xfrm>
          <a:prstGeom prst="rect">
            <a:avLst/>
          </a:prstGeom>
          <a:noFill/>
          <a:ln w="9525">
            <a:noFill/>
            <a:miter lim="800000"/>
            <a:headEnd/>
            <a:tailEnd/>
          </a:ln>
        </p:spPr>
      </p:pic>
      <p:sp>
        <p:nvSpPr>
          <p:cNvPr id="7"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250973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483518"/>
            <a:ext cx="7239000" cy="560070"/>
          </a:xfrm>
        </p:spPr>
        <p:txBody>
          <a:bodyPr>
            <a:normAutofit/>
          </a:bodyPr>
          <a:lstStyle/>
          <a:p>
            <a:r>
              <a:rPr lang="ru-RU" sz="2000" dirty="0">
                <a:solidFill>
                  <a:schemeClr val="bg1"/>
                </a:solidFill>
              </a:rPr>
              <a:t>11 марта 2020 года</a:t>
            </a:r>
          </a:p>
        </p:txBody>
      </p:sp>
      <p:sp>
        <p:nvSpPr>
          <p:cNvPr id="3" name="Содержимое 2"/>
          <p:cNvSpPr>
            <a:spLocks noGrp="1"/>
          </p:cNvSpPr>
          <p:nvPr>
            <p:ph idx="1"/>
          </p:nvPr>
        </p:nvSpPr>
        <p:spPr>
          <a:xfrm>
            <a:off x="457200" y="1167708"/>
            <a:ext cx="8229600" cy="3394472"/>
          </a:xfrm>
        </p:spPr>
        <p:txBody>
          <a:bodyPr>
            <a:normAutofit fontScale="85000" lnSpcReduction="10000"/>
          </a:bodyPr>
          <a:lstStyle/>
          <a:p>
            <a:r>
              <a:rPr lang="ru-RU" dirty="0"/>
              <a:t>11 марта 2020 года в 12:00 состоится вручение Народного Знака Качества «БЕЗУПРЕЧНО» в Казахстанском Пресс-клубе.</a:t>
            </a:r>
          </a:p>
          <a:p>
            <a:r>
              <a:rPr lang="ru-RU" dirty="0"/>
              <a:t>В этот день также состоится отчетная пресс-конференция, на которой ОЮЛ АЛПК расскажет о наиболее частных обращениях потребителей, статистике жалоб, судебной практике, а также о проводимых организацией проектах.</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187281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384810"/>
            <a:ext cx="7239000" cy="661764"/>
          </a:xfrm>
        </p:spPr>
        <p:txBody>
          <a:bodyPr>
            <a:normAutofit/>
          </a:bodyPr>
          <a:lstStyle/>
          <a:p>
            <a:r>
              <a:rPr lang="ru-RU" sz="2000" dirty="0">
                <a:solidFill>
                  <a:schemeClr val="bg1"/>
                </a:solidFill>
              </a:rPr>
              <a:t>Защита прав потребителей</a:t>
            </a:r>
          </a:p>
        </p:txBody>
      </p:sp>
      <p:sp>
        <p:nvSpPr>
          <p:cNvPr id="3" name="Содержимое 2"/>
          <p:cNvSpPr>
            <a:spLocks noGrp="1"/>
          </p:cNvSpPr>
          <p:nvPr>
            <p:ph idx="1"/>
          </p:nvPr>
        </p:nvSpPr>
        <p:spPr>
          <a:xfrm>
            <a:off x="952500" y="1051560"/>
            <a:ext cx="7239000" cy="3634740"/>
          </a:xfrm>
        </p:spPr>
        <p:txBody>
          <a:bodyPr>
            <a:normAutofit fontScale="77500" lnSpcReduction="20000"/>
          </a:bodyPr>
          <a:lstStyle/>
          <a:p>
            <a:pPr marL="514350" indent="-514350">
              <a:buNone/>
            </a:pPr>
            <a:r>
              <a:rPr lang="ru-RU" dirty="0"/>
              <a:t>1. Досудебное рассмотрения спора</a:t>
            </a:r>
          </a:p>
          <a:p>
            <a:pPr marL="514350" indent="-514350">
              <a:buNone/>
            </a:pPr>
            <a:r>
              <a:rPr lang="ru-RU" dirty="0"/>
              <a:t>1-1. Самозащита. Направление досудебной претензии в соответствии со ст.22 ЗРК «О защите прав потребителей»</a:t>
            </a:r>
          </a:p>
          <a:p>
            <a:pPr marL="514350" indent="-514350">
              <a:buNone/>
            </a:pPr>
            <a:r>
              <a:rPr lang="ru-RU" dirty="0"/>
              <a:t>1-2. Обращение в общественные объединения потребителей на основании ст. 42 ЗРК «О защите прав потребителей»</a:t>
            </a:r>
          </a:p>
          <a:p>
            <a:pPr marL="514350" indent="-514350">
              <a:buNone/>
            </a:pPr>
            <a:r>
              <a:rPr lang="ru-RU" dirty="0"/>
              <a:t>2. Обращение в судебные органы согласно ст.22 ЗРК «О защите прав потребителей»</a:t>
            </a:r>
          </a:p>
          <a:p>
            <a:pPr marL="514350" indent="-514350">
              <a:buNone/>
            </a:pPr>
            <a:r>
              <a:rPr lang="ru-RU" dirty="0"/>
              <a:t>3. Рассмотрение конфликта в порядке медиации</a:t>
            </a:r>
          </a:p>
          <a:p>
            <a:endParaRPr lang="ru-RU"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696872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609600" y="555526"/>
            <a:ext cx="7924800" cy="342900"/>
          </a:xfrm>
          <a:prstGeom prst="rect">
            <a:avLst/>
          </a:prstGeom>
        </p:spPr>
        <p:txBody>
          <a:bodyPr vert="horz" lIns="45720" tIns="0" rIns="45720" bIns="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000" dirty="0">
                <a:solidFill>
                  <a:schemeClr val="bg1"/>
                </a:solidFill>
                <a:latin typeface="+mj-lt"/>
                <a:ea typeface="+mj-ea"/>
                <a:cs typeface="+mj-cs"/>
              </a:rPr>
              <a:t>Кодекс РК «об административных правонарушениях»</a:t>
            </a:r>
          </a:p>
        </p:txBody>
      </p:sp>
      <p:sp>
        <p:nvSpPr>
          <p:cNvPr id="5" name="Содержимое 2"/>
          <p:cNvSpPr txBox="1">
            <a:spLocks/>
          </p:cNvSpPr>
          <p:nvPr/>
        </p:nvSpPr>
        <p:spPr>
          <a:xfrm>
            <a:off x="205854" y="1276350"/>
            <a:ext cx="7772400" cy="3600450"/>
          </a:xfrm>
          <a:prstGeom prst="rect">
            <a:avLst/>
          </a:prstGeom>
        </p:spPr>
        <p:txBody>
          <a:bodyPr vert="horz">
            <a:normAutofit fontScale="62500" lnSpcReduction="20000"/>
          </a:bodyPr>
          <a:lstStyle/>
          <a:p>
            <a:pPr marL="274320" lvl="0" indent="-274320">
              <a:spcBef>
                <a:spcPts val="600"/>
              </a:spcBef>
              <a:buClr>
                <a:schemeClr val="tx2"/>
              </a:buClr>
              <a:buSzPct val="73000"/>
              <a:buFont typeface="Wingdings 2"/>
              <a:buChar char=""/>
              <a:defRPr/>
            </a:pPr>
            <a:r>
              <a:rPr lang="ru-RU" sz="2400" b="1" dirty="0"/>
              <a:t>Ст.190 Обман потребителей</a:t>
            </a:r>
          </a:p>
          <a:p>
            <a:pPr fontAlgn="base"/>
            <a:r>
              <a:rPr lang="ru-RU" sz="2400" dirty="0"/>
              <a:t>Обмеривание, обвешивание, обсчет, введение в заблуждение относительно потребительских свойств или качества товара (услуг) или иной обман потребителей индивидуальными предпринимателями или организациями, осуществляющими торговую деятельность и оказание услуг, -</a:t>
            </a:r>
          </a:p>
          <a:p>
            <a:pPr fontAlgn="base"/>
            <a:r>
              <a:rPr lang="ru-RU" sz="2400" dirty="0"/>
              <a:t>влекут штраф от десяти до пятидесяти месячных расчетных показателей в зависимости от субъекта предпринимательства.</a:t>
            </a:r>
          </a:p>
          <a:p>
            <a:pPr fontAlgn="base"/>
            <a:endParaRPr lang="ru-RU" sz="2400" dirty="0"/>
          </a:p>
          <a:p>
            <a:pPr fontAlgn="base"/>
            <a:r>
              <a:rPr lang="ru-RU" sz="2400" b="1" dirty="0"/>
              <a:t>Статья 415. Нарушение законодательства Республики Казахстан в области технического регулирования</a:t>
            </a:r>
            <a:endParaRPr lang="ru-RU" sz="2400" dirty="0"/>
          </a:p>
          <a:p>
            <a:pPr fontAlgn="base"/>
            <a:r>
              <a:rPr lang="ru-RU" sz="2400" dirty="0"/>
              <a:t>1. Нарушение законодательства Республики Казахстан в области технического регулирования, совершенное в виде:</a:t>
            </a:r>
          </a:p>
          <a:p>
            <a:pPr fontAlgn="base">
              <a:buAutoNum type="arabicParenR"/>
            </a:pPr>
            <a:r>
              <a:rPr lang="ru-RU" sz="2400" dirty="0"/>
              <a:t>выпуска в обращение продукции, не соответствующей требованиям, установленным техническими регламентами и нормативными правовыми актами;</a:t>
            </a:r>
          </a:p>
          <a:p>
            <a:pPr fontAlgn="base"/>
            <a:r>
              <a:rPr lang="ru-RU" sz="2400" dirty="0"/>
              <a:t>влекут штраф от девяносто до тысячи двухсот месячных расчетных показателей в зависимости от субъекта предпринимательства.</a:t>
            </a:r>
            <a:endParaRPr kumimoji="0" lang="ru-RU" sz="2400" b="0" i="0" u="none" strike="noStrike" kern="1200" cap="none" spc="0" normalizeH="0" baseline="0" noProof="0" dirty="0">
              <a:ln>
                <a:noFill/>
              </a:ln>
              <a:solidFill>
                <a:schemeClr val="tx1"/>
              </a:solidFill>
              <a:effectLst/>
              <a:uLnTx/>
              <a:uFillTx/>
              <a:latin typeface="+mn-lt"/>
              <a:ea typeface="+mn-ea"/>
              <a:cs typeface="+mn-cs"/>
            </a:endParaRPr>
          </a:p>
          <a:p>
            <a:pPr marL="274320" lvl="0" indent="-274320">
              <a:spcBef>
                <a:spcPts val="600"/>
              </a:spcBef>
              <a:buClr>
                <a:schemeClr val="tx2"/>
              </a:buClr>
              <a:buSzPct val="73000"/>
              <a:buFont typeface="Wingdings 2"/>
              <a:buChar char=""/>
              <a:defRPr/>
            </a:pPr>
            <a:endParaRPr kumimoji="0" lang="ru-RU"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496747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7800" y="316810"/>
            <a:ext cx="6248400" cy="857250"/>
          </a:xfrm>
        </p:spPr>
        <p:txBody>
          <a:bodyPr>
            <a:normAutofit/>
          </a:bodyPr>
          <a:lstStyle/>
          <a:p>
            <a:pPr algn="ctr"/>
            <a:r>
              <a:rPr lang="ru-RU" sz="2000" dirty="0">
                <a:solidFill>
                  <a:schemeClr val="bg1"/>
                </a:solidFill>
              </a:rPr>
              <a:t>РОО «Национальная Палата Медиаторов»</a:t>
            </a:r>
          </a:p>
        </p:txBody>
      </p:sp>
      <p:sp>
        <p:nvSpPr>
          <p:cNvPr id="3" name="Содержимое 2"/>
          <p:cNvSpPr>
            <a:spLocks noGrp="1"/>
          </p:cNvSpPr>
          <p:nvPr>
            <p:ph idx="1"/>
          </p:nvPr>
        </p:nvSpPr>
        <p:spPr>
          <a:xfrm>
            <a:off x="685800" y="1376570"/>
            <a:ext cx="7772400" cy="2743200"/>
          </a:xfrm>
        </p:spPr>
        <p:txBody>
          <a:bodyPr>
            <a:normAutofit fontScale="85000" lnSpcReduction="10000"/>
          </a:bodyPr>
          <a:lstStyle/>
          <a:p>
            <a:r>
              <a:rPr lang="ru-RU" dirty="0"/>
              <a:t>Имеет республиканский статус и представительства во многих городах РК;</a:t>
            </a:r>
          </a:p>
          <a:p>
            <a:r>
              <a:rPr lang="ru-RU" dirty="0"/>
              <a:t>Проводит обучение как профессиональных так и непрофессиональных медиаторов;</a:t>
            </a:r>
          </a:p>
          <a:p>
            <a:r>
              <a:rPr lang="ru-RU" dirty="0"/>
              <a:t>Ведет реестр профессиональных медиаторов;</a:t>
            </a:r>
          </a:p>
          <a:p>
            <a:r>
              <a:rPr lang="ru-RU" dirty="0"/>
              <a:t>Проводит медиативные процедуры;</a:t>
            </a:r>
          </a:p>
        </p:txBody>
      </p:sp>
      <p:pic>
        <p:nvPicPr>
          <p:cNvPr id="4098" name="Picture 2"/>
          <p:cNvPicPr>
            <a:picLocks noChangeAspect="1" noChangeArrowheads="1"/>
          </p:cNvPicPr>
          <p:nvPr/>
        </p:nvPicPr>
        <p:blipFill>
          <a:blip r:embed="rId2" cstate="print"/>
          <a:srcRect/>
          <a:stretch>
            <a:fillRect/>
          </a:stretch>
        </p:blipFill>
        <p:spPr bwMode="auto">
          <a:xfrm>
            <a:off x="7452320" y="114300"/>
            <a:ext cx="1524000" cy="1428750"/>
          </a:xfrm>
          <a:prstGeom prst="rect">
            <a:avLst/>
          </a:prstGeom>
          <a:noFill/>
          <a:ln w="9525">
            <a:noFill/>
            <a:miter lim="800000"/>
            <a:headEnd/>
            <a:tailEnd/>
          </a:ln>
        </p:spPr>
      </p:pic>
      <p:sp>
        <p:nvSpPr>
          <p:cNvPr id="7"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549253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ъект 2"/>
          <p:cNvSpPr>
            <a:spLocks noGrp="1"/>
          </p:cNvSpPr>
          <p:nvPr>
            <p:ph idx="1"/>
          </p:nvPr>
        </p:nvSpPr>
        <p:spPr>
          <a:xfrm>
            <a:off x="819150" y="808435"/>
            <a:ext cx="7505700" cy="4220765"/>
          </a:xfrm>
        </p:spPr>
        <p:txBody>
          <a:bodyPr>
            <a:normAutofit fontScale="85000" lnSpcReduction="10000"/>
          </a:bodyPr>
          <a:lstStyle/>
          <a:p>
            <a:pPr marL="0" indent="0" algn="just">
              <a:buFont typeface="Arial" charset="0"/>
              <a:buNone/>
            </a:pPr>
            <a:endParaRPr lang="ru-RU" altLang="ru-RU" sz="1800" dirty="0"/>
          </a:p>
          <a:p>
            <a:pPr marL="0" indent="0" algn="just">
              <a:buFont typeface="Arial" charset="0"/>
              <a:buNone/>
            </a:pPr>
            <a:r>
              <a:rPr lang="ru-RU" altLang="ru-RU" sz="1800" i="1" dirty="0" err="1"/>
              <a:t>Medium</a:t>
            </a:r>
            <a:r>
              <a:rPr lang="ru-RU" altLang="ru-RU" sz="1800" i="1" dirty="0"/>
              <a:t>(лат.) посредничество, вмешательство с целью примирения</a:t>
            </a:r>
            <a:endParaRPr lang="ru-RU" altLang="ru-RU" sz="1800" dirty="0"/>
          </a:p>
          <a:p>
            <a:pPr marL="0" indent="0" algn="just">
              <a:buFont typeface="Arial" charset="0"/>
              <a:buNone/>
            </a:pPr>
            <a:r>
              <a:rPr lang="ru-RU" altLang="ru-RU" sz="1800" i="1" dirty="0" err="1"/>
              <a:t>Mediare</a:t>
            </a:r>
            <a:r>
              <a:rPr lang="ru-RU" altLang="ru-RU" sz="1800" i="1" dirty="0"/>
              <a:t> (лат.) - посредничать </a:t>
            </a:r>
          </a:p>
          <a:p>
            <a:pPr marL="0" indent="0" algn="just">
              <a:buFont typeface="Arial" charset="0"/>
              <a:buNone/>
            </a:pPr>
            <a:r>
              <a:rPr lang="ru-RU" altLang="ru-RU" sz="1800" b="1" dirty="0"/>
              <a:t>Медиация</a:t>
            </a:r>
            <a:r>
              <a:rPr lang="ru-RU" altLang="ru-RU" sz="1800" dirty="0"/>
              <a:t> - это метод разрешения конфликтов, разработанный в 6о-е и 7О-е годы в США и успешно используемый там во многих областях жизни. В дословном переводе  медиация означает «ПОСРЕДНИЧЕСТВО». При этом имеется в виду посредничество в спорах беспристрастных третьих лиц, которых признают все стороны. </a:t>
            </a:r>
            <a:endParaRPr lang="ru-RU" altLang="ru-RU" sz="1800" b="1" dirty="0"/>
          </a:p>
          <a:p>
            <a:pPr marL="0" indent="0" eaLnBrk="1" hangingPunct="1">
              <a:buFont typeface="Arial" charset="0"/>
              <a:buNone/>
            </a:pPr>
            <a:r>
              <a:rPr lang="ru-RU" sz="1800" b="1" dirty="0"/>
              <a:t>Медиация</a:t>
            </a:r>
            <a:r>
              <a:rPr lang="ru-RU" sz="1800" dirty="0"/>
              <a:t> - процедура урегулирования спора (конфликта) между сторонами при содействии медиатора (медиаторов) в целях достижения ими взаимоприемлемого решения, реализуемая по добровольному согласию сторон. </a:t>
            </a:r>
            <a:br>
              <a:rPr lang="ru-RU" sz="1800" dirty="0"/>
            </a:br>
            <a:r>
              <a:rPr lang="ru-RU" sz="2100" i="1" dirty="0"/>
              <a:t>Пункт 5 статьи 2 Закона РК «О медиации»</a:t>
            </a:r>
          </a:p>
          <a:p>
            <a:pPr marL="0" indent="0" eaLnBrk="1" hangingPunct="1">
              <a:buFont typeface="Arial" charset="0"/>
              <a:buNone/>
            </a:pPr>
            <a:r>
              <a:rPr lang="ru-RU" altLang="ru-RU" sz="1800" b="1" dirty="0"/>
              <a:t>Медиация </a:t>
            </a:r>
            <a:r>
              <a:rPr lang="ru-RU" altLang="ru-RU" sz="1800" dirty="0"/>
              <a:t>– это гибкий конфиденциальный процесс, в котором нейтральное лицо в соответствии с принципами, и следуя четкой процедуре медиации, активно помогает сторонам достичь в ходе переговоров соглашения по спору или конфликту. При этом стороны контролируют принятие решения и условия регулирования спора. </a:t>
            </a:r>
            <a:br>
              <a:rPr lang="ru-RU" altLang="ru-RU" sz="1800" dirty="0"/>
            </a:br>
            <a:endParaRPr lang="ru-RU" altLang="ru-RU" sz="1800" i="1" dirty="0"/>
          </a:p>
        </p:txBody>
      </p:sp>
      <p:sp>
        <p:nvSpPr>
          <p:cNvPr id="44035" name="Объект 5"/>
          <p:cNvSpPr txBox="1">
            <a:spLocks/>
          </p:cNvSpPr>
          <p:nvPr/>
        </p:nvSpPr>
        <p:spPr bwMode="auto">
          <a:xfrm>
            <a:off x="396081" y="522685"/>
            <a:ext cx="8351838" cy="270272"/>
          </a:xfrm>
          <a:prstGeom prst="rect">
            <a:avLst/>
          </a:prstGeom>
          <a:noFill/>
          <a:ln>
            <a:noFill/>
          </a:ln>
        </p:spPr>
        <p:txBody>
          <a:bodyPr/>
          <a:lstStyle>
            <a:lvl1pPr eaLnBrk="0" hangingPunct="0">
              <a:spcBef>
                <a:spcPct val="20000"/>
              </a:spcBef>
              <a:buClr>
                <a:schemeClr val="accent1"/>
              </a:buClr>
              <a:buFont typeface="Arial" pitchFamily="34" charset="0"/>
              <a:buChar char="•"/>
              <a:defRPr sz="2400">
                <a:solidFill>
                  <a:schemeClr val="tx2"/>
                </a:solidFill>
                <a:latin typeface="Calibri" pitchFamily="34" charset="0"/>
              </a:defRPr>
            </a:lvl1pPr>
            <a:lvl2pPr marL="742950" indent="-285750" eaLnBrk="0" hangingPunct="0">
              <a:spcBef>
                <a:spcPct val="20000"/>
              </a:spcBef>
              <a:buClr>
                <a:schemeClr val="accent1"/>
              </a:buClr>
              <a:buFont typeface="Arial" pitchFamily="34" charset="0"/>
              <a:buChar char="•"/>
              <a:defRPr sz="2200">
                <a:solidFill>
                  <a:schemeClr val="tx2"/>
                </a:solidFill>
                <a:latin typeface="Calibri" pitchFamily="34" charset="0"/>
              </a:defRPr>
            </a:lvl2pPr>
            <a:lvl3pPr marL="1143000" indent="-228600" eaLnBrk="0" hangingPunct="0">
              <a:spcBef>
                <a:spcPct val="20000"/>
              </a:spcBef>
              <a:buClr>
                <a:schemeClr val="accent1"/>
              </a:buClr>
              <a:buFont typeface="Arial" pitchFamily="34" charset="0"/>
              <a:buChar char="•"/>
              <a:defRPr sz="2000">
                <a:solidFill>
                  <a:schemeClr val="tx2"/>
                </a:solidFill>
                <a:latin typeface="Calibri" pitchFamily="34" charset="0"/>
              </a:defRPr>
            </a:lvl3pPr>
            <a:lvl4pPr marL="1600200" indent="-228600" eaLnBrk="0" hangingPunct="0">
              <a:spcBef>
                <a:spcPct val="20000"/>
              </a:spcBef>
              <a:buClr>
                <a:schemeClr val="accent1"/>
              </a:buClr>
              <a:buFont typeface="Arial" pitchFamily="34" charset="0"/>
              <a:buChar char="•"/>
              <a:defRPr sz="2000">
                <a:solidFill>
                  <a:schemeClr val="tx2"/>
                </a:solidFill>
                <a:latin typeface="Calibri" pitchFamily="34" charset="0"/>
              </a:defRPr>
            </a:lvl4pPr>
            <a:lvl5pPr marL="2057400" indent="-228600" eaLnBrk="0" hangingPunct="0">
              <a:spcBef>
                <a:spcPct val="20000"/>
              </a:spcBef>
              <a:buClr>
                <a:schemeClr val="accent1"/>
              </a:buClr>
              <a:buFont typeface="Arial" pitchFamily="34" charset="0"/>
              <a:buChar char="•"/>
              <a:defRPr sz="2000">
                <a:solidFill>
                  <a:schemeClr val="tx2"/>
                </a:solidFill>
                <a:latin typeface="Calibri" pitchFamily="34" charset="0"/>
              </a:defRPr>
            </a:lvl5pPr>
            <a:lvl6pPr marL="2514600" indent="-228600" eaLnBrk="0" fontAlgn="base" hangingPunct="0">
              <a:spcBef>
                <a:spcPct val="20000"/>
              </a:spcBef>
              <a:spcAft>
                <a:spcPct val="0"/>
              </a:spcAft>
              <a:buClr>
                <a:schemeClr val="accent1"/>
              </a:buClr>
              <a:buFont typeface="Arial" pitchFamily="34" charset="0"/>
              <a:buChar char="•"/>
              <a:defRPr sz="2000">
                <a:solidFill>
                  <a:schemeClr val="tx2"/>
                </a:solidFill>
                <a:latin typeface="Calibri" pitchFamily="34" charset="0"/>
              </a:defRPr>
            </a:lvl6pPr>
            <a:lvl7pPr marL="2971800" indent="-228600" eaLnBrk="0" fontAlgn="base" hangingPunct="0">
              <a:spcBef>
                <a:spcPct val="20000"/>
              </a:spcBef>
              <a:spcAft>
                <a:spcPct val="0"/>
              </a:spcAft>
              <a:buClr>
                <a:schemeClr val="accent1"/>
              </a:buClr>
              <a:buFont typeface="Arial" pitchFamily="34" charset="0"/>
              <a:buChar char="•"/>
              <a:defRPr sz="2000">
                <a:solidFill>
                  <a:schemeClr val="tx2"/>
                </a:solidFill>
                <a:latin typeface="Calibri" pitchFamily="34" charset="0"/>
              </a:defRPr>
            </a:lvl7pPr>
            <a:lvl8pPr marL="3429000" indent="-228600" eaLnBrk="0" fontAlgn="base" hangingPunct="0">
              <a:spcBef>
                <a:spcPct val="20000"/>
              </a:spcBef>
              <a:spcAft>
                <a:spcPct val="0"/>
              </a:spcAft>
              <a:buClr>
                <a:schemeClr val="accent1"/>
              </a:buClr>
              <a:buFont typeface="Arial" pitchFamily="34" charset="0"/>
              <a:buChar char="•"/>
              <a:defRPr sz="2000">
                <a:solidFill>
                  <a:schemeClr val="tx2"/>
                </a:solidFill>
                <a:latin typeface="Calibri" pitchFamily="34" charset="0"/>
              </a:defRPr>
            </a:lvl8pPr>
            <a:lvl9pPr marL="3886200" indent="-228600" eaLnBrk="0" fontAlgn="base" hangingPunct="0">
              <a:spcBef>
                <a:spcPct val="20000"/>
              </a:spcBef>
              <a:spcAft>
                <a:spcPct val="0"/>
              </a:spcAft>
              <a:buClr>
                <a:schemeClr val="accent1"/>
              </a:buClr>
              <a:buFont typeface="Arial" pitchFamily="34" charset="0"/>
              <a:buChar char="•"/>
              <a:defRPr sz="2000">
                <a:solidFill>
                  <a:schemeClr val="tx2"/>
                </a:solidFill>
                <a:latin typeface="Calibri" pitchFamily="34" charset="0"/>
              </a:defRPr>
            </a:lvl9pPr>
          </a:lstStyle>
          <a:p>
            <a:pPr algn="ctr" eaLnBrk="1" hangingPunct="1">
              <a:buFont typeface="Arial" pitchFamily="34" charset="0"/>
              <a:buNone/>
              <a:defRPr/>
            </a:pPr>
            <a:r>
              <a:rPr lang="ru-RU" altLang="ru-RU" sz="2000" dirty="0">
                <a:solidFill>
                  <a:schemeClr val="bg1"/>
                </a:solidFill>
                <a:latin typeface="+mj-lt"/>
                <a:cs typeface="Arial" pitchFamily="34" charset="0"/>
              </a:rPr>
              <a:t>       Понятие медиации</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918466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2519772" y="555526"/>
            <a:ext cx="4104456" cy="400110"/>
          </a:xfrm>
          <a:prstGeom prst="rect">
            <a:avLst/>
          </a:prstGeom>
          <a:noFill/>
          <a:ln w="9525">
            <a:noFill/>
            <a:miter lim="800000"/>
            <a:headEnd/>
            <a:tailEnd/>
          </a:ln>
        </p:spPr>
        <p:txBody>
          <a:bodyPr wrap="square" lIns="91439" rIns="91439">
            <a:spAutoFit/>
          </a:bodyPr>
          <a:lstStyle/>
          <a:p>
            <a:pPr eaLnBrk="0" fontAlgn="auto" hangingPunct="0">
              <a:spcBef>
                <a:spcPts val="0"/>
              </a:spcBef>
              <a:spcAft>
                <a:spcPts val="0"/>
              </a:spcAft>
              <a:defRPr/>
            </a:pPr>
            <a:r>
              <a:rPr lang="ru-RU" altLang="en-GB" sz="2000" dirty="0">
                <a:latin typeface="+mj-lt"/>
                <a:cs typeface="+mn-cs"/>
              </a:rPr>
              <a:t>         </a:t>
            </a:r>
            <a:r>
              <a:rPr lang="ru-RU" altLang="en-GB" sz="2000" dirty="0">
                <a:solidFill>
                  <a:schemeClr val="bg1"/>
                </a:solidFill>
                <a:latin typeface="+mj-lt"/>
                <a:cs typeface="+mn-cs"/>
              </a:rPr>
              <a:t>Принципы медиации</a:t>
            </a:r>
            <a:endParaRPr lang="en-GB" altLang="en-GB" sz="2000" dirty="0">
              <a:solidFill>
                <a:schemeClr val="bg1"/>
              </a:solidFill>
              <a:latin typeface="+mj-lt"/>
              <a:cs typeface="+mn-cs"/>
            </a:endParaRPr>
          </a:p>
        </p:txBody>
      </p:sp>
      <p:pic>
        <p:nvPicPr>
          <p:cNvPr id="9219" name="Рисунок 4"/>
          <p:cNvPicPr>
            <a:picLocks noChangeAspect="1"/>
          </p:cNvPicPr>
          <p:nvPr/>
        </p:nvPicPr>
        <p:blipFill>
          <a:blip r:embed="rId2" cstate="print"/>
          <a:srcRect/>
          <a:stretch>
            <a:fillRect/>
          </a:stretch>
        </p:blipFill>
        <p:spPr bwMode="auto">
          <a:xfrm>
            <a:off x="7380312" y="3146003"/>
            <a:ext cx="1227138" cy="1188244"/>
          </a:xfrm>
          <a:prstGeom prst="rect">
            <a:avLst/>
          </a:prstGeom>
          <a:noFill/>
          <a:ln w="9525">
            <a:noFill/>
            <a:miter lim="800000"/>
            <a:headEnd/>
            <a:tailEnd/>
          </a:ln>
        </p:spPr>
      </p:pic>
      <p:sp>
        <p:nvSpPr>
          <p:cNvPr id="6" name="Стрелка вправо 5"/>
          <p:cNvSpPr/>
          <p:nvPr/>
        </p:nvSpPr>
        <p:spPr>
          <a:xfrm>
            <a:off x="6258731" y="3215654"/>
            <a:ext cx="863600" cy="104894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221" name="Прямоугольник 1"/>
          <p:cNvSpPr>
            <a:spLocks noChangeArrowheads="1"/>
          </p:cNvSpPr>
          <p:nvPr/>
        </p:nvSpPr>
        <p:spPr bwMode="auto">
          <a:xfrm>
            <a:off x="381000" y="2905631"/>
            <a:ext cx="5619750" cy="1569660"/>
          </a:xfrm>
          <a:prstGeom prst="rect">
            <a:avLst/>
          </a:prstGeom>
          <a:noFill/>
          <a:ln w="9525">
            <a:noFill/>
            <a:miter lim="800000"/>
            <a:headEnd/>
            <a:tailEnd/>
          </a:ln>
        </p:spPr>
        <p:txBody>
          <a:bodyPr wrap="square">
            <a:spAutoFit/>
          </a:bodyPr>
          <a:lstStyle/>
          <a:p>
            <a:pPr marL="0" lvl="1"/>
            <a:r>
              <a:rPr lang="ru-RU" altLang="ru-RU" sz="1600" i="1" dirty="0"/>
              <a:t>Несоблюдение принципа конфиденциальности, разглашение участниками медиации сведений, ставших известными в ходе проведения медиации, без разрешения стороны, предоставившей эту информацию, влечет административный штраф в размере 20 месячных расчетных показателей (ст. 87-5 КоАП РК).</a:t>
            </a:r>
          </a:p>
        </p:txBody>
      </p:sp>
      <p:sp>
        <p:nvSpPr>
          <p:cNvPr id="5" name="Прямоугольник 4"/>
          <p:cNvSpPr/>
          <p:nvPr/>
        </p:nvSpPr>
        <p:spPr>
          <a:xfrm>
            <a:off x="361527" y="979317"/>
            <a:ext cx="7453312" cy="1938992"/>
          </a:xfrm>
          <a:prstGeom prst="rect">
            <a:avLst/>
          </a:prstGeom>
        </p:spPr>
        <p:txBody>
          <a:bodyPr>
            <a:spAutoFit/>
          </a:bodyPr>
          <a:lstStyle/>
          <a:p>
            <a:pPr marL="342900" indent="-342900">
              <a:buFont typeface="Wingdings" panose="05000000000000000000" pitchFamily="2" charset="2"/>
              <a:buChar char="Ø"/>
              <a:defRPr/>
            </a:pPr>
            <a:r>
              <a:rPr lang="ru-RU" sz="2400" dirty="0">
                <a:latin typeface="+mn-lt"/>
                <a:cs typeface="Arial" pitchFamily="34" charset="0"/>
              </a:rPr>
              <a:t>Добровольность</a:t>
            </a:r>
          </a:p>
          <a:p>
            <a:pPr marL="342900" indent="-342900">
              <a:buFont typeface="Wingdings" panose="05000000000000000000" pitchFamily="2" charset="2"/>
              <a:buChar char="Ø"/>
              <a:defRPr/>
            </a:pPr>
            <a:r>
              <a:rPr lang="ru-RU" sz="2400" dirty="0">
                <a:latin typeface="+mn-lt"/>
                <a:cs typeface="Arial" pitchFamily="34" charset="0"/>
              </a:rPr>
              <a:t>Равноправие сторон медиации</a:t>
            </a:r>
          </a:p>
          <a:p>
            <a:pPr marL="342900" indent="-342900">
              <a:buFont typeface="Wingdings" panose="05000000000000000000" pitchFamily="2" charset="2"/>
              <a:buChar char="Ø"/>
              <a:defRPr/>
            </a:pPr>
            <a:r>
              <a:rPr lang="ru-RU" sz="2400" dirty="0">
                <a:latin typeface="+mn-lt"/>
                <a:cs typeface="Arial" pitchFamily="34" charset="0"/>
              </a:rPr>
              <a:t>Независимость и беспристрастность медиатора</a:t>
            </a:r>
          </a:p>
          <a:p>
            <a:pPr marL="342900" indent="-342900">
              <a:buFont typeface="Wingdings" panose="05000000000000000000" pitchFamily="2" charset="2"/>
              <a:buChar char="Ø"/>
              <a:defRPr/>
            </a:pPr>
            <a:r>
              <a:rPr lang="ru-RU" sz="2400" dirty="0">
                <a:latin typeface="+mn-lt"/>
                <a:cs typeface="Arial" pitchFamily="34" charset="0"/>
              </a:rPr>
              <a:t>Невмешательство в процедуру медиации</a:t>
            </a:r>
          </a:p>
          <a:p>
            <a:pPr marL="342900" indent="-342900">
              <a:buFont typeface="Wingdings" panose="05000000000000000000" pitchFamily="2" charset="2"/>
              <a:buChar char="Ø"/>
              <a:defRPr/>
            </a:pPr>
            <a:r>
              <a:rPr lang="ru-RU" sz="2400" dirty="0">
                <a:latin typeface="+mn-lt"/>
                <a:cs typeface="Arial" pitchFamily="34" charset="0"/>
              </a:rPr>
              <a:t>Конфиденциальность</a:t>
            </a:r>
          </a:p>
        </p:txBody>
      </p:sp>
      <p:sp>
        <p:nvSpPr>
          <p:cNvPr id="8" name="Нижний колонтитул 3"/>
          <p:cNvSpPr>
            <a:spLocks noGrp="1"/>
          </p:cNvSpPr>
          <p:nvPr>
            <p:ph type="ftr" sz="quarter" idx="11"/>
          </p:nvPr>
        </p:nvSpPr>
        <p:spPr>
          <a:xfrm>
            <a:off x="0" y="4721154"/>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921830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762000" y="3598069"/>
            <a:ext cx="6781800" cy="1031081"/>
          </a:xfrm>
        </p:spPr>
        <p:txBody>
          <a:bodyPr/>
          <a:lstStyle/>
          <a:p>
            <a:pPr eaLnBrk="1" hangingPunct="1"/>
            <a:r>
              <a:rPr lang="ru-RU" altLang="ru-RU" sz="1800"/>
              <a:t/>
            </a:r>
            <a:br>
              <a:rPr lang="ru-RU" altLang="ru-RU" sz="1800"/>
            </a:br>
            <a:endParaRPr lang="ru-RU" altLang="ru-RU" sz="1800"/>
          </a:p>
        </p:txBody>
      </p:sp>
      <p:sp>
        <p:nvSpPr>
          <p:cNvPr id="3" name="Объект 2"/>
          <p:cNvSpPr>
            <a:spLocks noGrp="1"/>
          </p:cNvSpPr>
          <p:nvPr>
            <p:ph idx="1"/>
          </p:nvPr>
        </p:nvSpPr>
        <p:spPr>
          <a:xfrm>
            <a:off x="800100" y="947712"/>
            <a:ext cx="7543800" cy="3911204"/>
          </a:xfrm>
        </p:spPr>
        <p:txBody>
          <a:bodyPr rtlCol="0">
            <a:normAutofit fontScale="85000" lnSpcReduction="20000"/>
          </a:bodyPr>
          <a:lstStyle/>
          <a:p>
            <a:pPr marL="0" indent="0" eaLnBrk="1" fontAlgn="auto" hangingPunct="1">
              <a:spcAft>
                <a:spcPts val="0"/>
              </a:spcAft>
              <a:buFont typeface="Arial" pitchFamily="34" charset="0"/>
              <a:buNone/>
              <a:defRPr/>
            </a:pPr>
            <a:r>
              <a:rPr lang="ru-RU" sz="2000" b="1" dirty="0">
                <a:solidFill>
                  <a:srgbClr val="002060"/>
                </a:solidFill>
              </a:rPr>
              <a:t>МЕДИАТОР при проведении медиации </a:t>
            </a:r>
          </a:p>
          <a:p>
            <a:pPr marL="274320" indent="-274320" eaLnBrk="1" fontAlgn="auto" hangingPunct="1">
              <a:spcAft>
                <a:spcPts val="0"/>
              </a:spcAft>
              <a:buFont typeface="Wingdings" pitchFamily="2" charset="2"/>
              <a:buChar char="ü"/>
              <a:defRPr/>
            </a:pPr>
            <a:r>
              <a:rPr lang="ru-RU" sz="2000" dirty="0"/>
              <a:t>придерживается ПРИНЦИПОВ медиации;</a:t>
            </a:r>
          </a:p>
          <a:p>
            <a:pPr marL="274320" indent="-274320" eaLnBrk="1" fontAlgn="auto" hangingPunct="1">
              <a:spcAft>
                <a:spcPts val="0"/>
              </a:spcAft>
              <a:buFont typeface="Wingdings" pitchFamily="2" charset="2"/>
              <a:buChar char="ü"/>
              <a:defRPr/>
            </a:pPr>
            <a:r>
              <a:rPr lang="ru-RU" sz="2000" dirty="0"/>
              <a:t>следует ПРОЦЕДУРЕ медиации;</a:t>
            </a:r>
          </a:p>
          <a:p>
            <a:pPr marL="274320" indent="-274320" eaLnBrk="1" fontAlgn="auto" hangingPunct="1">
              <a:spcAft>
                <a:spcPts val="0"/>
              </a:spcAft>
              <a:buFont typeface="Wingdings" pitchFamily="2" charset="2"/>
              <a:buChar char="ü"/>
              <a:defRPr/>
            </a:pPr>
            <a:r>
              <a:rPr lang="ru-RU" sz="2000" dirty="0"/>
              <a:t>использует МЕДИАТИВНЫЕ ТЕХНИКИ.</a:t>
            </a:r>
          </a:p>
          <a:p>
            <a:pPr marL="274320" indent="-274320" eaLnBrk="1" fontAlgn="auto" hangingPunct="1">
              <a:spcAft>
                <a:spcPts val="0"/>
              </a:spcAft>
              <a:buFont typeface="Wingdings" pitchFamily="2" charset="2"/>
              <a:buChar char="ü"/>
              <a:defRPr/>
            </a:pPr>
            <a:endParaRPr lang="ru-RU" sz="2000" dirty="0"/>
          </a:p>
          <a:p>
            <a:pPr marL="0" indent="0" eaLnBrk="1" fontAlgn="auto" hangingPunct="1">
              <a:spcAft>
                <a:spcPts val="0"/>
              </a:spcAft>
              <a:buFont typeface="Arial" pitchFamily="34" charset="0"/>
              <a:buNone/>
              <a:defRPr/>
            </a:pPr>
            <a:r>
              <a:rPr lang="ru-RU" sz="2000" dirty="0"/>
              <a:t> Это то, чем отличается медиация от других видов АРС.</a:t>
            </a:r>
          </a:p>
          <a:p>
            <a:pPr marL="0" indent="0" eaLnBrk="1" fontAlgn="auto" hangingPunct="1">
              <a:spcAft>
                <a:spcPts val="0"/>
              </a:spcAft>
              <a:buFont typeface="Arial" pitchFamily="34" charset="0"/>
              <a:buNone/>
              <a:defRPr/>
            </a:pPr>
            <a:endParaRPr lang="ru-RU" sz="2000" dirty="0"/>
          </a:p>
          <a:p>
            <a:pPr marL="0" indent="0" eaLnBrk="1" fontAlgn="auto" hangingPunct="1">
              <a:spcAft>
                <a:spcPts val="0"/>
              </a:spcAft>
              <a:buFont typeface="Arial" pitchFamily="34" charset="0"/>
              <a:buNone/>
              <a:defRPr/>
            </a:pPr>
            <a:r>
              <a:rPr lang="ru-RU" sz="2000" b="1" dirty="0">
                <a:solidFill>
                  <a:srgbClr val="002060"/>
                </a:solidFill>
              </a:rPr>
              <a:t>СТОРОНЫ самостоятельно:</a:t>
            </a:r>
          </a:p>
          <a:p>
            <a:pPr marL="274320" indent="-274320" eaLnBrk="1" fontAlgn="auto" hangingPunct="1">
              <a:spcAft>
                <a:spcPts val="0"/>
              </a:spcAft>
              <a:buFont typeface="Arial" pitchFamily="34" charset="0"/>
              <a:buChar char="•"/>
              <a:defRPr/>
            </a:pPr>
            <a:r>
              <a:rPr lang="ru-RU" sz="2000" dirty="0"/>
              <a:t>участвуют в диалоге;</a:t>
            </a:r>
          </a:p>
          <a:p>
            <a:pPr marL="274320" indent="-274320" eaLnBrk="1" fontAlgn="auto" hangingPunct="1">
              <a:spcAft>
                <a:spcPts val="0"/>
              </a:spcAft>
              <a:buFont typeface="Arial" pitchFamily="34" charset="0"/>
              <a:buChar char="•"/>
              <a:defRPr/>
            </a:pPr>
            <a:r>
              <a:rPr lang="ru-RU" sz="2000" dirty="0"/>
              <a:t>приходят к решению, которое максимально соответствует их взаимным интересам;</a:t>
            </a:r>
          </a:p>
          <a:p>
            <a:pPr marL="274320" indent="-274320" eaLnBrk="1" fontAlgn="auto" hangingPunct="1">
              <a:spcAft>
                <a:spcPts val="0"/>
              </a:spcAft>
              <a:buFont typeface="Arial" pitchFamily="34" charset="0"/>
              <a:buChar char="•"/>
              <a:defRPr/>
            </a:pPr>
            <a:r>
              <a:rPr lang="ru-RU" sz="2000" dirty="0"/>
              <a:t>исполняют добровольно принятое решение.</a:t>
            </a:r>
          </a:p>
          <a:p>
            <a:pPr marL="274320" indent="-274320" eaLnBrk="1" fontAlgn="auto" hangingPunct="1">
              <a:spcAft>
                <a:spcPts val="0"/>
              </a:spcAft>
              <a:buFont typeface="Arial" pitchFamily="34" charset="0"/>
              <a:buChar char="•"/>
              <a:defRPr/>
            </a:pPr>
            <a:endParaRPr lang="ru-RU" sz="2000" dirty="0"/>
          </a:p>
          <a:p>
            <a:pPr marL="0" indent="0" eaLnBrk="1" fontAlgn="auto" hangingPunct="1">
              <a:spcAft>
                <a:spcPts val="0"/>
              </a:spcAft>
              <a:buFont typeface="Arial" pitchFamily="34" charset="0"/>
              <a:buNone/>
              <a:defRPr/>
            </a:pPr>
            <a:r>
              <a:rPr lang="ru-RU" sz="2000" b="1" dirty="0">
                <a:solidFill>
                  <a:srgbClr val="002060"/>
                </a:solidFill>
              </a:rPr>
              <a:t>Медиатор АКТИВНО помогает сторонам достичь соглашения.</a:t>
            </a:r>
          </a:p>
          <a:p>
            <a:pPr marL="274320" indent="-274320" eaLnBrk="1" fontAlgn="auto" hangingPunct="1">
              <a:spcAft>
                <a:spcPts val="0"/>
              </a:spcAft>
              <a:buFont typeface="Arial" pitchFamily="34" charset="0"/>
              <a:buChar char="•"/>
              <a:defRPr/>
            </a:pPr>
            <a:endParaRPr lang="ru-RU"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909764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468312" y="424486"/>
            <a:ext cx="8207375" cy="598885"/>
          </a:xfrm>
        </p:spPr>
        <p:txBody>
          <a:bodyPr>
            <a:normAutofit/>
          </a:bodyPr>
          <a:lstStyle/>
          <a:p>
            <a:pPr algn="ctr" eaLnBrk="1" hangingPunct="1"/>
            <a:r>
              <a:rPr lang="ru-RU" altLang="ru-RU" sz="2000" dirty="0">
                <a:solidFill>
                  <a:schemeClr val="bg1"/>
                </a:solidFill>
              </a:rPr>
              <a:t>  Отличия медиации от судебного разбирательства </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457119328"/>
              </p:ext>
            </p:extLst>
          </p:nvPr>
        </p:nvGraphicFramePr>
        <p:xfrm>
          <a:off x="987424" y="1023371"/>
          <a:ext cx="7169150" cy="3582170"/>
        </p:xfrm>
        <a:graphic>
          <a:graphicData uri="http://schemas.openxmlformats.org/drawingml/2006/table">
            <a:tbl>
              <a:tblPr firstRow="1" bandRow="1">
                <a:tableStyleId>{5C22544A-7EE6-4342-B048-85BDC9FD1C3A}</a:tableStyleId>
              </a:tblPr>
              <a:tblGrid>
                <a:gridCol w="3584575">
                  <a:extLst>
                    <a:ext uri="{9D8B030D-6E8A-4147-A177-3AD203B41FA5}">
                      <a16:colId xmlns:a16="http://schemas.microsoft.com/office/drawing/2014/main" xmlns="" val="20000"/>
                    </a:ext>
                  </a:extLst>
                </a:gridCol>
                <a:gridCol w="3584575">
                  <a:extLst>
                    <a:ext uri="{9D8B030D-6E8A-4147-A177-3AD203B41FA5}">
                      <a16:colId xmlns:a16="http://schemas.microsoft.com/office/drawing/2014/main" xmlns="" val="20001"/>
                    </a:ext>
                  </a:extLst>
                </a:gridCol>
              </a:tblGrid>
              <a:tr h="507128">
                <a:tc>
                  <a:txBody>
                    <a:bodyPr/>
                    <a:lstStyle/>
                    <a:p>
                      <a:pPr algn="ctr"/>
                      <a:r>
                        <a:rPr lang="ru-RU" sz="1500" dirty="0">
                          <a:solidFill>
                            <a:srgbClr val="004D86"/>
                          </a:solidFill>
                        </a:rPr>
                        <a:t>Состязательное разбирательство (СУД)</a:t>
                      </a:r>
                    </a:p>
                  </a:txBody>
                  <a:tcPr marL="83820" marR="83820" marT="34289" marB="34289">
                    <a:solidFill>
                      <a:srgbClr val="F1E7E7"/>
                    </a:solidFill>
                  </a:tcPr>
                </a:tc>
                <a:tc>
                  <a:txBody>
                    <a:bodyPr/>
                    <a:lstStyle/>
                    <a:p>
                      <a:pPr algn="ctr"/>
                      <a:r>
                        <a:rPr lang="ru-RU" sz="1500" dirty="0">
                          <a:solidFill>
                            <a:srgbClr val="004D86"/>
                          </a:solidFill>
                        </a:rPr>
                        <a:t>МЕДИАЦИЯ</a:t>
                      </a:r>
                    </a:p>
                  </a:txBody>
                  <a:tcPr marL="83820" marR="83820" marT="34289" marB="34289">
                    <a:solidFill>
                      <a:srgbClr val="F1E7E7"/>
                    </a:solidFill>
                  </a:tcPr>
                </a:tc>
                <a:extLst>
                  <a:ext uri="{0D108BD9-81ED-4DB2-BD59-A6C34878D82A}">
                    <a16:rowId xmlns:a16="http://schemas.microsoft.com/office/drawing/2014/main" xmlns="" val="10000"/>
                  </a:ext>
                </a:extLst>
              </a:tr>
              <a:tr h="859915">
                <a:tc>
                  <a:txBody>
                    <a:bodyPr/>
                    <a:lstStyle/>
                    <a:p>
                      <a:pPr algn="l"/>
                      <a:r>
                        <a:rPr lang="ru-RU" sz="1400" dirty="0">
                          <a:solidFill>
                            <a:srgbClr val="004D86"/>
                          </a:solidFill>
                        </a:rPr>
                        <a:t>Формальные правовые нормы определяют ход процесса</a:t>
                      </a:r>
                    </a:p>
                  </a:txBody>
                  <a:tcPr marL="83820" marR="83820" marT="34289" marB="34289">
                    <a:solidFill>
                      <a:srgbClr val="F1E7E7"/>
                    </a:solidFill>
                  </a:tcPr>
                </a:tc>
                <a:tc>
                  <a:txBody>
                    <a:bodyPr/>
                    <a:lstStyle/>
                    <a:p>
                      <a:pPr algn="l"/>
                      <a:r>
                        <a:rPr lang="ru-RU" sz="1400" dirty="0">
                          <a:solidFill>
                            <a:srgbClr val="004D86"/>
                          </a:solidFill>
                        </a:rPr>
                        <a:t>Процедура неформальная, гибкая, носит частный характер, ориентирован на стороны</a:t>
                      </a:r>
                    </a:p>
                  </a:txBody>
                  <a:tcPr marL="83820" marR="83820" marT="34289" marB="34289">
                    <a:solidFill>
                      <a:srgbClr val="F1E7E7"/>
                    </a:solidFill>
                  </a:tcPr>
                </a:tc>
                <a:extLst>
                  <a:ext uri="{0D108BD9-81ED-4DB2-BD59-A6C34878D82A}">
                    <a16:rowId xmlns:a16="http://schemas.microsoft.com/office/drawing/2014/main" xmlns="" val="10001"/>
                  </a:ext>
                </a:extLst>
              </a:tr>
              <a:tr h="477730">
                <a:tc>
                  <a:txBody>
                    <a:bodyPr/>
                    <a:lstStyle/>
                    <a:p>
                      <a:pPr algn="l"/>
                      <a:r>
                        <a:rPr lang="ru-RU" sz="1400" dirty="0">
                          <a:solidFill>
                            <a:srgbClr val="004D86"/>
                          </a:solidFill>
                        </a:rPr>
                        <a:t>Как правило, занимает много времени, возможны задержки</a:t>
                      </a:r>
                    </a:p>
                  </a:txBody>
                  <a:tcPr marL="83820" marR="83820" marT="34289" marB="34289">
                    <a:solidFill>
                      <a:srgbClr val="F1E7E7"/>
                    </a:solidFill>
                  </a:tcPr>
                </a:tc>
                <a:tc>
                  <a:txBody>
                    <a:bodyPr/>
                    <a:lstStyle/>
                    <a:p>
                      <a:pPr algn="l"/>
                      <a:r>
                        <a:rPr lang="ru-RU" sz="1400" dirty="0">
                          <a:solidFill>
                            <a:srgbClr val="004D86"/>
                          </a:solidFill>
                        </a:rPr>
                        <a:t>Соглашения могут достигаться за короткое время</a:t>
                      </a:r>
                    </a:p>
                  </a:txBody>
                  <a:tcPr marL="83820" marR="83820" marT="34289" marB="34289">
                    <a:solidFill>
                      <a:srgbClr val="F1E7E7"/>
                    </a:solidFill>
                  </a:tcPr>
                </a:tc>
                <a:extLst>
                  <a:ext uri="{0D108BD9-81ED-4DB2-BD59-A6C34878D82A}">
                    <a16:rowId xmlns:a16="http://schemas.microsoft.com/office/drawing/2014/main" xmlns="" val="10002"/>
                  </a:ext>
                </a:extLst>
              </a:tr>
              <a:tr h="661472">
                <a:tc>
                  <a:txBody>
                    <a:bodyPr/>
                    <a:lstStyle/>
                    <a:p>
                      <a:pPr algn="l"/>
                      <a:r>
                        <a:rPr lang="ru-RU" sz="1400" dirty="0">
                          <a:solidFill>
                            <a:srgbClr val="004D86"/>
                          </a:solidFill>
                        </a:rPr>
                        <a:t>Стороны во всем полагаются на своих юридических консультантов</a:t>
                      </a:r>
                    </a:p>
                  </a:txBody>
                  <a:tcPr marL="83820" marR="83820" marT="34289" marB="34289">
                    <a:solidFill>
                      <a:srgbClr val="F1E7E7"/>
                    </a:solidFill>
                  </a:tcPr>
                </a:tc>
                <a:tc>
                  <a:txBody>
                    <a:bodyPr/>
                    <a:lstStyle/>
                    <a:p>
                      <a:pPr algn="l"/>
                      <a:r>
                        <a:rPr lang="ru-RU" sz="1400" dirty="0">
                          <a:solidFill>
                            <a:srgbClr val="004D86"/>
                          </a:solidFill>
                        </a:rPr>
                        <a:t>Участники разъясняют свои потребности сами</a:t>
                      </a:r>
                    </a:p>
                  </a:txBody>
                  <a:tcPr marL="83820" marR="83820" marT="34289" marB="34289">
                    <a:solidFill>
                      <a:srgbClr val="F1E7E7"/>
                    </a:solidFill>
                  </a:tcPr>
                </a:tc>
                <a:extLst>
                  <a:ext uri="{0D108BD9-81ED-4DB2-BD59-A6C34878D82A}">
                    <a16:rowId xmlns:a16="http://schemas.microsoft.com/office/drawing/2014/main" xmlns="" val="10003"/>
                  </a:ext>
                </a:extLst>
              </a:tr>
              <a:tr h="1058357">
                <a:tc>
                  <a:txBody>
                    <a:bodyPr/>
                    <a:lstStyle/>
                    <a:p>
                      <a:pPr algn="l"/>
                      <a:r>
                        <a:rPr lang="ru-RU" sz="1400" dirty="0">
                          <a:solidFill>
                            <a:srgbClr val="004D86"/>
                          </a:solidFill>
                        </a:rPr>
                        <a:t>В центре внимания</a:t>
                      </a:r>
                      <a:r>
                        <a:rPr lang="ru-RU" sz="1400" baseline="0" dirty="0">
                          <a:solidFill>
                            <a:srgbClr val="004D86"/>
                          </a:solidFill>
                        </a:rPr>
                        <a:t> прошлые обиды и проступки</a:t>
                      </a:r>
                      <a:endParaRPr lang="ru-RU" sz="1400" dirty="0">
                        <a:solidFill>
                          <a:srgbClr val="004D86"/>
                        </a:solidFill>
                      </a:endParaRPr>
                    </a:p>
                  </a:txBody>
                  <a:tcPr marL="83820" marR="83820" marT="34289" marB="34289">
                    <a:solidFill>
                      <a:srgbClr val="F1E7E7"/>
                    </a:solidFill>
                  </a:tcPr>
                </a:tc>
                <a:tc>
                  <a:txBody>
                    <a:bodyPr/>
                    <a:lstStyle/>
                    <a:p>
                      <a:pPr algn="l"/>
                      <a:r>
                        <a:rPr lang="ru-RU" sz="1400" dirty="0">
                          <a:solidFill>
                            <a:srgbClr val="004D86"/>
                          </a:solidFill>
                        </a:rPr>
                        <a:t>Поиск приемлемых решений, обеспечивающих нормальное сосуществование конфликтующих сторон в будущем</a:t>
                      </a:r>
                    </a:p>
                  </a:txBody>
                  <a:tcPr marL="83820" marR="83820" marT="34289" marB="34289">
                    <a:solidFill>
                      <a:srgbClr val="F1E7E7"/>
                    </a:solidFill>
                  </a:tcPr>
                </a:tc>
                <a:extLst>
                  <a:ext uri="{0D108BD9-81ED-4DB2-BD59-A6C34878D82A}">
                    <a16:rowId xmlns:a16="http://schemas.microsoft.com/office/drawing/2014/main" xmlns="" val="10004"/>
                  </a:ext>
                </a:extLst>
              </a:tr>
            </a:tbl>
          </a:graphicData>
        </a:graphic>
      </p:graphicFrame>
      <p:sp>
        <p:nvSpPr>
          <p:cNvPr id="6"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473396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215105" y="499569"/>
            <a:ext cx="8713787" cy="438150"/>
          </a:xfrm>
        </p:spPr>
        <p:txBody>
          <a:bodyPr>
            <a:normAutofit/>
          </a:bodyPr>
          <a:lstStyle/>
          <a:p>
            <a:pPr algn="ctr" eaLnBrk="1" hangingPunct="1"/>
            <a:r>
              <a:rPr lang="ru-RU" altLang="ru-RU" sz="2000" dirty="0"/>
              <a:t>       </a:t>
            </a:r>
            <a:r>
              <a:rPr lang="ru-RU" altLang="ru-RU" sz="2000" dirty="0">
                <a:solidFill>
                  <a:schemeClr val="bg1"/>
                </a:solidFill>
              </a:rPr>
              <a:t>Отличия медиации от судебного разбирательства </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599688167"/>
              </p:ext>
            </p:extLst>
          </p:nvPr>
        </p:nvGraphicFramePr>
        <p:xfrm>
          <a:off x="1059655" y="982163"/>
          <a:ext cx="7024688" cy="3442693"/>
        </p:xfrm>
        <a:graphic>
          <a:graphicData uri="http://schemas.openxmlformats.org/drawingml/2006/table">
            <a:tbl>
              <a:tblPr firstRow="1" bandRow="1">
                <a:tableStyleId>{5C22544A-7EE6-4342-B048-85BDC9FD1C3A}</a:tableStyleId>
              </a:tblPr>
              <a:tblGrid>
                <a:gridCol w="3512344">
                  <a:extLst>
                    <a:ext uri="{9D8B030D-6E8A-4147-A177-3AD203B41FA5}">
                      <a16:colId xmlns:a16="http://schemas.microsoft.com/office/drawing/2014/main" xmlns="" val="20000"/>
                    </a:ext>
                  </a:extLst>
                </a:gridCol>
                <a:gridCol w="3512344">
                  <a:extLst>
                    <a:ext uri="{9D8B030D-6E8A-4147-A177-3AD203B41FA5}">
                      <a16:colId xmlns:a16="http://schemas.microsoft.com/office/drawing/2014/main" xmlns="" val="20001"/>
                    </a:ext>
                  </a:extLst>
                </a:gridCol>
              </a:tblGrid>
              <a:tr h="535961">
                <a:tc>
                  <a:txBody>
                    <a:bodyPr/>
                    <a:lstStyle/>
                    <a:p>
                      <a:pPr algn="ctr"/>
                      <a:r>
                        <a:rPr lang="ru-RU" sz="1500" dirty="0">
                          <a:solidFill>
                            <a:srgbClr val="004D86"/>
                          </a:solidFill>
                        </a:rPr>
                        <a:t>Состязательное разбирательство (СУД)</a:t>
                      </a:r>
                    </a:p>
                  </a:txBody>
                  <a:tcPr marL="83196" marR="83196" marT="34295" marB="34295">
                    <a:solidFill>
                      <a:srgbClr val="F1E7E7"/>
                    </a:solidFill>
                  </a:tcPr>
                </a:tc>
                <a:tc>
                  <a:txBody>
                    <a:bodyPr/>
                    <a:lstStyle/>
                    <a:p>
                      <a:pPr algn="ctr"/>
                      <a:r>
                        <a:rPr lang="ru-RU" sz="1500" dirty="0">
                          <a:solidFill>
                            <a:srgbClr val="004D86"/>
                          </a:solidFill>
                        </a:rPr>
                        <a:t>МЕДИАЦИЯ</a:t>
                      </a:r>
                    </a:p>
                  </a:txBody>
                  <a:tcPr marL="83196" marR="83196" marT="34295" marB="34295">
                    <a:solidFill>
                      <a:srgbClr val="F1E7E7"/>
                    </a:solidFill>
                  </a:tcPr>
                </a:tc>
                <a:extLst>
                  <a:ext uri="{0D108BD9-81ED-4DB2-BD59-A6C34878D82A}">
                    <a16:rowId xmlns:a16="http://schemas.microsoft.com/office/drawing/2014/main" xmlns="" val="10000"/>
                  </a:ext>
                </a:extLst>
              </a:tr>
              <a:tr h="726683">
                <a:tc>
                  <a:txBody>
                    <a:bodyPr/>
                    <a:lstStyle/>
                    <a:p>
                      <a:pPr algn="l"/>
                      <a:r>
                        <a:rPr lang="ru-RU" sz="1400" dirty="0">
                          <a:solidFill>
                            <a:srgbClr val="004D86"/>
                          </a:solidFill>
                        </a:rPr>
                        <a:t>Стороны конфликта рассматриваются как противники</a:t>
                      </a:r>
                    </a:p>
                  </a:txBody>
                  <a:tcPr marL="83196" marR="83196" marT="34295" marB="34295">
                    <a:solidFill>
                      <a:srgbClr val="F1E7E7"/>
                    </a:solidFill>
                  </a:tcPr>
                </a:tc>
                <a:tc>
                  <a:txBody>
                    <a:bodyPr/>
                    <a:lstStyle/>
                    <a:p>
                      <a:pPr algn="l"/>
                      <a:r>
                        <a:rPr lang="ru-RU" sz="1400" dirty="0">
                          <a:solidFill>
                            <a:srgbClr val="004D86"/>
                          </a:solidFill>
                        </a:rPr>
                        <a:t>Учитываются взаимные интересы сторон, находятся точки соприкосновения</a:t>
                      </a:r>
                    </a:p>
                  </a:txBody>
                  <a:tcPr marL="83196" marR="83196" marT="34295" marB="34295">
                    <a:solidFill>
                      <a:srgbClr val="F1E7E7"/>
                    </a:solidFill>
                  </a:tcPr>
                </a:tc>
                <a:extLst>
                  <a:ext uri="{0D108BD9-81ED-4DB2-BD59-A6C34878D82A}">
                    <a16:rowId xmlns:a16="http://schemas.microsoft.com/office/drawing/2014/main" xmlns="" val="10001"/>
                  </a:ext>
                </a:extLst>
              </a:tr>
              <a:tr h="726683">
                <a:tc>
                  <a:txBody>
                    <a:bodyPr/>
                    <a:lstStyle/>
                    <a:p>
                      <a:pPr algn="l"/>
                      <a:r>
                        <a:rPr lang="ru-RU" sz="1400" dirty="0">
                          <a:solidFill>
                            <a:srgbClr val="004D86"/>
                          </a:solidFill>
                        </a:rPr>
                        <a:t>Проблемы формируются</a:t>
                      </a:r>
                      <a:r>
                        <a:rPr lang="ru-RU" sz="1400" baseline="0" dirty="0">
                          <a:solidFill>
                            <a:srgbClr val="004D86"/>
                          </a:solidFill>
                        </a:rPr>
                        <a:t> сторонами в юридических терминах</a:t>
                      </a:r>
                      <a:endParaRPr lang="ru-RU" sz="1400" dirty="0">
                        <a:solidFill>
                          <a:srgbClr val="004D86"/>
                        </a:solidFill>
                      </a:endParaRPr>
                    </a:p>
                  </a:txBody>
                  <a:tcPr marL="83196" marR="83196" marT="34295" marB="34295">
                    <a:solidFill>
                      <a:srgbClr val="F1E7E7"/>
                    </a:solidFill>
                  </a:tcPr>
                </a:tc>
                <a:tc>
                  <a:txBody>
                    <a:bodyPr/>
                    <a:lstStyle/>
                    <a:p>
                      <a:pPr algn="l"/>
                      <a:r>
                        <a:rPr lang="ru-RU" sz="1400" dirty="0">
                          <a:solidFill>
                            <a:srgbClr val="004D86"/>
                          </a:solidFill>
                        </a:rPr>
                        <a:t>Участники медиации описывают существенные проблемы своими словами</a:t>
                      </a:r>
                    </a:p>
                  </a:txBody>
                  <a:tcPr marL="83196" marR="83196" marT="34295" marB="34295">
                    <a:solidFill>
                      <a:srgbClr val="F1E7E7"/>
                    </a:solidFill>
                  </a:tcPr>
                </a:tc>
                <a:extLst>
                  <a:ext uri="{0D108BD9-81ED-4DB2-BD59-A6C34878D82A}">
                    <a16:rowId xmlns:a16="http://schemas.microsoft.com/office/drawing/2014/main" xmlns="" val="10002"/>
                  </a:ext>
                </a:extLst>
              </a:tr>
              <a:tr h="726683">
                <a:tc>
                  <a:txBody>
                    <a:bodyPr/>
                    <a:lstStyle/>
                    <a:p>
                      <a:pPr algn="l"/>
                      <a:r>
                        <a:rPr lang="ru-RU" sz="1400" dirty="0">
                          <a:solidFill>
                            <a:srgbClr val="004D86"/>
                          </a:solidFill>
                        </a:rPr>
                        <a:t>Юристы выступают в качестве</a:t>
                      </a:r>
                      <a:r>
                        <a:rPr lang="ru-RU" sz="1400" baseline="0" dirty="0">
                          <a:solidFill>
                            <a:srgbClr val="004D86"/>
                          </a:solidFill>
                        </a:rPr>
                        <a:t> адвокатов, защищающих своих клиентов</a:t>
                      </a:r>
                      <a:endParaRPr lang="ru-RU" sz="1400" dirty="0">
                        <a:solidFill>
                          <a:srgbClr val="004D86"/>
                        </a:solidFill>
                      </a:endParaRPr>
                    </a:p>
                  </a:txBody>
                  <a:tcPr marL="83196" marR="83196" marT="34295" marB="34295">
                    <a:solidFill>
                      <a:srgbClr val="F1E7E7"/>
                    </a:solidFill>
                  </a:tcPr>
                </a:tc>
                <a:tc>
                  <a:txBody>
                    <a:bodyPr/>
                    <a:lstStyle/>
                    <a:p>
                      <a:pPr algn="l"/>
                      <a:r>
                        <a:rPr lang="ru-RU" sz="1400" dirty="0">
                          <a:solidFill>
                            <a:srgbClr val="004D86"/>
                          </a:solidFill>
                        </a:rPr>
                        <a:t>Участники медиации общаются и слушают друг друга</a:t>
                      </a:r>
                    </a:p>
                  </a:txBody>
                  <a:tcPr marL="83196" marR="83196" marT="34295" marB="34295">
                    <a:solidFill>
                      <a:srgbClr val="F1E7E7"/>
                    </a:solidFill>
                  </a:tcPr>
                </a:tc>
                <a:extLst>
                  <a:ext uri="{0D108BD9-81ED-4DB2-BD59-A6C34878D82A}">
                    <a16:rowId xmlns:a16="http://schemas.microsoft.com/office/drawing/2014/main" xmlns="" val="10003"/>
                  </a:ext>
                </a:extLst>
              </a:tr>
              <a:tr h="726683">
                <a:tc>
                  <a:txBody>
                    <a:bodyPr/>
                    <a:lstStyle/>
                    <a:p>
                      <a:pPr algn="l"/>
                      <a:r>
                        <a:rPr lang="ru-RU" sz="1400" dirty="0">
                          <a:solidFill>
                            <a:srgbClr val="004D86"/>
                          </a:solidFill>
                        </a:rPr>
                        <a:t>Поляризация сторон, которые все больше отдаляются друг от друга</a:t>
                      </a:r>
                    </a:p>
                  </a:txBody>
                  <a:tcPr marL="83196" marR="83196" marT="34295" marB="34295">
                    <a:solidFill>
                      <a:srgbClr val="F1E7E7"/>
                    </a:solidFill>
                  </a:tcPr>
                </a:tc>
                <a:tc>
                  <a:txBody>
                    <a:bodyPr/>
                    <a:lstStyle/>
                    <a:p>
                      <a:pPr algn="l"/>
                      <a:r>
                        <a:rPr lang="ru-RU" sz="1400" dirty="0">
                          <a:solidFill>
                            <a:srgbClr val="004D86"/>
                          </a:solidFill>
                        </a:rPr>
                        <a:t>Противоречия сглаживаются, различия</a:t>
                      </a:r>
                      <a:r>
                        <a:rPr lang="ru-RU" sz="1400" baseline="0" dirty="0">
                          <a:solidFill>
                            <a:srgbClr val="004D86"/>
                          </a:solidFill>
                        </a:rPr>
                        <a:t> мнений преодолеваются</a:t>
                      </a:r>
                      <a:endParaRPr lang="ru-RU" sz="1400" dirty="0">
                        <a:solidFill>
                          <a:srgbClr val="004D86"/>
                        </a:solidFill>
                      </a:endParaRPr>
                    </a:p>
                  </a:txBody>
                  <a:tcPr marL="83196" marR="83196" marT="34295" marB="34295">
                    <a:solidFill>
                      <a:srgbClr val="F1E7E7"/>
                    </a:solidFill>
                  </a:tcPr>
                </a:tc>
                <a:extLst>
                  <a:ext uri="{0D108BD9-81ED-4DB2-BD59-A6C34878D82A}">
                    <a16:rowId xmlns:a16="http://schemas.microsoft.com/office/drawing/2014/main" xmlns="" val="10004"/>
                  </a:ext>
                </a:extLst>
              </a:tr>
            </a:tbl>
          </a:graphicData>
        </a:graphic>
      </p:graphicFrame>
      <p:sp>
        <p:nvSpPr>
          <p:cNvPr id="6"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590039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993679211"/>
              </p:ext>
            </p:extLst>
          </p:nvPr>
        </p:nvGraphicFramePr>
        <p:xfrm>
          <a:off x="870743" y="981433"/>
          <a:ext cx="7402512" cy="3556993"/>
        </p:xfrm>
        <a:graphic>
          <a:graphicData uri="http://schemas.openxmlformats.org/drawingml/2006/table">
            <a:tbl>
              <a:tblPr firstRow="1" bandRow="1">
                <a:tableStyleId>{5C22544A-7EE6-4342-B048-85BDC9FD1C3A}</a:tableStyleId>
              </a:tblPr>
              <a:tblGrid>
                <a:gridCol w="3701256">
                  <a:extLst>
                    <a:ext uri="{9D8B030D-6E8A-4147-A177-3AD203B41FA5}">
                      <a16:colId xmlns:a16="http://schemas.microsoft.com/office/drawing/2014/main" xmlns="" val="20000"/>
                    </a:ext>
                  </a:extLst>
                </a:gridCol>
                <a:gridCol w="3701256">
                  <a:extLst>
                    <a:ext uri="{9D8B030D-6E8A-4147-A177-3AD203B41FA5}">
                      <a16:colId xmlns:a16="http://schemas.microsoft.com/office/drawing/2014/main" xmlns="" val="20001"/>
                    </a:ext>
                  </a:extLst>
                </a:gridCol>
              </a:tblGrid>
              <a:tr h="470915">
                <a:tc>
                  <a:txBody>
                    <a:bodyPr/>
                    <a:lstStyle/>
                    <a:p>
                      <a:pPr algn="ctr"/>
                      <a:r>
                        <a:rPr lang="ru-RU" sz="1500" dirty="0">
                          <a:solidFill>
                            <a:srgbClr val="004D86"/>
                          </a:solidFill>
                        </a:rPr>
                        <a:t>Состязательное разбирательство (СУД)</a:t>
                      </a:r>
                    </a:p>
                  </a:txBody>
                  <a:tcPr marL="91445" marR="91445" marT="34290" marB="34290">
                    <a:solidFill>
                      <a:srgbClr val="F1E7E7"/>
                    </a:solidFill>
                  </a:tcPr>
                </a:tc>
                <a:tc>
                  <a:txBody>
                    <a:bodyPr/>
                    <a:lstStyle/>
                    <a:p>
                      <a:pPr algn="ctr"/>
                      <a:r>
                        <a:rPr lang="ru-RU" sz="1500" dirty="0">
                          <a:solidFill>
                            <a:srgbClr val="004D86"/>
                          </a:solidFill>
                        </a:rPr>
                        <a:t>Медиация</a:t>
                      </a:r>
                    </a:p>
                  </a:txBody>
                  <a:tcPr marL="91445" marR="91445" marT="34290" marB="34290">
                    <a:solidFill>
                      <a:srgbClr val="F1E7E7"/>
                    </a:solidFill>
                  </a:tcPr>
                </a:tc>
                <a:extLst>
                  <a:ext uri="{0D108BD9-81ED-4DB2-BD59-A6C34878D82A}">
                    <a16:rowId xmlns:a16="http://schemas.microsoft.com/office/drawing/2014/main" xmlns="" val="10000"/>
                  </a:ext>
                </a:extLst>
              </a:tr>
              <a:tr h="590971">
                <a:tc>
                  <a:txBody>
                    <a:bodyPr/>
                    <a:lstStyle/>
                    <a:p>
                      <a:pPr algn="l"/>
                      <a:r>
                        <a:rPr lang="ru-RU" sz="1400" dirty="0">
                          <a:solidFill>
                            <a:srgbClr val="004D86"/>
                          </a:solidFill>
                        </a:rPr>
                        <a:t>Обычно способствует обострению конфликта и усилению стресса</a:t>
                      </a:r>
                    </a:p>
                  </a:txBody>
                  <a:tcPr marL="91445" marR="91445" marT="34290" marB="34290">
                    <a:solidFill>
                      <a:srgbClr val="F1E7E7"/>
                    </a:solidFill>
                  </a:tcPr>
                </a:tc>
                <a:tc>
                  <a:txBody>
                    <a:bodyPr/>
                    <a:lstStyle/>
                    <a:p>
                      <a:pPr algn="l"/>
                      <a:r>
                        <a:rPr lang="ru-RU" sz="1400" dirty="0">
                          <a:solidFill>
                            <a:srgbClr val="004D86"/>
                          </a:solidFill>
                        </a:rPr>
                        <a:t>Способствует разрешению конфликтов и снижению стресса</a:t>
                      </a:r>
                    </a:p>
                  </a:txBody>
                  <a:tcPr marL="91445" marR="91445" marT="34290" marB="34290">
                    <a:solidFill>
                      <a:srgbClr val="F1E7E7"/>
                    </a:solidFill>
                  </a:tcPr>
                </a:tc>
                <a:extLst>
                  <a:ext uri="{0D108BD9-81ED-4DB2-BD59-A6C34878D82A}">
                    <a16:rowId xmlns:a16="http://schemas.microsoft.com/office/drawing/2014/main" xmlns="" val="10001"/>
                  </a:ext>
                </a:extLst>
              </a:tr>
              <a:tr h="634712">
                <a:tc>
                  <a:txBody>
                    <a:bodyPr/>
                    <a:lstStyle/>
                    <a:p>
                      <a:pPr algn="l"/>
                      <a:r>
                        <a:rPr lang="ru-RU" sz="1400" dirty="0">
                          <a:solidFill>
                            <a:srgbClr val="004D86"/>
                          </a:solidFill>
                        </a:rPr>
                        <a:t>Часто не анализируются все возможные варианты решения</a:t>
                      </a:r>
                    </a:p>
                  </a:txBody>
                  <a:tcPr marL="91445" marR="91445" marT="34290" marB="34290">
                    <a:solidFill>
                      <a:srgbClr val="F1E7E7"/>
                    </a:solidFill>
                  </a:tcPr>
                </a:tc>
                <a:tc>
                  <a:txBody>
                    <a:bodyPr/>
                    <a:lstStyle/>
                    <a:p>
                      <a:pPr algn="l"/>
                      <a:r>
                        <a:rPr lang="ru-RU" sz="1400" dirty="0">
                          <a:solidFill>
                            <a:srgbClr val="004D86"/>
                          </a:solidFill>
                        </a:rPr>
                        <a:t>Изучаются и обсуждаются все возможные варианты решения конфликтной ситуации</a:t>
                      </a:r>
                    </a:p>
                  </a:txBody>
                  <a:tcPr marL="91445" marR="91445" marT="34290" marB="34290">
                    <a:solidFill>
                      <a:srgbClr val="F1E7E7"/>
                    </a:solidFill>
                  </a:tcPr>
                </a:tc>
                <a:extLst>
                  <a:ext uri="{0D108BD9-81ED-4DB2-BD59-A6C34878D82A}">
                    <a16:rowId xmlns:a16="http://schemas.microsoft.com/office/drawing/2014/main" xmlns="" val="10002"/>
                  </a:ext>
                </a:extLst>
              </a:tr>
              <a:tr h="590971">
                <a:tc>
                  <a:txBody>
                    <a:bodyPr/>
                    <a:lstStyle/>
                    <a:p>
                      <a:pPr algn="l"/>
                      <a:r>
                        <a:rPr lang="ru-RU" sz="1400" dirty="0">
                          <a:solidFill>
                            <a:srgbClr val="004D86"/>
                          </a:solidFill>
                        </a:rPr>
                        <a:t>Участники конфликта и государство несут огромные расходы</a:t>
                      </a:r>
                    </a:p>
                  </a:txBody>
                  <a:tcPr marL="91445" marR="91445" marT="34290" marB="34290">
                    <a:solidFill>
                      <a:srgbClr val="F1E7E7"/>
                    </a:solidFill>
                  </a:tcPr>
                </a:tc>
                <a:tc>
                  <a:txBody>
                    <a:bodyPr/>
                    <a:lstStyle/>
                    <a:p>
                      <a:pPr algn="l"/>
                      <a:r>
                        <a:rPr lang="ru-RU" sz="1400" dirty="0">
                          <a:solidFill>
                            <a:srgbClr val="004D86"/>
                          </a:solidFill>
                        </a:rPr>
                        <a:t>Расходы сторон сведены к минимуму или отсутствуют</a:t>
                      </a:r>
                    </a:p>
                  </a:txBody>
                  <a:tcPr marL="91445" marR="91445" marT="34290" marB="34290">
                    <a:solidFill>
                      <a:srgbClr val="F1E7E7"/>
                    </a:solidFill>
                  </a:tcPr>
                </a:tc>
                <a:extLst>
                  <a:ext uri="{0D108BD9-81ED-4DB2-BD59-A6C34878D82A}">
                    <a16:rowId xmlns:a16="http://schemas.microsoft.com/office/drawing/2014/main" xmlns="" val="10003"/>
                  </a:ext>
                </a:extLst>
              </a:tr>
              <a:tr h="634712">
                <a:tc>
                  <a:txBody>
                    <a:bodyPr/>
                    <a:lstStyle/>
                    <a:p>
                      <a:pPr algn="l"/>
                      <a:r>
                        <a:rPr lang="ru-RU" sz="1400" dirty="0">
                          <a:solidFill>
                            <a:srgbClr val="004D86"/>
                          </a:solidFill>
                        </a:rPr>
                        <a:t>Решения определяются судебными</a:t>
                      </a:r>
                      <a:r>
                        <a:rPr lang="ru-RU" sz="1400" baseline="0" dirty="0">
                          <a:solidFill>
                            <a:srgbClr val="004D86"/>
                          </a:solidFill>
                        </a:rPr>
                        <a:t> органами</a:t>
                      </a:r>
                      <a:endParaRPr lang="ru-RU" sz="1400" dirty="0">
                        <a:solidFill>
                          <a:srgbClr val="004D86"/>
                        </a:solidFill>
                      </a:endParaRPr>
                    </a:p>
                  </a:txBody>
                  <a:tcPr marL="91445" marR="91445" marT="34290" marB="34290">
                    <a:solidFill>
                      <a:srgbClr val="F1E7E7"/>
                    </a:solidFill>
                  </a:tcPr>
                </a:tc>
                <a:tc>
                  <a:txBody>
                    <a:bodyPr/>
                    <a:lstStyle/>
                    <a:p>
                      <a:pPr algn="l"/>
                      <a:r>
                        <a:rPr lang="ru-RU" sz="1400" dirty="0">
                          <a:solidFill>
                            <a:srgbClr val="004D86"/>
                          </a:solidFill>
                        </a:rPr>
                        <a:t>В принятии взаимовыгодных решений</a:t>
                      </a:r>
                      <a:r>
                        <a:rPr lang="ru-RU" sz="1400" baseline="0" dirty="0">
                          <a:solidFill>
                            <a:srgbClr val="004D86"/>
                          </a:solidFill>
                        </a:rPr>
                        <a:t> участвуют все заинтересованные стороны</a:t>
                      </a:r>
                      <a:endParaRPr lang="ru-RU" sz="1400" dirty="0">
                        <a:solidFill>
                          <a:srgbClr val="004D86"/>
                        </a:solidFill>
                      </a:endParaRPr>
                    </a:p>
                  </a:txBody>
                  <a:tcPr marL="91445" marR="91445" marT="34290" marB="34290">
                    <a:solidFill>
                      <a:srgbClr val="F1E7E7"/>
                    </a:solidFill>
                  </a:tcPr>
                </a:tc>
                <a:extLst>
                  <a:ext uri="{0D108BD9-81ED-4DB2-BD59-A6C34878D82A}">
                    <a16:rowId xmlns:a16="http://schemas.microsoft.com/office/drawing/2014/main" xmlns="" val="10004"/>
                  </a:ext>
                </a:extLst>
              </a:tr>
              <a:tr h="634712">
                <a:tc>
                  <a:txBody>
                    <a:bodyPr/>
                    <a:lstStyle/>
                    <a:p>
                      <a:pPr algn="l"/>
                      <a:r>
                        <a:rPr lang="ru-RU" sz="1400" dirty="0">
                          <a:solidFill>
                            <a:srgbClr val="004D86"/>
                          </a:solidFill>
                        </a:rPr>
                        <a:t>Решения вряд ли окажутся эффективными в долгосрочной перспективе</a:t>
                      </a:r>
                    </a:p>
                  </a:txBody>
                  <a:tcPr marL="91445" marR="91445" marT="34290" marB="34290">
                    <a:solidFill>
                      <a:srgbClr val="F1E7E7"/>
                    </a:solidFill>
                  </a:tcPr>
                </a:tc>
                <a:tc>
                  <a:txBody>
                    <a:bodyPr/>
                    <a:lstStyle/>
                    <a:p>
                      <a:pPr algn="l"/>
                      <a:r>
                        <a:rPr lang="ru-RU" sz="1400" dirty="0" err="1">
                          <a:solidFill>
                            <a:srgbClr val="004D86"/>
                          </a:solidFill>
                        </a:rPr>
                        <a:t>Консенсусные</a:t>
                      </a:r>
                      <a:r>
                        <a:rPr lang="ru-RU" sz="1400" dirty="0">
                          <a:solidFill>
                            <a:srgbClr val="004D86"/>
                          </a:solidFill>
                        </a:rPr>
                        <a:t> решения оказываются</a:t>
                      </a:r>
                      <a:r>
                        <a:rPr lang="ru-RU" sz="1400" baseline="0" dirty="0">
                          <a:solidFill>
                            <a:srgbClr val="004D86"/>
                          </a:solidFill>
                        </a:rPr>
                        <a:t> эффективнее в долгосрочной перспективе</a:t>
                      </a:r>
                      <a:endParaRPr lang="ru-RU" sz="1400" dirty="0">
                        <a:solidFill>
                          <a:srgbClr val="004D86"/>
                        </a:solidFill>
                      </a:endParaRPr>
                    </a:p>
                  </a:txBody>
                  <a:tcPr marL="91445" marR="91445" marT="34290" marB="34290">
                    <a:solidFill>
                      <a:srgbClr val="F1E7E7"/>
                    </a:solidFill>
                  </a:tcPr>
                </a:tc>
                <a:extLst>
                  <a:ext uri="{0D108BD9-81ED-4DB2-BD59-A6C34878D82A}">
                    <a16:rowId xmlns:a16="http://schemas.microsoft.com/office/drawing/2014/main" xmlns="" val="10005"/>
                  </a:ext>
                </a:extLst>
              </a:tr>
            </a:tbl>
          </a:graphicData>
        </a:graphic>
      </p:graphicFrame>
      <p:sp>
        <p:nvSpPr>
          <p:cNvPr id="14361" name="Заголовок 1"/>
          <p:cNvSpPr>
            <a:spLocks noGrp="1"/>
          </p:cNvSpPr>
          <p:nvPr>
            <p:ph type="title"/>
          </p:nvPr>
        </p:nvSpPr>
        <p:spPr>
          <a:xfrm>
            <a:off x="615155" y="483518"/>
            <a:ext cx="7913687" cy="497915"/>
          </a:xfrm>
        </p:spPr>
        <p:txBody>
          <a:bodyPr>
            <a:normAutofit/>
          </a:bodyPr>
          <a:lstStyle/>
          <a:p>
            <a:pPr algn="ctr" eaLnBrk="1" hangingPunct="1"/>
            <a:r>
              <a:rPr lang="ru-RU" altLang="ru-RU" sz="2000" dirty="0">
                <a:solidFill>
                  <a:schemeClr val="bg1"/>
                </a:solidFill>
              </a:rPr>
              <a:t>Отличия медиации от судебного разбирательства </a:t>
            </a:r>
          </a:p>
        </p:txBody>
      </p:sp>
      <p:sp>
        <p:nvSpPr>
          <p:cNvPr id="6"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727907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9599" y="1015436"/>
            <a:ext cx="7924801" cy="3389710"/>
          </a:xfrm>
        </p:spPr>
        <p:txBody>
          <a:bodyPr rtlCol="0">
            <a:noAutofit/>
          </a:bodyPr>
          <a:lstStyle/>
          <a:p>
            <a:pPr marL="274320" indent="-274320" eaLnBrk="1" fontAlgn="auto" hangingPunct="1">
              <a:spcBef>
                <a:spcPts val="600"/>
              </a:spcBef>
              <a:spcAft>
                <a:spcPts val="0"/>
              </a:spcAft>
              <a:buFont typeface="Wingdings" pitchFamily="2" charset="2"/>
              <a:buChar char="v"/>
              <a:defRPr/>
            </a:pPr>
            <a:r>
              <a:rPr lang="ru-RU" sz="1600" dirty="0">
                <a:cs typeface="Arial" charset="0"/>
              </a:rPr>
              <a:t>Соглашение об урегулировании спора (конфликта), достигнутое сторонами медиации при проведении медиации, заключается в письменной форме и подписывается сторонами.</a:t>
            </a:r>
          </a:p>
          <a:p>
            <a:pPr marL="274320" indent="-274320" eaLnBrk="1" fontAlgn="auto" hangingPunct="1">
              <a:spcBef>
                <a:spcPts val="600"/>
              </a:spcBef>
              <a:spcAft>
                <a:spcPts val="0"/>
              </a:spcAft>
              <a:buFont typeface="Wingdings" pitchFamily="2" charset="2"/>
              <a:buChar char="v"/>
              <a:defRPr/>
            </a:pPr>
            <a:r>
              <a:rPr lang="ru-RU" sz="1600" dirty="0">
                <a:cs typeface="Arial" charset="0"/>
              </a:rPr>
              <a:t>Соглашение должно содержать данные о сторонах медиации, предмете спора (конфликта), медиаторе (медиаторах), а также согласованные сторонами условия соглашения, способы и сроки их исполнения и последствия их неисполнения или ненадлежащего исполнения.</a:t>
            </a:r>
          </a:p>
          <a:p>
            <a:pPr marL="274320" indent="-274320" eaLnBrk="1" fontAlgn="auto" hangingPunct="1">
              <a:spcBef>
                <a:spcPts val="600"/>
              </a:spcBef>
              <a:spcAft>
                <a:spcPts val="0"/>
              </a:spcAft>
              <a:buFont typeface="Wingdings" pitchFamily="2" charset="2"/>
              <a:buChar char="v"/>
              <a:defRPr/>
            </a:pPr>
            <a:r>
              <a:rPr lang="ru-RU" sz="1600" dirty="0">
                <a:cs typeface="Arial" charset="0"/>
              </a:rPr>
              <a:t>Соглашение об урегулировании спора (конфликта) подлежит исполнению сторонами медиации добровольно в порядке и сроки, предусмотренные этим соглашением.</a:t>
            </a:r>
          </a:p>
          <a:p>
            <a:pPr marL="274320" indent="-274320" eaLnBrk="1" fontAlgn="auto" hangingPunct="1">
              <a:spcBef>
                <a:spcPts val="600"/>
              </a:spcBef>
              <a:spcAft>
                <a:spcPts val="0"/>
              </a:spcAft>
              <a:buFont typeface="Wingdings" pitchFamily="2" charset="2"/>
              <a:buChar char="v"/>
              <a:defRPr/>
            </a:pPr>
            <a:r>
              <a:rPr lang="ru-RU" sz="1600" dirty="0">
                <a:cs typeface="Arial" charset="0"/>
              </a:rPr>
              <a:t>  Соглашение об урегулировании конфликта вступает в силу в день его подписания сторонами.</a:t>
            </a:r>
          </a:p>
          <a:p>
            <a:pPr marL="0" indent="0" algn="ctr" eaLnBrk="1" fontAlgn="auto" hangingPunct="1">
              <a:spcBef>
                <a:spcPts val="600"/>
              </a:spcBef>
              <a:spcAft>
                <a:spcPts val="0"/>
              </a:spcAft>
              <a:buFont typeface="Arial" pitchFamily="34" charset="0"/>
              <a:buNone/>
              <a:defRPr/>
            </a:pPr>
            <a:r>
              <a:rPr lang="ru-RU" sz="1600" dirty="0">
                <a:cs typeface="Arial" charset="0"/>
              </a:rPr>
              <a:t>П. 1, 2, 3, 8 Ст. 27 Закона РК «О медиации»</a:t>
            </a:r>
          </a:p>
          <a:p>
            <a:pPr marL="274320" indent="-274320" eaLnBrk="1" fontAlgn="auto" hangingPunct="1">
              <a:spcAft>
                <a:spcPts val="0"/>
              </a:spcAft>
              <a:buFontTx/>
              <a:buNone/>
              <a:defRPr/>
            </a:pPr>
            <a:endParaRPr lang="ru-RU" sz="1800" dirty="0">
              <a:solidFill>
                <a:schemeClr val="bg1"/>
              </a:solidFill>
              <a:effectLst>
                <a:outerShdw blurRad="38100" dist="38100" dir="2700000" algn="tl">
                  <a:srgbClr val="000000"/>
                </a:outerShdw>
              </a:effectLst>
              <a:latin typeface="Arial" charset="0"/>
              <a:cs typeface="Arial" charset="0"/>
            </a:endParaRPr>
          </a:p>
        </p:txBody>
      </p:sp>
      <p:sp>
        <p:nvSpPr>
          <p:cNvPr id="5" name="Заголовок 1"/>
          <p:cNvSpPr txBox="1">
            <a:spLocks/>
          </p:cNvSpPr>
          <p:nvPr/>
        </p:nvSpPr>
        <p:spPr bwMode="auto">
          <a:xfrm>
            <a:off x="685800" y="378580"/>
            <a:ext cx="7772400" cy="667941"/>
          </a:xfrm>
          <a:prstGeom prst="rect">
            <a:avLst/>
          </a:prstGeom>
          <a:noFill/>
          <a:ln w="9525">
            <a:noFill/>
            <a:miter lim="800000"/>
            <a:headEnd/>
            <a:tailEnd/>
          </a:ln>
        </p:spPr>
        <p:txBody>
          <a:bodyPr anchor="ctr"/>
          <a:lstStyle/>
          <a:p>
            <a:pPr algn="ctr" eaLnBrk="0" fontAlgn="auto" hangingPunct="0">
              <a:spcBef>
                <a:spcPts val="0"/>
              </a:spcBef>
              <a:spcAft>
                <a:spcPts val="0"/>
              </a:spcAft>
              <a:defRPr/>
            </a:pPr>
            <a:r>
              <a:rPr lang="ru-RU" sz="2000" kern="0" dirty="0">
                <a:solidFill>
                  <a:schemeClr val="bg1"/>
                </a:solidFill>
                <a:latin typeface="+mn-lt"/>
                <a:ea typeface="+mj-ea"/>
                <a:cs typeface="Arial" pitchFamily="34" charset="0"/>
              </a:rPr>
              <a:t>Соглашение об урегулировании спора (конфликта)</a:t>
            </a:r>
          </a:p>
        </p:txBody>
      </p:sp>
      <p:pic>
        <p:nvPicPr>
          <p:cNvPr id="43012" name="Рисунок 1"/>
          <p:cNvPicPr>
            <a:picLocks noChangeAspect="1"/>
          </p:cNvPicPr>
          <p:nvPr/>
        </p:nvPicPr>
        <p:blipFill>
          <a:blip r:embed="rId2" cstate="print"/>
          <a:srcRect/>
          <a:stretch>
            <a:fillRect/>
          </a:stretch>
        </p:blipFill>
        <p:spPr bwMode="auto">
          <a:xfrm>
            <a:off x="8097335" y="3672610"/>
            <a:ext cx="1046665" cy="1013690"/>
          </a:xfrm>
          <a:prstGeom prst="rect">
            <a:avLst/>
          </a:prstGeom>
          <a:noFill/>
          <a:ln w="9525">
            <a:noFill/>
            <a:miter lim="800000"/>
            <a:headEnd/>
            <a:tailEnd/>
          </a:ln>
        </p:spPr>
      </p:pic>
      <p:sp>
        <p:nvSpPr>
          <p:cNvPr id="7"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757858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a:xfrm>
            <a:off x="457200" y="339502"/>
            <a:ext cx="8229600" cy="745331"/>
          </a:xfrm>
        </p:spPr>
        <p:txBody>
          <a:bodyPr>
            <a:normAutofit/>
          </a:bodyPr>
          <a:lstStyle/>
          <a:p>
            <a:pPr eaLnBrk="1" hangingPunct="1"/>
            <a:r>
              <a:rPr lang="ru-RU" sz="2000" dirty="0">
                <a:solidFill>
                  <a:schemeClr val="bg1"/>
                </a:solidFill>
              </a:rPr>
              <a:t>Правовые и процессуальные последствия заключения соглашения</a:t>
            </a:r>
          </a:p>
        </p:txBody>
      </p:sp>
      <p:sp>
        <p:nvSpPr>
          <p:cNvPr id="3" name="Объект 2"/>
          <p:cNvSpPr>
            <a:spLocks noGrp="1"/>
          </p:cNvSpPr>
          <p:nvPr>
            <p:ph idx="1"/>
          </p:nvPr>
        </p:nvSpPr>
        <p:spPr>
          <a:xfrm>
            <a:off x="762000" y="915566"/>
            <a:ext cx="7620000" cy="3617119"/>
          </a:xfrm>
        </p:spPr>
        <p:txBody>
          <a:bodyPr rtlCol="0">
            <a:normAutofit fontScale="62500" lnSpcReduction="20000"/>
          </a:bodyPr>
          <a:lstStyle/>
          <a:p>
            <a:pPr marL="274320" indent="-274320" eaLnBrk="1" fontAlgn="auto" hangingPunct="1">
              <a:lnSpc>
                <a:spcPct val="120000"/>
              </a:lnSpc>
              <a:spcBef>
                <a:spcPts val="600"/>
              </a:spcBef>
              <a:spcAft>
                <a:spcPts val="0"/>
              </a:spcAft>
              <a:buFont typeface="Wingdings" pitchFamily="2" charset="2"/>
              <a:buChar char="v"/>
              <a:defRPr/>
            </a:pPr>
            <a:r>
              <a:rPr lang="ru-RU" sz="2600" dirty="0"/>
              <a:t>С подписанием соглашения об урегулировании спора </a:t>
            </a:r>
            <a:r>
              <a:rPr lang="ru-RU" sz="2600" u="sng" dirty="0"/>
              <a:t>медиация прекращается </a:t>
            </a:r>
            <a:r>
              <a:rPr lang="ru-RU" sz="2600" dirty="0"/>
              <a:t>п. 1 Ст. 26 Закона РК «О медиации).</a:t>
            </a:r>
          </a:p>
          <a:p>
            <a:pPr marL="274320" indent="-274320" eaLnBrk="1" fontAlgn="auto" hangingPunct="1">
              <a:lnSpc>
                <a:spcPct val="120000"/>
              </a:lnSpc>
              <a:spcBef>
                <a:spcPts val="600"/>
              </a:spcBef>
              <a:spcAft>
                <a:spcPts val="0"/>
              </a:spcAft>
              <a:buFont typeface="Wingdings" pitchFamily="2" charset="2"/>
              <a:buChar char="v"/>
              <a:defRPr/>
            </a:pPr>
            <a:r>
              <a:rPr lang="ru-RU" sz="2600" dirty="0"/>
              <a:t>Соглашение об урегулировании спора, заключенное </a:t>
            </a:r>
            <a:r>
              <a:rPr lang="ru-RU" sz="2600" b="1" u="sng" dirty="0"/>
              <a:t>до рассмотрения гражданского дела</a:t>
            </a:r>
            <a:r>
              <a:rPr lang="ru-RU" sz="2600" u="sng" dirty="0"/>
              <a:t> </a:t>
            </a:r>
            <a:r>
              <a:rPr lang="ru-RU" sz="2600" b="1" u="sng" dirty="0"/>
              <a:t>в суде</a:t>
            </a:r>
            <a:r>
              <a:rPr lang="ru-RU" sz="2600" dirty="0"/>
              <a:t>, представляет собой </a:t>
            </a:r>
            <a:r>
              <a:rPr lang="ru-RU" sz="2600" u="sng" dirty="0"/>
              <a:t>сделку</a:t>
            </a:r>
            <a:r>
              <a:rPr lang="ru-RU" sz="2600" dirty="0"/>
              <a:t>, направленную на установление, изменение или прекращение гражданских прав и обязанностей сторон. В случае неисполнения или ненадлежащего исполнения такого соглашения сторона медиации, нарушившая соглашение, несет ответственность в порядке, предусмотренном законами Республики Казахстан.</a:t>
            </a:r>
          </a:p>
          <a:p>
            <a:pPr marL="274320" indent="-274320" eaLnBrk="1" fontAlgn="auto" hangingPunct="1">
              <a:lnSpc>
                <a:spcPct val="120000"/>
              </a:lnSpc>
              <a:spcBef>
                <a:spcPts val="600"/>
              </a:spcBef>
              <a:spcAft>
                <a:spcPts val="0"/>
              </a:spcAft>
              <a:buFont typeface="Wingdings" pitchFamily="2" charset="2"/>
              <a:buChar char="v"/>
              <a:defRPr/>
            </a:pPr>
            <a:r>
              <a:rPr lang="ru-RU" sz="2600" dirty="0"/>
              <a:t>Соглашение об урегулировании спора, достигнутое сторонами при проведении медиации </a:t>
            </a:r>
            <a:r>
              <a:rPr lang="ru-RU" sz="2600" b="1" u="sng" dirty="0"/>
              <a:t>в ходе гражданского процесса</a:t>
            </a:r>
            <a:r>
              <a:rPr lang="ru-RU" sz="2600" b="1" dirty="0"/>
              <a:t>,</a:t>
            </a:r>
            <a:r>
              <a:rPr lang="ru-RU" sz="2600" dirty="0"/>
              <a:t> незамедлительно </a:t>
            </a:r>
            <a:r>
              <a:rPr lang="ru-RU" sz="2600" u="sng" dirty="0"/>
              <a:t>направляется судье</a:t>
            </a:r>
            <a:r>
              <a:rPr lang="ru-RU" sz="2600" dirty="0"/>
              <a:t>, в производстве которого находится гражданское дело. Соглашение об урегулировании спора </a:t>
            </a:r>
            <a:r>
              <a:rPr lang="ru-RU" sz="2600" b="1" u="sng" dirty="0"/>
              <a:t>утверждается судом </a:t>
            </a:r>
            <a:r>
              <a:rPr lang="ru-RU" sz="2600" dirty="0"/>
              <a:t>в порядке, предусмотренном Гражданским процессуальным кодексом Республики Казахстан.</a:t>
            </a:r>
          </a:p>
          <a:p>
            <a:pPr marL="274320" indent="-274320" eaLnBrk="1" fontAlgn="auto" hangingPunct="1">
              <a:spcAft>
                <a:spcPts val="0"/>
              </a:spcAft>
              <a:buFont typeface="Arial" pitchFamily="34" charset="0"/>
              <a:buChar char="•"/>
              <a:defRPr/>
            </a:pPr>
            <a:endParaRPr lang="ru-RU" dirty="0"/>
          </a:p>
        </p:txBody>
      </p:sp>
      <p:pic>
        <p:nvPicPr>
          <p:cNvPr id="44036" name="Picture 2"/>
          <p:cNvPicPr>
            <a:picLocks noChangeAspect="1" noChangeArrowheads="1"/>
          </p:cNvPicPr>
          <p:nvPr/>
        </p:nvPicPr>
        <p:blipFill>
          <a:blip r:embed="rId2" cstate="print"/>
          <a:srcRect/>
          <a:stretch>
            <a:fillRect/>
          </a:stretch>
        </p:blipFill>
        <p:spPr bwMode="auto">
          <a:xfrm>
            <a:off x="8097944" y="3674124"/>
            <a:ext cx="1046056" cy="1012176"/>
          </a:xfrm>
          <a:prstGeom prst="rect">
            <a:avLst/>
          </a:prstGeom>
          <a:noFill/>
          <a:ln w="9525">
            <a:noFill/>
            <a:miter lim="800000"/>
            <a:headEnd/>
            <a:tailEnd/>
          </a:ln>
        </p:spPr>
      </p:pic>
      <p:sp>
        <p:nvSpPr>
          <p:cNvPr id="6"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180108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a:xfrm>
            <a:off x="457200" y="357291"/>
            <a:ext cx="8229600" cy="745331"/>
          </a:xfrm>
        </p:spPr>
        <p:txBody>
          <a:bodyPr>
            <a:normAutofit/>
          </a:bodyPr>
          <a:lstStyle/>
          <a:p>
            <a:pPr eaLnBrk="1" hangingPunct="1"/>
            <a:r>
              <a:rPr lang="ru-RU" sz="2000" dirty="0">
                <a:solidFill>
                  <a:schemeClr val="bg1"/>
                </a:solidFill>
              </a:rPr>
              <a:t>Правовые и процессуальные последствия заключения соглашения</a:t>
            </a:r>
          </a:p>
        </p:txBody>
      </p:sp>
      <p:sp>
        <p:nvSpPr>
          <p:cNvPr id="3" name="Объект 2"/>
          <p:cNvSpPr>
            <a:spLocks noGrp="1"/>
          </p:cNvSpPr>
          <p:nvPr>
            <p:ph idx="1"/>
          </p:nvPr>
        </p:nvSpPr>
        <p:spPr>
          <a:xfrm>
            <a:off x="838200" y="1100913"/>
            <a:ext cx="7467600" cy="3531394"/>
          </a:xfrm>
        </p:spPr>
        <p:txBody>
          <a:bodyPr rtlCol="0">
            <a:normAutofit fontScale="25000" lnSpcReduction="20000"/>
          </a:bodyPr>
          <a:lstStyle/>
          <a:p>
            <a:pPr marL="274320" indent="-274320" eaLnBrk="1" fontAlgn="auto" hangingPunct="1">
              <a:lnSpc>
                <a:spcPct val="120000"/>
              </a:lnSpc>
              <a:spcBef>
                <a:spcPts val="600"/>
              </a:spcBef>
              <a:spcAft>
                <a:spcPts val="0"/>
              </a:spcAft>
              <a:buFont typeface="Wingdings" pitchFamily="2" charset="2"/>
              <a:buChar char="v"/>
              <a:defRPr/>
            </a:pPr>
            <a:r>
              <a:rPr lang="ru-RU" sz="5600" dirty="0"/>
              <a:t>Уплаченная </a:t>
            </a:r>
            <a:r>
              <a:rPr lang="ru-RU" sz="5600" u="sng" dirty="0"/>
              <a:t>государственная пошлина подлежит возврату </a:t>
            </a:r>
            <a:r>
              <a:rPr lang="ru-RU" sz="5600" dirty="0"/>
              <a:t>плательщику в порядке, предусмотренном Кодексом Республики Казахстан «О налогах и других обязательных платежах в бюджет» (Налоговый кодекс).</a:t>
            </a:r>
          </a:p>
          <a:p>
            <a:pPr marL="274320" indent="-274320" eaLnBrk="1" fontAlgn="auto" hangingPunct="1">
              <a:lnSpc>
                <a:spcPct val="120000"/>
              </a:lnSpc>
              <a:spcBef>
                <a:spcPts val="600"/>
              </a:spcBef>
              <a:spcAft>
                <a:spcPts val="0"/>
              </a:spcAft>
              <a:buFont typeface="Wingdings" pitchFamily="2" charset="2"/>
              <a:buChar char="v"/>
              <a:defRPr/>
            </a:pPr>
            <a:r>
              <a:rPr lang="ru-RU" sz="5600" dirty="0"/>
              <a:t> Соглашение об урегулировании конфликта, достигнутое сторонами при проведении медиации в ходе уголовного процесса, представляет собой соглашение об урегулировании конфликта путем </a:t>
            </a:r>
            <a:r>
              <a:rPr lang="ru-RU" sz="5600" b="1" u="sng" dirty="0"/>
              <a:t>заглаживания причиненного потерпевшему вреда и примирения</a:t>
            </a:r>
            <a:r>
              <a:rPr lang="ru-RU" sz="5600" dirty="0"/>
              <a:t> лица, совершившего преступление, с потерпевшим.</a:t>
            </a:r>
          </a:p>
          <a:p>
            <a:pPr marL="274320" indent="-274320" eaLnBrk="1" fontAlgn="auto" hangingPunct="1">
              <a:lnSpc>
                <a:spcPct val="120000"/>
              </a:lnSpc>
              <a:spcBef>
                <a:spcPts val="600"/>
              </a:spcBef>
              <a:spcAft>
                <a:spcPts val="0"/>
              </a:spcAft>
              <a:buFont typeface="Wingdings" pitchFamily="2" charset="2"/>
              <a:buChar char="v"/>
              <a:defRPr/>
            </a:pPr>
            <a:r>
              <a:rPr lang="ru-RU" sz="5600" dirty="0"/>
              <a:t>Соглашение незамедлительно направляется органу, ведущему уголовный процесс, в производстве которого находится уголовное дело, и в случаях, предусмотренных Уголовно-процессуальным кодексом Республики Казахстан, </a:t>
            </a:r>
            <a:r>
              <a:rPr lang="ru-RU" sz="5600" u="sng" dirty="0"/>
              <a:t>является обстоятельством, исключающим либо позволяющим не осуществлять уголовное преследование</a:t>
            </a:r>
            <a:r>
              <a:rPr lang="ru-RU" sz="5600" dirty="0"/>
              <a:t>.</a:t>
            </a:r>
          </a:p>
          <a:p>
            <a:pPr marL="0" indent="0" algn="ctr" eaLnBrk="1" fontAlgn="auto" hangingPunct="1">
              <a:lnSpc>
                <a:spcPct val="120000"/>
              </a:lnSpc>
              <a:spcBef>
                <a:spcPts val="600"/>
              </a:spcBef>
              <a:spcAft>
                <a:spcPts val="0"/>
              </a:spcAft>
              <a:buFont typeface="Arial" pitchFamily="34" charset="0"/>
              <a:buNone/>
              <a:defRPr/>
            </a:pPr>
            <a:r>
              <a:rPr lang="ru-RU" sz="5600" dirty="0"/>
              <a:t>(п. 4, 5, 6, 7 Ст. 27 Закона РК «О медиации»)</a:t>
            </a:r>
          </a:p>
          <a:p>
            <a:pPr marL="274320" indent="-274320" eaLnBrk="1" fontAlgn="auto" hangingPunct="1">
              <a:spcAft>
                <a:spcPts val="0"/>
              </a:spcAft>
              <a:buFont typeface="Arial" pitchFamily="34" charset="0"/>
              <a:buChar char="•"/>
              <a:defRPr/>
            </a:pPr>
            <a:endParaRPr lang="ru-RU"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440000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9726"/>
            <a:ext cx="8229600" cy="857250"/>
          </a:xfrm>
        </p:spPr>
        <p:txBody>
          <a:bodyPr>
            <a:normAutofit/>
          </a:bodyPr>
          <a:lstStyle/>
          <a:p>
            <a:r>
              <a:rPr lang="ru-RU" sz="2000" dirty="0">
                <a:solidFill>
                  <a:schemeClr val="bg1"/>
                </a:solidFill>
              </a:rPr>
              <a:t>Уголовный </a:t>
            </a:r>
            <a:r>
              <a:rPr lang="ru-RU" sz="2000" dirty="0" smtClean="0">
                <a:solidFill>
                  <a:schemeClr val="bg1"/>
                </a:solidFill>
              </a:rPr>
              <a:t>кодекс </a:t>
            </a:r>
            <a:r>
              <a:rPr lang="ru-RU" sz="2000" dirty="0">
                <a:solidFill>
                  <a:schemeClr val="bg1"/>
                </a:solidFill>
              </a:rPr>
              <a:t>РК</a:t>
            </a:r>
          </a:p>
        </p:txBody>
      </p:sp>
      <p:sp>
        <p:nvSpPr>
          <p:cNvPr id="3" name="Содержимое 2"/>
          <p:cNvSpPr>
            <a:spLocks noGrp="1"/>
          </p:cNvSpPr>
          <p:nvPr>
            <p:ph idx="1"/>
          </p:nvPr>
        </p:nvSpPr>
        <p:spPr/>
        <p:txBody>
          <a:bodyPr>
            <a:normAutofit fontScale="55000" lnSpcReduction="20000"/>
          </a:bodyPr>
          <a:lstStyle/>
          <a:p>
            <a:r>
              <a:rPr lang="ru-RU" b="1" dirty="0"/>
              <a:t>Статья 306. Выпуск или продажа товаров, выполнение работ либо оказание услуг, не отвечающих требованиям безопасности</a:t>
            </a:r>
          </a:p>
          <a:p>
            <a:r>
              <a:rPr lang="ru-RU" dirty="0"/>
              <a:t>Выпуск или продажа товаров, выполнение работ либо оказание услуг, не отвечающих требованиям безопасности жизни или здоровья потребителей, а равно неправомерная выдача или использование официального документа, удостоверяющего соответствие указанных товаров, работ или услуг требованиям безопасности, если эти деяния повлекли по неосторожности причинение вреда здоровью человека, -</a:t>
            </a:r>
          </a:p>
          <a:p>
            <a:r>
              <a:rPr lang="ru-RU" dirty="0"/>
              <a:t>наказываются штрафом в размере до 160 месячных расчетных показателей.</a:t>
            </a:r>
          </a:p>
          <a:p>
            <a:r>
              <a:rPr lang="ru-RU" dirty="0"/>
              <a:t>Деяния, предусмотренные частями первой или второй настоящей статьи, повлекшие по неосторожности смерть человека, -наказываются лишением свободы на срок от четырех до восьми лет.</a:t>
            </a:r>
          </a:p>
        </p:txBody>
      </p:sp>
      <p:sp>
        <p:nvSpPr>
          <p:cNvPr id="4" name="Нижний колонтитул 3">
            <a:extLst>
              <a:ext uri="{FF2B5EF4-FFF2-40B4-BE49-F238E27FC236}">
                <a16:creationId xmlns:a16="http://schemas.microsoft.com/office/drawing/2014/main" xmlns="" id="{99D4F4FB-8C19-C948-9CC0-8DE9206FBBD5}"/>
              </a:ext>
            </a:extLst>
          </p:cNvPr>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160438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465535"/>
            <a:ext cx="7239000" cy="533400"/>
          </a:xfrm>
        </p:spPr>
        <p:txBody>
          <a:bodyPr>
            <a:normAutofit/>
          </a:bodyPr>
          <a:lstStyle/>
          <a:p>
            <a:pPr algn="ctr"/>
            <a:r>
              <a:rPr lang="ru-RU" sz="2000" dirty="0">
                <a:solidFill>
                  <a:schemeClr val="bg1"/>
                </a:solidFill>
              </a:rPr>
              <a:t>ВОПРОСЫ:</a:t>
            </a:r>
          </a:p>
        </p:txBody>
      </p:sp>
      <p:sp>
        <p:nvSpPr>
          <p:cNvPr id="3" name="Прямоугольник 2"/>
          <p:cNvSpPr/>
          <p:nvPr/>
        </p:nvSpPr>
        <p:spPr>
          <a:xfrm>
            <a:off x="685800" y="931690"/>
            <a:ext cx="7772400" cy="3693319"/>
          </a:xfrm>
          <a:prstGeom prst="rect">
            <a:avLst/>
          </a:prstGeom>
        </p:spPr>
        <p:txBody>
          <a:bodyPr wrap="square">
            <a:spAutoFit/>
          </a:bodyPr>
          <a:lstStyle/>
          <a:p>
            <a:r>
              <a:rPr lang="ru-RU" b="1" dirty="0"/>
              <a:t>Татьяна</a:t>
            </a:r>
            <a:endParaRPr lang="ru-RU" dirty="0"/>
          </a:p>
          <a:p>
            <a:r>
              <a:rPr lang="ru-RU" dirty="0"/>
              <a:t>При дистанционной торговле и электронной коммерции покупатели злоупотребляют своим правом и возвращают товары, которые согласно закону О ПП не подлежат обмену и возврату (например носочно-чулочные изделия, нательное белье). Также происходят нарушения по условиям возврата - не сохранен товарный вид, потребительские свойства, пломбы, ярлыки, срезаются этикетки, товары явно были в употреблении. Поскольку оформление возврата происходит дистанционно, у продавца отсутствует возможность отказать в приеме такого товара к возврату на этапе его отправки покупателем и товары поступают на склад продавца. Какие действия должен предпринять продавец при получении товаров, которые не подлежат обмену или возврату или нарушены условия возврата.</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1007310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468689"/>
            <a:ext cx="7239000" cy="533400"/>
          </a:xfrm>
        </p:spPr>
        <p:txBody>
          <a:bodyPr>
            <a:normAutofit/>
          </a:bodyPr>
          <a:lstStyle/>
          <a:p>
            <a:pPr algn="ctr"/>
            <a:r>
              <a:rPr lang="ru-RU" sz="2000" dirty="0">
                <a:solidFill>
                  <a:schemeClr val="bg1"/>
                </a:solidFill>
              </a:rPr>
              <a:t>ВОПРОСЫ:</a:t>
            </a:r>
          </a:p>
        </p:txBody>
      </p:sp>
      <p:sp>
        <p:nvSpPr>
          <p:cNvPr id="3" name="Прямоугольник 2"/>
          <p:cNvSpPr/>
          <p:nvPr/>
        </p:nvSpPr>
        <p:spPr>
          <a:xfrm>
            <a:off x="685800" y="1002089"/>
            <a:ext cx="7772400" cy="3139321"/>
          </a:xfrm>
          <a:prstGeom prst="rect">
            <a:avLst/>
          </a:prstGeom>
        </p:spPr>
        <p:txBody>
          <a:bodyPr wrap="square">
            <a:spAutoFit/>
          </a:bodyPr>
          <a:lstStyle/>
          <a:p>
            <a:r>
              <a:rPr lang="ru-RU" b="1" dirty="0"/>
              <a:t>Нелли</a:t>
            </a:r>
            <a:endParaRPr lang="ru-RU" dirty="0"/>
          </a:p>
          <a:p>
            <a:r>
              <a:rPr lang="ru-RU" dirty="0"/>
              <a:t>Добрый день. Такой вопрос: покупатель купил товар в магазине, оплатил его, но не забрал его после покупки. Магазин, в свою очередь, тоже позабыл о том, что товар не передан покупателю. Спустя 1,5 года покупатель является в магазин, предъявив накладную на товар, с требованием передать ему его покупку. К счастью товар покупателя находился на складе и за 1,5 года не был никому продан. Возникает вопрос: как в подобных случаях поступать магазину, если покупатель на забрал товар после его покупки либо в разумный срок; хранить товар покупателя либо магазин вправе продать его третьему лицу?</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145778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1923678"/>
            <a:ext cx="7239000" cy="857250"/>
          </a:xfrm>
        </p:spPr>
        <p:txBody>
          <a:bodyPr>
            <a:normAutofit fontScale="90000"/>
          </a:bodyPr>
          <a:lstStyle/>
          <a:p>
            <a:pPr algn="ctr"/>
            <a:r>
              <a:rPr lang="ru-RU" dirty="0">
                <a:solidFill>
                  <a:srgbClr val="C00000"/>
                </a:solidFill>
                <a:latin typeface="Arial Black" panose="020B0A04020102020204" pitchFamily="34" charset="0"/>
              </a:rPr>
              <a:t>Спасибо за внимание!</a:t>
            </a:r>
          </a:p>
        </p:txBody>
      </p:sp>
      <p:sp>
        <p:nvSpPr>
          <p:cNvPr id="5" name="Нижний колонтитул 3"/>
          <p:cNvSpPr>
            <a:spLocks noGrp="1"/>
          </p:cNvSpPr>
          <p:nvPr>
            <p:ph type="ftr" sz="quarter" idx="11"/>
          </p:nvPr>
        </p:nvSpPr>
        <p:spPr>
          <a:xfrm>
            <a:off x="228600" y="470535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9995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339502"/>
            <a:ext cx="7620000" cy="857250"/>
          </a:xfrm>
        </p:spPr>
        <p:txBody>
          <a:bodyPr>
            <a:normAutofit/>
          </a:bodyPr>
          <a:lstStyle/>
          <a:p>
            <a:r>
              <a:rPr lang="ru-RU" sz="2000" dirty="0">
                <a:solidFill>
                  <a:schemeClr val="bg1"/>
                </a:solidFill>
              </a:rPr>
              <a:t>ЗРК «О защите прав потребителей» (Далее ЗРК «О ЗПП»)</a:t>
            </a:r>
          </a:p>
        </p:txBody>
      </p:sp>
      <p:sp>
        <p:nvSpPr>
          <p:cNvPr id="3" name="Содержимое 2"/>
          <p:cNvSpPr>
            <a:spLocks noGrp="1"/>
          </p:cNvSpPr>
          <p:nvPr>
            <p:ph idx="1"/>
          </p:nvPr>
        </p:nvSpPr>
        <p:spPr/>
        <p:txBody>
          <a:bodyPr>
            <a:normAutofit fontScale="85000" lnSpcReduction="20000"/>
          </a:bodyPr>
          <a:lstStyle/>
          <a:p>
            <a:r>
              <a:rPr lang="ru-RU" dirty="0"/>
              <a:t>Определяет права и потребителей и обязанности продавца/ изготовителя при реализации товаров;</a:t>
            </a:r>
          </a:p>
          <a:p>
            <a:r>
              <a:rPr lang="ru-RU" dirty="0"/>
              <a:t>Устанавливает сроки предъявления претензий потребителей к продавцу/ изготовителю;</a:t>
            </a:r>
          </a:p>
          <a:p>
            <a:r>
              <a:rPr lang="ru-RU" dirty="0"/>
              <a:t>Устанавливает перечень предоставляемой потребителю информации о товаре, продавце и изготовителе;</a:t>
            </a:r>
          </a:p>
          <a:p>
            <a:r>
              <a:rPr lang="ru-RU" dirty="0"/>
              <a:t>Определяет порядок разрешения споров в сфере защиты прав потребителей;</a:t>
            </a:r>
          </a:p>
        </p:txBody>
      </p:sp>
      <p:sp>
        <p:nvSpPr>
          <p:cNvPr id="5" name="Нижний колонтитул 3"/>
          <p:cNvSpPr>
            <a:spLocks noGrp="1"/>
          </p:cNvSpPr>
          <p:nvPr>
            <p:ph type="ftr" sz="quarter" idx="11"/>
          </p:nvPr>
        </p:nvSpPr>
        <p:spPr>
          <a:xfrm>
            <a:off x="0" y="4664196"/>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15761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282613"/>
            <a:ext cx="7239000" cy="857250"/>
          </a:xfrm>
        </p:spPr>
        <p:txBody>
          <a:bodyPr>
            <a:normAutofit/>
          </a:bodyPr>
          <a:lstStyle/>
          <a:p>
            <a:r>
              <a:rPr lang="ru-RU" sz="2000" dirty="0">
                <a:solidFill>
                  <a:schemeClr val="bg1"/>
                </a:solidFill>
              </a:rPr>
              <a:t>Потребитель</a:t>
            </a:r>
          </a:p>
        </p:txBody>
      </p:sp>
      <p:sp>
        <p:nvSpPr>
          <p:cNvPr id="3" name="Содержимое 2"/>
          <p:cNvSpPr>
            <a:spLocks noGrp="1"/>
          </p:cNvSpPr>
          <p:nvPr>
            <p:ph idx="1"/>
          </p:nvPr>
        </p:nvSpPr>
        <p:spPr/>
        <p:txBody>
          <a:bodyPr>
            <a:normAutofit fontScale="85000" lnSpcReduction="10000"/>
          </a:bodyPr>
          <a:lstStyle/>
          <a:p>
            <a:r>
              <a:rPr lang="ru-RU" dirty="0"/>
              <a:t>П.15 ст.1 ЗРК «О защите прав потребителей»:</a:t>
            </a:r>
          </a:p>
          <a:p>
            <a:r>
              <a:rPr lang="ru-RU" dirty="0"/>
              <a:t>потребитель - физическое лицо, имеющее намерение заказать или приобрести либо заказывающее, приобретающее и (или) использующее товар (работу, услугу) исключительно для личного, семейного, домашнего или иного использования, не связанного с предпринимательской деятельностью</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364024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411510"/>
            <a:ext cx="7239000" cy="628650"/>
          </a:xfrm>
        </p:spPr>
        <p:txBody>
          <a:bodyPr>
            <a:normAutofit/>
          </a:bodyPr>
          <a:lstStyle/>
          <a:p>
            <a:r>
              <a:rPr lang="ru-RU" sz="2000" dirty="0">
                <a:solidFill>
                  <a:schemeClr val="bg1"/>
                </a:solidFill>
              </a:rPr>
              <a:t>Права потребителя</a:t>
            </a:r>
          </a:p>
        </p:txBody>
      </p:sp>
      <p:sp>
        <p:nvSpPr>
          <p:cNvPr id="3" name="Содержимое 2"/>
          <p:cNvSpPr>
            <a:spLocks noGrp="1"/>
          </p:cNvSpPr>
          <p:nvPr>
            <p:ph idx="1"/>
          </p:nvPr>
        </p:nvSpPr>
        <p:spPr>
          <a:xfrm>
            <a:off x="838200" y="938030"/>
            <a:ext cx="7467600" cy="3886200"/>
          </a:xfrm>
        </p:spPr>
        <p:txBody>
          <a:bodyPr>
            <a:normAutofit fontScale="25000" lnSpcReduction="20000"/>
          </a:bodyPr>
          <a:lstStyle/>
          <a:p>
            <a:pPr fontAlgn="base"/>
            <a:r>
              <a:rPr lang="ru-RU" sz="5200" dirty="0"/>
              <a:t>1) свободное заключение договоров на приобретение товаров (выполнение работ и оказание услуг);</a:t>
            </a:r>
          </a:p>
          <a:p>
            <a:pPr fontAlgn="base"/>
            <a:r>
              <a:rPr lang="ru-RU" sz="5200" dirty="0"/>
              <a:t>2) просвещение в сфере защиты прав потребителей;</a:t>
            </a:r>
          </a:p>
          <a:p>
            <a:pPr fontAlgn="base"/>
            <a:r>
              <a:rPr lang="ru-RU" sz="5200" dirty="0"/>
              <a:t>3) получение информации о товаре (работе, услуге), а также о продавце (изготовителе, исполнителе);</a:t>
            </a:r>
          </a:p>
          <a:p>
            <a:pPr fontAlgn="base"/>
            <a:r>
              <a:rPr lang="ru-RU" sz="5200" dirty="0"/>
              <a:t>4) приобретение безопасного товара (работы, услуги);</a:t>
            </a:r>
          </a:p>
          <a:p>
            <a:pPr fontAlgn="base"/>
            <a:r>
              <a:rPr lang="ru-RU" sz="5200" dirty="0"/>
              <a:t>5) свободный выбор товара (работы, услуги);</a:t>
            </a:r>
          </a:p>
          <a:p>
            <a:pPr fontAlgn="base"/>
            <a:r>
              <a:rPr lang="ru-RU" sz="5200" dirty="0"/>
              <a:t>6) надлежащее качество товара (работы, услуги);</a:t>
            </a:r>
          </a:p>
          <a:p>
            <a:pPr fontAlgn="base"/>
            <a:r>
              <a:rPr lang="ru-RU" sz="5200" dirty="0"/>
              <a:t>7) обмен или возврат товара как надлежащего, так и ненадлежащего качества;</a:t>
            </a:r>
          </a:p>
          <a:p>
            <a:pPr fontAlgn="base"/>
            <a:r>
              <a:rPr lang="ru-RU" sz="5200" dirty="0"/>
              <a:t>8) возмещение в полном объеме убытков (вреда), причиненных их жизни, здоровью и (или) имуществу вследствие недостатков товара (работы, услуги);</a:t>
            </a:r>
          </a:p>
          <a:p>
            <a:pPr fontAlgn="base"/>
            <a:r>
              <a:rPr lang="ru-RU" sz="5200" dirty="0"/>
              <a:t>9) получение у продавца (изготовителя, исполнителя) документа, подтверждающего факт приобретения товара (выполнения работы, оказания услуги);</a:t>
            </a:r>
          </a:p>
          <a:p>
            <a:pPr fontAlgn="base"/>
            <a:r>
              <a:rPr lang="ru-RU" sz="5200" dirty="0"/>
              <a:t>10) предъявление претензии к инициатору (организатору) игр по качеству товара (работы, услуги), переданного (выполненного, оказанного) в виде выигрыша;</a:t>
            </a:r>
          </a:p>
          <a:p>
            <a:pPr fontAlgn="base"/>
            <a:r>
              <a:rPr lang="ru-RU" sz="5200" dirty="0"/>
              <a:t>11) создание общественных объединений потребителей;</a:t>
            </a:r>
          </a:p>
          <a:p>
            <a:pPr fontAlgn="base"/>
            <a:r>
              <a:rPr lang="ru-RU" sz="5200" dirty="0"/>
              <a:t>12) возмещение морального вреда;</a:t>
            </a:r>
          </a:p>
          <a:p>
            <a:pPr fontAlgn="base"/>
            <a:r>
              <a:rPr lang="ru-RU" sz="5200" dirty="0"/>
              <a:t>13) защиту прав и законных интересов;</a:t>
            </a:r>
          </a:p>
          <a:p>
            <a:pPr fontAlgn="base"/>
            <a:r>
              <a:rPr lang="ru-RU" sz="5200" dirty="0"/>
              <a:t>14) осуществление иных прав, предусмотренных настоящим Законом и иными законами Республики Казахстан.</a:t>
            </a:r>
          </a:p>
          <a:p>
            <a:endParaRPr lang="ru-RU" dirty="0"/>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00667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95351"/>
            <a:ext cx="9144000" cy="754380"/>
          </a:xfrm>
        </p:spPr>
        <p:txBody>
          <a:bodyPr>
            <a:noAutofit/>
          </a:bodyPr>
          <a:lstStyle/>
          <a:p>
            <a:r>
              <a:rPr lang="ru-RU" sz="2000" dirty="0">
                <a:solidFill>
                  <a:schemeClr val="bg1"/>
                </a:solidFill>
              </a:rPr>
              <a:t>Право потребителей на просвещение в сфере защиты прав потребителей</a:t>
            </a:r>
          </a:p>
        </p:txBody>
      </p:sp>
      <p:sp>
        <p:nvSpPr>
          <p:cNvPr id="3" name="Содержимое 2"/>
          <p:cNvSpPr>
            <a:spLocks noGrp="1"/>
          </p:cNvSpPr>
          <p:nvPr>
            <p:ph idx="1"/>
          </p:nvPr>
        </p:nvSpPr>
        <p:spPr>
          <a:xfrm>
            <a:off x="952500" y="1149731"/>
            <a:ext cx="7239000" cy="3479238"/>
          </a:xfrm>
        </p:spPr>
        <p:txBody>
          <a:bodyPr>
            <a:normAutofit fontScale="77500" lnSpcReduction="20000"/>
          </a:bodyPr>
          <a:lstStyle/>
          <a:p>
            <a:r>
              <a:rPr lang="ru-RU" dirty="0"/>
              <a:t>Право потребителей на просвещение в сфере защиты прав потребителей обеспечивается посредством включения соответствующих требований в государственные общеобязательные стандарты образования и образовательные программы, а также посредством организации системы информирования потребителей об их правах и о необходимых действиях по защите этих прав. (ст.9 ЗРК «О защите прав потребителей»)</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252244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500" y="301698"/>
            <a:ext cx="9001000" cy="857250"/>
          </a:xfrm>
        </p:spPr>
        <p:txBody>
          <a:bodyPr>
            <a:noAutofit/>
          </a:bodyPr>
          <a:lstStyle/>
          <a:p>
            <a:r>
              <a:rPr lang="ru-RU" sz="2000" dirty="0">
                <a:solidFill>
                  <a:schemeClr val="bg1"/>
                </a:solidFill>
              </a:rPr>
              <a:t>Право потребителя на возврат товара надлежащего качества</a:t>
            </a:r>
          </a:p>
        </p:txBody>
      </p:sp>
      <p:sp>
        <p:nvSpPr>
          <p:cNvPr id="3" name="Содержимое 2"/>
          <p:cNvSpPr>
            <a:spLocks noGrp="1"/>
          </p:cNvSpPr>
          <p:nvPr>
            <p:ph idx="1"/>
          </p:nvPr>
        </p:nvSpPr>
        <p:spPr>
          <a:xfrm>
            <a:off x="952500" y="1158948"/>
            <a:ext cx="7239000" cy="3527352"/>
          </a:xfrm>
        </p:spPr>
        <p:txBody>
          <a:bodyPr>
            <a:normAutofit fontScale="55000" lnSpcReduction="20000"/>
          </a:bodyPr>
          <a:lstStyle/>
          <a:p>
            <a:r>
              <a:rPr lang="ru-RU" dirty="0"/>
              <a:t>Согласно ст.14 ЗРК «О защите прав потребителей»:</a:t>
            </a:r>
          </a:p>
          <a:p>
            <a:r>
              <a:rPr lang="ru-RU" dirty="0"/>
              <a:t>Покупатель вправе в течение четырнадцати дней с момента передачи ему непродовольственного товара, если более длительный срок не объявлен продавцом (изготовителем), обменять купленный товар в месте покупки или иных местах, объявленных продавцом (изготовителем), на аналогичный товар другого размера, формы, габарита, фасона, расцветки, комплектации и тому подобное либо на другой товар по соглашению сторон, произведя в случае разницы в цене необходимый перерасчет с продавцом.</a:t>
            </a:r>
          </a:p>
          <a:p>
            <a:r>
              <a:rPr lang="ru-RU" dirty="0"/>
              <a:t>При отсутствии необходимого для обмена товара у продавца (изготовителя) покупатель вправе возвратить приобретенный товар продавцу (изготовителю) и получить уплаченную за него денежную сумму.</a:t>
            </a:r>
          </a:p>
        </p:txBody>
      </p:sp>
      <p:sp>
        <p:nvSpPr>
          <p:cNvPr id="5" name="Нижний колонтитул 3"/>
          <p:cNvSpPr>
            <a:spLocks noGrp="1"/>
          </p:cNvSpPr>
          <p:nvPr>
            <p:ph type="ftr" sz="quarter" idx="11"/>
          </p:nvPr>
        </p:nvSpPr>
        <p:spPr>
          <a:xfrm>
            <a:off x="0" y="4686300"/>
            <a:ext cx="9144000" cy="342900"/>
          </a:xfrm>
        </p:spPr>
        <p:txBody>
          <a:bodyPr/>
          <a:lstStyle/>
          <a:p>
            <a:r>
              <a:rPr lang="en-US" sz="1400" dirty="0" err="1">
                <a:solidFill>
                  <a:srgbClr val="C00000"/>
                </a:solidFill>
              </a:rPr>
              <a:t>Instagram</a:t>
            </a:r>
            <a:r>
              <a:rPr lang="ru-RU" sz="1400" dirty="0">
                <a:solidFill>
                  <a:srgbClr val="C00000"/>
                </a:solidFill>
              </a:rPr>
              <a:t>/ </a:t>
            </a:r>
            <a:r>
              <a:rPr lang="en-US" sz="1400" dirty="0" err="1">
                <a:solidFill>
                  <a:srgbClr val="C00000"/>
                </a:solidFill>
              </a:rPr>
              <a:t>Facebook</a:t>
            </a:r>
            <a:r>
              <a:rPr lang="en-US" sz="1400" dirty="0">
                <a:solidFill>
                  <a:srgbClr val="C00000"/>
                </a:solidFill>
              </a:rPr>
              <a:t>- </a:t>
            </a:r>
            <a:r>
              <a:rPr lang="ru-RU" sz="1400" dirty="0">
                <a:solidFill>
                  <a:srgbClr val="C00000"/>
                </a:solidFill>
              </a:rPr>
              <a:t>Национальная Лига Потребителей     </a:t>
            </a:r>
            <a:r>
              <a:rPr lang="en-US" sz="1400" dirty="0" err="1">
                <a:solidFill>
                  <a:srgbClr val="C00000"/>
                </a:solidFill>
              </a:rPr>
              <a:t>Youtube</a:t>
            </a:r>
            <a:r>
              <a:rPr lang="en-US" sz="1400" dirty="0">
                <a:solidFill>
                  <a:srgbClr val="C00000"/>
                </a:solidFill>
              </a:rPr>
              <a:t>- </a:t>
            </a:r>
            <a:r>
              <a:rPr lang="ru-RU" sz="1400" dirty="0">
                <a:solidFill>
                  <a:srgbClr val="C00000"/>
                </a:solidFill>
              </a:rPr>
              <a:t>Светлана Романовская</a:t>
            </a:r>
          </a:p>
          <a:p>
            <a:r>
              <a:rPr lang="kk-KZ" sz="1400" dirty="0">
                <a:solidFill>
                  <a:srgbClr val="C00000"/>
                </a:solidFill>
              </a:rPr>
              <a:t>  </a:t>
            </a:r>
            <a:r>
              <a:rPr lang="en-US" sz="1400" dirty="0">
                <a:solidFill>
                  <a:srgbClr val="C00000"/>
                </a:solidFill>
              </a:rPr>
              <a:t>Active/</a:t>
            </a:r>
            <a:r>
              <a:rPr lang="en-US" sz="1400" dirty="0" err="1">
                <a:solidFill>
                  <a:srgbClr val="C00000"/>
                </a:solidFill>
              </a:rPr>
              <a:t>Kcell</a:t>
            </a:r>
            <a:r>
              <a:rPr lang="en-US" sz="1400" dirty="0">
                <a:solidFill>
                  <a:srgbClr val="C00000"/>
                </a:solidFill>
              </a:rPr>
              <a:t> 2040           Beeline 2518             +7 (727) 277-89-45</a:t>
            </a:r>
          </a:p>
        </p:txBody>
      </p:sp>
    </p:spTree>
    <p:extLst>
      <p:ext uri="{BB962C8B-B14F-4D97-AF65-F5344CB8AC3E}">
        <p14:creationId xmlns:p14="http://schemas.microsoft.com/office/powerpoint/2010/main" val="59417549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4057</Words>
  <Application>Microsoft Office PowerPoint</Application>
  <PresentationFormat>Экран (16:9)</PresentationFormat>
  <Paragraphs>330</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«Правовые аспекты защиты прав потребителей»</vt:lpstr>
      <vt:lpstr> Основные НПА регулирующие реализацию товаров</vt:lpstr>
      <vt:lpstr>Презентация PowerPoint</vt:lpstr>
      <vt:lpstr>Уголовный кодекс РК</vt:lpstr>
      <vt:lpstr>ЗРК «О защите прав потребителей» (Далее ЗРК «О ЗПП»)</vt:lpstr>
      <vt:lpstr>Потребитель</vt:lpstr>
      <vt:lpstr>Права потребителя</vt:lpstr>
      <vt:lpstr>Право потребителей на просвещение в сфере защиты прав потребителей</vt:lpstr>
      <vt:lpstr>Право потребителя на возврат товара надлежащего качества</vt:lpstr>
      <vt:lpstr>Условия возврата товаров надлежащего качества (ст.14, ст.30 ЗРК «О ЗПП»:</vt:lpstr>
      <vt:lpstr>Товары надлежащего качества не подлежащие возврату (ст.30 ЗРК «О ЗПП»)</vt:lpstr>
      <vt:lpstr>Право потребителя на возврат товара ненадлежащего качества</vt:lpstr>
      <vt:lpstr>Процедура возврата товара ненадлежащего качества</vt:lpstr>
      <vt:lpstr>Дополнительная проверка качества товара (ст.30 ЗРК «О ЗПП»)</vt:lpstr>
      <vt:lpstr>Общественные объединения потребителей</vt:lpstr>
      <vt:lpstr>Права Обществ по защите прав потребителей согласно ст.41 ЗРК «О защите прав потребителей»</vt:lpstr>
      <vt:lpstr>Презентация PowerPoint</vt:lpstr>
      <vt:lpstr>Презентация PowerPoint</vt:lpstr>
      <vt:lpstr>ОЮЛ«Ассоциация Лига Потребителей Казахстана»:</vt:lpstr>
      <vt:lpstr>Обращения в ОЮЛ "АЛПК" за 01.02.2019 по 01.03.2020 года</vt:lpstr>
      <vt:lpstr>Представление интересов потребителей</vt:lpstr>
      <vt:lpstr>Проекты ОЮЛ "АЛПК":</vt:lpstr>
      <vt:lpstr>Презентация PowerPoint</vt:lpstr>
      <vt:lpstr>Деловая литература по защите прав потребителей:</vt:lpstr>
      <vt:lpstr>Мониторинг качества товаров и услуг</vt:lpstr>
      <vt:lpstr>Безупречно с Романовской</vt:lpstr>
      <vt:lpstr>Народный Знак Качества«БЕЗУПРЕЧНО»</vt:lpstr>
      <vt:lpstr>11 марта 2020 года</vt:lpstr>
      <vt:lpstr>Защита прав потребителей</vt:lpstr>
      <vt:lpstr>РОО «Национальная Палата Медиаторов»</vt:lpstr>
      <vt:lpstr>Презентация PowerPoint</vt:lpstr>
      <vt:lpstr>Презентация PowerPoint</vt:lpstr>
      <vt:lpstr> </vt:lpstr>
      <vt:lpstr>  Отличия медиации от судебного разбирательства </vt:lpstr>
      <vt:lpstr>       Отличия медиации от судебного разбирательства </vt:lpstr>
      <vt:lpstr>Отличия медиации от судебного разбирательства </vt:lpstr>
      <vt:lpstr>Презентация PowerPoint</vt:lpstr>
      <vt:lpstr>Правовые и процессуальные последствия заключения соглашения</vt:lpstr>
      <vt:lpstr>Правовые и процессуальные последствия заключения соглашения</vt:lpstr>
      <vt:lpstr>ВОПРОСЫ:</vt:lpstr>
      <vt:lpstr>ВОПРОСЫ:</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Элина Черногрицкая</dc:creator>
  <cp:lastModifiedBy>Элина Черногрицкая</cp:lastModifiedBy>
  <cp:revision>99</cp:revision>
  <dcterms:created xsi:type="dcterms:W3CDTF">2018-01-30T04:51:50Z</dcterms:created>
  <dcterms:modified xsi:type="dcterms:W3CDTF">2020-03-03T04:09:58Z</dcterms:modified>
</cp:coreProperties>
</file>