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928" r:id="rId3"/>
    <p:sldId id="980" r:id="rId4"/>
    <p:sldId id="974" r:id="rId5"/>
    <p:sldId id="978" r:id="rId6"/>
    <p:sldId id="975" r:id="rId7"/>
    <p:sldId id="979" r:id="rId8"/>
    <p:sldId id="998" r:id="rId9"/>
    <p:sldId id="976" r:id="rId10"/>
    <p:sldId id="977" r:id="rId11"/>
    <p:sldId id="981" r:id="rId12"/>
    <p:sldId id="982" r:id="rId13"/>
    <p:sldId id="983" r:id="rId14"/>
    <p:sldId id="986" r:id="rId15"/>
    <p:sldId id="985" r:id="rId16"/>
    <p:sldId id="987" r:id="rId17"/>
    <p:sldId id="988" r:id="rId18"/>
    <p:sldId id="989" r:id="rId19"/>
    <p:sldId id="993" r:id="rId20"/>
    <p:sldId id="408" r:id="rId21"/>
    <p:sldId id="992" r:id="rId22"/>
    <p:sldId id="995" r:id="rId23"/>
    <p:sldId id="994" r:id="rId24"/>
    <p:sldId id="991" r:id="rId25"/>
    <p:sldId id="997" r:id="rId26"/>
    <p:sldId id="996" r:id="rId27"/>
    <p:sldId id="990" r:id="rId28"/>
    <p:sldId id="999" r:id="rId29"/>
    <p:sldId id="260" r:id="rId30"/>
    <p:sldId id="1002" r:id="rId31"/>
    <p:sldId id="929" r:id="rId32"/>
    <p:sldId id="787" r:id="rId33"/>
    <p:sldId id="796" r:id="rId34"/>
    <p:sldId id="792" r:id="rId35"/>
    <p:sldId id="291" r:id="rId36"/>
    <p:sldId id="437" r:id="rId37"/>
    <p:sldId id="1003" r:id="rId38"/>
    <p:sldId id="1005" r:id="rId39"/>
    <p:sldId id="1001" r:id="rId40"/>
    <p:sldId id="1000" r:id="rId41"/>
    <p:sldId id="447" r:id="rId42"/>
    <p:sldId id="28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4F4F4F"/>
    <a:srgbClr val="606060"/>
    <a:srgbClr val="32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7F1-BE8C-42ED-8EA2-E45B73AC842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84A9F-6B0B-4760-A0B9-FA3C5C7C9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9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4A9F-6B0B-4760-A0B9-FA3C5C7C92A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9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.kz/5011971-kak-budut-oplachivat-otpusk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akon.kz/5011391-kanikuly-shkolnikov-tokaev-poruchil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4" y="1196752"/>
            <a:ext cx="10297144" cy="566124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трудового законодательства РК в период </a:t>
            </a:r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Гилёва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Васильевна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юридических наук, </a:t>
            </a:r>
          </a:p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кафедры международного права </a:t>
            </a:r>
          </a:p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Факультета Международных отношений </a:t>
            </a:r>
          </a:p>
          <a:p>
            <a:pPr algn="l"/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им. аль-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Фараби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3279E4-7B0F-49BF-9302-6E3040A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556792"/>
            <a:ext cx="8363272" cy="1080120"/>
          </a:xfrm>
        </p:spPr>
        <p:txBody>
          <a:bodyPr>
            <a:noAutofit/>
          </a:bodyPr>
          <a:lstStyle/>
          <a:p>
            <a:r>
              <a:rPr lang="ru-RU" sz="2000" dirty="0"/>
              <a:t>На основании п. 4 ст. 90 Кодекса о здоровье </a:t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индивидуальные предприниматели и юридические лица в соответствии с осуществляемой ими деятельностью ОБЯЗАНЫ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C3D01D-710E-4FA8-A7F7-288E88C2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780928"/>
            <a:ext cx="10801200" cy="36724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2) </a:t>
            </a:r>
            <a:r>
              <a:rPr lang="ru-RU" b="1" dirty="0">
                <a:solidFill>
                  <a:srgbClr val="C00000"/>
                </a:solidFill>
              </a:rPr>
              <a:t>выполнять требования </a:t>
            </a:r>
            <a:r>
              <a:rPr lang="ru-RU" dirty="0"/>
              <a:t>нормативных правовых актов в сфере санитарно-эпидемиологического благополучия населения и гигиенических нормативов, а также актов и санитарно-эпидемиологических заключений должностных лиц, осуществляющих государственный санитарно-эпидемиологический контроль и надзор;</a:t>
            </a:r>
          </a:p>
          <a:p>
            <a:r>
              <a:rPr lang="ru-RU" dirty="0"/>
              <a:t>13) </a:t>
            </a:r>
            <a:r>
              <a:rPr lang="ru-RU" b="1" dirty="0">
                <a:solidFill>
                  <a:srgbClr val="C00000"/>
                </a:solidFill>
              </a:rPr>
              <a:t>приостанавливать</a:t>
            </a:r>
            <a:r>
              <a:rPr lang="ru-RU" dirty="0"/>
              <a:t> предпринимательскую и (или) иную деятельность в случае создания ими угрозы жизни или здоровью населения;</a:t>
            </a:r>
          </a:p>
          <a:p>
            <a:r>
              <a:rPr lang="ru-RU" dirty="0"/>
              <a:t>15) </a:t>
            </a:r>
            <a:r>
              <a:rPr lang="ru-RU" b="1" dirty="0">
                <a:solidFill>
                  <a:srgbClr val="C00000"/>
                </a:solidFill>
              </a:rPr>
              <a:t>за счет своих средств проводить </a:t>
            </a:r>
            <a:r>
              <a:rPr lang="ru-RU" dirty="0"/>
              <a:t>по эпидемиологическим показаниям и предписаниям, постановлениям должностных лиц санитарно-эпидемиологической службы дезинфекционные, дезинсекционные и </a:t>
            </a:r>
            <a:r>
              <a:rPr lang="ru-RU" dirty="0" err="1"/>
              <a:t>дератизационные</a:t>
            </a:r>
            <a:r>
              <a:rPr lang="ru-RU" dirty="0"/>
              <a:t>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31737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83420A-8510-4429-ABAC-6297EA31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Согласно ст.152 Кодекса о здоровье в целях предупреждения, возникновения, распространения инфекционных и паразитарных заболеваний </a:t>
            </a:r>
            <a:r>
              <a:rPr lang="ru-RU" b="1" dirty="0">
                <a:solidFill>
                  <a:srgbClr val="C00000"/>
                </a:solidFill>
              </a:rPr>
              <a:t>юридические лица обязаны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за счет своих средств проводить</a:t>
            </a:r>
            <a:r>
              <a:rPr lang="ru-RU" dirty="0"/>
              <a:t> по эпидемиологическим показаниям и предписаниям, постановлениям должностных лиц санитарно-эпидемиологической службы комплекс мер, </a:t>
            </a:r>
            <a:r>
              <a:rPr lang="ru-RU" dirty="0">
                <a:solidFill>
                  <a:srgbClr val="FF0000"/>
                </a:solidFill>
              </a:rPr>
              <a:t>направленных на уничтожение возбудителей инфекционных </a:t>
            </a:r>
            <a:r>
              <a:rPr lang="ru-RU" dirty="0"/>
              <a:t>и паразитарных заболеваний (дезинфекция), насекомых, других членистоногих (дезинсекция) и истребление грызунов (дератизация).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2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B29E5B-7ABB-4D42-964F-97C2E62D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556792"/>
            <a:ext cx="8229600" cy="868363"/>
          </a:xfrm>
        </p:spPr>
        <p:txBody>
          <a:bodyPr>
            <a:normAutofit/>
          </a:bodyPr>
          <a:lstStyle/>
          <a:p>
            <a:r>
              <a:rPr lang="ru-RU" sz="2400" dirty="0"/>
              <a:t>На основании п.1 ст.90 Кодекса о здоровье (граждане) работники </a:t>
            </a:r>
            <a:r>
              <a:rPr lang="ru-RU" sz="2400" b="1" dirty="0">
                <a:solidFill>
                  <a:srgbClr val="C00000"/>
                </a:solidFill>
              </a:rPr>
              <a:t>ОБЯЗАНЫ: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E7C69E-4AFF-400E-BD6B-0D9A25A5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780928"/>
            <a:ext cx="11017224" cy="374441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1) </a:t>
            </a:r>
            <a:r>
              <a:rPr lang="ru-RU" b="1" dirty="0"/>
              <a:t>заботиться о сохранении своего здоровья</a:t>
            </a:r>
            <a:r>
              <a:rPr lang="ru-RU" dirty="0"/>
              <a:t>, нести солидарную ответственность за сохранение и укрепление индивидуального и общественного здоровья;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5) </a:t>
            </a:r>
            <a:r>
              <a:rPr lang="ru-RU" b="1" i="1" dirty="0"/>
              <a:t>соблюдать меры предосторожности по охране собственного здоровья</a:t>
            </a:r>
            <a:r>
              <a:rPr lang="ru-RU" dirty="0"/>
              <a:t> и здоровья окружающих, проходить обследование и лечение по требованию медицинских организаций, </a:t>
            </a:r>
            <a:r>
              <a:rPr lang="ru-RU" b="1" dirty="0">
                <a:solidFill>
                  <a:srgbClr val="C00000"/>
                </a:solidFill>
              </a:rPr>
              <a:t>информировать медицинский персонал о своем заболевании при инфекционных заболеваниях и заболеваниях, представляющих опасность для окружающих.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 случае уклонения от обследования и лечения граждане, больные заболеваниями, представляющими опасность для окружающих, подвергаются освидетельствованию и лечению в принудительном порядке в соответствии с Кодексом и иными законами Республики Казахстан.</a:t>
            </a:r>
          </a:p>
        </p:txBody>
      </p:sp>
      <p:pic>
        <p:nvPicPr>
          <p:cNvPr id="4" name="Рисунок 3" descr="https://www.shareicon.net/data/2016/09/27/836151_hand_512x5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554165"/>
            <a:ext cx="963813" cy="848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49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8C7243-3496-43A3-AA2B-1963AE3A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96752"/>
            <a:ext cx="8291264" cy="1224136"/>
          </a:xfrm>
        </p:spPr>
        <p:txBody>
          <a:bodyPr>
            <a:normAutofit/>
          </a:bodyPr>
          <a:lstStyle/>
          <a:p>
            <a:r>
              <a:rPr lang="ru-RU" sz="2400" dirty="0"/>
              <a:t>На основании п.1 ст.90 Кодекса о здоровье (граждане) работники </a:t>
            </a:r>
            <a:r>
              <a:rPr lang="ru-RU" sz="2400" b="1" dirty="0">
                <a:solidFill>
                  <a:srgbClr val="C00000"/>
                </a:solidFill>
              </a:rPr>
              <a:t>ОБЯЗАНЫ: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2C2290-30AA-4809-A8A4-28A11621F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492896"/>
            <a:ext cx="10729192" cy="406531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6) </a:t>
            </a:r>
            <a:r>
              <a:rPr lang="ru-RU" dirty="0"/>
              <a:t>соблюдать законодательство Республики Казахстан в области здравоохранения.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И</a:t>
            </a:r>
            <a:r>
              <a:rPr lang="ru-RU" dirty="0"/>
              <a:t>ностранцы и лица без гражданства, находящиеся на территории Республики Казахстан, </a:t>
            </a:r>
            <a:r>
              <a:rPr lang="ru-RU" b="1" dirty="0">
                <a:solidFill>
                  <a:srgbClr val="C00000"/>
                </a:solidFill>
              </a:rPr>
              <a:t>несут те же обязанности в области здравоохранения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/>
              <a:t>что и граждане Республики Казахстан.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В</a:t>
            </a:r>
            <a:r>
              <a:rPr lang="ru-RU" dirty="0"/>
              <a:t>ыполнять усиленный санитарно-дезинфекционный режим на рабочем месте.</a:t>
            </a:r>
          </a:p>
          <a:p>
            <a:endParaRPr lang="ru-RU" dirty="0"/>
          </a:p>
        </p:txBody>
      </p:sp>
      <p:pic>
        <p:nvPicPr>
          <p:cNvPr id="4" name="Рисунок 3" descr="https://www.shareicon.net/data/2016/09/27/836151_hand_512x5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6" y="1384511"/>
            <a:ext cx="963813" cy="848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92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C43E63-DB1D-4141-8609-9AAEFCE6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64" y="764704"/>
            <a:ext cx="10540752" cy="360040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Действия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92224F-C17E-4DF8-A192-E6E0EE7D4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988840"/>
            <a:ext cx="1044116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 исполнение Кодекса о здоровье, предлагаю всем Работодателям на период пандемии по </a:t>
            </a:r>
            <a:r>
              <a:rPr lang="ru-RU" dirty="0" err="1"/>
              <a:t>коронавирусной</a:t>
            </a:r>
            <a:r>
              <a:rPr lang="ru-RU" dirty="0"/>
              <a:t> инфекции разработать </a:t>
            </a:r>
            <a:r>
              <a:rPr lang="ru-RU" b="1" dirty="0">
                <a:solidFill>
                  <a:srgbClr val="C00000"/>
                </a:solidFill>
              </a:rPr>
              <a:t>Правила поведения работников на рабочем месте в период пандемии по </a:t>
            </a:r>
            <a:r>
              <a:rPr lang="ru-RU" b="1" dirty="0" err="1">
                <a:solidFill>
                  <a:srgbClr val="C00000"/>
                </a:solidFill>
              </a:rPr>
              <a:t>коронавирусной</a:t>
            </a:r>
            <a:r>
              <a:rPr lang="ru-RU" b="1" dirty="0">
                <a:solidFill>
                  <a:srgbClr val="C00000"/>
                </a:solidFill>
              </a:rPr>
              <a:t> инфекции, </a:t>
            </a:r>
            <a:r>
              <a:rPr lang="ru-RU" dirty="0"/>
              <a:t>вменив в</a:t>
            </a:r>
            <a:r>
              <a:rPr lang="ru-RU" b="1" dirty="0"/>
              <a:t> </a:t>
            </a:r>
            <a:r>
              <a:rPr lang="ru-RU" dirty="0"/>
              <a:t>обязанности работников  соблюдение условий санитарно-дезинфекционного режима на рабочем месте, регулярно использовать антисептические вещества и др.</a:t>
            </a:r>
          </a:p>
          <a:p>
            <a:endParaRPr lang="ru-RU" dirty="0"/>
          </a:p>
        </p:txBody>
      </p:sp>
      <p:pic>
        <p:nvPicPr>
          <p:cNvPr id="4" name="Рисунок 3" descr="https://png.pngtree.com/png-vector/20190726/ourlarge/pngtree-task-icon-for-your-project-png-image_16040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212976"/>
            <a:ext cx="1327150" cy="132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50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8408D-2B36-4A92-B65A-E711A7E0F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2068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Действия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7509B1-0DDD-4385-9142-41E5440B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784" y="1556792"/>
            <a:ext cx="1003421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Правилах</a:t>
            </a:r>
            <a:r>
              <a:rPr lang="ru-RU" b="1" dirty="0"/>
              <a:t> поведения работников на рабочем месте в период пандемии по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 </a:t>
            </a:r>
            <a:r>
              <a:rPr lang="ru-RU" dirty="0"/>
              <a:t>необходимо предусмотреть на период пандемии с целью минимизации заражения работников на рабочем месте введение </a:t>
            </a:r>
            <a:r>
              <a:rPr lang="ru-RU" b="1" dirty="0">
                <a:solidFill>
                  <a:srgbClr val="C00000"/>
                </a:solidFill>
              </a:rPr>
              <a:t>дистанционной работы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и определить </a:t>
            </a:r>
            <a:r>
              <a:rPr lang="ru-RU" b="1" dirty="0"/>
              <a:t>Список должностей</a:t>
            </a:r>
            <a:r>
              <a:rPr lang="ru-RU" dirty="0"/>
              <a:t>, в случае если позволяет производственный процесс, в зависимости от вида работы и целесообразности нахождения работников в офисе Компании или на объекте.</a:t>
            </a:r>
          </a:p>
        </p:txBody>
      </p:sp>
      <p:pic>
        <p:nvPicPr>
          <p:cNvPr id="4" name="Рисунок 3" descr="https://sun9-3.userapi.com/c850036/v850036274/180fa6/RmcH98wEBb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924944"/>
            <a:ext cx="136815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77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776CF-F6CB-4B82-94E1-B3310B8D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9676656" cy="36004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Статья 138. Дистанционная работа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DE901E-8732-4F55-8AF7-2DE9F345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8"/>
            <a:ext cx="9659416" cy="525172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Дистанционная работа является </a:t>
            </a:r>
            <a:r>
              <a:rPr lang="ru-RU" b="1" i="1" dirty="0">
                <a:solidFill>
                  <a:srgbClr val="C00000"/>
                </a:solidFill>
              </a:rPr>
              <a:t>особой формой осуществления трудового процесса вне места расположения работодателя</a:t>
            </a:r>
            <a:r>
              <a:rPr lang="ru-RU" b="1" i="1" dirty="0"/>
              <a:t> </a:t>
            </a:r>
            <a:r>
              <a:rPr lang="ru-RU" dirty="0"/>
              <a:t>с применением в процессе работы информационно-коммуникационных технологий.</a:t>
            </a:r>
          </a:p>
          <a:p>
            <a:endParaRPr lang="ru-RU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информационно-коммуникационные технологии </a:t>
            </a:r>
            <a:r>
              <a:rPr lang="ru-RU" dirty="0"/>
              <a:t>– совокупность методов работы с электронными информационными ресурсами и методов информационного взаимодействия, осуществляемых с применением аппаратно-программного комплекса и сети телекоммуникаций (п.п.28) п. 1 ст. 1 Закона Республики Казахстан от 24 ноября 2015 года «</a:t>
            </a:r>
            <a:r>
              <a:rPr lang="ru-RU" b="1" dirty="0"/>
              <a:t>Об информатизации»</a:t>
            </a:r>
            <a:r>
              <a:rPr lang="ru-RU" dirty="0"/>
              <a:t>);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cdn.onlinewebfonts.com/svg/img_4604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628800"/>
            <a:ext cx="977900" cy="95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.onlinewebfonts.com/svg/img_45452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293096"/>
            <a:ext cx="971550" cy="97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43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629646-7744-4E96-997A-3F61FB7D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48680"/>
            <a:ext cx="109728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Статья 138. Дистанционная работа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95613-F49F-4415-B5C9-64B0C959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708919"/>
            <a:ext cx="10945216" cy="3845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2. Работодатель предоставляет работнику средства коммуникаций (средства связи) и несет расходы по их установке и обслуживанию. В случае, когда работник использует собственные средства коммуникаций на постоянной основе, работодателем </a:t>
            </a:r>
            <a:r>
              <a:rPr lang="ru-RU" b="1" dirty="0">
                <a:solidFill>
                  <a:srgbClr val="C00000"/>
                </a:solidFill>
              </a:rPr>
              <a:t>выплачивается компенсация</a:t>
            </a:r>
            <a:r>
              <a:rPr lang="ru-RU" dirty="0"/>
              <a:t>, размер и порядок выплаты которой устанавливается по соглашению с работником.</a:t>
            </a:r>
          </a:p>
        </p:txBody>
      </p:sp>
      <p:pic>
        <p:nvPicPr>
          <p:cNvPr id="4" name="Рисунок 3" descr="https://i.ya-webdesign.com/images/people-talking-icon-png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498736"/>
            <a:ext cx="1600200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48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3CE590-17B8-43DE-A949-E907FFB9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688"/>
            <a:ext cx="109728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Статья 138. Дистанционная работа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633652-FC13-466C-B94A-9D4CB0A2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600201"/>
            <a:ext cx="993710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/>
              <a:t>о соглашению сторон дистанционному работнику могут возмещаться и иные расходы, связанные с выполнением работы для работодателя (стоимость электроэнергии, воды и другие расходы).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Д</a:t>
            </a:r>
            <a:r>
              <a:rPr lang="ru-RU" dirty="0"/>
              <a:t>ля работников, занятых на дистанционной работе, устанавливается </a:t>
            </a:r>
            <a:r>
              <a:rPr lang="ru-RU" b="1" dirty="0">
                <a:solidFill>
                  <a:srgbClr val="C00000"/>
                </a:solidFill>
              </a:rPr>
              <a:t>фиксированный учет рабочего времени</a:t>
            </a:r>
            <a:r>
              <a:rPr lang="ru-RU" dirty="0"/>
              <a:t>, </a:t>
            </a:r>
            <a:r>
              <a:rPr lang="ru-RU" b="1" dirty="0"/>
              <a:t>особенности контроля </a:t>
            </a:r>
            <a:r>
              <a:rPr lang="ru-RU" dirty="0"/>
              <a:t>за которым определяются в трудовом договоре.</a:t>
            </a:r>
          </a:p>
          <a:p>
            <a:endParaRPr lang="ru-RU" dirty="0"/>
          </a:p>
        </p:txBody>
      </p:sp>
      <p:pic>
        <p:nvPicPr>
          <p:cNvPr id="5" name="Рисунок 4" descr="http://cdn.onlinewebfonts.com/svg/img_46269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2" y="1772816"/>
            <a:ext cx="850900" cy="85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1.vectorstock.com/i/1000x1000/96/70/calendar-time-clock-icon-simple-style-vector-2451967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2"/>
          <a:stretch/>
        </p:blipFill>
        <p:spPr bwMode="auto">
          <a:xfrm>
            <a:off x="520973" y="4437112"/>
            <a:ext cx="1108075" cy="1028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435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6426D0-080D-4915-B95B-4679AE56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880715"/>
            <a:ext cx="8229600" cy="53692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Статья 79. Порядок ведения учета рабочего времени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F1490D-3518-4183-B3E1-EFD15F5D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28" y="1772816"/>
            <a:ext cx="11150896" cy="470852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Р</a:t>
            </a:r>
            <a:r>
              <a:rPr lang="ru-RU" dirty="0"/>
              <a:t>аботодатель обязан вести учет рабочего времени, фактически отработанного работником. </a:t>
            </a:r>
          </a:p>
          <a:p>
            <a:pPr marL="0" indent="0">
              <a:buClr>
                <a:schemeClr val="tx1"/>
              </a:buClr>
              <a:buNone/>
            </a:pPr>
            <a:endParaRPr lang="ru-RU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rgbClr val="C00000"/>
                </a:solidFill>
              </a:rPr>
              <a:t>В</a:t>
            </a:r>
            <a:r>
              <a:rPr lang="ru-RU" altLang="ru-RU" dirty="0"/>
              <a:t> случаях, когда в рабочее время работника включаются периоды выполнения работ не на рабочем месте </a:t>
            </a:r>
            <a:r>
              <a:rPr lang="ru-RU" altLang="ru-RU" b="1" dirty="0">
                <a:solidFill>
                  <a:srgbClr val="C00000"/>
                </a:solidFill>
              </a:rPr>
              <a:t>либо их выполнение не может быть зафиксировано работодателем </a:t>
            </a:r>
            <a:r>
              <a:rPr lang="ru-RU" altLang="ru-RU" dirty="0"/>
              <a:t>конкретным временем, эти периоды отмечаются в документах учета рабочего времени </a:t>
            </a:r>
            <a:r>
              <a:rPr lang="ru-RU" altLang="ru-RU" b="1" dirty="0">
                <a:solidFill>
                  <a:srgbClr val="C00000"/>
                </a:solidFill>
              </a:rPr>
              <a:t>как выполнение объема работ, установленного трудовым договором</a:t>
            </a:r>
            <a:r>
              <a:rPr lang="ru-RU" altLang="ru-RU" dirty="0">
                <a:solidFill>
                  <a:srgbClr val="C00000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1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C7B2E4-CA75-4C62-87A8-8C262116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840" y="1340768"/>
            <a:ext cx="8686800" cy="65293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BD10E1-6B5D-4494-B268-A650EFFF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546098"/>
            <a:ext cx="8229600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Пандемия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это необычайно сильная эпидемия, охватывающая большое число людей на территории, выходящей обычно за границы одного государства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ВОЗ: </a:t>
            </a:r>
            <a:r>
              <a:rPr lang="ru-RU" dirty="0">
                <a:solidFill>
                  <a:srgbClr val="C00000"/>
                </a:solidFill>
              </a:rPr>
              <a:t>Пандемия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это распространение нового заболевания в мировых масштабах.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www.carriermanagement.com/assets/bigstock-Red-Stamp-on-a-white-backgroun-7307387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r="13887"/>
          <a:stretch/>
        </p:blipFill>
        <p:spPr bwMode="auto">
          <a:xfrm>
            <a:off x="346075" y="1844824"/>
            <a:ext cx="1167765" cy="1345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www.pngkey.com/png/full/211-2116546_danger-maintenance-office-sig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4653136"/>
            <a:ext cx="1168400" cy="116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61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Статья 103 ТК РК</a:t>
            </a: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2783632" y="2348880"/>
            <a:ext cx="88569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007D"/>
              </a:buClr>
              <a:buNone/>
              <a:defRPr/>
            </a:pPr>
            <a:r>
              <a:rPr lang="ru-RU" altLang="ru-RU" sz="3600" kern="0" dirty="0">
                <a:solidFill>
                  <a:srgbClr val="000000"/>
                </a:solidFill>
                <a:latin typeface="Arial"/>
                <a:cs typeface="Arial"/>
              </a:rPr>
              <a:t>Заработная плата выплачивается работнику </a:t>
            </a:r>
            <a:r>
              <a:rPr lang="ru-RU" altLang="ru-RU" sz="3600" b="1" kern="0" dirty="0">
                <a:solidFill>
                  <a:srgbClr val="000000"/>
                </a:solidFill>
                <a:latin typeface="Arial"/>
                <a:cs typeface="Arial"/>
              </a:rPr>
              <a:t>за фактически отработанное им время,</a:t>
            </a:r>
            <a:r>
              <a:rPr lang="ru-RU" altLang="ru-RU" sz="36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altLang="ru-RU" sz="3600" kern="0" dirty="0">
                <a:solidFill>
                  <a:srgbClr val="C00000"/>
                </a:solidFill>
                <a:latin typeface="Arial"/>
                <a:cs typeface="Arial"/>
              </a:rPr>
              <a:t>учтенное в документах работодателя по учету рабочего времени.</a:t>
            </a:r>
            <a:endParaRPr lang="ru-RU" altLang="ru-RU" sz="3600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Рисунок 3" descr="https://imageog.flaticon.com/icons/png/512/1792/1792847.png?size=1200x630f&amp;pad=10,10,10,10&amp;ext=png&amp;bg=FFFFFFF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r="22709"/>
          <a:stretch/>
        </p:blipFill>
        <p:spPr bwMode="auto">
          <a:xfrm>
            <a:off x="479376" y="2780928"/>
            <a:ext cx="1800200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336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C0DFBB-7CD4-4914-A8B1-10966D78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688" y="692696"/>
            <a:ext cx="10972800" cy="5620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Действия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4350D3-5851-419D-8958-046D67F2D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838870"/>
            <a:ext cx="95908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Учитывая сложившуюся ситуацию в Казахстане и во исполнения работодателем требований по обеспечению санитарно-противоэпидемических мероприятий, по осуществлению мер по предупреждению возможного заражения COVID-19 от потенциального источника заболевания и тем самым предотвратить распространение коронавируса на территории Компании и сохранить здоровья работников, работодателем может устанавливаться </a:t>
            </a:r>
            <a:r>
              <a:rPr lang="ru-RU" b="1" dirty="0">
                <a:solidFill>
                  <a:srgbClr val="C00000"/>
                </a:solidFill>
              </a:rPr>
              <a:t>неполное рабочее время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Рисунок 3" descr="https://image.flaticon.com/icons/png/512/64/6493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356992"/>
            <a:ext cx="110490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026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D3220E-7D51-4740-A116-30FE6F6B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692696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Неполное рабочее время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6127D6-DB3A-4265-8E5B-A50F2B5A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72816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При заключении трудового договора, </a:t>
            </a:r>
            <a:r>
              <a:rPr lang="ru-RU" b="1" dirty="0">
                <a:solidFill>
                  <a:srgbClr val="C00000"/>
                </a:solidFill>
              </a:rPr>
              <a:t>а также в процессе  трудовых отношений по письменному соглашению </a:t>
            </a:r>
            <a:r>
              <a:rPr lang="ru-RU" dirty="0"/>
              <a:t>между работником и работодателем работнику </a:t>
            </a:r>
            <a:r>
              <a:rPr lang="ru-RU" b="1" dirty="0">
                <a:solidFill>
                  <a:srgbClr val="C00000"/>
                </a:solidFill>
              </a:rPr>
              <a:t>может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устанавливаться неполное рабочее время.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Работа на условиях неполного рабочего времени </a:t>
            </a:r>
            <a:r>
              <a:rPr lang="ru-RU" b="1" dirty="0">
                <a:solidFill>
                  <a:srgbClr val="C00000"/>
                </a:solidFill>
              </a:rPr>
              <a:t>не влечет для работника ограничений</a:t>
            </a:r>
            <a:r>
              <a:rPr lang="ru-RU" b="1" dirty="0"/>
              <a:t> </a:t>
            </a:r>
            <a:r>
              <a:rPr lang="ru-RU" dirty="0"/>
              <a:t>в продолжительности оплачиваемого ежегодного трудового отпуска, исчисления трудового стажа и других прав в сфере труда, установленных Кодексом, трудовым, коллективным договорами, соглашениями (ст.70 Трудового кодекса РК).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7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A34F2-07CC-4CC0-BFE4-DFFDC01D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92696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Неполное рабочее время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A05AE0-26EB-4DC1-A406-AD4FBAF4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5141167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altLang="ru-RU" b="1" dirty="0"/>
              <a:t>Неполным рабочим временем считается время, которое меньше нормальной продолжительности, установленной  Кодексом, в том числе:</a:t>
            </a:r>
          </a:p>
          <a:p>
            <a:pPr>
              <a:lnSpc>
                <a:spcPct val="90000"/>
              </a:lnSpc>
              <a:buNone/>
            </a:pPr>
            <a:endParaRPr lang="ru-RU" altLang="ru-RU" b="1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C00000"/>
                </a:solidFill>
              </a:rPr>
              <a:t>неполный рабочий день</a:t>
            </a:r>
            <a:r>
              <a:rPr lang="ru-RU" altLang="ru-RU" b="1" dirty="0"/>
              <a:t>, то есть уменьшение нормы продолжительности ежедневной работы (рабочей смены)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ru-RU" altLang="ru-RU" b="1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C00000"/>
                </a:solidFill>
              </a:rPr>
              <a:t>неполная рабочая неделя</a:t>
            </a:r>
            <a:r>
              <a:rPr lang="ru-RU" altLang="ru-RU" b="1" dirty="0"/>
              <a:t>, то есть сокращение числа рабочих дней в рабочей неделе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ru-RU" altLang="ru-RU" b="1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C00000"/>
                </a:solidFill>
              </a:rPr>
              <a:t>одновременное уменьшение </a:t>
            </a:r>
            <a:r>
              <a:rPr lang="ru-RU" altLang="ru-RU" b="1" dirty="0"/>
              <a:t>нормы продолжительности ежедневной работы (рабочей смены) и сокращение числа рабочих дней в рабочей неделе.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746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3CDA81-07B4-4E5A-886E-BBC4094A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92696"/>
            <a:ext cx="10972800" cy="490066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Действия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88A6C5-2E88-423C-9959-CFA89BFB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72816"/>
            <a:ext cx="11161240" cy="4752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простой</a:t>
            </a:r>
            <a:r>
              <a:rPr lang="ru-RU" sz="2000" dirty="0"/>
              <a:t> – временная приостановка работы по причинам экономического, технологического, организационного, иного производственного или </a:t>
            </a:r>
            <a:r>
              <a:rPr lang="ru-RU" sz="2000" b="1" dirty="0">
                <a:solidFill>
                  <a:srgbClr val="C00000"/>
                </a:solidFill>
              </a:rPr>
              <a:t>природного характера </a:t>
            </a:r>
            <a:r>
              <a:rPr lang="ru-RU" sz="2000" dirty="0"/>
              <a:t>(п.п.10) п. 1 ст. 1 Трудового кодекса); 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i="1" u="sng" dirty="0">
                <a:solidFill>
                  <a:srgbClr val="C00000"/>
                </a:solidFill>
              </a:rPr>
              <a:t>Чрезвычайная ситуация </a:t>
            </a:r>
            <a:r>
              <a:rPr lang="ru-RU" sz="2000" dirty="0"/>
              <a:t>– это обстановка на определенной территории, сложившаяся в результате аварии, опасного природного явления, катастрофы, стихийного или иного бедствия, которые могут повлечь или повлекли за собой человеческие жертвы, ущерб здоровью людей или окружающей среде, значительные потери и нарушение условий жизнедеятельности людей. 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Эпидемии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/>
              <a:t>– это массовое и прогрессирующее распространение инфекционного заболевания среди людей в пределах определенной территории. Для развития эпидемии необходимы три условия: наличие источника инфекции; осуществление определенного механизма передачи; восприимчивость населения к данной инфекционной болезни. </a:t>
            </a:r>
          </a:p>
        </p:txBody>
      </p:sp>
    </p:spTree>
    <p:extLst>
      <p:ext uri="{BB962C8B-B14F-4D97-AF65-F5344CB8AC3E}">
        <p14:creationId xmlns:p14="http://schemas.microsoft.com/office/powerpoint/2010/main" val="1715376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33396D-0706-414E-B3D4-50E698A2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92696"/>
            <a:ext cx="10972800" cy="490066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Действия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85B7C4-9208-4CE5-A44A-45133F93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17638"/>
            <a:ext cx="11017224" cy="51657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Порядок оформления простоя </a:t>
            </a:r>
            <a:r>
              <a:rPr lang="ru-RU" dirty="0"/>
              <a:t>и условия оплаты времени простоя </a:t>
            </a:r>
            <a:r>
              <a:rPr lang="ru-RU" b="1" i="1" dirty="0"/>
              <a:t>по причинам, не зависящим от работодателя и работника</a:t>
            </a:r>
            <a:r>
              <a:rPr lang="ru-RU" dirty="0"/>
              <a:t>, определяются трудовым, коллективным договорами и устанавливаются в размере не ниже минимального размера заработной платы (42 500 тенге).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Оплата простоя </a:t>
            </a:r>
            <a:r>
              <a:rPr lang="ru-RU" dirty="0"/>
              <a:t>может быть выше минимального размера заработной платы по соглашению сторон между работником и работодателем.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885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6E981-F2C2-4653-BCC7-659C482C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692696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Действия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00FBDA-1C33-4770-936A-8E8E1F29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608" y="2060848"/>
            <a:ext cx="9289032" cy="37730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Работодатель обязан возместить работнику не полученную им заработную плату и иные причитающиеся ему выплаты в случае </a:t>
            </a:r>
            <a:r>
              <a:rPr lang="ru-RU" b="1" dirty="0">
                <a:solidFill>
                  <a:srgbClr val="C00000"/>
                </a:solidFill>
              </a:rPr>
              <a:t>недопущения работника к рабочему месту</a:t>
            </a:r>
            <a:r>
              <a:rPr lang="ru-RU" dirty="0"/>
              <a:t>, отстранения от работы (п.1 ст.121 Трудового кодекса РК).</a:t>
            </a:r>
          </a:p>
        </p:txBody>
      </p:sp>
      <p:pic>
        <p:nvPicPr>
          <p:cNvPr id="4" name="Рисунок 3" descr="https://camo.githubusercontent.com/d7d5177a84e46d11afc92ca6ecb0e6c38749ceb8/68747470733a2f2f63646e2e706978616261792e636f6d2f70686f746f2f323031372f30332f32382f30312f34322f617474656e74696f6e2d323138303736355f3936305f3732302e706e6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708920"/>
            <a:ext cx="1422400" cy="142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209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525A3-EDC5-4F71-A415-1690914E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764703"/>
            <a:ext cx="10972800" cy="432049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48. Отстранение от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489177-0C19-439B-9FF7-0B04C4ED7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2564904"/>
            <a:ext cx="9604648" cy="27649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случаях, </a:t>
            </a:r>
            <a:r>
              <a:rPr lang="ru-RU" b="1" dirty="0"/>
              <a:t>предусмотренных законами Республики Казахстан</a:t>
            </a:r>
            <a:r>
              <a:rPr lang="ru-RU" dirty="0"/>
              <a:t>, (Кодексом о здоровье) работодатель </a:t>
            </a:r>
            <a:r>
              <a:rPr lang="ru-RU" dirty="0">
                <a:solidFill>
                  <a:srgbClr val="C00000"/>
                </a:solidFill>
              </a:rPr>
              <a:t>обязан </a:t>
            </a:r>
            <a:r>
              <a:rPr lang="ru-RU" dirty="0"/>
              <a:t>отстранить работника от работы </a:t>
            </a:r>
            <a:r>
              <a:rPr lang="ru-RU" i="1" dirty="0"/>
              <a:t>на основании актов соответствующих уполномоченных государственных органов</a:t>
            </a:r>
            <a:r>
              <a:rPr lang="ru-RU" dirty="0"/>
              <a:t>.</a:t>
            </a:r>
          </a:p>
        </p:txBody>
      </p:sp>
      <p:pic>
        <p:nvPicPr>
          <p:cNvPr id="4" name="Рисунок 3" descr="https://www.sdr.se/media/1582/shutterstock_3531139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6222" r="9333" b="7111"/>
          <a:stretch/>
        </p:blipFill>
        <p:spPr bwMode="auto">
          <a:xfrm>
            <a:off x="479376" y="3068960"/>
            <a:ext cx="1440160" cy="1454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22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91CBFD-1F65-46AF-8EFF-96010BBE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0972800" cy="490066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Действия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13E29C-BB60-4A60-AC85-1C43EB2C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Учету подлежит отработанное и </a:t>
            </a:r>
            <a:r>
              <a:rPr lang="ru-RU" b="1" dirty="0"/>
              <a:t>неотработанное</a:t>
            </a:r>
            <a:r>
              <a:rPr lang="ru-RU" dirty="0"/>
              <a:t> работником время.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 Форма и порядок ведения учета рабочего времени </a:t>
            </a:r>
            <a:r>
              <a:rPr lang="ru-RU" dirty="0" err="1">
                <a:solidFill>
                  <a:srgbClr val="C00000"/>
                </a:solidFill>
              </a:rPr>
              <a:t>определя</a:t>
            </a:r>
            <a:r>
              <a:rPr lang="kk-KZ" dirty="0">
                <a:solidFill>
                  <a:srgbClr val="C00000"/>
                </a:solidFill>
              </a:rPr>
              <a:t>ю</a:t>
            </a:r>
            <a:r>
              <a:rPr lang="ru-RU" dirty="0" err="1">
                <a:solidFill>
                  <a:srgbClr val="C00000"/>
                </a:solidFill>
              </a:rPr>
              <a:t>тся</a:t>
            </a:r>
            <a:r>
              <a:rPr lang="kk-KZ" dirty="0">
                <a:solidFill>
                  <a:srgbClr val="C00000"/>
                </a:solidFill>
              </a:rPr>
              <a:t> актом </a:t>
            </a:r>
            <a:r>
              <a:rPr lang="ru-RU" dirty="0">
                <a:solidFill>
                  <a:srgbClr val="C00000"/>
                </a:solidFill>
              </a:rPr>
              <a:t>работодателем (п. 3 ст. 79 Трудового кодекса РК).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 Особая категория работников (инвалиды, беременные женщины и работники, которые входят в зону риска по медицинским показаниям)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122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692696"/>
            <a:ext cx="109728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800" dirty="0">
                <a:solidFill>
                  <a:schemeClr val="bg1"/>
                </a:solidFill>
              </a:rPr>
              <a:t>Отпуск без сохранения заработной платы (ст.97 ТК)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idx="1"/>
          </p:nvPr>
        </p:nvSpPr>
        <p:spPr>
          <a:xfrm>
            <a:off x="726952" y="1844824"/>
            <a:ext cx="9433048" cy="433650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rgbClr val="C00000"/>
                </a:solidFill>
              </a:rPr>
              <a:t>п</a:t>
            </a:r>
            <a:r>
              <a:rPr lang="ru-RU" altLang="ru-RU" b="1" dirty="0"/>
              <a:t>о соглашению сторон</a:t>
            </a:r>
          </a:p>
          <a:p>
            <a:pPr marL="0" indent="0" eaLnBrk="1" hangingPunct="1">
              <a:buNone/>
            </a:pPr>
            <a:endParaRPr lang="ru-RU" altLang="ru-RU" b="1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rgbClr val="C00000"/>
                </a:solidFill>
              </a:rPr>
              <a:t>н</a:t>
            </a:r>
            <a:r>
              <a:rPr lang="ru-RU" altLang="ru-RU" b="1" dirty="0"/>
              <a:t>а основании заявления работника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b="1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rgbClr val="C00000"/>
                </a:solidFill>
              </a:rPr>
              <a:t>п</a:t>
            </a:r>
            <a:r>
              <a:rPr lang="ru-RU" altLang="ru-RU" b="1" dirty="0"/>
              <a:t>родолжительность отпуска без сохранения заработной платы определяется по соглашению между работником и работодателем</a:t>
            </a:r>
            <a:r>
              <a:rPr lang="ru-RU" altLang="ru-RU" dirty="0"/>
              <a:t> </a:t>
            </a:r>
            <a:endParaRPr lang="ru-RU" altLang="ru-RU" b="1" dirty="0"/>
          </a:p>
          <a:p>
            <a:pPr eaLnBrk="1" hangingPunct="1"/>
            <a:endParaRPr lang="ru-RU" altLang="ru-RU" b="1" dirty="0"/>
          </a:p>
        </p:txBody>
      </p:sp>
      <p:sp>
        <p:nvSpPr>
          <p:cNvPr id="1157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1539476-B094-4E70-A5D6-7DABEB1FD305}" type="slidenum">
              <a:rPr lang="ru-RU" altLang="ru-RU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4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1494D0-C193-4735-8D6A-C189D349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132857"/>
            <a:ext cx="10972800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/>
              <a:t>огласно </a:t>
            </a:r>
            <a:r>
              <a:rPr lang="ru-RU" dirty="0" err="1"/>
              <a:t>пп</a:t>
            </a:r>
            <a:r>
              <a:rPr lang="ru-RU" dirty="0"/>
              <a:t>. 118) п.1 ст.1 Кодекса РК «О здоровье народа и системе здравоохранения» ограничительные мероприятия, в том числе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карантин</a:t>
            </a:r>
            <a:r>
              <a:rPr lang="ru-RU" dirty="0"/>
              <a:t> - меры, направленные на предотвращение распространения инфекционных заболеваний и </a:t>
            </a:r>
            <a:r>
              <a:rPr lang="ru-RU" b="1" i="1" dirty="0">
                <a:solidFill>
                  <a:srgbClr val="C00000"/>
                </a:solidFill>
              </a:rPr>
              <a:t>предусматривающие особый режим предпринимательской и (или) иной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28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B863A-5C36-4D82-9B38-67F5DEA9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692696"/>
            <a:ext cx="10468744" cy="490066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Статья 81. Перерыв для отдыха и приема пищи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6F7E9C-1641-4963-AE60-63A3463B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 течение ежедневной работы (рабочей смены) работнику </a:t>
            </a:r>
            <a:r>
              <a:rPr lang="ru-RU" dirty="0">
                <a:solidFill>
                  <a:srgbClr val="C00000"/>
                </a:solidFill>
              </a:rPr>
              <a:t>должен быть </a:t>
            </a:r>
            <a:r>
              <a:rPr lang="ru-RU" dirty="0"/>
              <a:t>предоставлен один перерыв для отдыха и приема пищи продолжительностью не менее получаса.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Время предоставления перерыва для отдыха и приема пищи, его продолжительность </a:t>
            </a:r>
            <a:r>
              <a:rPr lang="ru-RU" b="1" dirty="0"/>
              <a:t>устанавливаются</a:t>
            </a:r>
            <a:r>
              <a:rPr lang="ru-RU" dirty="0"/>
              <a:t> правилами трудового распорядка, трудовым, коллективным договорами.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014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40F3E6-EDF8-4343-A284-1F0982FC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12474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9EE067-A151-42C2-BC84-C0C5FB00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648" y="1493100"/>
            <a:ext cx="8496944" cy="2817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Глава государства поручил провести работу с работодателями в части предоставления оплачиваемых отпусков для одного из родителей, вынужденных оставаться дома с детьми.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s://static.zakon.kz/uploads/posts/2020-03/pic_690/2020031313130537593_633c59f82986f753d7666ec9340b5c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19706"/>
          <a:stretch/>
        </p:blipFill>
        <p:spPr bwMode="auto">
          <a:xfrm>
            <a:off x="335360" y="1655533"/>
            <a:ext cx="2232248" cy="19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384" y="5900313"/>
            <a:ext cx="7393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Как будут оплачивать отпуск родителю, вынужденному остаться дома с ребенком?</a:t>
            </a:r>
          </a:p>
          <a:p>
            <a:r>
              <a:rPr lang="en-US" dirty="0">
                <a:hlinkClick r:id="rId3"/>
              </a:rPr>
              <a:t>https://www.zakon.kz/5011971-kak-budut-oplachivat-otpusk.html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5151" y="4833650"/>
            <a:ext cx="7393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Каникулы школьников. Токаев поручил предоставить родителям оплачиваемый отпуск</a:t>
            </a:r>
          </a:p>
          <a:p>
            <a:r>
              <a:rPr lang="en-US" dirty="0">
                <a:hlinkClick r:id="rId4"/>
              </a:rPr>
              <a:t>https://www.zakon.kz/5011391-kanikuly-shkolnikov-tokaev-poruchil.html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7059" y="4328408"/>
            <a:ext cx="7393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ССЫЛКА НА НОВОСТИ: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36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>
            <a:extLst>
              <a:ext uri="{FF2B5EF4-FFF2-40B4-BE49-F238E27FC236}">
                <a16:creationId xmlns:a16="http://schemas.microsoft.com/office/drawing/2014/main" xmlns="" id="{9E15799E-6768-4F76-9AB1-E0869BDD4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99656" y="1844824"/>
            <a:ext cx="8229600" cy="4238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dirty="0"/>
              <a:t>Оплачиваемый ежегодный трудовой отпуск предназначен </a:t>
            </a:r>
            <a:r>
              <a:rPr lang="ru-RU" altLang="ru-RU" dirty="0">
                <a:solidFill>
                  <a:srgbClr val="C00000"/>
                </a:solidFill>
              </a:rPr>
              <a:t>для отдыха работника, восстановления работоспособности, укрепления здоровья и иных личных потребностей работника </a:t>
            </a:r>
            <a:r>
              <a:rPr lang="ru-RU" altLang="ru-RU" dirty="0"/>
              <a:t>и предоставляется на определенное количество календарных дней с сохранением места работы (должности) и средней заработной платы.</a:t>
            </a:r>
          </a:p>
        </p:txBody>
      </p:sp>
      <p:sp>
        <p:nvSpPr>
          <p:cNvPr id="201731" name="Номер слайда 5">
            <a:extLst>
              <a:ext uri="{FF2B5EF4-FFF2-40B4-BE49-F238E27FC236}">
                <a16:creationId xmlns:a16="http://schemas.microsoft.com/office/drawing/2014/main" xmlns="" id="{B0B83330-8874-467C-A518-74B1F769C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76520" y="6201808"/>
            <a:ext cx="141548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EEBD8A99-DBBD-41F9-81F1-18EBA0C978BB}" type="slidenum">
              <a:rPr lang="ru-RU" altLang="ru-RU" sz="120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ru-RU" altLang="ru-RU" sz="1200" dirty="0"/>
          </a:p>
        </p:txBody>
      </p:sp>
      <p:sp>
        <p:nvSpPr>
          <p:cNvPr id="201732" name="Rectangle 2">
            <a:extLst>
              <a:ext uri="{FF2B5EF4-FFF2-40B4-BE49-F238E27FC236}">
                <a16:creationId xmlns:a16="http://schemas.microsoft.com/office/drawing/2014/main" xmlns="" id="{155C2D5F-BA43-4308-9485-DA22AA98A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753501"/>
            <a:ext cx="10972800" cy="49006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dirty="0">
                <a:solidFill>
                  <a:schemeClr val="bg1"/>
                </a:solidFill>
              </a:rPr>
              <a:t>Ежегодный трудовой отпуск (87 ТК)</a:t>
            </a:r>
          </a:p>
        </p:txBody>
      </p:sp>
      <p:pic>
        <p:nvPicPr>
          <p:cNvPr id="6" name="Рисунок 5" descr="https://d2gg9evh47fn9z.cloudfront.net/800px_COLOURBOX92418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92896"/>
            <a:ext cx="17335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>
            <a:extLst>
              <a:ext uri="{FF2B5EF4-FFF2-40B4-BE49-F238E27FC236}">
                <a16:creationId xmlns:a16="http://schemas.microsoft.com/office/drawing/2014/main" xmlns="" id="{2574C2FD-7348-4883-865B-84E34F21C0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620688"/>
            <a:ext cx="9731424" cy="583264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endParaRPr lang="ru-RU" alt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 обязан предоставлять работнику ежегодный оплачиваемый трудовой отпуск </a:t>
            </a:r>
          </a:p>
          <a:p>
            <a:pPr marL="0" indent="0" algn="ctr">
              <a:buNone/>
              <a:defRPr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(п.16)  п.2 ст.23 ТК) </a:t>
            </a:r>
          </a:p>
          <a:p>
            <a:pPr marL="0" indent="0" algn="ctr">
              <a:buNone/>
              <a:defRPr/>
            </a:pPr>
            <a:endParaRPr lang="ru-RU" altLang="ru-RU" sz="2800" b="1" dirty="0"/>
          </a:p>
          <a:p>
            <a:pPr marL="0" indent="0" algn="just">
              <a:buNone/>
              <a:defRPr/>
            </a:pPr>
            <a:r>
              <a:rPr lang="ru-RU" dirty="0"/>
              <a:t>Очередность предоставления оплачиваемых ежегодных трудовых отпусков работникам определяется ежегодно в соответствии с графиком отпусков, утверждаемым работодателем с учетом мнения работников, либо устанавливается </a:t>
            </a:r>
            <a:r>
              <a:rPr lang="ru-RU" dirty="0">
                <a:solidFill>
                  <a:srgbClr val="C00000"/>
                </a:solidFill>
              </a:rPr>
              <a:t>вне графика отпусков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по соглашению сторон (ст. 93). </a:t>
            </a:r>
          </a:p>
          <a:p>
            <a:pPr eaLnBrk="1" hangingPunct="1">
              <a:defRPr/>
            </a:pPr>
            <a:endParaRPr lang="ru-RU" altLang="ru-RU" dirty="0"/>
          </a:p>
        </p:txBody>
      </p:sp>
      <p:sp>
        <p:nvSpPr>
          <p:cNvPr id="210947" name="Номер слайда 5">
            <a:extLst>
              <a:ext uri="{FF2B5EF4-FFF2-40B4-BE49-F238E27FC236}">
                <a16:creationId xmlns:a16="http://schemas.microsoft.com/office/drawing/2014/main" xmlns="" id="{4EE55F1E-7CDB-491A-BE87-9B202AAFB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48528" y="6309320"/>
            <a:ext cx="864096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A313258E-9D7E-4897-BC32-ADD788915B01}" type="slidenum">
              <a:rPr lang="ru-RU" altLang="ru-RU" sz="120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ru-RU" altLang="ru-RU" sz="1200" dirty="0"/>
          </a:p>
        </p:txBody>
      </p:sp>
      <p:pic>
        <p:nvPicPr>
          <p:cNvPr id="4" name="Рисунок 3" descr="https://png.pngtree.com/png-vector/20190725/ourlarge/pngtree-vector-calendar-icon-png-image_15780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933056"/>
            <a:ext cx="146685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399777-5D97-4463-90F4-388A1C3E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Оплачиваемый ежегодный трудовой отпуск работнику за первый и последующие годы работы по соглашению сторон </a:t>
            </a:r>
            <a:r>
              <a:rPr lang="ru-RU" b="1" dirty="0"/>
              <a:t>предоставляется в любое время рабочего года</a:t>
            </a:r>
            <a:r>
              <a:rPr lang="ru-RU" dirty="0"/>
              <a:t>. </a:t>
            </a:r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Оплата ежегодного трудового отпуска производится не позднее чем за три </a:t>
            </a:r>
            <a:r>
              <a:rPr lang="ru-RU" dirty="0">
                <a:solidFill>
                  <a:srgbClr val="C00000"/>
                </a:solidFill>
              </a:rPr>
              <a:t>рабочих </a:t>
            </a:r>
            <a:r>
              <a:rPr lang="ru-RU" dirty="0"/>
              <a:t>дня до его начала, а в случае предоставления трудового отпуска вне графика отпуск</a:t>
            </a:r>
            <a:r>
              <a:rPr lang="kk-KZ" dirty="0"/>
              <a:t>ов</a:t>
            </a:r>
            <a:r>
              <a:rPr lang="ru-RU" dirty="0"/>
              <a:t> – не позднее трех </a:t>
            </a:r>
            <a:r>
              <a:rPr lang="ru-RU" dirty="0">
                <a:solidFill>
                  <a:srgbClr val="C00000"/>
                </a:solidFill>
              </a:rPr>
              <a:t>рабочих </a:t>
            </a:r>
            <a:r>
              <a:rPr lang="ru-RU" dirty="0"/>
              <a:t>дней со дня его предоставления.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9204"/>
            <a:ext cx="12192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</a:rPr>
              <a:t>Определение периода и порядок предоставления оплачиваемых ежегодных трудовых отпусков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063552" y="1556792"/>
            <a:ext cx="9361040" cy="468052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C00000"/>
                </a:solidFill>
              </a:rPr>
              <a:t>Вахтовый метод </a:t>
            </a:r>
            <a:r>
              <a:rPr lang="ru-RU" altLang="ru-RU" sz="2400" b="1" dirty="0"/>
              <a:t>-</a:t>
            </a:r>
            <a:r>
              <a:rPr lang="ru-RU" altLang="ru-RU" sz="2400" dirty="0"/>
              <a:t> особая форма осуществления трудового процесса </a:t>
            </a:r>
            <a:r>
              <a:rPr lang="ru-RU" altLang="ru-RU" sz="2400" i="1" dirty="0"/>
              <a:t>вне места постоянного проживания работников</a:t>
            </a:r>
            <a:r>
              <a:rPr lang="ru-RU" altLang="ru-RU" sz="2400" dirty="0"/>
              <a:t>, когда не может быть обеспечено ежедневное их возвращение к постоянному месту жительства ( ст.135 Трудового кодекса РК).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На период нахождения на вахте работники обеспечиваются необходимыми условиями пребывания на объекте производства работ и в местах, специально оборудованных для проживания (вахтовых поселках).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C00000"/>
                </a:solidFill>
              </a:rPr>
              <a:t>Вахтовый поселок  </a:t>
            </a:r>
            <a:r>
              <a:rPr lang="ru-RU" altLang="ru-RU" sz="2400" b="1" dirty="0"/>
              <a:t>– </a:t>
            </a:r>
            <a:r>
              <a:rPr lang="ru-RU" altLang="ru-RU" sz="2400" dirty="0"/>
              <a:t>участок организации, созданный для проживания вахтового персонала, содержащий элементы социально- бытовой инфраструктуры, рассчитанный на временное проживание работников.</a:t>
            </a:r>
          </a:p>
        </p:txBody>
      </p:sp>
      <p:pic>
        <p:nvPicPr>
          <p:cNvPr id="3" name="Рисунок 2" descr="https://imageog.flaticon.com/icons/png/512/641/641668.png?size=1200x630f&amp;pad=10,10,10,10&amp;ext=png&amp;bg=FFFFFFF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21739"/>
          <a:stretch/>
        </p:blipFill>
        <p:spPr bwMode="auto">
          <a:xfrm>
            <a:off x="263352" y="1556792"/>
            <a:ext cx="1584176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2761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 noChangeArrowheads="1"/>
          </p:cNvSpPr>
          <p:nvPr/>
        </p:nvSpPr>
        <p:spPr bwMode="auto">
          <a:xfrm>
            <a:off x="1991544" y="1628800"/>
            <a:ext cx="96490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Распоряжением Премьер-Министра Республики Казахстан от 19 августа 2009 года № 120 р </a:t>
            </a:r>
          </a:p>
          <a:p>
            <a:pPr marL="0" indent="0">
              <a:buNone/>
            </a:pPr>
            <a:r>
              <a:rPr lang="ru-RU" sz="2800" dirty="0"/>
              <a:t>утвержден </a:t>
            </a:r>
            <a:r>
              <a:rPr lang="ru-RU" sz="2800" b="1" dirty="0"/>
              <a:t>Национальный план</a:t>
            </a:r>
            <a:r>
              <a:rPr lang="ru-RU" sz="2800" dirty="0"/>
              <a:t> </a:t>
            </a:r>
            <a:r>
              <a:rPr lang="ru-RU" sz="2800" b="1" dirty="0"/>
              <a:t>реагирования на пандемию гриппа</a:t>
            </a:r>
            <a:r>
              <a:rPr lang="ru-RU" sz="2800" dirty="0"/>
              <a:t> </a:t>
            </a:r>
            <a:r>
              <a:rPr lang="ru-RU" sz="2800" b="1" dirty="0"/>
              <a:t>в Республике Казахстан, </a:t>
            </a:r>
            <a:r>
              <a:rPr lang="ru-RU" sz="2800" dirty="0"/>
              <a:t>где предусмотрено с целью снижения распространения заболевания,</a:t>
            </a:r>
            <a:r>
              <a:rPr lang="ru-RU" sz="2800" b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введение запретных мер </a:t>
            </a:r>
            <a:r>
              <a:rPr lang="ru-RU" sz="2800" b="1" i="1" dirty="0"/>
              <a:t>на привлечение иностранной рабочей силы, в том числе работающих вахтовым методом </a:t>
            </a:r>
            <a:r>
              <a:rPr lang="ru-RU" sz="2800" dirty="0"/>
              <a:t>из стран, объявленных неблагополучными по пандемическому гриппу, а также на вывоз рабочей силы в такие страны.</a:t>
            </a:r>
          </a:p>
        </p:txBody>
      </p:sp>
      <p:pic>
        <p:nvPicPr>
          <p:cNvPr id="3" name="Рисунок 2" descr="https://storage.needpix.com/rsynced_images/sign-3228713_128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08920"/>
            <a:ext cx="1296144" cy="1517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388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 noChangeArrowheads="1"/>
          </p:cNvSpPr>
          <p:nvPr/>
        </p:nvSpPr>
        <p:spPr bwMode="auto">
          <a:xfrm>
            <a:off x="1991544" y="1628800"/>
            <a:ext cx="96490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/>
              <a:t>Статья 86. Исключительные случаи привлечения к работе в выходные и праздничные дни без согласия работника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Привлечение к работе в выходные и праздничные дни без согласия работника допускается в следующих случаях для:</a:t>
            </a:r>
          </a:p>
          <a:p>
            <a:pPr marL="0" indent="0">
              <a:buNone/>
            </a:pPr>
            <a:r>
              <a:rPr lang="ru-RU" sz="2800" dirty="0"/>
              <a:t>1) предотвращения </a:t>
            </a:r>
            <a:r>
              <a:rPr lang="ru-RU" sz="2800" b="1" dirty="0" smtClean="0">
                <a:solidFill>
                  <a:srgbClr val="C00000"/>
                </a:solidFill>
              </a:rPr>
              <a:t>чрезвычайных ситуаций</a:t>
            </a:r>
            <a:r>
              <a:rPr lang="ru-RU" sz="2800" dirty="0" smtClean="0"/>
              <a:t>, </a:t>
            </a:r>
            <a:r>
              <a:rPr lang="ru-RU" sz="2800" dirty="0"/>
              <a:t>стихийного бедствия или производственной аварии либо немедленного устранения их последствий;</a:t>
            </a:r>
          </a:p>
        </p:txBody>
      </p:sp>
      <p:pic>
        <p:nvPicPr>
          <p:cNvPr id="4" name="Рисунок 3" descr="https://eddatasolutions.com/wp-content/uploads/2016/10/Resized-Calenda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564904"/>
            <a:ext cx="136815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990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B863A-5C36-4D82-9B38-67F5DEA9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692696"/>
            <a:ext cx="10468744" cy="490066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Статья 81. Перерыв для отдыха и приема пищи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6F7E9C-1641-4963-AE60-63A3463B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 течение ежедневной работы (рабочей смены) работнику </a:t>
            </a:r>
            <a:r>
              <a:rPr lang="ru-RU" dirty="0">
                <a:solidFill>
                  <a:srgbClr val="C00000"/>
                </a:solidFill>
              </a:rPr>
              <a:t>должен быть </a:t>
            </a:r>
            <a:r>
              <a:rPr lang="ru-RU" dirty="0"/>
              <a:t>предоставлен один перерыв для отдыха и приема пищи продолжительностью не менее получаса.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Время предоставления перерыва для отдыха и приема пищи, его продолжительность </a:t>
            </a:r>
            <a:r>
              <a:rPr lang="ru-RU" b="1" dirty="0"/>
              <a:t>устанавливаются</a:t>
            </a:r>
            <a:r>
              <a:rPr lang="ru-RU" dirty="0"/>
              <a:t> правилами трудового распорядка, трудовым, коллективным договорами.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73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45923C-D8B5-413F-909D-C5AB5454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92696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Статья 184. Требования безопасности рабочих мест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CC333F-C430-4618-B559-5A0DAA9D4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2276872"/>
            <a:ext cx="9941660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Работодатель в соответствии с п.5 ст.184 Трудового кодекса обязан в течение рабочего времени обеспечить на рабочем месте температурный режим, освещение, а </a:t>
            </a:r>
            <a:r>
              <a:rPr lang="ru-RU" b="1" dirty="0">
                <a:solidFill>
                  <a:srgbClr val="C00000"/>
                </a:solidFill>
              </a:rPr>
              <a:t>также вентиляцию</a:t>
            </a:r>
            <a:r>
              <a:rPr lang="ru-RU" dirty="0"/>
              <a:t> в помещении, где располагаются рабочие места, которые должны соответствовать санитарно-эпидемиологическим требованиям. </a:t>
            </a:r>
          </a:p>
        </p:txBody>
      </p:sp>
      <p:pic>
        <p:nvPicPr>
          <p:cNvPr id="4" name="Рисунок 3" descr="https://www.clipartmax.com/png/full/111-1112293_hvac-cliparts-hvac-icon-p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924944"/>
            <a:ext cx="136815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30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9CED25-295E-4086-8108-D6CBD95B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40768"/>
            <a:ext cx="11377264" cy="524259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В связи с объявлением Всемирной организацией здравоохранения пандемии по </a:t>
            </a:r>
            <a:r>
              <a:rPr lang="ru-RU" sz="2800" b="1" dirty="0" err="1">
                <a:solidFill>
                  <a:srgbClr val="C00000"/>
                </a:solidFill>
              </a:rPr>
              <a:t>коронавирусной</a:t>
            </a:r>
            <a:r>
              <a:rPr lang="ru-RU" sz="2800" b="1" dirty="0">
                <a:solidFill>
                  <a:srgbClr val="C00000"/>
                </a:solidFill>
              </a:rPr>
              <a:t> инфекции (далее - КВИ) в мире и в целях недопущения ввоза, защиты жизни и здоровья населения Республики Казахстан приняты следующие НПА: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/>
              <a:t>каз Президента РК «О введении чрезвычайного положения в Республике Казахстан»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/>
              <a:t>остановление Главного государственного санитарного врача Республики Казахстан от 4 марта 2020 года № 12-ПГВр «</a:t>
            </a:r>
            <a:r>
              <a:rPr lang="kk-KZ" b="1" dirty="0"/>
              <a:t>О дальнейшем усилении мер профилактики коронавирусной инфекции в Республике Казахстан»</a:t>
            </a:r>
            <a:endParaRPr lang="ru-RU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/>
              <a:t>остановление Главного государственного санитарного врача Республики Казахстан от 12 марта 2020 года № 19 «Об усилении мер по недопущению распространения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 в Республике Казахстан» </a:t>
            </a:r>
            <a:endParaRPr lang="ru-RU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/>
              <a:t>остановление Главного государственного санитарного врача Республики Казахстан от 12 марта 2020 года № 20 «Об усилении мер по недопущению завоза и распространения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 в Республике Казахстан на период пандемии» </a:t>
            </a:r>
            <a:endParaRPr lang="ru-RU" dirty="0"/>
          </a:p>
          <a:p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571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087E43-E0EA-4123-BE46-FE872E60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418058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Действия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835BE-0C48-494F-A2DB-0ABA15299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72" y="1628800"/>
            <a:ext cx="10970252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/>
              <a:t>облюдать усиленный санитарно-дезинфекционный режим в организации;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/>
              <a:t>беспечить регулярную обработку с применением моющих и дезинфицирующих средств рабочих мест и помещений, в том числе антисептические вещества на спиртовой основе;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/>
              <a:t>облюдать санитарно-дезинфекционный режим в организации;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А</a:t>
            </a:r>
            <a:r>
              <a:rPr lang="ru-RU" dirty="0"/>
              <a:t>ктивизировать информационно-разъяснительную работу по профилактике распространения КВИ среди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1663996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ОТВЕТЫ НА ВОПРОСЫ УЧАСТНИКОВ</a:t>
            </a:r>
          </a:p>
        </p:txBody>
      </p:sp>
      <p:pic>
        <p:nvPicPr>
          <p:cNvPr id="10242" name="Picture 2" descr="http://itd0.mycdn.me/image?id=861583623997&amp;t=20&amp;plc=WEB&amp;tkn=*f-QX7Ca6WDWbb-ISGZNwTvCgW0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0"/>
          <a:stretch/>
        </p:blipFill>
        <p:spPr bwMode="auto">
          <a:xfrm>
            <a:off x="3575720" y="2204864"/>
            <a:ext cx="3960440" cy="36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49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96752"/>
            <a:ext cx="9144000" cy="5661248"/>
          </a:xfrm>
          <a:noFill/>
        </p:spPr>
        <p:txBody>
          <a:bodyPr>
            <a:normAutofit/>
          </a:bodyPr>
          <a:lstStyle/>
          <a:p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Гилёва</a:t>
            </a:r>
            <a:r>
              <a:rPr lang="ru-RU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Васильевна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к.ю.н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., доцент кафедры международного права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Факультета Международных отношений </a:t>
            </a:r>
          </a:p>
          <a:p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КазНУ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им. аль-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Фараби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6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2A10F3-F56D-4D2E-B8D7-E6BB6056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268760"/>
            <a:ext cx="11233248" cy="1257003"/>
          </a:xfrm>
        </p:spPr>
        <p:txBody>
          <a:bodyPr>
            <a:normAutofit/>
          </a:bodyPr>
          <a:lstStyle/>
          <a:p>
            <a:r>
              <a:rPr lang="ru-RU" sz="1800" dirty="0"/>
              <a:t>Приказ Министра здравоохранения и социального развития Республики Казахстан от 31 марта 2015 года № 183 </a:t>
            </a:r>
            <a:br>
              <a:rPr lang="ru-RU" sz="1800" dirty="0"/>
            </a:br>
            <a:r>
              <a:rPr lang="ru-RU" sz="1800" b="1" dirty="0"/>
              <a:t>Правила проведения экспертизы временной нетрудоспособности, выдачи листа и справки о временной нетрудоспособности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308EE6-D07E-4A4C-A54D-E33B52121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636912"/>
            <a:ext cx="9649072" cy="39158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3. Лист о временной нетрудоспособности по форме, согласно приложению к Правилам, выдается при:</a:t>
            </a:r>
            <a:br>
              <a:rPr lang="ru-RU" sz="2800" dirty="0"/>
            </a:br>
            <a:r>
              <a:rPr lang="ru-RU" sz="2800" dirty="0"/>
              <a:t> 8) </a:t>
            </a:r>
            <a:r>
              <a:rPr lang="ru-RU" sz="2800" b="1" dirty="0"/>
              <a:t>карантине;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u="sng" dirty="0">
                <a:solidFill>
                  <a:srgbClr val="C00000"/>
                </a:solidFill>
              </a:rPr>
              <a:t>лист о временной нетрудоспособности </a:t>
            </a:r>
            <a:r>
              <a:rPr lang="ru-RU" sz="2800" b="1" dirty="0"/>
              <a:t>- документ, удостоверяющий временную нетрудоспособность лиц и подтверждающий </a:t>
            </a:r>
            <a:r>
              <a:rPr lang="ru-RU" sz="2800" b="1" dirty="0">
                <a:solidFill>
                  <a:srgbClr val="C00000"/>
                </a:solidFill>
              </a:rPr>
              <a:t>право на временное освобождение от работы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и получение пособия по временной нетрудоспособности;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610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3E4081-A6AC-40D3-94A7-B8AC9CF9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20688"/>
            <a:ext cx="6491064" cy="648072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Домашний карантин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E14FB6-2A9D-49CB-A890-E93C1B0D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484784"/>
            <a:ext cx="9433048" cy="5251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Постановлением Главного государственного врача РК № 19 от 12 марта 2020 года на </a:t>
            </a:r>
            <a:r>
              <a:rPr lang="ru-RU" b="1" dirty="0">
                <a:solidFill>
                  <a:srgbClr val="C00000"/>
                </a:solidFill>
              </a:rPr>
              <a:t>период домашнего карантина работникам оформляется лист временной нетрудоспособности без посещения медицинских организаций.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Карантин на дому лиц близко контактировавших с больными или инфицированными </a:t>
            </a:r>
            <a:r>
              <a:rPr lang="ru-RU" dirty="0" err="1"/>
              <a:t>коронавирусной</a:t>
            </a:r>
            <a:r>
              <a:rPr lang="ru-RU" dirty="0"/>
              <a:t> инфекцией, при наличии условий изоляции </a:t>
            </a:r>
          </a:p>
        </p:txBody>
      </p:sp>
      <p:pic>
        <p:nvPicPr>
          <p:cNvPr id="4" name="Рисунок 3" descr="https://avatars.mds.yandex.net/get-pdb/2427227/4cc0c87f-cd37-4279-b38f-74b6d2706893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0" y="170080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dn.onlinewebfonts.com/svg/img_5064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5" y="4797152"/>
            <a:ext cx="993775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88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C22456-844B-4D1C-8D8E-96CCF7E4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268760"/>
            <a:ext cx="9001000" cy="796950"/>
          </a:xfrm>
        </p:spPr>
        <p:txBody>
          <a:bodyPr>
            <a:noAutofit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C00000"/>
                </a:solidFill>
              </a:rPr>
              <a:t>Выдача листа и справки о временной нетрудоспособности при карантине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E6419B-E54A-42D6-B9D3-AF35E44F3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47" y="2420888"/>
            <a:ext cx="11193505" cy="41044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Для лиц, контактировавших с инфекционными больными, или вследствие </a:t>
            </a:r>
            <a:r>
              <a:rPr lang="ru-RU" sz="2000" dirty="0" err="1"/>
              <a:t>бактерионосительства</a:t>
            </a:r>
            <a:r>
              <a:rPr lang="ru-RU" sz="2000" dirty="0"/>
              <a:t> лист о временной нетрудоспособности </a:t>
            </a:r>
            <a:r>
              <a:rPr lang="ru-RU" sz="2000" b="1" dirty="0">
                <a:solidFill>
                  <a:srgbClr val="C00000"/>
                </a:solidFill>
              </a:rPr>
              <a:t>выдается медицинским работником (врачом-инфекционистом)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медицинской организации по представлению врача-эпидемиолога территориального органа санитарно-эпидемиологического надзора.</a:t>
            </a:r>
            <a:br>
              <a:rPr lang="ru-RU" sz="2000" dirty="0"/>
            </a:br>
            <a:r>
              <a:rPr lang="ru-RU" sz="2000" dirty="0"/>
              <a:t>      Продолжительность освобождения от работы в этих случаях определяется сроками изоляции лиц, перенесших инфекционные заболевания и контактировавших с ними.</a:t>
            </a:r>
            <a:br>
              <a:rPr lang="ru-RU" sz="2000" dirty="0"/>
            </a:br>
            <a:r>
              <a:rPr lang="ru-RU" sz="2000" dirty="0"/>
              <a:t>   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При карантине лист и справка о временной нетрудоспособности по уходу за ребенком до семи лет, посещающим дошкольное образовательное учреждение, </a:t>
            </a:r>
            <a:r>
              <a:rPr lang="ru-RU" sz="2000" b="1" dirty="0">
                <a:solidFill>
                  <a:srgbClr val="C00000"/>
                </a:solidFill>
              </a:rPr>
              <a:t>выдается одному из работающих </a:t>
            </a:r>
            <a:r>
              <a:rPr lang="ru-RU" sz="2000" dirty="0"/>
              <a:t>или обучающихся членов семьи на весь период карантина на основании рекомендаций врача-эпидемиолога территориального органа санитарно-эпидемиологического надзора </a:t>
            </a:r>
            <a:r>
              <a:rPr lang="ru-RU" sz="1600" dirty="0"/>
              <a:t>(Приказ Министра здравоохранения и социального развития РК от 31 марта 2015 года № 183. </a:t>
            </a:r>
            <a:r>
              <a:rPr lang="ru-RU" sz="1600" b="1" dirty="0"/>
              <a:t>Правила проведения экспертизы временной нетрудоспособности, выдачи листа и справки о временной нетрудоспособности)</a:t>
            </a:r>
            <a:r>
              <a:rPr lang="ru-RU" sz="16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876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18181-04D4-480E-A8D2-03E02E1A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548680"/>
            <a:ext cx="10972800" cy="792088"/>
          </a:xfrm>
        </p:spPr>
        <p:txBody>
          <a:bodyPr>
            <a:norm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Действия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0DEEEC-B63C-478F-9A4F-B020406BF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132856"/>
            <a:ext cx="109728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Работодатель обязан </a:t>
            </a:r>
            <a:r>
              <a:rPr lang="ru-RU" dirty="0"/>
              <a:t>за счет своих средств выплачивать работникам социальное пособие по временной нетрудоспособности (п. 1 ст. 133 Трудового кодекса РК).</a:t>
            </a:r>
          </a:p>
          <a:p>
            <a:pPr marL="0" indent="0">
              <a:buNone/>
            </a:pP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Работодатели вправе</a:t>
            </a:r>
            <a:r>
              <a:rPr lang="ru-RU" b="1" dirty="0"/>
              <a:t> </a:t>
            </a:r>
            <a:r>
              <a:rPr lang="ru-RU" dirty="0"/>
              <a:t>устанавливать дополнительные выплаты работникам к размерам социального пособия по временной нетрудоспособности, установленного законодательством Республики Казахстан.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95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A4514-7128-4487-98F2-A5A8426B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052736"/>
            <a:ext cx="8640960" cy="136815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основании п.4 ст.90 Кодекса о здоровье </a:t>
            </a:r>
            <a:br>
              <a:rPr lang="ru-RU" sz="2400" dirty="0"/>
            </a:br>
            <a:r>
              <a:rPr lang="ru-RU" sz="2200" b="1" dirty="0">
                <a:solidFill>
                  <a:srgbClr val="C00000"/>
                </a:solidFill>
              </a:rPr>
              <a:t>индивидуальные предприниматели и юридические лица в соответствии с осуществляемой ими деятельностью ОБЯЗАНЫ</a:t>
            </a:r>
            <a:r>
              <a:rPr lang="ru-RU" sz="2200" dirty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90C08F-8BD3-4BB9-BE1A-3C185DCD0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708920"/>
            <a:ext cx="10945216" cy="38884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1) проводить санитарно-противоэпидемические и санитарно-профилактические мероприятия.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В соответствии с </a:t>
            </a:r>
            <a:r>
              <a:rPr lang="ru-RU" dirty="0" err="1">
                <a:solidFill>
                  <a:srgbClr val="C00000"/>
                </a:solidFill>
              </a:rPr>
              <a:t>п.п</a:t>
            </a:r>
            <a:r>
              <a:rPr lang="ru-RU" dirty="0">
                <a:solidFill>
                  <a:srgbClr val="C00000"/>
                </a:solidFill>
              </a:rPr>
              <a:t>. 93-1) и 95) п.1 ст.1 Кодекса  о здоровье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i="1" dirty="0"/>
              <a:t>санитарно-профилактические мероприятия </a:t>
            </a:r>
            <a:r>
              <a:rPr lang="ru-RU" dirty="0"/>
              <a:t>- меры, принимаемые в целях </a:t>
            </a:r>
            <a:r>
              <a:rPr lang="ru-RU" dirty="0">
                <a:solidFill>
                  <a:srgbClr val="C00000"/>
                </a:solidFill>
              </a:rPr>
              <a:t>профилактики инфекционных</a:t>
            </a:r>
            <a:r>
              <a:rPr lang="ru-RU" dirty="0"/>
              <a:t>, паразитарных, профессиональных и других заболеваний среди населения, а также предупреждения завоза (заноса) на территорию Республики Казахстан инфекционных, паразитарных заболеваний среди населения;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i="1" dirty="0"/>
              <a:t>санитарно-противоэпидемические мероприятия </a:t>
            </a:r>
            <a:r>
              <a:rPr lang="ru-RU" dirty="0"/>
              <a:t>- меры, принимаемые в целях </a:t>
            </a:r>
            <a:r>
              <a:rPr lang="ru-RU" dirty="0">
                <a:solidFill>
                  <a:srgbClr val="C00000"/>
                </a:solidFill>
              </a:rPr>
              <a:t>локализации и ликвидации возникших очагов инфекционных, </a:t>
            </a:r>
            <a:r>
              <a:rPr lang="ru-RU" dirty="0"/>
              <a:t>паразитарных заболеваний, отравлений среди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4153414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1558</TotalTime>
  <Words>2242</Words>
  <Application>Microsoft Office PowerPoint</Application>
  <PresentationFormat>Произвольный</PresentationFormat>
  <Paragraphs>173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  </vt:lpstr>
      <vt:lpstr>Презентация PowerPoint</vt:lpstr>
      <vt:lpstr>Презентация PowerPoint</vt:lpstr>
      <vt:lpstr>Приказ Министра здравоохранения и социального развития Республики Казахстан от 31 марта 2015 года № 183  Правила проведения экспертизы временной нетрудоспособности, выдачи листа и справки о временной нетрудоспособности</vt:lpstr>
      <vt:lpstr>Домашний карантин</vt:lpstr>
      <vt:lpstr>  Выдача листа и справки о временной нетрудоспособности при карантине </vt:lpstr>
      <vt:lpstr>Действия работодателя</vt:lpstr>
      <vt:lpstr>   На основании п.4 ст.90 Кодекса о здоровье  индивидуальные предприниматели и юридические лица в соответствии с осуществляемой ими деятельностью ОБЯЗАНЫ: </vt:lpstr>
      <vt:lpstr>На основании п. 4 ст. 90 Кодекса о здоровье  индивидуальные предприниматели и юридические лица в соответствии с осуществляемой ими деятельностью ОБЯЗАНЫ: </vt:lpstr>
      <vt:lpstr>Презентация PowerPoint</vt:lpstr>
      <vt:lpstr>На основании п.1 ст.90 Кодекса о здоровье (граждане) работники ОБЯЗАНЫ:</vt:lpstr>
      <vt:lpstr>На основании п.1 ст.90 Кодекса о здоровье (граждане) работники ОБЯЗАНЫ:</vt:lpstr>
      <vt:lpstr>Действия работодателя</vt:lpstr>
      <vt:lpstr>Действия работодателя</vt:lpstr>
      <vt:lpstr>Статья 138. Дистанционная работа</vt:lpstr>
      <vt:lpstr>Статья 138. Дистанционная работа</vt:lpstr>
      <vt:lpstr>Статья 138. Дистанционная работа</vt:lpstr>
      <vt:lpstr>Статья 79. Порядок ведения учета рабочего времени </vt:lpstr>
      <vt:lpstr>Презентация PowerPoint</vt:lpstr>
      <vt:lpstr>Действия работодателя</vt:lpstr>
      <vt:lpstr>Неполное рабочее время</vt:lpstr>
      <vt:lpstr>Неполное рабочее время</vt:lpstr>
      <vt:lpstr>Действия работодателя</vt:lpstr>
      <vt:lpstr>Действия работодателя</vt:lpstr>
      <vt:lpstr>Действия работодателя</vt:lpstr>
      <vt:lpstr>Статья 48. Отстранение от работы</vt:lpstr>
      <vt:lpstr>Действия работодателя</vt:lpstr>
      <vt:lpstr>Отпуск без сохранения заработной платы (ст.97 ТК)</vt:lpstr>
      <vt:lpstr>Статья 81. Перерыв для отдыха и приема пищи</vt:lpstr>
      <vt:lpstr>  </vt:lpstr>
      <vt:lpstr>Ежегодный трудовой отпуск (87 ТК)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81. Перерыв для отдыха и приема пищи</vt:lpstr>
      <vt:lpstr>Статья 184. Требования безопасности рабочих мест</vt:lpstr>
      <vt:lpstr>Действия работодателя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511</cp:revision>
  <dcterms:created xsi:type="dcterms:W3CDTF">2018-01-30T04:51:50Z</dcterms:created>
  <dcterms:modified xsi:type="dcterms:W3CDTF">2020-03-18T04:14:56Z</dcterms:modified>
</cp:coreProperties>
</file>