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5" r:id="rId5"/>
    <p:sldId id="274" r:id="rId6"/>
    <p:sldId id="273" r:id="rId7"/>
    <p:sldId id="276" r:id="rId8"/>
    <p:sldId id="277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5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bakytzhan.bazarbek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400" y="5157192"/>
            <a:ext cx="4320480" cy="1296144"/>
          </a:xfrm>
        </p:spPr>
        <p:txBody>
          <a:bodyPr/>
          <a:lstStyle/>
          <a:p>
            <a:pPr algn="l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Базарбек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Бакытжан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Жумабекулы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5480" y="1628800"/>
            <a:ext cx="90836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құқығы</a:t>
            </a: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сұрақтар</a:t>
            </a: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жауаптар</a:t>
            </a: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rg.kz/templates/prg_kz/pravmedia/img_works/logo_bazarb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5301208"/>
            <a:ext cx="3016051" cy="10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368" y="1484784"/>
            <a:ext cx="11161240" cy="50131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Арафат</a:t>
            </a: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Лпх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телимине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уй</a:t>
            </a:r>
            <a:r>
              <a:rPr lang="ru-RU" dirty="0">
                <a:solidFill>
                  <a:schemeClr val="tx1"/>
                </a:solidFill>
              </a:rPr>
              <a:t> салу </a:t>
            </a:r>
            <a:r>
              <a:rPr lang="ru-RU" dirty="0" err="1">
                <a:solidFill>
                  <a:schemeClr val="tx1"/>
                </a:solidFill>
              </a:rPr>
              <a:t>ушин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кандай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документтер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жасалуы</a:t>
            </a:r>
            <a:r>
              <a:rPr lang="ru-RU" dirty="0">
                <a:solidFill>
                  <a:schemeClr val="tx1"/>
                </a:solidFill>
              </a:rPr>
              <a:t> кажет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  <a:r>
              <a:rPr lang="ru-RU" dirty="0" err="1" smtClean="0">
                <a:solidFill>
                  <a:schemeClr val="tx1"/>
                </a:solidFill>
              </a:rPr>
              <a:t>сатылы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турде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айтып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берсениз</a:t>
            </a:r>
            <a:r>
              <a:rPr lang="ru-RU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352" y="1484784"/>
            <a:ext cx="11377264" cy="50131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Канат</a:t>
            </a: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Менің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легализациямен</a:t>
            </a:r>
            <a:r>
              <a:rPr lang="ru-RU" dirty="0">
                <a:solidFill>
                  <a:schemeClr val="tx1"/>
                </a:solidFill>
              </a:rPr>
              <a:t> 25 </a:t>
            </a:r>
            <a:r>
              <a:rPr lang="ru-RU" dirty="0" err="1">
                <a:solidFill>
                  <a:schemeClr val="tx1"/>
                </a:solidFill>
              </a:rPr>
              <a:t>сотток</a:t>
            </a:r>
            <a:r>
              <a:rPr lang="ru-RU" dirty="0">
                <a:solidFill>
                  <a:schemeClr val="tx1"/>
                </a:solidFill>
              </a:rPr>
              <a:t> 2007 </a:t>
            </a:r>
            <a:r>
              <a:rPr lang="ru-RU" dirty="0" err="1">
                <a:solidFill>
                  <a:schemeClr val="tx1"/>
                </a:solidFill>
              </a:rPr>
              <a:t>жылы</a:t>
            </a:r>
            <a:r>
              <a:rPr lang="ru-RU" dirty="0">
                <a:solidFill>
                  <a:schemeClr val="tx1"/>
                </a:solidFill>
              </a:rPr>
              <a:t> июнь </a:t>
            </a:r>
            <a:r>
              <a:rPr lang="ru-RU" dirty="0" err="1">
                <a:solidFill>
                  <a:schemeClr val="tx1"/>
                </a:solidFill>
              </a:rPr>
              <a:t>айында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алынған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бұрын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әкеме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шешім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болған</a:t>
            </a:r>
            <a:r>
              <a:rPr lang="ru-RU" dirty="0">
                <a:solidFill>
                  <a:schemeClr val="tx1"/>
                </a:solidFill>
              </a:rPr>
              <a:t> 1987 </a:t>
            </a:r>
            <a:r>
              <a:rPr lang="ru-RU" dirty="0" err="1">
                <a:solidFill>
                  <a:schemeClr val="tx1"/>
                </a:solidFill>
              </a:rPr>
              <a:t>жылы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шыққан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Орнында</a:t>
            </a:r>
            <a:r>
              <a:rPr lang="ru-RU" dirty="0">
                <a:solidFill>
                  <a:schemeClr val="tx1"/>
                </a:solidFill>
              </a:rPr>
              <a:t> фундамент бар </a:t>
            </a:r>
            <a:r>
              <a:rPr lang="ru-RU" dirty="0" err="1">
                <a:solidFill>
                  <a:schemeClr val="tx1"/>
                </a:solidFill>
              </a:rPr>
              <a:t>еді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Соны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біреулер</a:t>
            </a:r>
            <a:r>
              <a:rPr lang="ru-RU" dirty="0">
                <a:solidFill>
                  <a:schemeClr val="tx1"/>
                </a:solidFill>
              </a:rPr>
              <a:t> 2007 </a:t>
            </a:r>
            <a:r>
              <a:rPr lang="ru-RU" dirty="0" err="1">
                <a:solidFill>
                  <a:schemeClr val="tx1"/>
                </a:solidFill>
              </a:rPr>
              <a:t>жылдың</a:t>
            </a:r>
            <a:r>
              <a:rPr lang="ru-RU" dirty="0">
                <a:solidFill>
                  <a:schemeClr val="tx1"/>
                </a:solidFill>
              </a:rPr>
              <a:t> февраль </a:t>
            </a:r>
            <a:r>
              <a:rPr lang="ru-RU" dirty="0" err="1">
                <a:solidFill>
                  <a:schemeClr val="tx1"/>
                </a:solidFill>
              </a:rPr>
              <a:t>айында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легализациямен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қалыпты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Фундаментті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сүріп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тастаған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Екі</a:t>
            </a:r>
            <a:r>
              <a:rPr lang="ru-RU" dirty="0">
                <a:solidFill>
                  <a:schemeClr val="tx1"/>
                </a:solidFill>
              </a:rPr>
              <a:t> этаж </a:t>
            </a:r>
            <a:r>
              <a:rPr lang="ru-RU" dirty="0" err="1">
                <a:solidFill>
                  <a:schemeClr val="tx1"/>
                </a:solidFill>
              </a:rPr>
              <a:t>уй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салып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қоршап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қойған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Соны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әкемнің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бұрыңғы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шешімімен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қайтарып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алаалам</a:t>
            </a:r>
            <a:r>
              <a:rPr lang="ru-RU" dirty="0">
                <a:solidFill>
                  <a:schemeClr val="tx1"/>
                </a:solidFill>
              </a:rPr>
              <a:t> ба.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4467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376" y="1484784"/>
            <a:ext cx="8784977" cy="50131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b="1" dirty="0" err="1" smtClean="0">
                <a:solidFill>
                  <a:srgbClr val="C00000"/>
                </a:solidFill>
              </a:rPr>
              <a:t>Куаныш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Мен 10 </a:t>
            </a:r>
            <a:r>
              <a:rPr lang="ru-RU" dirty="0" err="1">
                <a:solidFill>
                  <a:schemeClr val="tx1"/>
                </a:solidFill>
              </a:rPr>
              <a:t>соттык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ала </a:t>
            </a:r>
            <a:r>
              <a:rPr lang="ru-RU" dirty="0" err="1">
                <a:solidFill>
                  <a:schemeClr val="tx1"/>
                </a:solidFill>
              </a:rPr>
              <a:t>аламба</a:t>
            </a:r>
            <a:r>
              <a:rPr lang="ru-RU" dirty="0">
                <a:solidFill>
                  <a:schemeClr val="tx1"/>
                </a:solidFill>
              </a:rPr>
              <a:t> 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8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368" y="1484784"/>
            <a:ext cx="11233248" cy="50131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Абдулла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Мемлекет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мұқтажы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үшін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алынған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орнына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бірнеше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</a:t>
            </a:r>
            <a:r>
              <a:rPr lang="ru-RU" dirty="0">
                <a:solidFill>
                  <a:schemeClr val="tx1"/>
                </a:solidFill>
              </a:rPr>
              <a:t> ала </a:t>
            </a:r>
            <a:r>
              <a:rPr lang="ru-RU" dirty="0" err="1">
                <a:solidFill>
                  <a:schemeClr val="tx1"/>
                </a:solidFill>
              </a:rPr>
              <a:t>аламын</a:t>
            </a:r>
            <a:r>
              <a:rPr lang="ru-RU" dirty="0">
                <a:solidFill>
                  <a:schemeClr val="tx1"/>
                </a:solidFill>
              </a:rPr>
              <a:t> ба, </a:t>
            </a:r>
            <a:r>
              <a:rPr lang="ru-RU" dirty="0" err="1">
                <a:solidFill>
                  <a:schemeClr val="tx1"/>
                </a:solidFill>
              </a:rPr>
              <a:t>егерде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нарықтық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құны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Мысалы</a:t>
            </a:r>
            <a:r>
              <a:rPr lang="ru-RU" dirty="0">
                <a:solidFill>
                  <a:schemeClr val="tx1"/>
                </a:solidFill>
              </a:rPr>
              <a:t>, 1 гектар </a:t>
            </a:r>
            <a:r>
              <a:rPr lang="ru-RU" dirty="0" err="1">
                <a:solidFill>
                  <a:schemeClr val="tx1"/>
                </a:solidFill>
              </a:rPr>
              <a:t>жердің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орнына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әртүрлі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орналасқан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алаңы</a:t>
            </a:r>
            <a:r>
              <a:rPr lang="ru-RU" dirty="0">
                <a:solidFill>
                  <a:schemeClr val="tx1"/>
                </a:solidFill>
              </a:rPr>
              <a:t> 0,25 гектар </a:t>
            </a:r>
            <a:r>
              <a:rPr lang="ru-RU" dirty="0" err="1">
                <a:solidFill>
                  <a:schemeClr val="tx1"/>
                </a:solidFill>
              </a:rPr>
              <a:t>болатын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рұқсат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береді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</a:t>
            </a:r>
            <a:r>
              <a:rPr lang="ru-RU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6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1484784"/>
            <a:ext cx="11233248" cy="50131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Абдулла</a:t>
            </a: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Егерде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мемлекет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мұқтажы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үшін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алынған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орнына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нарықтық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бағасы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бірдей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бірнеше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рұқсат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заңда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жазылған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тыйым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салынса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заңға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сәйкес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алдын</a:t>
            </a:r>
            <a:r>
              <a:rPr lang="ru-RU" dirty="0">
                <a:solidFill>
                  <a:schemeClr val="tx1"/>
                </a:solidFill>
              </a:rPr>
              <a:t> ала </a:t>
            </a:r>
            <a:r>
              <a:rPr lang="ru-RU" dirty="0" err="1">
                <a:solidFill>
                  <a:schemeClr val="tx1"/>
                </a:solidFill>
              </a:rPr>
              <a:t>рахмет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халықтың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құқықтық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сауатын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арттырыр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жатқаныңызға</a:t>
            </a:r>
            <a:r>
              <a:rPr lang="ru-RU" dirty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1484784"/>
            <a:ext cx="11377264" cy="5013176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C00000"/>
                </a:solidFill>
              </a:rPr>
              <a:t>Төленді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dirty="0"/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Әкемнің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пайға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бөлінген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жайылымдық</a:t>
            </a:r>
            <a:r>
              <a:rPr lang="ru-RU" dirty="0">
                <a:solidFill>
                  <a:schemeClr val="tx1"/>
                </a:solidFill>
              </a:rPr>
              <a:t> (49 </a:t>
            </a:r>
            <a:r>
              <a:rPr lang="ru-RU" dirty="0" err="1">
                <a:solidFill>
                  <a:schemeClr val="tx1"/>
                </a:solidFill>
              </a:rPr>
              <a:t>жылдың</a:t>
            </a:r>
            <a:r>
              <a:rPr lang="ru-RU" dirty="0">
                <a:solidFill>
                  <a:schemeClr val="tx1"/>
                </a:solidFill>
              </a:rPr>
              <a:t>, 35жылы бар) </a:t>
            </a:r>
            <a:r>
              <a:rPr lang="ru-RU" dirty="0" err="1">
                <a:solidFill>
                  <a:schemeClr val="tx1"/>
                </a:solidFill>
              </a:rPr>
              <a:t>жеріне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қопсық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тұрғын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тұрғызып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шаруашылықпен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айналысса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Әкем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атыма</a:t>
            </a:r>
            <a:r>
              <a:rPr lang="ru-RU" dirty="0">
                <a:solidFill>
                  <a:schemeClr val="tx1"/>
                </a:solidFill>
              </a:rPr>
              <a:t> нотариус </a:t>
            </a:r>
            <a:r>
              <a:rPr lang="ru-RU" dirty="0" err="1">
                <a:solidFill>
                  <a:schemeClr val="tx1"/>
                </a:solidFill>
              </a:rPr>
              <a:t>арқылы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аударса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ауылға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жақын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орналасқан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Әкем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ағайынымен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алған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кісі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ағайын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ұзақ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мерзімге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наториално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пайдалануға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беремін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дейді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28" y="764705"/>
            <a:ext cx="1214467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376" y="1484784"/>
            <a:ext cx="11089232" cy="5013176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Ақберен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Қошқар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шаруа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қожалығына</a:t>
            </a:r>
            <a:r>
              <a:rPr lang="ru-RU" dirty="0">
                <a:solidFill>
                  <a:schemeClr val="tx1"/>
                </a:solidFill>
              </a:rPr>
              <a:t> 49 </a:t>
            </a:r>
            <a:r>
              <a:rPr lang="ru-RU" dirty="0" err="1">
                <a:solidFill>
                  <a:schemeClr val="tx1"/>
                </a:solidFill>
              </a:rPr>
              <a:t>жылға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үкіметтің</a:t>
            </a:r>
            <a:r>
              <a:rPr lang="ru-RU" dirty="0">
                <a:solidFill>
                  <a:schemeClr val="tx1"/>
                </a:solidFill>
              </a:rPr>
              <a:t> 12 га </a:t>
            </a:r>
            <a:r>
              <a:rPr lang="ru-RU" dirty="0" err="1">
                <a:solidFill>
                  <a:schemeClr val="tx1"/>
                </a:solidFill>
              </a:rPr>
              <a:t>жері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еді</a:t>
            </a:r>
            <a:r>
              <a:rPr lang="ru-RU" dirty="0">
                <a:solidFill>
                  <a:schemeClr val="tx1"/>
                </a:solidFill>
              </a:rPr>
              <a:t>, 2010 </a:t>
            </a:r>
            <a:r>
              <a:rPr lang="ru-RU" dirty="0" err="1">
                <a:solidFill>
                  <a:schemeClr val="tx1"/>
                </a:solidFill>
              </a:rPr>
              <a:t>жылы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егіп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күздік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терімде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өсіруге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алынған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ақшаны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яғни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қарызды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қайтаралмай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қалдық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Қазіргі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уақытта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адамдар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пайдаланып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келуде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Сол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қандай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мүмкіндігіміз</a:t>
            </a:r>
            <a:r>
              <a:rPr lang="ru-RU" dirty="0">
                <a:solidFill>
                  <a:schemeClr val="tx1"/>
                </a:solidFill>
              </a:rPr>
              <a:t> бар? </a:t>
            </a:r>
            <a:r>
              <a:rPr lang="ru-RU" dirty="0" err="1">
                <a:solidFill>
                  <a:schemeClr val="tx1"/>
                </a:solidFill>
              </a:rPr>
              <a:t>Көмек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аласыз</a:t>
            </a:r>
            <a:r>
              <a:rPr lang="ru-RU" dirty="0">
                <a:solidFill>
                  <a:schemeClr val="tx1"/>
                </a:solidFill>
              </a:rPr>
              <a:t> ба </a:t>
            </a:r>
            <a:r>
              <a:rPr lang="ru-RU" dirty="0" err="1">
                <a:solidFill>
                  <a:schemeClr val="tx1"/>
                </a:solidFill>
              </a:rPr>
              <a:t>қайтаруға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352" y="1484784"/>
            <a:ext cx="11521280" cy="50131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Ғизат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қатынастары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бойынша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төмендегідей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сұрақтар</a:t>
            </a:r>
            <a:r>
              <a:rPr lang="ru-RU" dirty="0">
                <a:solidFill>
                  <a:schemeClr val="tx1"/>
                </a:solidFill>
              </a:rPr>
              <a:t> бар: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жердің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нысаналы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мақсатын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өзгертуге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бастапқыда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табысталған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негізі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әсер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етеді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Мәселен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қосымша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автотұраққа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абаттандыруға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арналған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, оны </a:t>
            </a:r>
            <a:r>
              <a:rPr lang="ru-RU" dirty="0" err="1">
                <a:solidFill>
                  <a:schemeClr val="tx1"/>
                </a:solidFill>
              </a:rPr>
              <a:t>коммерциялық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немесе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тұрғын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үйге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өзгертуге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Жердің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нысаналы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мақсатының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өзгеруі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өзгермеуіне</a:t>
            </a:r>
            <a:r>
              <a:rPr lang="ru-RU" dirty="0">
                <a:solidFill>
                  <a:schemeClr val="tx1"/>
                </a:solidFill>
              </a:rPr>
              <a:t> Бас </a:t>
            </a:r>
            <a:r>
              <a:rPr lang="ru-RU" dirty="0" err="1">
                <a:solidFill>
                  <a:schemeClr val="tx1"/>
                </a:solidFill>
              </a:rPr>
              <a:t>жоспар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егжей-тегжей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жоспарлау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жобасы</a:t>
            </a:r>
            <a:r>
              <a:rPr lang="ru-RU" dirty="0">
                <a:solidFill>
                  <a:schemeClr val="tx1"/>
                </a:solidFill>
              </a:rPr>
              <a:t> мен </a:t>
            </a:r>
            <a:r>
              <a:rPr lang="ru-RU" dirty="0" err="1">
                <a:solidFill>
                  <a:schemeClr val="tx1"/>
                </a:solidFill>
              </a:rPr>
              <a:t>функционалдық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аймаққа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ғана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байланысты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па?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Жердің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нысаналы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мақсатын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өзгертуге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комиссиясы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келісім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бергеннен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кейін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әкім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қарсы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шығып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қанағаттандырудан</a:t>
            </a:r>
            <a:r>
              <a:rPr lang="ru-RU" dirty="0">
                <a:solidFill>
                  <a:schemeClr val="tx1"/>
                </a:solidFill>
              </a:rPr>
              <a:t> бас </a:t>
            </a:r>
            <a:r>
              <a:rPr lang="ru-RU" dirty="0" err="1">
                <a:solidFill>
                  <a:schemeClr val="tx1"/>
                </a:solidFill>
              </a:rPr>
              <a:t>тартты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Бұл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қаншалықты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заңды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Әкімнің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ондай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құзыреті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естідім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Дұрыс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немесе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бұрысын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анықтап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беріңізші</a:t>
            </a:r>
            <a:r>
              <a:rPr lang="ru-RU" dirty="0">
                <a:solidFill>
                  <a:schemeClr val="tx1"/>
                </a:solidFill>
              </a:rPr>
              <a:t>. Рахмет.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0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36" y="1484784"/>
            <a:ext cx="11881320" cy="50131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Ғизат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Саламатсыздар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</a:t>
            </a:r>
            <a:r>
              <a:rPr lang="ru-RU" dirty="0">
                <a:solidFill>
                  <a:schemeClr val="tx1"/>
                </a:solidFill>
              </a:rPr>
              <a:t>! </a:t>
            </a:r>
            <a:r>
              <a:rPr lang="ru-RU" dirty="0" err="1">
                <a:solidFill>
                  <a:schemeClr val="tx1"/>
                </a:solidFill>
              </a:rPr>
              <a:t>Менің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қатынастары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бойынша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бірнеше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сұрағым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еді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соларға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тоқталып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өтсем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ru-RU" dirty="0" err="1" smtClean="0">
                <a:solidFill>
                  <a:schemeClr val="tx1"/>
                </a:solidFill>
              </a:rPr>
              <a:t>негізгі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кеңейту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мақсатында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автортұрақ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үшін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қосымша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табысталған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Яғни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нысаналы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мақсаты</a:t>
            </a:r>
            <a:r>
              <a:rPr lang="ru-RU" dirty="0">
                <a:solidFill>
                  <a:schemeClr val="tx1"/>
                </a:solidFill>
              </a:rPr>
              <a:t> "для автопарковки и обслуживания здания". </a:t>
            </a:r>
            <a:r>
              <a:rPr lang="ru-RU" dirty="0" err="1">
                <a:solidFill>
                  <a:schemeClr val="tx1"/>
                </a:solidFill>
              </a:rPr>
              <a:t>Енді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нысаналы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маңсатын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өзгертейін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десек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әкімдік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күрделі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құрылысқа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бастапқыдан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арналмаған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сондықтан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болмайды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дейді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кодексіне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сәйкес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нысаналы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мақсатын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анықтайтын</a:t>
            </a:r>
            <a:r>
              <a:rPr lang="ru-RU" dirty="0">
                <a:solidFill>
                  <a:schemeClr val="tx1"/>
                </a:solidFill>
              </a:rPr>
              <a:t> Бас </a:t>
            </a:r>
            <a:r>
              <a:rPr lang="ru-RU" dirty="0" err="1">
                <a:solidFill>
                  <a:schemeClr val="tx1"/>
                </a:solidFill>
              </a:rPr>
              <a:t>жоспар</a:t>
            </a:r>
            <a:r>
              <a:rPr lang="ru-RU" dirty="0">
                <a:solidFill>
                  <a:schemeClr val="tx1"/>
                </a:solidFill>
              </a:rPr>
              <a:t> мен </a:t>
            </a:r>
            <a:r>
              <a:rPr lang="ru-RU" dirty="0" err="1">
                <a:solidFill>
                  <a:schemeClr val="tx1"/>
                </a:solidFill>
              </a:rPr>
              <a:t>егжей-тегжей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жоспарлау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жобасы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бастапқыда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табысталған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кездегі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нысаналы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мақсаты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бұл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жағдайда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қандай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мәні</a:t>
            </a:r>
            <a:r>
              <a:rPr lang="ru-RU" dirty="0">
                <a:solidFill>
                  <a:schemeClr val="tx1"/>
                </a:solidFill>
              </a:rPr>
              <a:t> бар?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ru-RU" dirty="0" err="1" smtClean="0">
                <a:solidFill>
                  <a:schemeClr val="tx1"/>
                </a:solidFill>
              </a:rPr>
              <a:t>менің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учаскемнің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үстінен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инженерлік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желілер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өтіп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жатуына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байланысты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әкімдікке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мемлекет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мұқтажы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үшін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алыңыз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өтініш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жаздық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Әкімдік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бұл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жағдайда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мемлекеттік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мұқтаждығы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жоқ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сондықтан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болмайды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дейді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Бірақ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дәл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осындай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жағдайларда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әкімдік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мемлекет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мұқтажына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қабылдаған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естідім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Туындаған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жағдайда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ұстанымыз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дұрыс</a:t>
            </a:r>
            <a:r>
              <a:rPr lang="ru-RU" dirty="0">
                <a:solidFill>
                  <a:schemeClr val="tx1"/>
                </a:solidFill>
              </a:rPr>
              <a:t> па?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ru-RU" dirty="0" err="1" smtClean="0">
                <a:solidFill>
                  <a:schemeClr val="tx1"/>
                </a:solidFill>
              </a:rPr>
              <a:t>Жер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кодексінің</a:t>
            </a:r>
            <a:r>
              <a:rPr lang="ru-RU" dirty="0">
                <a:solidFill>
                  <a:schemeClr val="tx1"/>
                </a:solidFill>
              </a:rPr>
              <a:t> 48 бабы 5 </a:t>
            </a:r>
            <a:r>
              <a:rPr lang="ru-RU" dirty="0" err="1">
                <a:solidFill>
                  <a:schemeClr val="tx1"/>
                </a:solidFill>
              </a:rPr>
              <a:t>тармағына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сәйкес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кеңейту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үшін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бекітілген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сәулет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құжаттамасы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қажет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жазылған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Әкімдік</a:t>
            </a:r>
            <a:r>
              <a:rPr lang="ru-RU" dirty="0">
                <a:solidFill>
                  <a:schemeClr val="tx1"/>
                </a:solidFill>
              </a:rPr>
              <a:t> осы </a:t>
            </a:r>
            <a:r>
              <a:rPr lang="ru-RU" dirty="0" err="1">
                <a:solidFill>
                  <a:schemeClr val="tx1"/>
                </a:solidFill>
              </a:rPr>
              <a:t>негізбен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қосымша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беруден</a:t>
            </a:r>
            <a:r>
              <a:rPr lang="ru-RU" dirty="0">
                <a:solidFill>
                  <a:schemeClr val="tx1"/>
                </a:solidFill>
              </a:rPr>
              <a:t> бас </a:t>
            </a:r>
            <a:r>
              <a:rPr lang="ru-RU" dirty="0" err="1">
                <a:solidFill>
                  <a:schemeClr val="tx1"/>
                </a:solidFill>
              </a:rPr>
              <a:t>тартты</a:t>
            </a:r>
            <a:r>
              <a:rPr lang="ru-RU" dirty="0">
                <a:solidFill>
                  <a:schemeClr val="tx1"/>
                </a:solidFill>
              </a:rPr>
              <a:t>. Осы </a:t>
            </a:r>
            <a:r>
              <a:rPr lang="ru-RU" dirty="0" err="1">
                <a:solidFill>
                  <a:schemeClr val="tx1"/>
                </a:solidFill>
              </a:rPr>
              <a:t>бекітілген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сәулет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құжаттамасына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жатады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нақты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айтып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бересіз</a:t>
            </a:r>
            <a:r>
              <a:rPr lang="ru-RU" dirty="0">
                <a:solidFill>
                  <a:schemeClr val="tx1"/>
                </a:solidFill>
              </a:rPr>
              <a:t> ба?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9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44" y="1484784"/>
            <a:ext cx="11521280" cy="501317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Омирбаев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Ерлан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1.Жеке </a:t>
            </a:r>
            <a:r>
              <a:rPr lang="ru-RU" dirty="0" err="1">
                <a:solidFill>
                  <a:schemeClr val="tx1"/>
                </a:solidFill>
              </a:rPr>
              <a:t>тұрғын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құрылысын</a:t>
            </a:r>
            <a:r>
              <a:rPr lang="ru-RU" dirty="0">
                <a:solidFill>
                  <a:schemeClr val="tx1"/>
                </a:solidFill>
              </a:rPr>
              <a:t> салу </a:t>
            </a:r>
            <a:r>
              <a:rPr lang="ru-RU" dirty="0" err="1">
                <a:solidFill>
                  <a:schemeClr val="tx1"/>
                </a:solidFill>
              </a:rPr>
              <a:t>үшін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инфрақұрылым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жерден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берілсе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инфрақұрылымы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жерге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ауыстыруға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болама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Егер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қасында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инфрақұрылымы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қасындағы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инфрақұрылымы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жерге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ауыстырылама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әлде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ауылдың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жағынан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инфрақұрылымы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кез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ауыстырып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таңдау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құқығы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ма</a:t>
            </a:r>
            <a:r>
              <a:rPr lang="ru-RU" dirty="0">
                <a:solidFill>
                  <a:schemeClr val="tx1"/>
                </a:solidFill>
              </a:rPr>
              <a:t>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Қосалқы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шаруашылық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жүргізу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үшін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учаскесінің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нысаналы</a:t>
            </a:r>
            <a:r>
              <a:rPr lang="ru-RU" dirty="0">
                <a:solidFill>
                  <a:schemeClr val="tx1"/>
                </a:solidFill>
              </a:rPr>
              <a:t> ! </a:t>
            </a:r>
            <a:r>
              <a:rPr lang="ru-RU" dirty="0" err="1">
                <a:solidFill>
                  <a:schemeClr val="tx1"/>
                </a:solidFill>
              </a:rPr>
              <a:t>ақсаты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ауыстырылмайды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дейді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Соған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шынымен</a:t>
            </a:r>
            <a:r>
              <a:rPr lang="ru-RU" dirty="0">
                <a:solidFill>
                  <a:schemeClr val="tx1"/>
                </a:solidFill>
              </a:rPr>
              <a:t> кодекс </a:t>
            </a:r>
            <a:r>
              <a:rPr lang="ru-RU" dirty="0" err="1">
                <a:solidFill>
                  <a:schemeClr val="tx1"/>
                </a:solidFill>
              </a:rPr>
              <a:t>бойынша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тыйым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барма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әлде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ауыстырылуға</a:t>
            </a:r>
            <a:r>
              <a:rPr lang="ru-RU" dirty="0">
                <a:solidFill>
                  <a:schemeClr val="tx1"/>
                </a:solidFill>
              </a:rPr>
              <a:t> жата </a:t>
            </a:r>
            <a:r>
              <a:rPr lang="ru-RU" dirty="0" err="1">
                <a:solidFill>
                  <a:schemeClr val="tx1"/>
                </a:solidFill>
              </a:rPr>
              <a:t>ма</a:t>
            </a:r>
            <a:r>
              <a:rPr lang="ru-RU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52" y="764704"/>
            <a:ext cx="1217324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9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764705"/>
            <a:ext cx="10668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1412777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Жерді пайдалану мен қорғау саласындағы өкілеттігін уәкілетті органға беру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2852936"/>
            <a:ext cx="11233248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449263" algn="l"/>
              </a:tabLst>
            </a:pPr>
            <a:r>
              <a:rPr lang="kk-KZ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 кодексі мен өзге заңдарға енетін өзгерістердің мақсаты</a:t>
            </a:r>
            <a:endParaRPr lang="ru-RU" alt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449263" algn="l"/>
              </a:tabLst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телімдерінің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заңсыз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табыстау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фактілерін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 пайдалану мен қорғау саласындағы өкілеттігі мен құзыретін уәкілетті органға беруге қатысты жер заңнамасына тиісті өзгерістер мен толықтыруларды енгізу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93994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44" y="1484784"/>
            <a:ext cx="11593288" cy="501317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err="1">
                <a:solidFill>
                  <a:srgbClr val="C00000"/>
                </a:solidFill>
              </a:rPr>
              <a:t>Bekzhan</a:t>
            </a:r>
            <a:endParaRPr lang="en-US" b="1" dirty="0">
              <a:solidFill>
                <a:srgbClr val="C00000"/>
              </a:solidFill>
            </a:endParaRPr>
          </a:p>
          <a:p>
            <a:pPr algn="l"/>
            <a:endParaRPr lang="en-US" b="1" dirty="0">
              <a:solidFill>
                <a:srgbClr val="C00000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КР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кодексинин</a:t>
            </a:r>
            <a:r>
              <a:rPr lang="ru-RU" dirty="0">
                <a:solidFill>
                  <a:schemeClr val="tx1"/>
                </a:solidFill>
              </a:rPr>
              <a:t> 84 </a:t>
            </a:r>
            <a:r>
              <a:rPr lang="ru-RU" dirty="0" err="1">
                <a:solidFill>
                  <a:schemeClr val="tx1"/>
                </a:solidFill>
              </a:rPr>
              <a:t>бабынын</a:t>
            </a:r>
            <a:r>
              <a:rPr lang="ru-RU" dirty="0">
                <a:solidFill>
                  <a:schemeClr val="tx1"/>
                </a:solidFill>
              </a:rPr>
              <a:t> 5 </a:t>
            </a:r>
            <a:r>
              <a:rPr lang="ru-RU" dirty="0" err="1">
                <a:solidFill>
                  <a:schemeClr val="tx1"/>
                </a:solidFill>
              </a:rPr>
              <a:t>тармагында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коммерциялык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максаттарды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мемлекеттик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мудделерди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канагаттандыру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максаттарын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коздейтин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иеликтен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шыгару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учаскесин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мемлекет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муктажы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ушин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мажбурлеп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иеликтен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шыгару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болып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танылмауга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тиис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делинген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Алайда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бизде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практикада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немесе</a:t>
            </a:r>
            <a:r>
              <a:rPr lang="ru-RU" dirty="0">
                <a:solidFill>
                  <a:schemeClr val="tx1"/>
                </a:solidFill>
              </a:rPr>
              <a:t> АО-</a:t>
            </a:r>
            <a:r>
              <a:rPr lang="ru-RU" dirty="0" err="1">
                <a:solidFill>
                  <a:schemeClr val="tx1"/>
                </a:solidFill>
              </a:rPr>
              <a:t>лардын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меншигине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тулгалардан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мажбурлеп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иеликтен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шыгару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жумыстары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кездесуде</a:t>
            </a:r>
            <a:r>
              <a:rPr lang="ru-RU" dirty="0">
                <a:solidFill>
                  <a:schemeClr val="tx1"/>
                </a:solidFill>
              </a:rPr>
              <a:t>. Осы </a:t>
            </a:r>
            <a:r>
              <a:rPr lang="ru-RU" dirty="0" err="1">
                <a:solidFill>
                  <a:schemeClr val="tx1"/>
                </a:solidFill>
              </a:rPr>
              <a:t>жерде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мемлекеттик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мекеменин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устанымы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позициясы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 smtClean="0">
                <a:solidFill>
                  <a:schemeClr val="tx1"/>
                </a:solidFill>
              </a:rPr>
              <a:t>кандай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мемлекеттик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мекеме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мажбурлеп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иеликтен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шыгара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аладыма</a:t>
            </a:r>
            <a:r>
              <a:rPr lang="ru-RU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28" y="764705"/>
            <a:ext cx="1214467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76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352" y="1484784"/>
            <a:ext cx="11665296" cy="5013176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Куаныш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Уйдын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кужаттарынын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тубиртеги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екен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уйге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калай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кужат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алуга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болады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Ата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мурадан</a:t>
            </a:r>
            <a:r>
              <a:rPr lang="ru-RU" dirty="0">
                <a:solidFill>
                  <a:schemeClr val="tx1"/>
                </a:solidFill>
              </a:rPr>
              <a:t> калган </a:t>
            </a:r>
            <a:r>
              <a:rPr lang="ru-RU" dirty="0" err="1">
                <a:solidFill>
                  <a:schemeClr val="tx1"/>
                </a:solidFill>
              </a:rPr>
              <a:t>егистик</a:t>
            </a:r>
            <a:r>
              <a:rPr lang="ru-RU" dirty="0">
                <a:solidFill>
                  <a:schemeClr val="tx1"/>
                </a:solidFill>
              </a:rPr>
              <a:t> жерди </a:t>
            </a:r>
            <a:r>
              <a:rPr lang="ru-RU" dirty="0" err="1">
                <a:solidFill>
                  <a:schemeClr val="tx1"/>
                </a:solidFill>
              </a:rPr>
              <a:t>калай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зандастыруга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болады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smtClean="0">
                <a:solidFill>
                  <a:schemeClr val="tx1"/>
                </a:solidFill>
              </a:rPr>
              <a:t>Участка, </a:t>
            </a:r>
            <a:r>
              <a:rPr lang="ru-RU" dirty="0" err="1">
                <a:solidFill>
                  <a:schemeClr val="tx1"/>
                </a:solidFill>
              </a:rPr>
              <a:t>ягни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телими</a:t>
            </a:r>
            <a:r>
              <a:rPr lang="ru-RU" dirty="0">
                <a:solidFill>
                  <a:schemeClr val="tx1"/>
                </a:solidFill>
              </a:rPr>
              <a:t>, накладка </a:t>
            </a:r>
            <a:r>
              <a:rPr lang="ru-RU" dirty="0" err="1">
                <a:solidFill>
                  <a:schemeClr val="tx1"/>
                </a:solidFill>
              </a:rPr>
              <a:t>шыкса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калай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шешиледи</a:t>
            </a:r>
            <a:r>
              <a:rPr lang="ru-RU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19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3861048"/>
            <a:ext cx="4896544" cy="2664296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Базарбек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Бакытжан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Жумабекулы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құқығы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сарапшысы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bakytzhan.bazarbek@mail.ru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моб.тел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8-775-855-82-06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2206137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аударғаныңызға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рақмет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5517232"/>
            <a:ext cx="3664057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5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1504" y="162880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 жобасының негізгі мақсаты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2852937"/>
            <a:ext cx="1116124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450215" algn="l"/>
              </a:tabLst>
              <a:defRPr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 пайдалану мен қорғау саласындағы өкілеттігі мен құзыретін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indent="-571500" algn="just">
              <a:lnSpc>
                <a:spcPct val="107000"/>
              </a:lnSpc>
              <a:buFontTx/>
              <a:buChar char="-"/>
              <a:tabLst>
                <a:tab pos="450215" algn="l"/>
              </a:tabLst>
              <a:defRPr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уәкілетті органға</a:t>
            </a:r>
          </a:p>
          <a:p>
            <a:pPr marL="914400" indent="-571500" algn="just">
              <a:lnSpc>
                <a:spcPct val="107000"/>
              </a:lnSpc>
              <a:buFontTx/>
              <a:buChar char="-"/>
              <a:tabLst>
                <a:tab pos="450215" algn="l"/>
              </a:tabLst>
              <a:defRPr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 уәкілетті органдарға беруге қатысты жер заңнамасына тиісті өзгерістер мен толықтыруларды енгізу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4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764705"/>
            <a:ext cx="10668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1364578"/>
            <a:ext cx="10585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Ғарыштық мониторинг жүргізу арқылы тексерістерді жүргізу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00" y="2996952"/>
            <a:ext cx="10945216" cy="301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7000"/>
              </a:lnSpc>
              <a:buFont typeface="Wingdings" panose="05000000000000000000" pitchFamily="2" charset="2"/>
              <a:buChar char="q"/>
              <a:tabLst>
                <a:tab pos="449263" algn="l"/>
              </a:tabLst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аң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аясында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кодексінің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мәтінін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145-1 </a:t>
            </a:r>
            <a:r>
              <a:rPr lang="kk-KZ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бабын енгізу. </a:t>
            </a:r>
          </a:p>
          <a:p>
            <a:pPr marL="457200" indent="-457200" algn="just">
              <a:lnSpc>
                <a:spcPct val="97000"/>
              </a:lnSpc>
              <a:buFont typeface="Wingdings" panose="05000000000000000000" pitchFamily="2" charset="2"/>
              <a:buChar char="q"/>
              <a:tabLst>
                <a:tab pos="449263" algn="l"/>
              </a:tabLst>
            </a:pPr>
            <a:r>
              <a:rPr lang="kk-KZ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kk-KZ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ғни, пайдаланбайтын ауыл шаруашылық мақсатындағы жерлерді қайтару мақсатында бақылау жүргізу субьектісін профилактикалық тексеріссіз Жерді ара қашықтықта зондтау яғни ғарыштық мониторинг нәтижелеріне сүйене отырып жалға алу шартын бұзуды енгізу 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9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764705"/>
            <a:ext cx="10668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340768"/>
            <a:ext cx="9937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Жердің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меншік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иелері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пайдаланушылардың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жауапкершілігін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2852936"/>
            <a:ext cx="11449272" cy="371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49263" algn="l"/>
              </a:tabLst>
            </a:pP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иелері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пайдаланушылардың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жауапкершілігін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кодексінің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96-1 </a:t>
            </a:r>
            <a:r>
              <a:rPr lang="kk-KZ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бабына тиісті өзгерістерді енгізу. </a:t>
            </a:r>
            <a:endParaRPr lang="kk-KZ" alt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449263" algn="l"/>
              </a:tabLst>
            </a:pPr>
            <a:endParaRPr lang="kk-KZ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49263" algn="l"/>
              </a:tabLst>
            </a:pPr>
            <a:r>
              <a:rPr lang="kk-KZ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Өзгерістерге сәйкес, жерлері мәжбүрлі түрде алынған тұлғалардығ Реестріне жер учаскелеріне жалға алу шарты мәжбүрлі түрде бүзылған тұлғаларды енгізу</a:t>
            </a:r>
            <a:r>
              <a:rPr lang="kk-KZ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tabLst>
                <a:tab pos="449263" algn="l"/>
              </a:tabLst>
            </a:pPr>
            <a:endParaRPr lang="kk-KZ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49263" algn="l"/>
              </a:tabLst>
            </a:pPr>
            <a:r>
              <a:rPr lang="kk-KZ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Жерлері мәжбүрлі түрде алынған тұлғалардың Реестрінде жер учаскелеріне жалға алу шарты мәжбүрлі түрде бұзылған тұлғаларды Реестр қатарынан шығару мерзімін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ж</a:t>
            </a:r>
            <a:r>
              <a:rPr lang="kk-KZ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ылдан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kk-KZ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жылға ұзарту. 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215644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764705"/>
            <a:ext cx="10668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1814917"/>
            <a:ext cx="11089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Жалға алу шартын тоқтату негіздерін заңдастыру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3573016"/>
            <a:ext cx="11233248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49263" algn="l"/>
              </a:tabLst>
            </a:pPr>
            <a:r>
              <a:rPr lang="ru-RU" altLang="ru-RU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ер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кодексінің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мәтініне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құқығының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тоқтатылу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негіздеріне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пайдаланбайған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заңнамасын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бұзу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жолымен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пайдаланылған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жерлер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жалға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шартын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бүзуды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2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764705"/>
            <a:ext cx="10668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1556792"/>
            <a:ext cx="10585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шаруашылық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жерді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пайдаланбау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мерзімдерін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қысқарту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3140969"/>
            <a:ext cx="11449272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49263" algn="l"/>
              </a:tabLst>
            </a:pPr>
            <a:r>
              <a:rPr lang="ru-RU" altLang="ru-RU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ер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кодексінің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92 бабы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мәтініне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меншік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құқығындағы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шаруашылық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мақсатындағы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жерлерд</a:t>
            </a:r>
            <a:r>
              <a:rPr lang="kk-KZ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ің жалпы пайдаланбау, игермеу мерзімін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kk-KZ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жылға азайту. 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5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i.siteapi.org/eJHSVgDKEbUd21biJ-m5UYfUCaE=/0x0:749x451/1f839ba3aebffc2.s.siteapi.org/img/or7iowxqhqoc04wsw08gosgcswwgg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852936"/>
            <a:ext cx="5359901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815320" y="1772816"/>
            <a:ext cx="4576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Сұрақтар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жауаптар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3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368" y="1484784"/>
            <a:ext cx="11377264" cy="5013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 err="1">
                <a:solidFill>
                  <a:srgbClr val="C00000"/>
                </a:solidFill>
              </a:rPr>
              <a:t>Жастілек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marL="514350" indent="-514350" algn="l"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Ақтоғай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бөлімінен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салуға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ИЖС 10 соток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сұрадым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Мен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сұраған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елдімекенде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жанұя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учаскесі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меншік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иелері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бөлімінің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маған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елдімекенді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статусынан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айырамыз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жердегі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көршілес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қожалығана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бөліп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береміз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меншік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иелерінің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пікірін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ескермей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көшіп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келіп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жатса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қайда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жайылары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Менің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өтінішімді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қанағаттандырмады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ЛПХ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шеги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канша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соток?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err="1" smtClean="0">
                <a:solidFill>
                  <a:schemeClr val="bg1"/>
                </a:solidFill>
              </a:rPr>
              <a:t>Сұрақтар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1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1134</Words>
  <Application>Microsoft Office PowerPoint</Application>
  <PresentationFormat>Широкоэкранный</PresentationFormat>
  <Paragraphs>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58</cp:revision>
  <dcterms:created xsi:type="dcterms:W3CDTF">2018-01-30T04:51:50Z</dcterms:created>
  <dcterms:modified xsi:type="dcterms:W3CDTF">2020-04-23T07:10:36Z</dcterms:modified>
</cp:coreProperties>
</file>