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76" r:id="rId27"/>
  </p:sldIdLst>
  <p:sldSz cx="9791700" cy="5508625"/>
  <p:notesSz cx="6858000" cy="9144000"/>
  <p:defaultTextStyle>
    <a:defPPr>
      <a:defRPr lang="ru-RU"/>
    </a:defPPr>
    <a:lvl1pPr marL="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53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06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259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012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765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518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271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024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625" userDrawn="1">
          <p15:clr>
            <a:srgbClr val="A4A3A4"/>
          </p15:clr>
        </p15:guide>
        <p15:guide id="2" orient="horz" pos="624" userDrawn="1">
          <p15:clr>
            <a:srgbClr val="A4A3A4"/>
          </p15:clr>
        </p15:guide>
        <p15:guide id="3" pos="5657" userDrawn="1">
          <p15:clr>
            <a:srgbClr val="A4A3A4"/>
          </p15:clr>
        </p15:guide>
        <p15:guide id="4" orient="horz" pos="3413" userDrawn="1">
          <p15:clr>
            <a:srgbClr val="A4A3A4"/>
          </p15:clr>
        </p15:guide>
        <p15:guide id="5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5"/>
    <p:restoredTop sz="94631"/>
  </p:normalViewPr>
  <p:slideViewPr>
    <p:cSldViewPr snapToGrid="0" snapToObjects="1">
      <p:cViewPr>
        <p:scale>
          <a:sx n="117" d="100"/>
          <a:sy n="117" d="100"/>
        </p:scale>
        <p:origin x="-474" y="72"/>
      </p:cViewPr>
      <p:guideLst>
        <p:guide orient="horz" pos="624"/>
        <p:guide orient="horz" pos="3413"/>
        <p:guide pos="625"/>
        <p:guide pos="5657"/>
        <p:guide pos="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963" y="901527"/>
            <a:ext cx="7343775" cy="1917818"/>
          </a:xfrm>
        </p:spPr>
        <p:txBody>
          <a:bodyPr anchor="b"/>
          <a:lstStyle>
            <a:lvl1pPr algn="ctr"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2893304"/>
            <a:ext cx="7343775" cy="1329975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177" indent="0" algn="ctr">
              <a:buNone/>
              <a:defRPr sz="1606"/>
            </a:lvl2pPr>
            <a:lvl3pPr marL="734355" indent="0" algn="ctr">
              <a:buNone/>
              <a:defRPr sz="1446"/>
            </a:lvl3pPr>
            <a:lvl4pPr marL="1101532" indent="0" algn="ctr">
              <a:buNone/>
              <a:defRPr sz="1285"/>
            </a:lvl4pPr>
            <a:lvl5pPr marL="1468709" indent="0" algn="ctr">
              <a:buNone/>
              <a:defRPr sz="1285"/>
            </a:lvl5pPr>
            <a:lvl6pPr marL="1835887" indent="0" algn="ctr">
              <a:buNone/>
              <a:defRPr sz="1285"/>
            </a:lvl6pPr>
            <a:lvl7pPr marL="2203064" indent="0" algn="ctr">
              <a:buNone/>
              <a:defRPr sz="1285"/>
            </a:lvl7pPr>
            <a:lvl8pPr marL="2570241" indent="0" algn="ctr">
              <a:buNone/>
              <a:defRPr sz="1285"/>
            </a:lvl8pPr>
            <a:lvl9pPr marL="2937419" indent="0" algn="ctr">
              <a:buNone/>
              <a:defRPr sz="12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185" y="293283"/>
            <a:ext cx="2111335" cy="46683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79" y="293283"/>
            <a:ext cx="6211610" cy="4668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80" y="1373331"/>
            <a:ext cx="8445341" cy="2291435"/>
          </a:xfrm>
        </p:spPr>
        <p:txBody>
          <a:bodyPr anchor="b"/>
          <a:lstStyle>
            <a:lvl1pPr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080" y="3686444"/>
            <a:ext cx="8445341" cy="1205011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1pPr>
            <a:lvl2pPr marL="367177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355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532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870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5887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06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24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741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79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048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293284"/>
            <a:ext cx="8445341" cy="10647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455" y="1350378"/>
            <a:ext cx="41423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55" y="2012178"/>
            <a:ext cx="41423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048" y="1350378"/>
            <a:ext cx="41627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048" y="2012178"/>
            <a:ext cx="41627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748" y="793140"/>
            <a:ext cx="4957048" cy="3914694"/>
          </a:xfrm>
        </p:spPr>
        <p:txBody>
          <a:bodyPr/>
          <a:lstStyle>
            <a:lvl1pPr>
              <a:defRPr sz="2570"/>
            </a:lvl1pPr>
            <a:lvl2pPr>
              <a:defRPr sz="2249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62748" y="793140"/>
            <a:ext cx="4957048" cy="3914694"/>
          </a:xfrm>
        </p:spPr>
        <p:txBody>
          <a:bodyPr anchor="t"/>
          <a:lstStyle>
            <a:lvl1pPr marL="0" indent="0">
              <a:buNone/>
              <a:defRPr sz="2570"/>
            </a:lvl1pPr>
            <a:lvl2pPr marL="367177" indent="0">
              <a:buNone/>
              <a:defRPr sz="2249"/>
            </a:lvl2pPr>
            <a:lvl3pPr marL="734355" indent="0">
              <a:buNone/>
              <a:defRPr sz="1927"/>
            </a:lvl3pPr>
            <a:lvl4pPr marL="1101532" indent="0">
              <a:buNone/>
              <a:defRPr sz="1606"/>
            </a:lvl4pPr>
            <a:lvl5pPr marL="1468709" indent="0">
              <a:buNone/>
              <a:defRPr sz="1606"/>
            </a:lvl5pPr>
            <a:lvl6pPr marL="1835887" indent="0">
              <a:buNone/>
              <a:defRPr sz="1606"/>
            </a:lvl6pPr>
            <a:lvl7pPr marL="2203064" indent="0">
              <a:buNone/>
              <a:defRPr sz="1606"/>
            </a:lvl7pPr>
            <a:lvl8pPr marL="2570241" indent="0">
              <a:buNone/>
              <a:defRPr sz="1606"/>
            </a:lvl8pPr>
            <a:lvl9pPr marL="2937419" indent="0">
              <a:buNone/>
              <a:defRPr sz="16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80" y="293284"/>
            <a:ext cx="8445341" cy="106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80" y="1466416"/>
            <a:ext cx="8445341" cy="349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179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060B-EE6C-D24D-AB7D-8A56CCAE418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3501" y="5105680"/>
            <a:ext cx="3304699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388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4355" rtl="0" eaLnBrk="1" latinLnBrk="0" hangingPunct="1">
        <a:lnSpc>
          <a:spcPct val="90000"/>
        </a:lnSpc>
        <a:spcBef>
          <a:spcPct val="0"/>
        </a:spcBef>
        <a:buNone/>
        <a:defRPr sz="3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89" indent="-183589" algn="l" defTabSz="734355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766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94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5121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298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475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665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3830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007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17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355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532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70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88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064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241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7627AC2-348B-C14D-9F48-03C20068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"/>
            <a:ext cx="9791700" cy="5509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94FA0-FCBC-D34A-A2FA-B00034DF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946" y="1803546"/>
            <a:ext cx="6223453" cy="2451293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i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806000000020004"/>
              </a:rPr>
              <a:t>АКТУАЛЬНЫЕ АСПЕКТЫ ЗАЩИТЫ ПРАВ ЛИЧНОСТИ В ИНФОРМАЦИОННОМ ПРОСТРАНСТВЕ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panose="02000806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87800F-432E-44C6-8216-078035B4B72D}"/>
              </a:ext>
            </a:extLst>
          </p:cNvPr>
          <p:cNvSpPr txBox="1"/>
          <p:nvPr/>
        </p:nvSpPr>
        <p:spPr>
          <a:xfrm>
            <a:off x="520700" y="3755310"/>
            <a:ext cx="26539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Елена Нестерова</a:t>
            </a:r>
          </a:p>
          <a:p>
            <a:pPr algn="r"/>
            <a:endParaRPr lang="ru-RU" sz="1000" b="0" i="1" dirty="0">
              <a:solidFill>
                <a:srgbClr val="444444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ru-RU" sz="1000" b="0" i="1" dirty="0" err="1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К.ю.н</a:t>
            </a:r>
            <a:r>
              <a:rPr lang="ru-RU" sz="1000" b="0" i="1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., ассоциированный профессор ВШП «</a:t>
            </a:r>
            <a:r>
              <a:rPr lang="ru-RU" sz="1000" b="0" i="1" dirty="0" err="1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Әділет</a:t>
            </a:r>
            <a:r>
              <a:rPr lang="ru-RU" sz="1000" b="0" i="1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» Каспийского университета, </a:t>
            </a:r>
          </a:p>
          <a:p>
            <a:pPr algn="r"/>
            <a:r>
              <a:rPr lang="ru-RU" sz="1000" b="0" i="1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главный научный сотрудник Института законодательства и правовой информации РК, </a:t>
            </a:r>
          </a:p>
          <a:p>
            <a:pPr algn="r"/>
            <a:r>
              <a:rPr lang="ru-RU" sz="1000" b="0" i="1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руководитель научно-экспертной службы ОФ «Ар-Бедел»</a:t>
            </a:r>
            <a:endParaRPr lang="x-none" sz="1000" i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6E5333-5194-4E1E-BA90-42F8ADAC0DEF}"/>
              </a:ext>
            </a:extLst>
          </p:cNvPr>
          <p:cNvSpPr txBox="1"/>
          <p:nvPr/>
        </p:nvSpPr>
        <p:spPr>
          <a:xfrm>
            <a:off x="4781088" y="39760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8D36C6-FAE4-443B-9544-3F7C266CD5F5}"/>
              </a:ext>
            </a:extLst>
          </p:cNvPr>
          <p:cNvSpPr txBox="1"/>
          <p:nvPr/>
        </p:nvSpPr>
        <p:spPr>
          <a:xfrm>
            <a:off x="3454092" y="3755310"/>
            <a:ext cx="26539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Надежда Янчук</a:t>
            </a:r>
          </a:p>
          <a:p>
            <a:pPr algn="r"/>
            <a:r>
              <a:rPr lang="ru-RU" sz="1200" b="1" dirty="0">
                <a:solidFill>
                  <a:srgbClr val="444444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ru-RU" sz="1000" i="1" dirty="0">
                <a:solidFill>
                  <a:srgbClr val="444444"/>
                </a:solidFill>
                <a:latin typeface="Century Gothic" panose="020B0502020202020204" pitchFamily="34" charset="0"/>
              </a:rPr>
              <a:t>Руководитель судебной практики ОФ «Ар-Бедел», 1993-2004 - Сотрудник прокуратуры Павлодарской области; 2004-2020 адвокат Павлодарской областной коллегии адвокатов</a:t>
            </a:r>
            <a:endParaRPr lang="x-none" sz="1000" i="1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7F4A93-AA23-4BD9-A163-1EA4FB802F56}"/>
              </a:ext>
            </a:extLst>
          </p:cNvPr>
          <p:cNvSpPr txBox="1"/>
          <p:nvPr/>
        </p:nvSpPr>
        <p:spPr>
          <a:xfrm>
            <a:off x="6326497" y="3755310"/>
            <a:ext cx="265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Роза Акбарова</a:t>
            </a:r>
          </a:p>
          <a:p>
            <a:pPr algn="r"/>
            <a:r>
              <a:rPr lang="ru-RU" sz="1200" b="1" dirty="0">
                <a:solidFill>
                  <a:srgbClr val="444444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ru-RU" sz="1000" i="1" dirty="0">
                <a:solidFill>
                  <a:srgbClr val="444444"/>
                </a:solidFill>
                <a:latin typeface="Century Gothic" panose="020B0502020202020204" pitchFamily="34" charset="0"/>
              </a:rPr>
              <a:t>Судебный эксперт, магистрант РУДН (Москва) «Судебная экспертиза в правоприменении»</a:t>
            </a:r>
            <a:endParaRPr lang="x-none" sz="1000" i="1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8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ВИДЫ ДОКАЗАТЕЛЬСТВ В УГОЛОВНОМ ПРОЦЕССЕ И ИХ ИСПОЛЬЗОВАНИЕ ПРИ РАССМОТРЕНИИ ДЕЛ ПО СТ. 131 УК РК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34360" y="1904400"/>
            <a:ext cx="567968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1435100"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fontAlgn="base">
              <a:lnSpc>
                <a:spcPts val="1425"/>
              </a:lnSpc>
              <a:spcAft>
                <a:spcPts val="1800"/>
              </a:spcAft>
            </a:pPr>
            <a:r>
              <a:rPr lang="ru-RU" sz="1800" b="1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Фактические данные, имеющие значение для правильного разрешения уголовного дела, устанавливаются: </a:t>
            </a:r>
          </a:p>
          <a:p>
            <a:pPr marL="5143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i="1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показаниями подозреваемого, обвиняемого, потерпевшего, свидетеля, свидетеля имеющего право на защиту, эксперта, специалиста; </a:t>
            </a:r>
          </a:p>
          <a:p>
            <a:pPr marL="5143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i="1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заключением эксперта, специалиста;</a:t>
            </a:r>
          </a:p>
          <a:p>
            <a:pPr marL="5143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i="1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вещественными доказательствами;</a:t>
            </a:r>
          </a:p>
          <a:p>
            <a:pPr marL="5143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i="1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протоколами процессуальных действий и иными документами.</a:t>
            </a:r>
            <a:endParaRPr lang="x-none" sz="18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="" xmlns:a16="http://schemas.microsoft.com/office/drawing/2014/main" id="{C84F2A0F-1BE0-47AB-A488-73E60B2BC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401" y="21707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ЗАКЛЮЧЕНИЕ СПЕЦИАЛИСТА, КАК ДОКАЗАТЕЛЬСТВО ПО ДЕЛАМ О ПРАВОНАРУШЕНИИ, ПРЕДУСМОТРЕННОМ</a:t>
            </a:r>
            <a:r>
              <a:rPr lang="ru-RU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СТ. 131 УК РК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34360" y="1904400"/>
            <a:ext cx="56796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Заключение специалиста – оформленный в соответствии с требованиями УПК и представленный в письменном виде официальный документ, отражающий содержание исследования и выводы по вопросам, поставленным перед специалистом лицом, ведущим уголовный процесс, или сторонами.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Заключение специалиста не является обязательным для органа, ведущего уголовный процесс, однако его несогласие с заключением должно быть мотивировано.</a:t>
            </a:r>
            <a:endParaRPr lang="x-none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Документ со сплошной заливкой">
            <a:extLst>
              <a:ext uri="{FF2B5EF4-FFF2-40B4-BE49-F238E27FC236}">
                <a16:creationId xmlns="" xmlns:a16="http://schemas.microsoft.com/office/drawing/2014/main" id="{0E617415-952A-47B0-A783-BA9AD171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284" y="20013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425"/>
              </a:lnSpc>
              <a:spcAft>
                <a:spcPts val="18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ДЕКРИМИНАЛИЗАЦИЯ КЛЕВЕТЫ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706745" y="1398878"/>
            <a:ext cx="6467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Клевета – административное  правонарушение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Ст. 73-3 КоАП РК:</a:t>
            </a:r>
          </a:p>
          <a:p>
            <a:pPr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</a:pP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Подкаст со сплошной заливкой">
            <a:extLst>
              <a:ext uri="{FF2B5EF4-FFF2-40B4-BE49-F238E27FC236}">
                <a16:creationId xmlns="" xmlns:a16="http://schemas.microsoft.com/office/drawing/2014/main" id="{84D64865-FAA1-4BF9-8C5A-90C8B6B12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4270" y="151138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80A187-00B7-47DB-8830-8CFBA2828369}"/>
              </a:ext>
            </a:extLst>
          </p:cNvPr>
          <p:cNvSpPr txBox="1"/>
          <p:nvPr/>
        </p:nvSpPr>
        <p:spPr>
          <a:xfrm>
            <a:off x="587802" y="2425788"/>
            <a:ext cx="8392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0" indent="-508000" algn="just" fontAlgn="base">
              <a:spcAft>
                <a:spcPts val="0"/>
              </a:spcAft>
            </a:pPr>
            <a:r>
              <a:rPr lang="en-US" sz="2000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“</a:t>
            </a:r>
            <a:r>
              <a:rPr lang="ru-RU" sz="1000" b="1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Статья 73-3. Клевета</a:t>
            </a:r>
            <a:endParaRPr lang="ru-RU" sz="1000" b="0" i="1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indent="252095" algn="just" fontAlgn="base">
              <a:spcAft>
                <a:spcPts val="0"/>
              </a:spcAft>
            </a:pP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1. Клевета, то есть распространение заведомо ложных сведений, порочащих честь и достоинство другого лица или подрывающих его репутацию, -</a:t>
            </a:r>
          </a:p>
          <a:p>
            <a:pPr indent="252095" algn="just" fontAlgn="base">
              <a:spcAft>
                <a:spcPts val="0"/>
              </a:spcAft>
            </a:pP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влечет штраф на физическое лицо в размере ста шестидесяти месячных расчетных показателей или административный арест на срок пятнадцать суток, на должностное лицо - штраф в размере пятисот пятидесяти месячных расчетных показателей либо административный арест на срок двадцать суток.</a:t>
            </a:r>
          </a:p>
          <a:p>
            <a:pPr indent="252095" algn="just" fontAlgn="base">
              <a:spcAft>
                <a:spcPts val="0"/>
              </a:spcAft>
            </a:pP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2. То же деяние, совершенное публично или с использованием средств массовой информации или сетей телекоммуникаций, -</a:t>
            </a:r>
          </a:p>
          <a:p>
            <a:pPr indent="252095" algn="just" fontAlgn="base">
              <a:spcAft>
                <a:spcPts val="0"/>
              </a:spcAft>
            </a:pP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влечет штраф на физическое лицо в размере ста восьмидесяти месячных расчетных показателей или административный арест на срок двадцать суток, на должностное лицо - штраф в размере шестисот пятидесяти месячных расчетных показателей либо административный арест на срок двадцать пять суток.</a:t>
            </a:r>
          </a:p>
          <a:p>
            <a:pPr indent="252095" algn="just" fontAlgn="base">
              <a:spcAft>
                <a:spcPts val="0"/>
              </a:spcAft>
            </a:pP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3. Деяния, предусмотренные частями первой или второй настоящей статьи, соединенные с обвинением лица в совершении коррупционного, тяжкого или особо тяжкого преступления, -</a:t>
            </a:r>
          </a:p>
          <a:p>
            <a:pPr indent="252095" algn="just" fontAlgn="base">
              <a:spcAft>
                <a:spcPts val="0"/>
              </a:spcAft>
            </a:pP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влекут штраф на физическое лицо в размере двухсот месячных расчетных показателей или административный арест на срок двадцать пять суток, на должностное лицо - штраф в размере семисот пятидесяти месячных расчетных показателей либо административный арест на срок тридцать суток.</a:t>
            </a:r>
            <a:r>
              <a:rPr lang="en-US" sz="2000" b="1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”</a:t>
            </a:r>
            <a:endParaRPr lang="ru-RU" sz="2000" b="1" i="0" u="none" strike="noStrike" dirty="0"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1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В ПРОЦЕССЕ СУДЕБНОЙ ЗАЩИТЫ ПРАВ ЛИЧНОСТИ В ИНФОРМАЦИОННОМ ПРОСТРАНСТВЕ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788054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Честь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моральная ценность личности, связанная с конкретным общественным положением человека, его полом, родом деятельности и признаваемыми за ним моральными заслугами. Понятие чести -  исходит из различия, неодинаковости поступков, моральных качеств.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Достоинство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абсолютная ценность любой личности: неотчуждаемое, общечеловеческое право (благо) личности.  Понимание собственного достоинства -  это осознание человеком своей ответственности перед собой как перед личностью. Понятие достоинства исходит из морального равенства всех людей№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Репутация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мнение, основанное на оценке окружающим морального облика (качеств) человека, определяющее степень уважения, авторитет и меру доверия. Деловая репутация -  оценка профессиональных (деловых) качеств человека в общественном сознании. </a:t>
            </a:r>
            <a:endParaRPr lang="x-none" sz="12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</a:pP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Подпись со сплошной заливкой">
            <a:extLst>
              <a:ext uri="{FF2B5EF4-FFF2-40B4-BE49-F238E27FC236}">
                <a16:creationId xmlns="" xmlns:a16="http://schemas.microsoft.com/office/drawing/2014/main" id="{93BBEB3C-5066-4A36-BF27-5907574F2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47" y="16725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ОСКОРБЛЕНИЕ: взгляд эксперта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520700" y="1672533"/>
            <a:ext cx="8653715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</a:pP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97D7E984-2762-44E7-B250-66B06C60F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67535"/>
              </p:ext>
            </p:extLst>
          </p:nvPr>
        </p:nvGraphicFramePr>
        <p:xfrm>
          <a:off x="520701" y="1620893"/>
          <a:ext cx="845978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929">
                  <a:extLst>
                    <a:ext uri="{9D8B030D-6E8A-4147-A177-3AD203B41FA5}">
                      <a16:colId xmlns="" xmlns:a16="http://schemas.microsoft.com/office/drawing/2014/main" val="651007593"/>
                    </a:ext>
                  </a:extLst>
                </a:gridCol>
                <a:gridCol w="2819929">
                  <a:extLst>
                    <a:ext uri="{9D8B030D-6E8A-4147-A177-3AD203B41FA5}">
                      <a16:colId xmlns="" xmlns:a16="http://schemas.microsoft.com/office/drawing/2014/main" val="3767972421"/>
                    </a:ext>
                  </a:extLst>
                </a:gridCol>
                <a:gridCol w="2819929">
                  <a:extLst>
                    <a:ext uri="{9D8B030D-6E8A-4147-A177-3AD203B41FA5}">
                      <a16:colId xmlns="" xmlns:a16="http://schemas.microsoft.com/office/drawing/2014/main" val="384246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 вариант</a:t>
                      </a:r>
                      <a:endParaRPr lang="x-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 вариант</a:t>
                      </a:r>
                      <a:endParaRPr lang="x-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3 вариант</a:t>
                      </a:r>
                      <a:endParaRPr lang="x-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124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умышленное унижение чести и умаление достоинства, выраженное в неприличной форме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оценка лица, сделанная в неприличной форме.</a:t>
                      </a:r>
                      <a:endParaRPr lang="x-none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x-non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оценка лица через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инвективную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лексику, которую адресат воспринимает как унизительную, позорную и способную вызвать осуждение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x-none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Под </a:t>
                      </a:r>
                      <a:r>
                        <a:rPr lang="ru-RU" sz="1050" b="1" i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инвективной</a:t>
                      </a:r>
                      <a:r>
                        <a:rPr lang="ru-RU" sz="1050" b="1" i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05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(ненормативной) лексикой понимается бранная речь в форме слов и выражений, употребление которых в общении (в СМИ) нарушает нормы общественной морали</a:t>
                      </a:r>
                      <a:endParaRPr lang="x-none" sz="1050" i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x-non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73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оценка лица посредством выражений, относящихся к литературным, но являющихся негативной оценочной характеристикой представляющих данное лицо как человека, преступающего правовые, морально-нравственные, этические нормы, принятые в обществе, которые адресат воспринимает как унизительную, позорящую или порочащую его информацию, способную вызвать осуждение.</a:t>
                      </a:r>
                      <a:endParaRPr lang="x-none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x-none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869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65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ПОРОЧАЩИЕ СВЕДЕНИЯ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788054" cy="361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Порочащие сведения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ложные тексты (фактологические или оценочные), содержащие описание (оценку) каких-либо событий (явлений) и направленные на унижение чести и умаление достоинства. </a:t>
            </a:r>
            <a:r>
              <a:rPr lang="ru-RU" sz="12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Порочащими являются такие не соответствующие действительности сведения, которые умаляют честь, достоинство, деловую репутацию гражданина или организации в общественном мнении или мнении отдельных граждан с точки зрения соблюдения законов, моральных принципов общества.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Позорящие сведения –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информация, содержащая описание реально совершенных каким-либо человеком бесчестных, постыдных действий.</a:t>
            </a:r>
            <a:endParaRPr lang="x-non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</a:pP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График тенденции к понижению со сплошной заливкой">
            <a:extLst>
              <a:ext uri="{FF2B5EF4-FFF2-40B4-BE49-F238E27FC236}">
                <a16:creationId xmlns="" xmlns:a16="http://schemas.microsoft.com/office/drawing/2014/main" id="{91ECE367-3D06-4348-95A9-8203285E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665" y="15313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ДИФФАМАЦИЯ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788054" cy="488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Диффамация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- это общепринятый в большинстве стран мира юридический термин, под которым понимается правонарушение в виде распространения (произнесения слов или публикации) не соответствующих действительности сведений, порочащих честь, достоинство и деловую репутацию потерпевшего.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Ненормативная (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инвективная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) лексика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включает в себя: </a:t>
            </a:r>
            <a:endParaRPr lang="x-none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6088" indent="11113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1)</a:t>
            </a:r>
            <a:r>
              <a:rPr lang="ru-RU" sz="1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внелитературные слова (выражения), взятые из жаргонов, диалектов и пр.;</a:t>
            </a:r>
            <a:endParaRPr lang="x-none" sz="1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6088" indent="11113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2)</a:t>
            </a:r>
            <a:r>
              <a:rPr lang="ru-RU" sz="1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литературные слова, которые в какой-либо конкретной ситуации, адресно обращенные к конкретному человеку, противоречат нормам общественной морали.</a:t>
            </a:r>
            <a:endParaRPr lang="x-none" sz="1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</a:pPr>
            <a:endParaRPr lang="ru-RU" sz="1800" spc="1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Количество со сплошной заливкой">
            <a:extLst>
              <a:ext uri="{FF2B5EF4-FFF2-40B4-BE49-F238E27FC236}">
                <a16:creationId xmlns="" xmlns:a16="http://schemas.microsoft.com/office/drawing/2014/main" id="{705B891C-AB64-4C97-BF26-5ED9200ED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6725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Татьяна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600" b="0" i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Здравствуйте. Предполагаю, намного проще и полезнее чтобы были созданы сформированы службы из грамотных людей, наделённых властью и полномочиями сразу по горячим следам пресекать хамов и сквернословов, согласно культуре и законам, что существуют в обществе. Странно, что людей провоцируют иль доводят до отчаяния и ещё ждут что они станут втягиваться в разборки. Явно, что могут находить другие пути выхода, создавая свои закрытые группы. Однако это обедняет общество от полезной информации. Надеюсь на понимание и рассмотрение данного предложения.</a:t>
            </a: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Виктория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Что делать, если в родительском чате школьного класса одна из неадекватных родительниц постоянно необоснованно и довольно грубо нападает на нашего классного руководителя и других родителей? Предусмотрена ли за это какая-нибудь ответственность?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Жалын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Предусмотрена ли юридическая ответственность за репост? То есть когда пользователь Фейсбука или </a:t>
            </a:r>
            <a:r>
              <a:rPr lang="ru-RU" sz="1600" i="1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Вотсаппа</a:t>
            </a:r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 пересылает («</a:t>
            </a:r>
            <a:r>
              <a:rPr lang="ru-RU" sz="1600" i="1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репостит</a:t>
            </a:r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») чужой текст, в котором есть порочащая / недостоверная информация? Ведь </a:t>
            </a:r>
            <a:r>
              <a:rPr lang="ru-RU" sz="1600" i="1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репостер</a:t>
            </a:r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 может и не разделять мнение в пересылаемом посте и, более того, </a:t>
            </a:r>
            <a:r>
              <a:rPr lang="ru-RU" sz="1600" i="1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репостить</a:t>
            </a:r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 его с негативной оценкой поста?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СВОБОДА ВЫРАЖЕНИЯ МНЕНИЯ И НЕПРИКОСНОВЕННОСТЬ ЧАСТНОЙ ЖИЗНИ </a:t>
            </a:r>
          </a:p>
        </p:txBody>
      </p:sp>
      <p:pic>
        <p:nvPicPr>
          <p:cNvPr id="3" name="Рисунок 2" descr="Весы правосудия со сплошной заливкой">
            <a:extLst>
              <a:ext uri="{FF2B5EF4-FFF2-40B4-BE49-F238E27FC236}">
                <a16:creationId xmlns="" xmlns:a16="http://schemas.microsoft.com/office/drawing/2014/main" id="{C28212F7-4938-4C8E-88D6-2EE719095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2230" y="149843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557346" y="1717288"/>
            <a:ext cx="62298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интенсивное развитие информационных технологий и новых средств распространения информации</a:t>
            </a:r>
          </a:p>
          <a:p>
            <a:pPr algn="just">
              <a:buClr>
                <a:srgbClr val="C00000"/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конфликт между свободой слова и </a:t>
            </a:r>
            <a:r>
              <a:rPr lang="x-none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неприкосновенност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ью</a:t>
            </a:r>
            <a:r>
              <a:rPr lang="x-none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частной жизни, </a:t>
            </a:r>
            <a:r>
              <a:rPr lang="x-none" sz="1600" dirty="0">
                <a:latin typeface="Century Gothic" panose="020B0502020202020204" pitchFamily="34" charset="0"/>
              </a:rPr>
              <a:t>личн</a:t>
            </a:r>
            <a:r>
              <a:rPr lang="ru-RU" sz="1600" dirty="0">
                <a:latin typeface="Century Gothic" panose="020B0502020202020204" pitchFamily="34" charset="0"/>
              </a:rPr>
              <a:t>ой</a:t>
            </a:r>
            <a:r>
              <a:rPr lang="x-none" sz="1600" dirty="0">
                <a:latin typeface="Century Gothic" panose="020B0502020202020204" pitchFamily="34" charset="0"/>
              </a:rPr>
              <a:t> и семейн</a:t>
            </a:r>
            <a:r>
              <a:rPr lang="ru-RU" sz="1600" dirty="0">
                <a:latin typeface="Century Gothic" panose="020B0502020202020204" pitchFamily="34" charset="0"/>
              </a:rPr>
              <a:t>ой</a:t>
            </a:r>
            <a:r>
              <a:rPr lang="x-none" sz="1600" dirty="0">
                <a:latin typeface="Century Gothic" panose="020B0502020202020204" pitchFamily="34" charset="0"/>
              </a:rPr>
              <a:t> тайн</a:t>
            </a:r>
            <a:r>
              <a:rPr lang="ru-RU" sz="1600" dirty="0">
                <a:latin typeface="Century Gothic" panose="020B0502020202020204" pitchFamily="34" charset="0"/>
              </a:rPr>
              <a:t>ы</a:t>
            </a:r>
            <a:r>
              <a:rPr lang="x-none" sz="1600" dirty="0">
                <a:latin typeface="Century Gothic" panose="020B0502020202020204" pitchFamily="34" charset="0"/>
              </a:rPr>
              <a:t>, чести</a:t>
            </a:r>
            <a:r>
              <a:rPr lang="ru-RU" sz="1600" dirty="0">
                <a:latin typeface="Century Gothic" panose="020B0502020202020204" pitchFamily="34" charset="0"/>
              </a:rPr>
              <a:t>,</a:t>
            </a:r>
            <a:r>
              <a:rPr lang="x-none" sz="1600" dirty="0">
                <a:latin typeface="Century Gothic" panose="020B0502020202020204" pitchFamily="34" charset="0"/>
              </a:rPr>
              <a:t> достоинства</a:t>
            </a:r>
            <a:r>
              <a:rPr lang="ru-RU" sz="1600" dirty="0">
                <a:latin typeface="Century Gothic" panose="020B0502020202020204" pitchFamily="34" charset="0"/>
              </a:rPr>
              <a:t>, тайны переписки, </a:t>
            </a:r>
            <a:r>
              <a:rPr lang="x-none" sz="1600" dirty="0">
                <a:latin typeface="Century Gothic" panose="020B0502020202020204" pitchFamily="34" charset="0"/>
              </a:rPr>
              <a:t>телефонных переговоров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и другими личными неимущественными правами</a:t>
            </a:r>
          </a:p>
          <a:p>
            <a:pPr algn="just">
              <a:buClr>
                <a:srgbClr val="C00000"/>
              </a:buClr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</a:rPr>
              <a:t>д</a:t>
            </a:r>
            <a:r>
              <a:rPr lang="x-none" sz="1600" dirty="0">
                <a:latin typeface="Century Gothic" panose="020B0502020202020204" pitchFamily="34" charset="0"/>
              </a:rPr>
              <a:t>езинформация в социальных сетях и мессенджерах </a:t>
            </a:r>
            <a:r>
              <a:rPr lang="ru-RU" sz="1600" dirty="0">
                <a:latin typeface="Century Gothic" panose="020B0502020202020204" pitchFamily="34" charset="0"/>
              </a:rPr>
              <a:t>как</a:t>
            </a:r>
            <a:r>
              <a:rPr lang="x-none" sz="1600" dirty="0">
                <a:latin typeface="Century Gothic" panose="020B0502020202020204" pitchFamily="34" charset="0"/>
              </a:rPr>
              <a:t> угроз</a:t>
            </a:r>
            <a:r>
              <a:rPr lang="ru-RU" sz="1600" dirty="0">
                <a:latin typeface="Century Gothic" panose="020B0502020202020204" pitchFamily="34" charset="0"/>
              </a:rPr>
              <a:t>а</a:t>
            </a:r>
            <a:r>
              <a:rPr lang="x-none" sz="1600" dirty="0">
                <a:latin typeface="Century Gothic" panose="020B0502020202020204" pitchFamily="34" charset="0"/>
              </a:rPr>
              <a:t> информационной безопасности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</a:rPr>
              <a:t>обеспечение баланса между конституционными правами и свободами граждан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9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Вячеслав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Институт адвокатуры и его роль при защите прав личности в информационном пространстве. Способы совершенствования законодательства института адвокатуры в этом направлении.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Вячеслав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Какие на Ваш взгляд поправки и нововведения в законодательство позволит устранить проблему защиты неимущественных прав , нарушение которых происходит в сфере </a:t>
            </a:r>
            <a:r>
              <a:rPr lang="ru-RU" sz="1600" i="1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it</a:t>
            </a:r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 телекоммуникаций.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Юлия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Насколько реально привлечь к ответственности за оскорбление? Какое максимальное наказание за это? Как доказать факт оскорбления? В каких случаях оскорбитель может избежать ответственности?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7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Вячеслав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Каков порядок возмещения вреда, причинённого путём нарушения личных неимущественных прав в интернете. Какие существуют проблемы возмещения морального вреда?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6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Юлия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Здравствуйте. Хотелось бы узнать вашу точку зрения по вопросу декриминализации клеветы. Не получится ли, что с переводом ее в поле административной ответственности, это станет своего рода триггером для общества перестать бояться ее распространять? Как обстоит ситуация в других странах, где клевета не наказывается уголовно?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992188" y="1051432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ОТ УЧАСТНИКОВ ВЕБИНАРА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86361" y="1672533"/>
            <a:ext cx="635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Татьяна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спрашивает:</a:t>
            </a:r>
          </a:p>
          <a:p>
            <a:pPr algn="l"/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Здравствуйте! Возможно </a:t>
            </a:r>
            <a:r>
              <a:rPr lang="ru-RU" sz="1600" i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ли </a:t>
            </a:r>
            <a:r>
              <a:rPr lang="ru-RU" sz="1600" i="1" dirty="0">
                <a:solidFill>
                  <a:srgbClr val="333333"/>
                </a:solidFill>
                <a:latin typeface="Century Gothic" panose="020B0502020202020204" pitchFamily="34" charset="0"/>
              </a:rPr>
              <a:t>отозвать (забрать) заявление по клевете, если дело уже находится в административном суде? Спасибо!</a:t>
            </a:r>
          </a:p>
        </p:txBody>
      </p:sp>
      <p:pic>
        <p:nvPicPr>
          <p:cNvPr id="5" name="Рисунок 4" descr="{0} со сплошной заливкой">
            <a:extLst>
              <a:ext uri="{FF2B5EF4-FFF2-40B4-BE49-F238E27FC236}">
                <a16:creationId xmlns="" xmlns:a16="http://schemas.microsoft.com/office/drawing/2014/main" id="{EE248C74-142F-4590-BE0F-8EEB283A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876" y="1769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743415" y="2497723"/>
            <a:ext cx="8787839" cy="127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400" b="1" spc="1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3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ОТРАСЛИ ЗАКОНОДАТЕЛЬСТВА: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557346" y="1717288"/>
            <a:ext cx="6229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Конституционное право: </a:t>
            </a:r>
            <a:r>
              <a:rPr lang="ru-RU" sz="1200" i="1" dirty="0">
                <a:latin typeface="Century Gothic" panose="020B0502020202020204" pitchFamily="34" charset="0"/>
              </a:rPr>
              <a:t>гарантии личных неимущественных прав и обеспечения их неприкосновенности и защиты</a:t>
            </a:r>
          </a:p>
          <a:p>
            <a:pPr algn="just">
              <a:buClr>
                <a:srgbClr val="C00000"/>
              </a:buClr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Уголовное право: </a:t>
            </a:r>
            <a:r>
              <a:rPr lang="ru-RU" sz="1200" i="1" dirty="0">
                <a:latin typeface="Century Gothic" panose="020B0502020202020204" pitchFamily="34" charset="0"/>
              </a:rPr>
              <a:t>основания </a:t>
            </a:r>
            <a:r>
              <a:rPr lang="x-none" sz="1200" i="1" dirty="0">
                <a:latin typeface="Century Gothic" panose="020B0502020202020204" pitchFamily="34" charset="0"/>
              </a:rPr>
              <a:t>уголовной ответственности</a:t>
            </a:r>
            <a:r>
              <a:rPr lang="ru-RU" sz="1200" i="1" dirty="0">
                <a:latin typeface="Century Gothic" panose="020B0502020202020204" pitchFamily="34" charset="0"/>
              </a:rPr>
              <a:t> за посягательства на честь и достоинство, </a:t>
            </a:r>
            <a:r>
              <a:rPr lang="x-none" sz="1200" i="1" dirty="0">
                <a:latin typeface="Century Gothic" panose="020B0502020202020204" pitchFamily="34" charset="0"/>
              </a:rPr>
              <a:t>мер</a:t>
            </a:r>
            <a:r>
              <a:rPr lang="ru-RU" sz="1200" i="1" dirty="0">
                <a:latin typeface="Century Gothic" panose="020B0502020202020204" pitchFamily="34" charset="0"/>
              </a:rPr>
              <a:t>ы</a:t>
            </a:r>
            <a:r>
              <a:rPr lang="x-none" sz="1200" i="1" dirty="0">
                <a:latin typeface="Century Gothic" panose="020B0502020202020204" pitchFamily="34" charset="0"/>
              </a:rPr>
              <a:t> уголовно-правового воздействия за их совершение</a:t>
            </a:r>
            <a:endParaRPr lang="ru-RU" sz="1200" i="1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</a:rPr>
              <a:t>Административное право: </a:t>
            </a:r>
            <a:r>
              <a:rPr lang="ru-RU" sz="1200" i="1" dirty="0">
                <a:latin typeface="Century Gothic" panose="020B0502020202020204" pitchFamily="34" charset="0"/>
              </a:rPr>
              <a:t>основания административной</a:t>
            </a:r>
            <a:r>
              <a:rPr lang="x-none" sz="1200" i="1" dirty="0">
                <a:latin typeface="Century Gothic" panose="020B0502020202020204" pitchFamily="34" charset="0"/>
              </a:rPr>
              <a:t> ответственности</a:t>
            </a:r>
            <a:r>
              <a:rPr lang="ru-RU" sz="1200" i="1" dirty="0">
                <a:latin typeface="Century Gothic" panose="020B0502020202020204" pitchFamily="34" charset="0"/>
              </a:rPr>
              <a:t> за  правонарушения, посягающие на личные права граждан (клевета, н</a:t>
            </a:r>
            <a:r>
              <a:rPr lang="x-none" sz="1200" i="1" dirty="0">
                <a:latin typeface="Century Gothic" panose="020B0502020202020204" pitchFamily="34" charset="0"/>
              </a:rPr>
              <a:t>езаконные сбор</a:t>
            </a:r>
            <a:r>
              <a:rPr lang="ru-RU" sz="1200" i="1" dirty="0">
                <a:latin typeface="Century Gothic" panose="020B0502020202020204" pitchFamily="34" charset="0"/>
              </a:rPr>
              <a:t>, </a:t>
            </a:r>
            <a:r>
              <a:rPr lang="x-none" sz="1200" i="1" dirty="0">
                <a:latin typeface="Century Gothic" panose="020B0502020202020204" pitchFamily="34" charset="0"/>
              </a:rPr>
              <a:t>обработка</a:t>
            </a:r>
            <a:r>
              <a:rPr lang="ru-RU" sz="1200" i="1" dirty="0">
                <a:latin typeface="Century Gothic" panose="020B0502020202020204" pitchFamily="34" charset="0"/>
              </a:rPr>
              <a:t> или необеспечение мер по защите персональных данных и др.)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</a:rPr>
              <a:t>Гражданское право: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i="1" dirty="0">
                <a:latin typeface="Century Gothic" panose="020B0502020202020204" pitchFamily="34" charset="0"/>
              </a:rPr>
              <a:t>защита частной сферы конкретной личности на основе компенсаторно-восстановительной функции гражданско-правовой ответственности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Книги со сплошной заливкой">
            <a:extLst>
              <a:ext uri="{FF2B5EF4-FFF2-40B4-BE49-F238E27FC236}">
                <a16:creationId xmlns="" xmlns:a16="http://schemas.microsoft.com/office/drawing/2014/main" id="{9CA296DF-5352-408A-9453-778CF3AA3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4533" y="1628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ПРОБЛЕМА ВЫБОРА ЭФФЕКТИВНОГО СПОСОБА ЗАЩИТЫ ЛИЧНЫХ НЕИМУЩЕСТВЕННЫХ ПРАВ: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557346" y="1717288"/>
            <a:ext cx="62298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цель </a:t>
            </a:r>
            <a:r>
              <a:rPr lang="ru-RU" sz="1400" i="1" dirty="0">
                <a:latin typeface="Century Gothic" panose="020B0502020202020204" pitchFamily="34" charset="0"/>
              </a:rPr>
              <a:t>правой защиты</a:t>
            </a:r>
          </a:p>
          <a:p>
            <a:pPr algn="just">
              <a:buClr>
                <a:srgbClr val="C00000"/>
              </a:buClr>
            </a:pPr>
            <a:endParaRPr lang="ru-RU" sz="1400" i="1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x-none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карательная</a:t>
            </a:r>
            <a:r>
              <a:rPr lang="x-none" sz="1400" i="1" dirty="0">
                <a:latin typeface="Century Gothic" panose="020B0502020202020204" pitchFamily="34" charset="0"/>
              </a:rPr>
              <a:t> функция уголовно</a:t>
            </a:r>
            <a:r>
              <a:rPr lang="ru-RU" sz="1400" i="1" dirty="0">
                <a:latin typeface="Century Gothic" panose="020B0502020202020204" pitchFamily="34" charset="0"/>
              </a:rPr>
              <a:t>го</a:t>
            </a:r>
            <a:r>
              <a:rPr lang="x-none" sz="1400" i="1" dirty="0">
                <a:latin typeface="Century Gothic" panose="020B0502020202020204" pitchFamily="34" charset="0"/>
              </a:rPr>
              <a:t> и административного наказания</a:t>
            </a:r>
            <a:endParaRPr lang="ru-RU" sz="1400" i="1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ru-RU" sz="1400" i="1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компенсаторно-восстановительная</a:t>
            </a:r>
            <a:r>
              <a:rPr lang="ru-RU" sz="1400" i="1" dirty="0">
                <a:latin typeface="Century Gothic" panose="020B0502020202020204" pitchFamily="34" charset="0"/>
              </a:rPr>
              <a:t> функция гражданско-правовой ответственности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400" i="1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i="1" dirty="0">
                <a:latin typeface="Century Gothic" panose="020B0502020202020204" pitchFamily="34" charset="0"/>
              </a:rPr>
              <a:t>различия в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распределении бремени доказывания </a:t>
            </a:r>
            <a:r>
              <a:rPr lang="ru-RU" sz="1400" i="1" dirty="0">
                <a:latin typeface="Century Gothic" panose="020B0502020202020204" pitchFamily="34" charset="0"/>
              </a:rPr>
              <a:t>в уголовном и гражданском процессе</a:t>
            </a:r>
          </a:p>
          <a:p>
            <a:pPr algn="just">
              <a:buClr>
                <a:srgbClr val="C00000"/>
              </a:buClr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Значок &quot;Вопросительный знак&quot; со сплошной заливкой">
            <a:extLst>
              <a:ext uri="{FF2B5EF4-FFF2-40B4-BE49-F238E27FC236}">
                <a16:creationId xmlns="" xmlns:a16="http://schemas.microsoft.com/office/drawing/2014/main" id="{0D77ABF7-B434-4EA2-8126-48849ACD8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572" y="1646624"/>
            <a:ext cx="914400" cy="9144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9A3D2D9-6B96-48D5-9CF7-5381718DDCB0}"/>
              </a:ext>
            </a:extLst>
          </p:cNvPr>
          <p:cNvSpPr/>
          <p:nvPr/>
        </p:nvSpPr>
        <p:spPr>
          <a:xfrm>
            <a:off x="1004539" y="4088780"/>
            <a:ext cx="7975949" cy="116716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Эфемерная</a:t>
            </a:r>
            <a:r>
              <a:rPr lang="x-non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возможность привлечения лица к уголовной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или административной</a:t>
            </a:r>
            <a:r>
              <a:rPr lang="x-non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ответственности не должна превалировать над эффективной гражданско-правовой защитой прав на доброе имя, изображение, честь и достоинство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8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ГРАЖДАНСКО-ПРАВОВАЯ ЗАЩИТА ОТ НЕДОСТОВЕРНОЙ ДИФФАМАЦИИ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977318" y="1620605"/>
            <a:ext cx="80031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13462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1612900" algn="l"/>
              </a:tabLst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Право на опровержение порочащих сведений</a:t>
            </a:r>
          </a:p>
          <a:p>
            <a:pPr marL="1346200" algn="just">
              <a:buClr>
                <a:srgbClr val="C00000"/>
              </a:buClr>
              <a:tabLst>
                <a:tab pos="1612900" algn="l"/>
              </a:tabLst>
            </a:pP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3462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1612900" algn="l"/>
              </a:tabLst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Право на ответ</a:t>
            </a:r>
          </a:p>
          <a:p>
            <a:pPr marL="1346200" algn="just">
              <a:buClr>
                <a:srgbClr val="C00000"/>
              </a:buClr>
              <a:tabLst>
                <a:tab pos="1612900" algn="l"/>
              </a:tabLst>
            </a:pP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3462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1612900" algn="l"/>
              </a:tabLst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Право на возмещение убытков и морального вреда</a:t>
            </a:r>
            <a:endParaRPr lang="ru-RU" sz="1600" i="1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Молоток судьи со сплошной заливкой">
            <a:extLst>
              <a:ext uri="{FF2B5EF4-FFF2-40B4-BE49-F238E27FC236}">
                <a16:creationId xmlns="" xmlns:a16="http://schemas.microsoft.com/office/drawing/2014/main" id="{4DE305C9-DC18-4A09-8A1E-C257D939F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572" y="1620605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6FB6B4-611D-4667-B7B3-0EE344F86C70}"/>
              </a:ext>
            </a:extLst>
          </p:cNvPr>
          <p:cNvSpPr txBox="1"/>
          <p:nvPr/>
        </p:nvSpPr>
        <p:spPr>
          <a:xfrm>
            <a:off x="765717" y="3479180"/>
            <a:ext cx="8422646" cy="200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r>
              <a:rPr lang="ru-RU" sz="1100" dirty="0">
                <a:latin typeface="Century Gothic" panose="020B0502020202020204" pitchFamily="34" charset="0"/>
              </a:rPr>
              <a:t> Право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удаление </a:t>
            </a:r>
            <a:r>
              <a:rPr lang="ru-RU" sz="1100" dirty="0">
                <a:latin typeface="Century Gothic" panose="020B0502020202020204" pitchFamily="34" charset="0"/>
              </a:rPr>
              <a:t>из сети порочащих сведений</a:t>
            </a:r>
          </a:p>
          <a:p>
            <a:pPr algn="just">
              <a:buClr>
                <a:srgbClr val="C00000"/>
              </a:buClr>
            </a:pPr>
            <a:endParaRPr lang="ru-RU" sz="1100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r>
              <a:rPr lang="ru-RU" sz="1100" dirty="0">
                <a:latin typeface="Century Gothic" panose="020B0502020202020204" pitchFamily="34" charset="0"/>
              </a:rPr>
              <a:t> Право на защиту от иных форм посягательств на честь и достоинство </a:t>
            </a:r>
            <a:r>
              <a:rPr lang="en-US" sz="1100" i="1" dirty="0">
                <a:latin typeface="Century Gothic" panose="020B0502020202020204" pitchFamily="34" charset="0"/>
              </a:rPr>
              <a:t>[</a:t>
            </a:r>
            <a:r>
              <a:rPr lang="ru-RU" sz="1100" b="0" i="1" dirty="0">
                <a:effectLst/>
                <a:latin typeface="Century Gothic" panose="020B0502020202020204" pitchFamily="34" charset="0"/>
              </a:rPr>
              <a:t>насмешки </a:t>
            </a:r>
            <a:r>
              <a:rPr lang="kk-KZ" sz="1100" i="1" dirty="0">
                <a:latin typeface="Century Gothic" panose="020B0502020202020204" pitchFamily="34" charset="0"/>
              </a:rPr>
              <a:t>/</a:t>
            </a:r>
            <a:r>
              <a:rPr lang="ru-RU" sz="1100" b="0" i="1" dirty="0">
                <a:effectLst/>
                <a:latin typeface="Century Gothic" panose="020B0502020202020204" pitchFamily="34" charset="0"/>
              </a:rPr>
              <a:t> провокации / запугивание, социальная изоляция и др. способы </a:t>
            </a:r>
            <a:r>
              <a:rPr lang="ru-RU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травли</a:t>
            </a:r>
            <a:r>
              <a:rPr lang="en-US" sz="1100" i="1" dirty="0">
                <a:latin typeface="Century Gothic" panose="020B0502020202020204" pitchFamily="34" charset="0"/>
              </a:rPr>
              <a:t>]</a:t>
            </a:r>
            <a:endParaRPr lang="ru-RU" sz="1100" i="1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ru-RU" sz="1100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r>
              <a:rPr lang="ru-RU" sz="1100" dirty="0">
                <a:latin typeface="Century Gothic" panose="020B0502020202020204" pitchFamily="34" charset="0"/>
              </a:rPr>
              <a:t> Распределение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бремени доказывания</a:t>
            </a:r>
          </a:p>
          <a:p>
            <a:pPr algn="just">
              <a:buClr>
                <a:srgbClr val="C00000"/>
              </a:buClr>
            </a:pPr>
            <a:endParaRPr lang="ru-RU" sz="1100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r>
              <a:rPr lang="ru-RU" sz="1100" dirty="0">
                <a:latin typeface="Century Gothic" panose="020B0502020202020204" pitchFamily="34" charset="0"/>
              </a:rPr>
              <a:t> Если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личность правонарушителя установить невозможно</a:t>
            </a:r>
          </a:p>
          <a:p>
            <a:pPr algn="just">
              <a:buClr>
                <a:srgbClr val="C00000"/>
              </a:buClr>
            </a:pPr>
            <a:endParaRPr lang="ru-RU" sz="1100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 </a:t>
            </a:r>
            <a:r>
              <a:rPr lang="ru-RU" sz="1100" dirty="0">
                <a:latin typeface="Century Gothic" panose="020B0502020202020204" pitchFamily="34" charset="0"/>
              </a:rPr>
              <a:t>Можно ли требовать опровержения недостоверной информации, которая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порочит честь и достоинство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6860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ПРАВО НА ОХРАНУ ТАЙНЫ ЛИЧНОЙ ЖИЗНИ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3300799" y="1260279"/>
            <a:ext cx="56796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право на </a:t>
            </a:r>
            <a:r>
              <a:rPr lang="ru-RU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неприкосновенность </a:t>
            </a: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личной документации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(писем, дневников, заметок и т.п.)</a:t>
            </a:r>
          </a:p>
          <a:p>
            <a:pPr algn="just" fontAlgn="base">
              <a:buClr>
                <a:srgbClr val="C00000"/>
              </a:buClr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защита </a:t>
            </a: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сведений </a:t>
            </a: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о различных сторонах индивидуальной жизнедеятельности человека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, разглашение (передача, утечка)</a:t>
            </a: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которых может нанести ущерб гражданину)</a:t>
            </a:r>
          </a:p>
          <a:p>
            <a:pPr algn="just" fontAlgn="base">
              <a:buClr>
                <a:srgbClr val="C00000"/>
              </a:buClr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охрана </a:t>
            </a: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тайны телефонных переговоров</a:t>
            </a: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435100"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A3A72-2991-4FC5-BC57-64D67B03CFF5}"/>
              </a:ext>
            </a:extLst>
          </p:cNvPr>
          <p:cNvSpPr txBox="1"/>
          <p:nvPr/>
        </p:nvSpPr>
        <p:spPr>
          <a:xfrm>
            <a:off x="1382750" y="3937381"/>
            <a:ext cx="72780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пресечени</a:t>
            </a:r>
            <a:r>
              <a:rPr lang="ru-RU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е</a:t>
            </a:r>
            <a:r>
              <a:rPr lang="x-none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действий, нарушающих право или создающих угрозу его нарушения;</a:t>
            </a:r>
            <a:endParaRPr lang="ru-RU" sz="14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компенсаци</a:t>
            </a:r>
            <a:r>
              <a:rPr lang="ru-RU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я имущественного и</a:t>
            </a:r>
            <a:r>
              <a:rPr lang="x-none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морального вреда; </a:t>
            </a:r>
            <a:endParaRPr lang="ru-RU" sz="14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признание судом факта нарушения личного неимущественного права;</a:t>
            </a:r>
          </a:p>
          <a:p>
            <a:pPr marL="285750" indent="-285750" algn="just" fontAlgn="base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удаление информации из сети и др.</a:t>
            </a:r>
            <a:endParaRPr lang="x-none" sz="1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Динамик телефона  со сплошной заливкой">
            <a:extLst>
              <a:ext uri="{FF2B5EF4-FFF2-40B4-BE49-F238E27FC236}">
                <a16:creationId xmlns="" xmlns:a16="http://schemas.microsoft.com/office/drawing/2014/main" id="{A3CEAB54-25B6-441F-B410-4DE0C4F5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375" y="1524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ЗАЩИТА ПРАВА НА СОБСТВЕННОЕ ИЗОБРАЖЕНИЕ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3300799" y="1260279"/>
            <a:ext cx="56796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право лица требовать от третьих лиц воздержаться от использования и обнародования собственного изображения (фотографий, видеозаписей, произведений изобразительного искусства и т.д.) </a:t>
            </a: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о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бнародование изображения гражданина, в том числе путем его самостоятельного размещения в сети Интернет не дает иным лицам права на использование такого изображения без согласия изображенного лица.</a:t>
            </a:r>
            <a:endParaRPr 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435100"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A3A72-2991-4FC5-BC57-64D67B03CFF5}"/>
              </a:ext>
            </a:extLst>
          </p:cNvPr>
          <p:cNvSpPr txBox="1"/>
          <p:nvPr/>
        </p:nvSpPr>
        <p:spPr>
          <a:xfrm>
            <a:off x="1382750" y="4564191"/>
            <a:ext cx="727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Clr>
                <a:srgbClr val="C00000"/>
              </a:buClr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!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Исключения установлены Законом о средствах массовой информации</a:t>
            </a:r>
            <a:endParaRPr lang="x-none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Камера со сплошной заливкой">
            <a:extLst>
              <a:ext uri="{FF2B5EF4-FFF2-40B4-BE49-F238E27FC236}">
                <a16:creationId xmlns="" xmlns:a16="http://schemas.microsoft.com/office/drawing/2014/main" id="{3D1FAE97-8760-478A-96DE-E3F04914F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5187" y="1524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2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790545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ЗАЩИТА ПРАВ ЛИЧНОСТИ В ИНФОРМАЦИОННОМ ПРОСТРАНСТВЕ В УГОЛОВНОМ ПРОЦЕССЕ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572253" y="1904400"/>
            <a:ext cx="5679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1435100"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-285750"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Ответственность за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оскорбление</a:t>
            </a:r>
          </a:p>
          <a:p>
            <a:pPr algn="just" fontAlgn="base">
              <a:buClr>
                <a:srgbClr val="C00000"/>
              </a:buClr>
            </a:pPr>
            <a:endParaRPr lang="ru-RU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 Иные виды уголовных правонарушений, совершаемых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с использованием сетей телекоммуникаций</a:t>
            </a: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 descr="Суд со сплошной заливкой">
            <a:extLst>
              <a:ext uri="{FF2B5EF4-FFF2-40B4-BE49-F238E27FC236}">
                <a16:creationId xmlns="" xmlns:a16="http://schemas.microsoft.com/office/drawing/2014/main" id="{FDF22FD6-052E-4F49-94D4-95B09431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105" y="1605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50763" y="985691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ПРЕИМУЩЕСТВА РАССМОТРЕНИЯ ДЕЛА ОБ ОСКОРБЛЕНИИ, СОВЕРШЕННОМ В ИНФОРМАЦИОННОМ ПРОСТРАНСТВЕ, В ПОРЯДКЕ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ЧАСТНОГО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ОБВИНЕНИЯ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5952C-22E4-4EDF-9900-BD436723B5CA}"/>
              </a:ext>
            </a:extLst>
          </p:cNvPr>
          <p:cNvSpPr txBox="1"/>
          <p:nvPr/>
        </p:nvSpPr>
        <p:spPr>
          <a:xfrm>
            <a:off x="2334360" y="1904400"/>
            <a:ext cx="5679689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1435100" algn="just" fontAlgn="base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x-none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514350" indent="-285750" algn="just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вынесения обвинительного приговора, виновный получает </a:t>
            </a:r>
            <a:r>
              <a:rPr lang="ru-RU" sz="18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наказание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предусмотренное санкцией ч.2 ст. 131 УК РК</a:t>
            </a:r>
            <a:r>
              <a:rPr lang="ru-RU" sz="12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(штраф до 200 МРП или исправительные работы в том же размере, либо привлечение к общественным работам на срок до 180 часов)</a:t>
            </a:r>
          </a:p>
          <a:p>
            <a:pPr marL="514350" indent="-285750" algn="just" fontAlgn="base">
              <a:lnSpc>
                <a:spcPts val="1425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с рассмотрением дела частного обвинения, может быть заявлен </a:t>
            </a:r>
            <a:r>
              <a:rPr lang="ru-RU" sz="18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гражданский иск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рассматривается в рамках уголовного процесса</a:t>
            </a:r>
            <a:r>
              <a:rPr lang="ru-RU" sz="1200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(государственная пошлина при заявлении гражданского иска в рамках дела частного обвинения не оплачивается).</a:t>
            </a:r>
            <a:endParaRPr lang="x-none" sz="1200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tabLst>
                <a:tab pos="1435100" algn="l"/>
                <a:tab pos="1612900" algn="l"/>
              </a:tabLst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Завершено со сплошной заливкой">
            <a:extLst>
              <a:ext uri="{FF2B5EF4-FFF2-40B4-BE49-F238E27FC236}">
                <a16:creationId xmlns="" xmlns:a16="http://schemas.microsoft.com/office/drawing/2014/main" id="{A3CA4303-8F3E-47CA-908D-DF1D8DD06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74" y="21133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81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1762</Words>
  <Application>Microsoft Office PowerPoint</Application>
  <PresentationFormat>Произвольный</PresentationFormat>
  <Paragraphs>172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АКТУАЛЬНЫЕ АСПЕКТЫ ЗАЩИТЫ ПРАВ ЛИЧНОСТИ В ИНФОРМАЦИОННОМ ПРОСТРАНСТВЕ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Элина Черногрицкая</cp:lastModifiedBy>
  <cp:revision>50</cp:revision>
  <dcterms:created xsi:type="dcterms:W3CDTF">2020-09-30T04:12:22Z</dcterms:created>
  <dcterms:modified xsi:type="dcterms:W3CDTF">2020-12-23T03:14:53Z</dcterms:modified>
</cp:coreProperties>
</file>