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95"/>
  </p:notesMasterIdLst>
  <p:sldIdLst>
    <p:sldId id="256" r:id="rId2"/>
    <p:sldId id="257" r:id="rId3"/>
    <p:sldId id="261" r:id="rId4"/>
    <p:sldId id="262" r:id="rId5"/>
    <p:sldId id="263" r:id="rId6"/>
    <p:sldId id="264" r:id="rId7"/>
    <p:sldId id="353" r:id="rId8"/>
    <p:sldId id="258" r:id="rId9"/>
    <p:sldId id="265" r:id="rId10"/>
    <p:sldId id="266" r:id="rId11"/>
    <p:sldId id="267" r:id="rId12"/>
    <p:sldId id="268" r:id="rId13"/>
    <p:sldId id="269" r:id="rId14"/>
    <p:sldId id="270" r:id="rId15"/>
    <p:sldId id="272" r:id="rId16"/>
    <p:sldId id="273" r:id="rId17"/>
    <p:sldId id="274" r:id="rId18"/>
    <p:sldId id="35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Lst>
  <p:sldSz cx="9791700" cy="5508625"/>
  <p:notesSz cx="6858000" cy="9144000"/>
  <p:defaultTextStyle>
    <a:defPPr>
      <a:defRPr lang="ru-RU"/>
    </a:defPPr>
    <a:lvl1pPr marL="0" algn="l" defTabSz="715061" rtl="0" eaLnBrk="1" latinLnBrk="0" hangingPunct="1">
      <a:defRPr sz="1408" kern="1200">
        <a:solidFill>
          <a:schemeClr val="tx1"/>
        </a:solidFill>
        <a:latin typeface="+mn-lt"/>
        <a:ea typeface="+mn-ea"/>
        <a:cs typeface="+mn-cs"/>
      </a:defRPr>
    </a:lvl1pPr>
    <a:lvl2pPr marL="357530" algn="l" defTabSz="715061" rtl="0" eaLnBrk="1" latinLnBrk="0" hangingPunct="1">
      <a:defRPr sz="1408" kern="1200">
        <a:solidFill>
          <a:schemeClr val="tx1"/>
        </a:solidFill>
        <a:latin typeface="+mn-lt"/>
        <a:ea typeface="+mn-ea"/>
        <a:cs typeface="+mn-cs"/>
      </a:defRPr>
    </a:lvl2pPr>
    <a:lvl3pPr marL="715061" algn="l" defTabSz="715061" rtl="0" eaLnBrk="1" latinLnBrk="0" hangingPunct="1">
      <a:defRPr sz="1408" kern="1200">
        <a:solidFill>
          <a:schemeClr val="tx1"/>
        </a:solidFill>
        <a:latin typeface="+mn-lt"/>
        <a:ea typeface="+mn-ea"/>
        <a:cs typeface="+mn-cs"/>
      </a:defRPr>
    </a:lvl3pPr>
    <a:lvl4pPr marL="1072591" algn="l" defTabSz="715061" rtl="0" eaLnBrk="1" latinLnBrk="0" hangingPunct="1">
      <a:defRPr sz="1408" kern="1200">
        <a:solidFill>
          <a:schemeClr val="tx1"/>
        </a:solidFill>
        <a:latin typeface="+mn-lt"/>
        <a:ea typeface="+mn-ea"/>
        <a:cs typeface="+mn-cs"/>
      </a:defRPr>
    </a:lvl4pPr>
    <a:lvl5pPr marL="1430122" algn="l" defTabSz="715061" rtl="0" eaLnBrk="1" latinLnBrk="0" hangingPunct="1">
      <a:defRPr sz="1408" kern="1200">
        <a:solidFill>
          <a:schemeClr val="tx1"/>
        </a:solidFill>
        <a:latin typeface="+mn-lt"/>
        <a:ea typeface="+mn-ea"/>
        <a:cs typeface="+mn-cs"/>
      </a:defRPr>
    </a:lvl5pPr>
    <a:lvl6pPr marL="1787652" algn="l" defTabSz="715061" rtl="0" eaLnBrk="1" latinLnBrk="0" hangingPunct="1">
      <a:defRPr sz="1408" kern="1200">
        <a:solidFill>
          <a:schemeClr val="tx1"/>
        </a:solidFill>
        <a:latin typeface="+mn-lt"/>
        <a:ea typeface="+mn-ea"/>
        <a:cs typeface="+mn-cs"/>
      </a:defRPr>
    </a:lvl6pPr>
    <a:lvl7pPr marL="2145182" algn="l" defTabSz="715061" rtl="0" eaLnBrk="1" latinLnBrk="0" hangingPunct="1">
      <a:defRPr sz="1408" kern="1200">
        <a:solidFill>
          <a:schemeClr val="tx1"/>
        </a:solidFill>
        <a:latin typeface="+mn-lt"/>
        <a:ea typeface="+mn-ea"/>
        <a:cs typeface="+mn-cs"/>
      </a:defRPr>
    </a:lvl7pPr>
    <a:lvl8pPr marL="2502713" algn="l" defTabSz="715061" rtl="0" eaLnBrk="1" latinLnBrk="0" hangingPunct="1">
      <a:defRPr sz="1408" kern="1200">
        <a:solidFill>
          <a:schemeClr val="tx1"/>
        </a:solidFill>
        <a:latin typeface="+mn-lt"/>
        <a:ea typeface="+mn-ea"/>
        <a:cs typeface="+mn-cs"/>
      </a:defRPr>
    </a:lvl8pPr>
    <a:lvl9pPr marL="2860243" algn="l" defTabSz="715061" rtl="0" eaLnBrk="1" latinLnBrk="0" hangingPunct="1">
      <a:defRPr sz="1408"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625" userDrawn="1">
          <p15:clr>
            <a:srgbClr val="A4A3A4"/>
          </p15:clr>
        </p15:guide>
        <p15:guide id="2" orient="horz" pos="624" userDrawn="1">
          <p15:clr>
            <a:srgbClr val="A4A3A4"/>
          </p15:clr>
        </p15:guide>
        <p15:guide id="3" pos="5657" userDrawn="1">
          <p15:clr>
            <a:srgbClr val="A4A3A4"/>
          </p15:clr>
        </p15:guide>
        <p15:guide id="4" orient="horz" pos="2960" userDrawn="1">
          <p15:clr>
            <a:srgbClr val="A4A3A4"/>
          </p15:clr>
        </p15:guide>
        <p15:guide id="5" pos="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05"/>
    <p:restoredTop sz="94631"/>
  </p:normalViewPr>
  <p:slideViewPr>
    <p:cSldViewPr snapToGrid="0" snapToObjects="1">
      <p:cViewPr>
        <p:scale>
          <a:sx n="117" d="100"/>
          <a:sy n="117" d="100"/>
        </p:scale>
        <p:origin x="-468" y="0"/>
      </p:cViewPr>
      <p:guideLst>
        <p:guide orient="horz" pos="624"/>
        <p:guide orient="horz" pos="2960"/>
        <p:guide pos="625"/>
        <p:guide pos="5657"/>
        <p:guide pos="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ED341-1777-4C5B-9137-B6527CFEDC0E}" type="datetimeFigureOut">
              <a:rPr lang="ru-RU" smtClean="0"/>
              <a:t>11.01.2021</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70358-707C-4ABC-8DB4-DA07E24CD675}" type="slidenum">
              <a:rPr lang="ru-RU" smtClean="0"/>
              <a:t>‹#›</a:t>
            </a:fld>
            <a:endParaRPr lang="ru-RU"/>
          </a:p>
        </p:txBody>
      </p:sp>
    </p:spTree>
    <p:extLst>
      <p:ext uri="{BB962C8B-B14F-4D97-AF65-F5344CB8AC3E}">
        <p14:creationId xmlns:p14="http://schemas.microsoft.com/office/powerpoint/2010/main" val="671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23963" y="901527"/>
            <a:ext cx="7343775" cy="1917818"/>
          </a:xfrm>
        </p:spPr>
        <p:txBody>
          <a:bodyPr anchor="b"/>
          <a:lstStyle>
            <a:lvl1pPr algn="ctr">
              <a:defRPr sz="4819"/>
            </a:lvl1pPr>
          </a:lstStyle>
          <a:p>
            <a:r>
              <a:rPr lang="ru-RU"/>
              <a:t>Образец заголовка</a:t>
            </a:r>
            <a:endParaRPr lang="en-US" dirty="0"/>
          </a:p>
        </p:txBody>
      </p:sp>
      <p:sp>
        <p:nvSpPr>
          <p:cNvPr id="3" name="Subtitle 2"/>
          <p:cNvSpPr>
            <a:spLocks noGrp="1"/>
          </p:cNvSpPr>
          <p:nvPr>
            <p:ph type="subTitle" idx="1"/>
          </p:nvPr>
        </p:nvSpPr>
        <p:spPr>
          <a:xfrm>
            <a:off x="1223963" y="2893304"/>
            <a:ext cx="7343775" cy="1329975"/>
          </a:xfrm>
        </p:spPr>
        <p:txBody>
          <a:bodyPr/>
          <a:lstStyle>
            <a:lvl1pPr marL="0" indent="0" algn="ctr">
              <a:buNone/>
              <a:defRPr sz="1927"/>
            </a:lvl1pPr>
            <a:lvl2pPr marL="367177" indent="0" algn="ctr">
              <a:buNone/>
              <a:defRPr sz="1606"/>
            </a:lvl2pPr>
            <a:lvl3pPr marL="734355" indent="0" algn="ctr">
              <a:buNone/>
              <a:defRPr sz="1446"/>
            </a:lvl3pPr>
            <a:lvl4pPr marL="1101532" indent="0" algn="ctr">
              <a:buNone/>
              <a:defRPr sz="1285"/>
            </a:lvl4pPr>
            <a:lvl5pPr marL="1468709" indent="0" algn="ctr">
              <a:buNone/>
              <a:defRPr sz="1285"/>
            </a:lvl5pPr>
            <a:lvl6pPr marL="1835887" indent="0" algn="ctr">
              <a:buNone/>
              <a:defRPr sz="1285"/>
            </a:lvl6pPr>
            <a:lvl7pPr marL="2203064" indent="0" algn="ctr">
              <a:buNone/>
              <a:defRPr sz="1285"/>
            </a:lvl7pPr>
            <a:lvl8pPr marL="2570241" indent="0" algn="ctr">
              <a:buNone/>
              <a:defRPr sz="1285"/>
            </a:lvl8pPr>
            <a:lvl9pPr marL="2937419" indent="0" algn="ctr">
              <a:buNone/>
              <a:defRPr sz="1285"/>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07800CF-0538-4A00-8945-C65D0D58A381}" type="datetime1">
              <a:rPr lang="ru-RU" smtClean="0"/>
              <a:t>11.01.2021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28809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5550ED-FA51-46E0-9FCB-319A1672E6AE}" type="datetime1">
              <a:rPr lang="ru-RU" smtClean="0"/>
              <a:t>11.01.2021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9169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185" y="293283"/>
            <a:ext cx="2111335" cy="466830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73179" y="293283"/>
            <a:ext cx="6211610" cy="46683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50F260-F9B3-4641-B337-4AAA4A196190}" type="datetime1">
              <a:rPr lang="ru-RU" smtClean="0"/>
              <a:t>11.01.2021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438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0CFCF1-8205-4185-8335-7B34AF934EB1}" type="datetime1">
              <a:rPr lang="ru-RU" smtClean="0"/>
              <a:t>11.01.2021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959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8080" y="1373331"/>
            <a:ext cx="8445341" cy="2291435"/>
          </a:xfrm>
        </p:spPr>
        <p:txBody>
          <a:bodyPr anchor="b"/>
          <a:lstStyle>
            <a:lvl1pPr>
              <a:defRPr sz="4819"/>
            </a:lvl1pPr>
          </a:lstStyle>
          <a:p>
            <a:r>
              <a:rPr lang="ru-RU"/>
              <a:t>Образец заголовка</a:t>
            </a:r>
            <a:endParaRPr lang="en-US" dirty="0"/>
          </a:p>
        </p:txBody>
      </p:sp>
      <p:sp>
        <p:nvSpPr>
          <p:cNvPr id="3" name="Text Placeholder 2"/>
          <p:cNvSpPr>
            <a:spLocks noGrp="1"/>
          </p:cNvSpPr>
          <p:nvPr>
            <p:ph type="body" idx="1"/>
          </p:nvPr>
        </p:nvSpPr>
        <p:spPr>
          <a:xfrm>
            <a:off x="668080" y="3686444"/>
            <a:ext cx="8445341" cy="1205011"/>
          </a:xfrm>
        </p:spPr>
        <p:txBody>
          <a:bodyPr/>
          <a:lstStyle>
            <a:lvl1pPr marL="0" indent="0">
              <a:buNone/>
              <a:defRPr sz="1927">
                <a:solidFill>
                  <a:schemeClr val="tx1">
                    <a:tint val="75000"/>
                  </a:schemeClr>
                </a:solidFill>
              </a:defRPr>
            </a:lvl1pPr>
            <a:lvl2pPr marL="367177" indent="0">
              <a:buNone/>
              <a:defRPr sz="1606">
                <a:solidFill>
                  <a:schemeClr val="tx1">
                    <a:tint val="75000"/>
                  </a:schemeClr>
                </a:solidFill>
              </a:defRPr>
            </a:lvl2pPr>
            <a:lvl3pPr marL="734355" indent="0">
              <a:buNone/>
              <a:defRPr sz="1446">
                <a:solidFill>
                  <a:schemeClr val="tx1">
                    <a:tint val="75000"/>
                  </a:schemeClr>
                </a:solidFill>
              </a:defRPr>
            </a:lvl3pPr>
            <a:lvl4pPr marL="1101532" indent="0">
              <a:buNone/>
              <a:defRPr sz="1285">
                <a:solidFill>
                  <a:schemeClr val="tx1">
                    <a:tint val="75000"/>
                  </a:schemeClr>
                </a:solidFill>
              </a:defRPr>
            </a:lvl4pPr>
            <a:lvl5pPr marL="1468709" indent="0">
              <a:buNone/>
              <a:defRPr sz="1285">
                <a:solidFill>
                  <a:schemeClr val="tx1">
                    <a:tint val="75000"/>
                  </a:schemeClr>
                </a:solidFill>
              </a:defRPr>
            </a:lvl5pPr>
            <a:lvl6pPr marL="1835887" indent="0">
              <a:buNone/>
              <a:defRPr sz="1285">
                <a:solidFill>
                  <a:schemeClr val="tx1">
                    <a:tint val="75000"/>
                  </a:schemeClr>
                </a:solidFill>
              </a:defRPr>
            </a:lvl6pPr>
            <a:lvl7pPr marL="2203064" indent="0">
              <a:buNone/>
              <a:defRPr sz="1285">
                <a:solidFill>
                  <a:schemeClr val="tx1">
                    <a:tint val="75000"/>
                  </a:schemeClr>
                </a:solidFill>
              </a:defRPr>
            </a:lvl7pPr>
            <a:lvl8pPr marL="2570241" indent="0">
              <a:buNone/>
              <a:defRPr sz="1285">
                <a:solidFill>
                  <a:schemeClr val="tx1">
                    <a:tint val="75000"/>
                  </a:schemeClr>
                </a:solidFill>
              </a:defRPr>
            </a:lvl8pPr>
            <a:lvl9pPr marL="2937419" indent="0">
              <a:buNone/>
              <a:defRPr sz="1285">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D54407-2E1A-4B1A-A17C-205E1B96599F}" type="datetime1">
              <a:rPr lang="ru-RU" smtClean="0"/>
              <a:t>11.01.2021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1827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3179"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57048"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18BAC-946B-484D-AEA3-3FE0EA9652B4}" type="datetime1">
              <a:rPr lang="ru-RU" smtClean="0"/>
              <a:t>11.01.2021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96181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74455" y="293284"/>
            <a:ext cx="8445341" cy="106474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74455" y="1350378"/>
            <a:ext cx="41423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4" name="Content Placeholder 3"/>
          <p:cNvSpPr>
            <a:spLocks noGrp="1"/>
          </p:cNvSpPr>
          <p:nvPr>
            <p:ph sz="half" idx="2"/>
          </p:nvPr>
        </p:nvSpPr>
        <p:spPr>
          <a:xfrm>
            <a:off x="674455" y="2012178"/>
            <a:ext cx="41423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57048" y="1350378"/>
            <a:ext cx="41627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6" name="Content Placeholder 5"/>
          <p:cNvSpPr>
            <a:spLocks noGrp="1"/>
          </p:cNvSpPr>
          <p:nvPr>
            <p:ph sz="quarter" idx="4"/>
          </p:nvPr>
        </p:nvSpPr>
        <p:spPr>
          <a:xfrm>
            <a:off x="4957048" y="2012178"/>
            <a:ext cx="41627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4B52C3-3B6E-48C9-A665-5634B64C7435}" type="datetime1">
              <a:rPr lang="ru-RU" smtClean="0"/>
              <a:t>11.01.2021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518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22B926-E127-49E0-B76C-016D11918ADA}" type="datetime1">
              <a:rPr lang="ru-RU" smtClean="0"/>
              <a:t>11.01.2021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4135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F9B2-F06D-4A7D-8582-CBC05DB5CC5D}" type="datetime1">
              <a:rPr lang="ru-RU" smtClean="0"/>
              <a:t>11.01.2021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39018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Content Placeholder 2"/>
          <p:cNvSpPr>
            <a:spLocks noGrp="1"/>
          </p:cNvSpPr>
          <p:nvPr>
            <p:ph idx="1"/>
          </p:nvPr>
        </p:nvSpPr>
        <p:spPr>
          <a:xfrm>
            <a:off x="4162748" y="793140"/>
            <a:ext cx="4957048" cy="3914694"/>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7834EC03-0471-4963-96E9-18F863FAF66D}" type="datetime1">
              <a:rPr lang="ru-RU" smtClean="0"/>
              <a:t>11.01.2021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28774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62748" y="793140"/>
            <a:ext cx="4957048" cy="3914694"/>
          </a:xfrm>
        </p:spPr>
        <p:txBody>
          <a:bodyPr anchor="t"/>
          <a:lstStyle>
            <a:lvl1pPr marL="0" indent="0">
              <a:buNone/>
              <a:defRPr sz="2570"/>
            </a:lvl1pPr>
            <a:lvl2pPr marL="367177" indent="0">
              <a:buNone/>
              <a:defRPr sz="2249"/>
            </a:lvl2pPr>
            <a:lvl3pPr marL="734355" indent="0">
              <a:buNone/>
              <a:defRPr sz="1927"/>
            </a:lvl3pPr>
            <a:lvl4pPr marL="1101532" indent="0">
              <a:buNone/>
              <a:defRPr sz="1606"/>
            </a:lvl4pPr>
            <a:lvl5pPr marL="1468709" indent="0">
              <a:buNone/>
              <a:defRPr sz="1606"/>
            </a:lvl5pPr>
            <a:lvl6pPr marL="1835887" indent="0">
              <a:buNone/>
              <a:defRPr sz="1606"/>
            </a:lvl6pPr>
            <a:lvl7pPr marL="2203064" indent="0">
              <a:buNone/>
              <a:defRPr sz="1606"/>
            </a:lvl7pPr>
            <a:lvl8pPr marL="2570241" indent="0">
              <a:buNone/>
              <a:defRPr sz="1606"/>
            </a:lvl8pPr>
            <a:lvl9pPr marL="2937419" indent="0">
              <a:buNone/>
              <a:defRPr sz="1606"/>
            </a:lvl9pPr>
          </a:lstStyle>
          <a:p>
            <a:r>
              <a:rPr lang="ru-RU"/>
              <a:t>Вставка рисунка</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93E47182-55FF-4D0B-BDEC-2DC054E07911}" type="datetime1">
              <a:rPr lang="ru-RU" smtClean="0"/>
              <a:t>11.01.2021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799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3180" y="293284"/>
            <a:ext cx="8445341" cy="106474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3180" y="1466416"/>
            <a:ext cx="8445341" cy="34951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73179" y="5105680"/>
            <a:ext cx="2203133" cy="293283"/>
          </a:xfrm>
          <a:prstGeom prst="rect">
            <a:avLst/>
          </a:prstGeom>
        </p:spPr>
        <p:txBody>
          <a:bodyPr vert="horz" lIns="91440" tIns="45720" rIns="91440" bIns="45720" rtlCol="0" anchor="ctr"/>
          <a:lstStyle>
            <a:lvl1pPr algn="l">
              <a:defRPr sz="964">
                <a:solidFill>
                  <a:schemeClr val="tx1">
                    <a:tint val="75000"/>
                  </a:schemeClr>
                </a:solidFill>
              </a:defRPr>
            </a:lvl1pPr>
          </a:lstStyle>
          <a:p>
            <a:fld id="{E59958F7-4BB8-4968-9104-D7EDC446E865}" type="datetime1">
              <a:rPr lang="ru-RU" smtClean="0"/>
              <a:t>11.01.2021</a:t>
            </a:fld>
            <a:endParaRPr lang="ru-RU"/>
          </a:p>
        </p:txBody>
      </p:sp>
      <p:sp>
        <p:nvSpPr>
          <p:cNvPr id="5" name="Footer Placeholder 4"/>
          <p:cNvSpPr>
            <a:spLocks noGrp="1"/>
          </p:cNvSpPr>
          <p:nvPr>
            <p:ph type="ftr" sz="quarter" idx="3"/>
          </p:nvPr>
        </p:nvSpPr>
        <p:spPr>
          <a:xfrm>
            <a:off x="3243501" y="5105680"/>
            <a:ext cx="3304699" cy="293283"/>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15388" y="5105680"/>
            <a:ext cx="2203133" cy="293283"/>
          </a:xfrm>
          <a:prstGeom prst="rect">
            <a:avLst/>
          </a:prstGeom>
        </p:spPr>
        <p:txBody>
          <a:bodyPr vert="horz" lIns="91440" tIns="45720" rIns="91440" bIns="45720" rtlCol="0" anchor="ctr"/>
          <a:lstStyle>
            <a:lvl1pPr algn="r">
              <a:defRPr sz="964">
                <a:solidFill>
                  <a:schemeClr val="tx1">
                    <a:tint val="75000"/>
                  </a:schemeClr>
                </a:solidFill>
              </a:defRPr>
            </a:lvl1pPr>
          </a:lstStyle>
          <a:p>
            <a:fld id="{BE616447-8222-5543-AC28-BF2F5F28397D}" type="slidenum">
              <a:rPr lang="ru-RU" smtClean="0"/>
              <a:t>‹#›</a:t>
            </a:fld>
            <a:endParaRPr lang="ru-RU"/>
          </a:p>
        </p:txBody>
      </p:sp>
    </p:spTree>
    <p:extLst>
      <p:ext uri="{BB962C8B-B14F-4D97-AF65-F5344CB8AC3E}">
        <p14:creationId xmlns:p14="http://schemas.microsoft.com/office/powerpoint/2010/main" val="2920960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34355"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89" indent="-183589" algn="l" defTabSz="734355"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66" indent="-183589" algn="l" defTabSz="734355"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43" indent="-183589" algn="l" defTabSz="734355"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21"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298"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475"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653"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30"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07"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55" rtl="0" eaLnBrk="1" latinLnBrk="0" hangingPunct="1">
        <a:defRPr sz="1446" kern="1200">
          <a:solidFill>
            <a:schemeClr val="tx1"/>
          </a:solidFill>
          <a:latin typeface="+mn-lt"/>
          <a:ea typeface="+mn-ea"/>
          <a:cs typeface="+mn-cs"/>
        </a:defRPr>
      </a:lvl1pPr>
      <a:lvl2pPr marL="367177" algn="l" defTabSz="734355" rtl="0" eaLnBrk="1" latinLnBrk="0" hangingPunct="1">
        <a:defRPr sz="1446" kern="1200">
          <a:solidFill>
            <a:schemeClr val="tx1"/>
          </a:solidFill>
          <a:latin typeface="+mn-lt"/>
          <a:ea typeface="+mn-ea"/>
          <a:cs typeface="+mn-cs"/>
        </a:defRPr>
      </a:lvl2pPr>
      <a:lvl3pPr marL="734355" algn="l" defTabSz="734355" rtl="0" eaLnBrk="1" latinLnBrk="0" hangingPunct="1">
        <a:defRPr sz="1446" kern="1200">
          <a:solidFill>
            <a:schemeClr val="tx1"/>
          </a:solidFill>
          <a:latin typeface="+mn-lt"/>
          <a:ea typeface="+mn-ea"/>
          <a:cs typeface="+mn-cs"/>
        </a:defRPr>
      </a:lvl3pPr>
      <a:lvl4pPr marL="1101532" algn="l" defTabSz="734355" rtl="0" eaLnBrk="1" latinLnBrk="0" hangingPunct="1">
        <a:defRPr sz="1446" kern="1200">
          <a:solidFill>
            <a:schemeClr val="tx1"/>
          </a:solidFill>
          <a:latin typeface="+mn-lt"/>
          <a:ea typeface="+mn-ea"/>
          <a:cs typeface="+mn-cs"/>
        </a:defRPr>
      </a:lvl4pPr>
      <a:lvl5pPr marL="1468709" algn="l" defTabSz="734355" rtl="0" eaLnBrk="1" latinLnBrk="0" hangingPunct="1">
        <a:defRPr sz="1446" kern="1200">
          <a:solidFill>
            <a:schemeClr val="tx1"/>
          </a:solidFill>
          <a:latin typeface="+mn-lt"/>
          <a:ea typeface="+mn-ea"/>
          <a:cs typeface="+mn-cs"/>
        </a:defRPr>
      </a:lvl5pPr>
      <a:lvl6pPr marL="1835887" algn="l" defTabSz="734355" rtl="0" eaLnBrk="1" latinLnBrk="0" hangingPunct="1">
        <a:defRPr sz="1446" kern="1200">
          <a:solidFill>
            <a:schemeClr val="tx1"/>
          </a:solidFill>
          <a:latin typeface="+mn-lt"/>
          <a:ea typeface="+mn-ea"/>
          <a:cs typeface="+mn-cs"/>
        </a:defRPr>
      </a:lvl6pPr>
      <a:lvl7pPr marL="2203064" algn="l" defTabSz="734355" rtl="0" eaLnBrk="1" latinLnBrk="0" hangingPunct="1">
        <a:defRPr sz="1446" kern="1200">
          <a:solidFill>
            <a:schemeClr val="tx1"/>
          </a:solidFill>
          <a:latin typeface="+mn-lt"/>
          <a:ea typeface="+mn-ea"/>
          <a:cs typeface="+mn-cs"/>
        </a:defRPr>
      </a:lvl7pPr>
      <a:lvl8pPr marL="2570241" algn="l" defTabSz="734355" rtl="0" eaLnBrk="1" latinLnBrk="0" hangingPunct="1">
        <a:defRPr sz="1446" kern="1200">
          <a:solidFill>
            <a:schemeClr val="tx1"/>
          </a:solidFill>
          <a:latin typeface="+mn-lt"/>
          <a:ea typeface="+mn-ea"/>
          <a:cs typeface="+mn-cs"/>
        </a:defRPr>
      </a:lvl8pPr>
      <a:lvl9pPr marL="2937419" algn="l" defTabSz="734355"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67627AC2-348B-C14D-9F48-03C20068888B}"/>
              </a:ext>
            </a:extLst>
          </p:cNvPr>
          <p:cNvPicPr>
            <a:picLocks noChangeAspect="1"/>
          </p:cNvPicPr>
          <p:nvPr/>
        </p:nvPicPr>
        <p:blipFill>
          <a:blip r:embed="rId2"/>
          <a:stretch>
            <a:fillRect/>
          </a:stretch>
        </p:blipFill>
        <p:spPr>
          <a:xfrm>
            <a:off x="0" y="1269"/>
            <a:ext cx="9791700" cy="5509922"/>
          </a:xfrm>
          <a:prstGeom prst="rect">
            <a:avLst/>
          </a:prstGeom>
        </p:spPr>
      </p:pic>
      <p:sp>
        <p:nvSpPr>
          <p:cNvPr id="2" name="Заголовок 1">
            <a:extLst>
              <a:ext uri="{FF2B5EF4-FFF2-40B4-BE49-F238E27FC236}">
                <a16:creationId xmlns="" xmlns:a16="http://schemas.microsoft.com/office/drawing/2014/main" id="{61294FA0-FCBC-D34A-A2FA-B00034DF83F2}"/>
              </a:ext>
            </a:extLst>
          </p:cNvPr>
          <p:cNvSpPr>
            <a:spLocks noGrp="1"/>
          </p:cNvSpPr>
          <p:nvPr>
            <p:ph type="ctrTitle"/>
          </p:nvPr>
        </p:nvSpPr>
        <p:spPr>
          <a:xfrm>
            <a:off x="1516946" y="1981965"/>
            <a:ext cx="7329599" cy="2451293"/>
          </a:xfrm>
        </p:spPr>
        <p:txBody>
          <a:bodyPr anchor="t">
            <a:normAutofit/>
          </a:bodyPr>
          <a:lstStyle/>
          <a:p>
            <a:r>
              <a:rPr lang="ru-RU" sz="40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Актуальные изменения в ГК и ГПК РК 2020-2021гг.</a:t>
            </a:r>
            <a:endParaRPr lang="ru-RU" sz="40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 xmlns:a16="http://schemas.microsoft.com/office/drawing/2014/main" id="{8821981E-77FB-1F43-9C63-841AF10478CE}"/>
              </a:ext>
            </a:extLst>
          </p:cNvPr>
          <p:cNvSpPr txBox="1"/>
          <p:nvPr/>
        </p:nvSpPr>
        <p:spPr>
          <a:xfrm>
            <a:off x="5453869" y="4202425"/>
            <a:ext cx="3613308" cy="369332"/>
          </a:xfrm>
          <a:prstGeom prst="rect">
            <a:avLst/>
          </a:prstGeom>
          <a:noFill/>
        </p:spPr>
        <p:txBody>
          <a:bodyPr wrap="square" rtlCol="0">
            <a:spAutoFit/>
          </a:bodyPr>
          <a:lstStyle/>
          <a:p>
            <a:pPr algn="r"/>
            <a:r>
              <a:rPr lang="ru-RU" sz="1800" b="1" dirty="0" err="1" smtClean="0">
                <a:latin typeface="HelveticaNeueCyr" pitchFamily="50" charset="-52"/>
                <a:ea typeface="Helvetica Neue" panose="02000503000000020004" pitchFamily="2" charset="0"/>
                <a:cs typeface="Helvetica Neue" panose="02000503000000020004" pitchFamily="2" charset="0"/>
              </a:rPr>
              <a:t>Айжан</a:t>
            </a:r>
            <a:r>
              <a:rPr lang="ru-RU" sz="1800" b="1" dirty="0" smtClean="0">
                <a:latin typeface="HelveticaNeueCyr" pitchFamily="50" charset="-52"/>
                <a:ea typeface="Helvetica Neue" panose="02000503000000020004" pitchFamily="2" charset="0"/>
                <a:cs typeface="Helvetica Neue" panose="02000503000000020004" pitchFamily="2" charset="0"/>
              </a:rPr>
              <a:t> Амангельды</a:t>
            </a:r>
            <a:endParaRPr lang="ru-RU" sz="1800" b="1" dirty="0">
              <a:latin typeface="HelveticaNeueCyr" pitchFamily="50" charset="-52"/>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 xmlns:a16="http://schemas.microsoft.com/office/drawing/2014/main" id="{0B9DF08C-7544-A74A-B585-21D137F36246}"/>
              </a:ext>
            </a:extLst>
          </p:cNvPr>
          <p:cNvSpPr txBox="1"/>
          <p:nvPr/>
        </p:nvSpPr>
        <p:spPr>
          <a:xfrm>
            <a:off x="220337" y="4649059"/>
            <a:ext cx="9474506" cy="369332"/>
          </a:xfrm>
          <a:prstGeom prst="rect">
            <a:avLst/>
          </a:prstGeom>
          <a:noFill/>
        </p:spPr>
        <p:txBody>
          <a:bodyPr wrap="square" rtlCol="0">
            <a:spAutoFit/>
          </a:bodyPr>
          <a:lstStyle/>
          <a:p>
            <a:pPr algn="just"/>
            <a:r>
              <a:rPr lang="ru-RU" sz="1800" b="1" i="1" dirty="0" err="1">
                <a:latin typeface="Helvetica Neue" panose="02000503000000020004" pitchFamily="2" charset="0"/>
                <a:ea typeface="Helvetica Neue" panose="02000503000000020004" pitchFamily="2" charset="0"/>
                <a:cs typeface="Helvetica Neue" panose="02000503000000020004" pitchFamily="2" charset="0"/>
              </a:rPr>
              <a:t>д.ю.н</a:t>
            </a:r>
            <a:r>
              <a:rPr lang="ru-RU" sz="1800" b="1" i="1" dirty="0">
                <a:latin typeface="Helvetica Neue" panose="02000503000000020004" pitchFamily="2" charset="0"/>
                <a:ea typeface="Helvetica Neue" panose="02000503000000020004" pitchFamily="2" charset="0"/>
                <a:cs typeface="Helvetica Neue" panose="02000503000000020004" pitchFamily="2" charset="0"/>
              </a:rPr>
              <a:t>., профессор Евразийской юридической академии им. Д.А. </a:t>
            </a:r>
            <a:r>
              <a:rPr lang="ru-RU" sz="1800" b="1" i="1" dirty="0" err="1">
                <a:latin typeface="Helvetica Neue" panose="02000503000000020004" pitchFamily="2" charset="0"/>
                <a:ea typeface="Helvetica Neue" panose="02000503000000020004" pitchFamily="2" charset="0"/>
                <a:cs typeface="Helvetica Neue" panose="02000503000000020004" pitchFamily="2" charset="0"/>
              </a:rPr>
              <a:t>Кунаева</a:t>
            </a:r>
            <a:endParaRPr lang="ru-RU" sz="1800" b="1"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538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408061"/>
            <a:ext cx="8973357" cy="3323987"/>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части третью и четвертую статьи 15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«3. Суд, сохраняя объективность и беспристрастность, осуществляет руководство процессом, создает необходимые условия для реализации сторонами процессуальных прав на полное и объективное исследование обстоятельств дела.</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Суд разъясняет лицам, участвующим в деле, их права и обязанности, предупреждает о последствиях совершения или </a:t>
            </a:r>
            <a:r>
              <a:rPr lang="ru-RU" sz="1400" dirty="0" err="1">
                <a:latin typeface="Helvetica Neue" panose="02000503000000020004" pitchFamily="2" charset="0"/>
                <a:ea typeface="Helvetica Neue" panose="02000503000000020004" pitchFamily="2" charset="0"/>
                <a:cs typeface="Helvetica Neue" panose="02000503000000020004" pitchFamily="2" charset="0"/>
              </a:rPr>
              <a:t>несовершения</a:t>
            </a:r>
            <a:r>
              <a:rPr lang="ru-RU" sz="1400" dirty="0">
                <a:latin typeface="Helvetica Neue" panose="02000503000000020004" pitchFamily="2" charset="0"/>
                <a:ea typeface="Helvetica Neue" panose="02000503000000020004" pitchFamily="2" charset="0"/>
                <a:cs typeface="Helvetica Neue" panose="02000503000000020004" pitchFamily="2" charset="0"/>
              </a:rPr>
              <a:t> процессуальных действий,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уточняет их правовые позиции и доводы, обсуждает с ними обстоятельства дела </a:t>
            </a:r>
            <a:r>
              <a:rPr lang="ru-RU" sz="1400" dirty="0">
                <a:latin typeface="Helvetica Neue" panose="02000503000000020004" pitchFamily="2" charset="0"/>
                <a:ea typeface="Helvetica Neue" panose="02000503000000020004" pitchFamily="2" charset="0"/>
                <a:cs typeface="Helvetica Neue" panose="02000503000000020004" pitchFamily="2" charset="0"/>
              </a:rPr>
              <a:t>и в случаях, предусмотренных настоящим Кодексом, оказывает им содействие в осуществлении их прав.</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Суд основывает решение лишь на тех доказательствах, участие в исследовании которых на равных основаниях было обеспечено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каждой стороне.</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4. Суд по мотивированному ходатайству стороны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по собственной инициативе принимает меры по сбору и исследованию материалов дела, проверке обоснованности доводов сторон и достоверности предоставленных суду доказательств, а также выполняет иные действия, направленные на достижение задач гражданского судопроизводства.»;</a:t>
            </a:r>
          </a:p>
        </p:txBody>
      </p:sp>
    </p:spTree>
    <p:extLst>
      <p:ext uri="{BB962C8B-B14F-4D97-AF65-F5344CB8AC3E}">
        <p14:creationId xmlns:p14="http://schemas.microsoft.com/office/powerpoint/2010/main" val="297380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408061"/>
            <a:ext cx="9061492" cy="4031873"/>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24:</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заголовок</a:t>
            </a:r>
            <a:r>
              <a:rPr lang="ru-RU" sz="1600" dirty="0">
                <a:latin typeface="Helvetica Neue" panose="02000503000000020004" pitchFamily="2" charset="0"/>
                <a:ea typeface="Helvetica Neue" panose="02000503000000020004" pitchFamily="2" charset="0"/>
                <a:cs typeface="Helvetica Neue" panose="02000503000000020004" pitchFamily="2" charset="0"/>
              </a:rPr>
              <a:t>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суда Международного финансового центра «Астана»;</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«рассмотрение арбитража,»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«суда Международного финансового центра «Астана» в случаях,»;</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34:</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пятую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согласия обеих сторон с определенной судом подсудностью по их письменному ходатайству передача дела из одного суда в другой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производится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незамедлительно после вынесения определения.»;</a:t>
            </a:r>
          </a:p>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часть </a:t>
            </a:r>
            <a:r>
              <a:rPr lang="ru-RU" sz="1600" b="1" dirty="0">
                <a:latin typeface="Helvetica Neue" panose="02000503000000020004" pitchFamily="2" charset="0"/>
                <a:ea typeface="Helvetica Neue" panose="02000503000000020004" pitchFamily="2" charset="0"/>
                <a:cs typeface="Helvetica Neue" panose="02000503000000020004" pitchFamily="2" charset="0"/>
              </a:rPr>
              <a:t>шестую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«Спор между судами первой инстанции, расположенными в разных областях</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городах республиканского значения и столице, разрешается Верховным Судом Республики Казахстан по представлению соответствующего областного и приравненного к нему суда.»;</a:t>
            </a:r>
          </a:p>
        </p:txBody>
      </p:sp>
    </p:spTree>
    <p:extLst>
      <p:ext uri="{BB962C8B-B14F-4D97-AF65-F5344CB8AC3E}">
        <p14:creationId xmlns:p14="http://schemas.microsoft.com/office/powerpoint/2010/main" val="201728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609475"/>
            <a:ext cx="9177369" cy="3954929"/>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девятую статьи 35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3)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если между сторонами не достигнуто соглашение при проведении медиации и отсутствует согласие сторон на рассмотрение дела этим же судьей.»;</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подпункт 1) части первой статьи 38</a:t>
            </a:r>
            <a:r>
              <a:rPr lang="ru-RU" sz="1600" dirty="0">
                <a:latin typeface="Helvetica Neue" panose="02000503000000020004" pitchFamily="2" charset="0"/>
                <a:ea typeface="Helvetica Neue" panose="02000503000000020004" pitchFamily="2" charset="0"/>
                <a:cs typeface="Helvetica Neue" panose="02000503000000020004" pitchFamily="2" charset="0"/>
              </a:rPr>
              <a:t> после слова «переводчика,»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словом «консультанта,»;</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39:</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части первой </a:t>
            </a:r>
            <a:r>
              <a:rPr lang="ru-RU" sz="1600" dirty="0">
                <a:latin typeface="Helvetica Neue" panose="02000503000000020004" pitchFamily="2" charset="0"/>
                <a:ea typeface="Helvetica Neue" panose="02000503000000020004" pitchFamily="2" charset="0"/>
                <a:cs typeface="Helvetica Neue" panose="02000503000000020004" pitchFamily="2" charset="0"/>
              </a:rPr>
              <a:t>слова «в судебном заседании»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«в рассмотрении и разрешении дела»;</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абзаце первом части второй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«судебном заседании при» исключить;</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части третьей</a:t>
            </a:r>
            <a:r>
              <a:rPr lang="ru-RU" sz="1600" dirty="0">
                <a:latin typeface="Helvetica Neue" panose="02000503000000020004" pitchFamily="2" charset="0"/>
                <a:ea typeface="Helvetica Neue" panose="02000503000000020004" pitchFamily="2" charset="0"/>
                <a:cs typeface="Helvetica Neue" panose="02000503000000020004" pitchFamily="2" charset="0"/>
              </a:rPr>
              <a:t> слова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судебном заседании» исключить;</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40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слова «переводчик,»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словом «консультант,»;</a:t>
            </a:r>
          </a:p>
          <a:p>
            <a:endParaRPr lang="ru-RU" sz="11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08902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61861" y="1527332"/>
            <a:ext cx="9034419" cy="2970044"/>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41:</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первую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Отвод (самоотвод), заявленный прокурору, секретарю судебного заседания, специалисту, эксперту, переводчику,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консультанту в судебном заседании</a:t>
            </a:r>
            <a:r>
              <a:rPr lang="ru-RU" sz="16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600" dirty="0">
                <a:latin typeface="Helvetica Neue" panose="02000503000000020004" pitchFamily="2" charset="0"/>
                <a:ea typeface="Helvetica Neue" panose="02000503000000020004" pitchFamily="2" charset="0"/>
                <a:cs typeface="Helvetica Neue" panose="02000503000000020004" pitchFamily="2" charset="0"/>
              </a:rPr>
              <a:t>рассматривается и разрешается судом в том же судебном заседании.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Письменный отвод (самоотвод), заявленный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вне судебного заседания, судья рассматривает без извещения сторон не позднее следующего рабочего дня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дня его поступления, а при необходимости выяснения дополнительных обстоятельств - в следующем судебном заседании.»;</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части четвертой</a:t>
            </a:r>
            <a:r>
              <a:rPr lang="ru-RU" sz="1600" dirty="0">
                <a:latin typeface="Helvetica Neue" panose="02000503000000020004" pitchFamily="2" charset="0"/>
                <a:ea typeface="Helvetica Neue" panose="02000503000000020004" pitchFamily="2" charset="0"/>
                <a:cs typeface="Helvetica Neue" panose="02000503000000020004" pitchFamily="2" charset="0"/>
              </a:rPr>
              <a:t> слова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совещательной комнате» исключить;</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7990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91334" y="-43157"/>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343740" y="567635"/>
            <a:ext cx="8737600"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от </a:t>
            </a:r>
            <a:r>
              <a:rPr lang="ru-RU" sz="9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900" b="1" dirty="0" smtClean="0">
                <a:latin typeface="HelveticaNeueCyr" pitchFamily="50" charset="-52"/>
                <a:ea typeface="Helvetica Neue" panose="02000503000000020004" pitchFamily="2" charset="0"/>
                <a:cs typeface="Helvetica Neue" panose="02000503000000020004" pitchFamily="2" charset="0"/>
              </a:rPr>
              <a:t>ГПК 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a:t>
            </a:r>
            <a:endParaRPr lang="ru-RU" sz="900" b="1" dirty="0" smtClean="0">
              <a:solidFill>
                <a:srgbClr val="C00000"/>
              </a:solidFill>
              <a:latin typeface="HelveticaNeueCyr" pitchFamily="50" charset="-52"/>
              <a:ea typeface="Helvetica Neue" panose="02000503000000020004" pitchFamily="2" charset="0"/>
              <a:cs typeface="Helvetica Neue" panose="02000503000000020004" pitchFamily="2" charset="0"/>
            </a:endParaRPr>
          </a:p>
          <a:p>
            <a:pPr algn="ctr"/>
            <a:r>
              <a:rPr lang="ru-RU" sz="900" b="1" dirty="0" smtClean="0">
                <a:solidFill>
                  <a:srgbClr val="C00000"/>
                </a:solidFill>
                <a:latin typeface="HelveticaNeueCyr" pitchFamily="50" charset="-52"/>
                <a:ea typeface="Helvetica Neue" panose="02000503000000020004" pitchFamily="2" charset="0"/>
                <a:cs typeface="Helvetica Neue" panose="02000503000000020004" pitchFamily="2" charset="0"/>
              </a:rPr>
              <a:t>форматов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работы судов, сокращения излишних судебных процедур и издержек</a:t>
            </a:r>
            <a:r>
              <a:rPr lang="ru-RU" sz="9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98305" y="866320"/>
            <a:ext cx="9593396" cy="5047536"/>
          </a:xfrm>
          <a:prstGeom prst="rect">
            <a:avLst/>
          </a:prstGeom>
          <a:noFill/>
        </p:spPr>
        <p:txBody>
          <a:bodyPr wrap="square" rtlCol="0">
            <a:spAutoFit/>
          </a:bodyPr>
          <a:lstStyle/>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главу 5-1 дополнить статьями 56-3 и 56-4 следующего содержания:</a:t>
            </a:r>
          </a:p>
          <a:p>
            <a:pPr algn="just"/>
            <a:r>
              <a:rPr lang="ru-RU" sz="1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56-3. Судебный пристав</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Судебным приставом является должностное лицо, состоящее на государственной службе, выполняющее возложенные на него законом задачи.</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Судебный пристав поддерживает общественный порядок в зале во время судебного заседания, оказывает содействие суду в выполнении процессуальных действий, осуществляет в судах охрану судей и иных участников процесса, выполняет распоряжения председательствующего, осуществляет другие полномочия, возложенные на него законом</a:t>
            </a:r>
            <a:r>
              <a:rPr lang="ru-RU" sz="1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56-4. Переводчик</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В качестве переводчика вызывается не заинтересованное в деле лицо, владеющее языками, знание которых необходимо для перевода, и привлеченное для участия в процессуальных действиях в случаях, когда лицо, участвующее в деле, а также свидетель, эксперт, специалист не владеют языком, на котором ведется производство по делу, а равно для перевода письменных документов.</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О назначении переводчика председательствующий выносит протокольное определение.</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Переводчик имеет право:</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задавать присутствующим при осуществлении перевода лицам вопросы для уточнения перевода;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знакомиться с протоколом судебного заседания, в котором он участвовал, подавать замечания на протокол в части полноты и правильности отражения перевода;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отказаться от участия в производстве по делу, если он не обладает достаточными знаниями, необходимыми для перевода;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получать возмещение расходов, понесенных им в связи с участием в деле, и вознаграждение за выполненную работу, если участие в производстве по делу не входит в круг его должностных обязанностей.</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Переводчик обязан:</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явиться в суд по вызову;</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осуществить полный и правильный перевод;</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удостоверить правильность перевода своей подписью в протоколе судебного заседания, проведенного с его участием, а также в иных документах, переданных ему для перевода;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не разглашать сведения об обстоятельствах дела и иные данные, ставшие ему известными в связи с привлечением в качестве переводчика;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соблюдать порядок во время судебного заседания.</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Правила настоящей статьи распространяются на лицо, владеющее навыками </a:t>
            </a:r>
            <a:r>
              <a:rPr lang="ru-RU" sz="10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сурдоперевода</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и привлеченное судом для участия в процессе.»;</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92536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434305"/>
            <a:ext cx="9122284" cy="370870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подпункт 2) части третьей статьи </a:t>
            </a:r>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59 </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после </a:t>
            </a:r>
            <a:r>
              <a:rPr lang="ru-RU" sz="1400" dirty="0">
                <a:latin typeface="Helvetica Neue" panose="02000503000000020004" pitchFamily="2" charset="0"/>
                <a:ea typeface="Helvetica Neue" panose="02000503000000020004" pitchFamily="2" charset="0"/>
                <a:cs typeface="Helvetica Neue" panose="02000503000000020004" pitchFamily="2" charset="0"/>
              </a:rPr>
              <a:t>слова «переводчика,»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словом «консультанта,»;</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60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«1. Представитель по поручению вправе совершать от имени представляемого все предусмотренные настоящим Кодексом процессуальные действия, кроме подписания искового заявления, передачи дела в арбитраж,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Международного финансового центра «Астана»</a:t>
            </a:r>
            <a:r>
              <a:rPr lang="ru-RU" sz="1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r>
              <a:rPr lang="ru-RU" sz="1400" dirty="0">
                <a:latin typeface="Helvetica Neue" panose="02000503000000020004" pitchFamily="2" charset="0"/>
                <a:ea typeface="Helvetica Neue" panose="02000503000000020004" pitchFamily="2" charset="0"/>
                <a:cs typeface="Helvetica Neue" panose="02000503000000020004" pitchFamily="2" charset="0"/>
              </a:rPr>
              <a:t> заключения мирового соглашения, соглашения об урегулировании спора (конфликта) в порядке медиации или соглашения об урегулировании спора в порядке </a:t>
            </a:r>
            <a:r>
              <a:rPr lang="ru-RU" sz="1400" dirty="0" err="1">
                <a:latin typeface="Helvetica Neue" panose="02000503000000020004" pitchFamily="2" charset="0"/>
                <a:ea typeface="Helvetica Neue" panose="02000503000000020004" pitchFamily="2" charset="0"/>
                <a:cs typeface="Helvetica Neue" panose="02000503000000020004" pitchFamily="2" charset="0"/>
              </a:rPr>
              <a:t>партисипативной</a:t>
            </a:r>
            <a:r>
              <a:rPr lang="ru-RU" sz="1400" dirty="0">
                <a:latin typeface="Helvetica Neue" panose="02000503000000020004" pitchFamily="2" charset="0"/>
                <a:ea typeface="Helvetica Neue" panose="02000503000000020004" pitchFamily="2" charset="0"/>
                <a:cs typeface="Helvetica Neue" panose="02000503000000020004" pitchFamily="2" charset="0"/>
              </a:rPr>
              <a:t> процедуры, полного или частичного отказа от иска или признания иска, увеличения или уменьшения предмета исковых требований, изменения предмета или основания иска, передачи полномочий другому лицу (передоверия), обжалования судебного акта в апелляционном, кассационном порядках, подачи заявления о пересмотре судебного акта по вновь открывшимся или новым обстоятельствам, требования принудительного исполнения судебного акта, получения присужденного имущества, отказа от апелляционной жалобы и ходатайства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 пересмотре судебного акта в кассационном порядке.»;</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81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319171" y="1401254"/>
            <a:ext cx="9276521" cy="3493264"/>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четвертую статьи 66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a:t>
            </a:r>
            <a:r>
              <a:rPr lang="ru-RU" sz="1400" dirty="0">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«4. В случае </a:t>
            </a:r>
            <a:r>
              <a:rPr lang="ru-RU" sz="1400" dirty="0" err="1">
                <a:latin typeface="Helvetica Neue" panose="02000503000000020004" pitchFamily="2" charset="0"/>
                <a:ea typeface="Helvetica Neue" panose="02000503000000020004" pitchFamily="2" charset="0"/>
                <a:cs typeface="Helvetica Neue" panose="02000503000000020004" pitchFamily="2" charset="0"/>
              </a:rPr>
              <a:t>неурегулирования</a:t>
            </a:r>
            <a:r>
              <a:rPr lang="ru-RU" sz="1400" dirty="0">
                <a:latin typeface="Helvetica Neue" panose="02000503000000020004" pitchFamily="2" charset="0"/>
                <a:ea typeface="Helvetica Neue" panose="02000503000000020004" pitchFamily="2" charset="0"/>
                <a:cs typeface="Helvetica Neue" panose="02000503000000020004" pitchFamily="2" charset="0"/>
              </a:rPr>
              <a:t> спора (конфликта) в порядке медиации доказательства, полученные судьей при проведении им медиации в суде, не могут быть представлены судье, в производстве которого находится дело,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 исключением случая, если против этого не возражают стороны.»;</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части первую и вторую статьи 74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400" dirty="0">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«1. Суд, рассматривающий дело,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собственной инициативе или </a:t>
            </a:r>
            <a:r>
              <a:rPr lang="ru-RU" sz="1400" dirty="0">
                <a:latin typeface="Helvetica Neue" panose="02000503000000020004" pitchFamily="2" charset="0"/>
                <a:ea typeface="Helvetica Neue" panose="02000503000000020004" pitchFamily="2" charset="0"/>
                <a:cs typeface="Helvetica Neue" panose="02000503000000020004" pitchFamily="2" charset="0"/>
              </a:rPr>
              <a:t>в случае удовлетворения ходатайства лица, участвующего в деле, о необходимости обеспечения (сбора, исследования) доказательств, находящихся в другом городе или районе, поручает соответствующему суду произвести определенные процессуальные действия.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Суд, рассматривающий дело,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собственной инициативе или </a:t>
            </a:r>
            <a:r>
              <a:rPr lang="ru-RU" sz="1400" dirty="0">
                <a:latin typeface="Helvetica Neue" panose="02000503000000020004" pitchFamily="2" charset="0"/>
                <a:ea typeface="Helvetica Neue" panose="02000503000000020004" pitchFamily="2" charset="0"/>
                <a:cs typeface="Helvetica Neue" panose="02000503000000020004" pitchFamily="2" charset="0"/>
              </a:rPr>
              <a:t>в случае удовлетворения ходатайств лиц, участвующих в деле, о необходимости обеспечения (сбора, исследования) доказательств, находящихся в другом государстве, с которым Республика Казахстан имеет договор об оказании правовой помощи по гражданским делам, направляет судебное поручение в соответствии с положениями этого договора.»;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27710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054100" y="522645"/>
            <a:ext cx="8737600"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от </a:t>
            </a:r>
            <a:r>
              <a:rPr lang="ru-RU" sz="9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900" b="1" dirty="0" smtClean="0">
                <a:latin typeface="HelveticaNeueCyr" pitchFamily="50" charset="-52"/>
                <a:ea typeface="Helvetica Neue" panose="02000503000000020004" pitchFamily="2" charset="0"/>
                <a:cs typeface="Helvetica Neue" panose="02000503000000020004" pitchFamily="2" charset="0"/>
              </a:rPr>
              <a:t>ГПК 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9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42372" y="967320"/>
            <a:ext cx="9441456" cy="4785926"/>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подпункт 3) части третьей статьи 80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«3) судья - по вопросам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соблюдения тайны совещания </a:t>
            </a:r>
            <a:r>
              <a:rPr lang="ru-RU" sz="1400" dirty="0">
                <a:latin typeface="Helvetica Neue" panose="02000503000000020004" pitchFamily="2" charset="0"/>
                <a:ea typeface="Helvetica Neue" panose="02000503000000020004" pitchFamily="2" charset="0"/>
                <a:cs typeface="Helvetica Neue" panose="02000503000000020004" pitchFamily="2" charset="0"/>
              </a:rPr>
              <a:t>при обсуждении обстоятельств дела при вынесении решения или приговора;»;</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вторую статьи 81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Свидетель может быть допрошен судом в месте своего пребывания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с использованием технических средств связи, </a:t>
            </a:r>
            <a:r>
              <a:rPr lang="ru-RU" sz="1400" dirty="0">
                <a:latin typeface="Helvetica Neue" panose="02000503000000020004" pitchFamily="2" charset="0"/>
                <a:ea typeface="Helvetica Neue" panose="02000503000000020004" pitchFamily="2" charset="0"/>
                <a:cs typeface="Helvetica Neue" panose="02000503000000020004" pitchFamily="2" charset="0"/>
              </a:rPr>
              <a:t>если он вследствие болезни, старости, инвалидности,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отдаленности места нахождения </a:t>
            </a:r>
            <a:r>
              <a:rPr lang="ru-RU" sz="1400" dirty="0">
                <a:latin typeface="Helvetica Neue" panose="02000503000000020004" pitchFamily="2" charset="0"/>
                <a:ea typeface="Helvetica Neue" panose="02000503000000020004" pitchFamily="2" charset="0"/>
                <a:cs typeface="Helvetica Neue" panose="02000503000000020004" pitchFamily="2" charset="0"/>
              </a:rPr>
              <a:t>или других уважительных причин не в состоянии явиться по вызову суда.»;</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100:</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a:t>
            </a:r>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 части второй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предложением вторым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«Письменные доказательства также могут быть истребованы судом по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собственной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инициативе</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часть </a:t>
            </a:r>
            <a:r>
              <a:rPr lang="ru-RU" sz="1400" b="1" dirty="0">
                <a:latin typeface="Helvetica Neue" panose="02000503000000020004" pitchFamily="2" charset="0"/>
                <a:ea typeface="Helvetica Neue" panose="02000503000000020004" pitchFamily="2" charset="0"/>
                <a:cs typeface="Helvetica Neue" panose="02000503000000020004" pitchFamily="2" charset="0"/>
              </a:rPr>
              <a:t>шестую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«6. Доказательства в форме электронных документов или их копий, удостоверенных электронной цифровой подписью,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представляются суду с соблюдением правил, установленных настоящей статьей.</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Электронный документ признается доказательством, </a:t>
            </a:r>
            <a:r>
              <a:rPr lang="ru-RU" sz="1400" dirty="0">
                <a:latin typeface="Helvetica Neue" panose="02000503000000020004" pitchFamily="2" charset="0"/>
                <a:ea typeface="Helvetica Neue" panose="02000503000000020004" pitchFamily="2" charset="0"/>
                <a:cs typeface="Helvetica Neue" panose="02000503000000020004" pitchFamily="2" charset="0"/>
              </a:rPr>
              <a:t>за исключением случаев, когда законодательством Республики Казахстан не допускается использование только электронного документа.»;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1654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054100" y="522645"/>
            <a:ext cx="8737600"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от </a:t>
            </a:r>
            <a:r>
              <a:rPr lang="ru-RU" sz="9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900" b="1" dirty="0" smtClean="0">
                <a:latin typeface="HelveticaNeueCyr" pitchFamily="50" charset="-52"/>
                <a:ea typeface="Helvetica Neue" panose="02000503000000020004" pitchFamily="2" charset="0"/>
                <a:cs typeface="Helvetica Neue" panose="02000503000000020004" pitchFamily="2" charset="0"/>
              </a:rPr>
              <a:t>ГПК 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9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42372" y="967320"/>
            <a:ext cx="9441456" cy="3785652"/>
          </a:xfrm>
          <a:prstGeom prst="rect">
            <a:avLst/>
          </a:prstGeom>
          <a:noFill/>
        </p:spPr>
        <p:txBody>
          <a:bodyPr wrap="square" rtlCol="0">
            <a:spAutoFit/>
          </a:bodyPr>
          <a:lstStyle/>
          <a:p>
            <a:pPr algn="just"/>
            <a:r>
              <a:rPr lang="ru-RU" sz="2000" b="1" dirty="0"/>
              <a:t>статью 105 </a:t>
            </a:r>
            <a:r>
              <a:rPr lang="ru-RU" sz="2000" b="1" dirty="0">
                <a:solidFill>
                  <a:srgbClr val="FF0000"/>
                </a:solidFill>
              </a:rPr>
              <a:t>дополнить частью четвертой следующего содержания:</a:t>
            </a:r>
          </a:p>
          <a:p>
            <a:pPr algn="just"/>
            <a:r>
              <a:rPr lang="ru-RU" sz="2000" b="1" dirty="0">
                <a:solidFill>
                  <a:srgbClr val="FF0000"/>
                </a:solidFill>
              </a:rPr>
              <a:t>«4. Если в условиях соглашений, заключенных в рамках примирительной процедуры между сторонами в судах первой и апелляционной инстанций, увеличен размер исковых требований либо изменен предмет спора, доплата государственной пошлины не производится. Распределение судебных расходов осуществляется в порядке, установленном настоящим Кодексом.»;</a:t>
            </a:r>
          </a:p>
          <a:p>
            <a:pPr algn="just"/>
            <a:endParaRPr lang="ru-RU" sz="2000" dirty="0"/>
          </a:p>
          <a:p>
            <a:pPr algn="just"/>
            <a:r>
              <a:rPr lang="ru-RU" sz="2000" b="1" dirty="0"/>
              <a:t>в части шестой статьи 109 слово </a:t>
            </a:r>
            <a:r>
              <a:rPr lang="ru-RU" sz="2000" b="1" dirty="0">
                <a:solidFill>
                  <a:srgbClr val="FF0000"/>
                </a:solidFill>
              </a:rPr>
              <a:t>«пяти» заменить </a:t>
            </a:r>
            <a:r>
              <a:rPr lang="ru-RU" sz="2000" dirty="0">
                <a:solidFill>
                  <a:srgbClr val="FF0000"/>
                </a:solidFill>
              </a:rPr>
              <a:t>словом </a:t>
            </a:r>
            <a:r>
              <a:rPr lang="ru-RU" sz="2000" b="1" dirty="0">
                <a:solidFill>
                  <a:srgbClr val="FF0000"/>
                </a:solidFill>
              </a:rPr>
              <a:t>«трех»;</a:t>
            </a:r>
          </a:p>
          <a:p>
            <a:pPr algn="just"/>
            <a:endParaRPr lang="ru-RU" sz="2000" dirty="0"/>
          </a:p>
          <a:p>
            <a:pPr algn="just"/>
            <a:r>
              <a:rPr lang="ru-RU" sz="2000" b="1" dirty="0"/>
              <a:t>В статье 120:</a:t>
            </a:r>
          </a:p>
          <a:p>
            <a:pPr algn="just"/>
            <a:r>
              <a:rPr lang="ru-RU" sz="2000" dirty="0"/>
              <a:t>в части первой слова </a:t>
            </a:r>
            <a:r>
              <a:rPr lang="ru-RU" sz="2000" dirty="0">
                <a:solidFill>
                  <a:srgbClr val="FF0000"/>
                </a:solidFill>
              </a:rPr>
              <a:t>«</a:t>
            </a:r>
            <a:r>
              <a:rPr lang="ru-RU" sz="2000" b="1" dirty="0">
                <a:solidFill>
                  <a:srgbClr val="FF0000"/>
                </a:solidFill>
              </a:rPr>
              <a:t>без удаления суда в совещательную комнату» исключить</a:t>
            </a:r>
            <a:r>
              <a:rPr lang="ru-RU" sz="2000" dirty="0">
                <a:solidFill>
                  <a:srgbClr val="FF0000"/>
                </a:solidFill>
              </a:rPr>
              <a:t>;</a:t>
            </a:r>
          </a:p>
          <a:p>
            <a:pPr algn="just"/>
            <a:r>
              <a:rPr lang="ru-RU" sz="2000" dirty="0"/>
              <a:t>в части третьей слова </a:t>
            </a:r>
            <a:r>
              <a:rPr lang="ru-RU" sz="2000" b="1" dirty="0">
                <a:solidFill>
                  <a:srgbClr val="FF0000"/>
                </a:solidFill>
              </a:rPr>
              <a:t>«в совещательной комнате» исключить;</a:t>
            </a:r>
          </a:p>
        </p:txBody>
      </p:sp>
    </p:spTree>
    <p:extLst>
      <p:ext uri="{BB962C8B-B14F-4D97-AF65-F5344CB8AC3E}">
        <p14:creationId xmlns:p14="http://schemas.microsoft.com/office/powerpoint/2010/main" val="58459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434305"/>
            <a:ext cx="9243470" cy="3462486"/>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четвертую статьи 126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«4. Заявление о восстановлении пропущенного процессуального срока подается в суд, в котором надлежало совершить процессуальное действие, не позднее одного месяца со дня, когда заявителю стало известно о нарушении его прав или законных интересов.</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Лица, участвующие в деле,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незамедлительно извещаются о поступлении заявления и имеют право представить в суд отзыв.</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рассматривает и разрешает заявление о восстановлении пропущенного процессуального срока в течение десяти рабочих дней со дня его поступления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вправе по своему усмотрению рассмотреть заявление о восстановлении пропущенного процессуального срока без вызова лиц, участвующих в деле, либо назначить судебное заседание. </a:t>
            </a:r>
            <a:r>
              <a:rPr lang="ru-RU" sz="1600" dirty="0">
                <a:latin typeface="Helvetica Neue" panose="02000503000000020004" pitchFamily="2" charset="0"/>
                <a:ea typeface="Helvetica Neue" panose="02000503000000020004" pitchFamily="2" charset="0"/>
                <a:cs typeface="Helvetica Neue" panose="02000503000000020004" pitchFamily="2" charset="0"/>
              </a:rPr>
              <a:t>При этом неявка лиц, участвующих в деле, извещенных надлежащим образом о времени и месте судебного заседания, не является препятствием к рассмотрению заявления.»;</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4391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50763" y="789159"/>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25 июня 2020 года  № 346-VI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по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вопросам защиты прав потребителей</a:t>
            </a:r>
            <a:r>
              <a:rPr lang="ru-RU" sz="11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450763" y="1337851"/>
            <a:ext cx="9056794" cy="1477328"/>
          </a:xfrm>
          <a:prstGeom prst="rect">
            <a:avLst/>
          </a:prstGeom>
          <a:noFill/>
        </p:spPr>
        <p:txBody>
          <a:bodyPr wrap="square" rtlCol="0">
            <a:spAutoFit/>
          </a:bodyPr>
          <a:lstStyle/>
          <a:p>
            <a:r>
              <a:rPr lang="ru-RU" sz="1800" b="1" dirty="0"/>
              <a:t>пункт 1 статьи 9 </a:t>
            </a:r>
            <a:r>
              <a:rPr lang="ru-RU" sz="1800" b="1" dirty="0">
                <a:solidFill>
                  <a:srgbClr val="FF0000"/>
                </a:solidFill>
              </a:rPr>
              <a:t>дополнить</a:t>
            </a:r>
            <a:r>
              <a:rPr lang="ru-RU" sz="1800" b="1" dirty="0"/>
              <a:t> частью третьей следующего содержания:</a:t>
            </a:r>
          </a:p>
          <a:p>
            <a:pPr algn="just"/>
            <a:r>
              <a:rPr lang="ru-RU" sz="1800" b="1" dirty="0">
                <a:solidFill>
                  <a:srgbClr val="FF0000"/>
                </a:solidFill>
              </a:rPr>
              <a:t>«Защита гражданских прав путем компенсации морального вреда, причиненного потребителю вследствие нарушения его прав и законных интересов, предусмотренных законодательством Республики Казахстан о защите прав потребителей, может осуществляться субъектами досудебного урегулирования потребительских </a:t>
            </a:r>
            <a:r>
              <a:rPr lang="ru-RU" sz="1800" b="1" dirty="0" smtClean="0">
                <a:solidFill>
                  <a:srgbClr val="FF0000"/>
                </a:solidFill>
              </a:rPr>
              <a:t>споров.</a:t>
            </a:r>
            <a:r>
              <a:rPr lang="ru-RU" sz="1800" b="1" dirty="0" smtClean="0">
                <a:solidFill>
                  <a:schemeClr val="bg1"/>
                </a:solidFill>
              </a:rPr>
              <a:t>.».</a:t>
            </a:r>
            <a:endParaRPr lang="ru-RU" sz="1800" b="1" dirty="0">
              <a:solidFill>
                <a:schemeClr val="bg1"/>
              </a:solidFill>
            </a:endParaRPr>
          </a:p>
        </p:txBody>
      </p:sp>
      <p:sp>
        <p:nvSpPr>
          <p:cNvPr id="6" name="TextBox 5">
            <a:extLst>
              <a:ext uri="{FF2B5EF4-FFF2-40B4-BE49-F238E27FC236}">
                <a16:creationId xmlns="" xmlns:a16="http://schemas.microsoft.com/office/drawing/2014/main" id="{43BD7BC0-D5F0-A14D-8784-945ECEFFEEA6}"/>
              </a:ext>
            </a:extLst>
          </p:cNvPr>
          <p:cNvSpPr txBox="1"/>
          <p:nvPr/>
        </p:nvSpPr>
        <p:spPr>
          <a:xfrm>
            <a:off x="450763" y="3043692"/>
            <a:ext cx="8737600" cy="600164"/>
          </a:xfrm>
          <a:prstGeom prst="rect">
            <a:avLst/>
          </a:prstGeom>
          <a:noFill/>
        </p:spPr>
        <p:txBody>
          <a:bodyPr wrap="square" rtlCol="0">
            <a:spAutoFit/>
          </a:bodyPr>
          <a:lstStyle/>
          <a:p>
            <a:endParaRPr lang="ru-RU" sz="1100" b="1" dirty="0" smtClean="0">
              <a:latin typeface="HelveticaNeueCyr" pitchFamily="50" charset="-52"/>
              <a:ea typeface="Helvetica Neue" panose="02000503000000020004" pitchFamily="2" charset="0"/>
              <a:cs typeface="Helvetica Neue" panose="02000503000000020004" pitchFamily="2" charset="0"/>
            </a:endParaRPr>
          </a:p>
          <a:p>
            <a:pPr algn="ctr"/>
            <a:r>
              <a:rPr lang="ru-RU" sz="1100" b="1" dirty="0" smtClean="0">
                <a:latin typeface="HelveticaNeueCyr" pitchFamily="50" charset="-52"/>
                <a:ea typeface="Helvetica Neue" panose="02000503000000020004" pitchFamily="2" charset="0"/>
                <a:cs typeface="Helvetica Neue" panose="02000503000000020004" pitchFamily="2" charset="0"/>
              </a:rPr>
              <a:t>Закон РК от </a:t>
            </a:r>
            <a:r>
              <a:rPr lang="ru-RU" sz="1100" b="1" dirty="0">
                <a:latin typeface="HelveticaNeueCyr" pitchFamily="50" charset="-52"/>
                <a:ea typeface="Helvetica Neue" panose="02000503000000020004" pitchFamily="2" charset="0"/>
                <a:cs typeface="Helvetica Neue" panose="02000503000000020004" pitchFamily="2" charset="0"/>
              </a:rPr>
              <a:t>25 июня 2020 года  №  347-VI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регулирования цифровых технологий</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50763" y="3673605"/>
            <a:ext cx="8979676" cy="1477328"/>
          </a:xfrm>
          <a:prstGeom prst="rect">
            <a:avLst/>
          </a:prstGeom>
          <a:noFill/>
        </p:spPr>
        <p:txBody>
          <a:bodyPr wrap="square" rtlCol="0">
            <a:spAutoFit/>
          </a:bodyPr>
          <a:lstStyle/>
          <a:p>
            <a:pPr algn="just"/>
            <a:r>
              <a:rPr lang="ru-RU" sz="1800" b="1" dirty="0"/>
              <a:t>пункт 2 статьи 115 после слова «права» </a:t>
            </a:r>
            <a:r>
              <a:rPr lang="ru-RU" sz="1800" b="1" dirty="0">
                <a:solidFill>
                  <a:srgbClr val="FF0000"/>
                </a:solidFill>
              </a:rPr>
              <a:t>дополнить словами «, цифровые активы»;</a:t>
            </a:r>
          </a:p>
          <a:p>
            <a:pPr algn="just"/>
            <a:r>
              <a:rPr lang="ru-RU" sz="1800" b="1" dirty="0">
                <a:solidFill>
                  <a:srgbClr val="FF0000"/>
                </a:solidFill>
              </a:rPr>
              <a:t> статью 116 дополнить пунктом 3-1 следующего содержания:</a:t>
            </a:r>
          </a:p>
          <a:p>
            <a:pPr algn="just"/>
            <a:r>
              <a:rPr lang="ru-RU" sz="1800" b="1" dirty="0">
                <a:solidFill>
                  <a:srgbClr val="FF0000"/>
                </a:solidFill>
              </a:rPr>
              <a:t>«3-1. Понятие и виды цифровых активов, а также особенности оборота цифровых активов определяются законодательством Республики Казахстан, актами Международного финансового центра «Астана».».</a:t>
            </a:r>
          </a:p>
        </p:txBody>
      </p:sp>
    </p:spTree>
    <p:extLst>
      <p:ext uri="{BB962C8B-B14F-4D97-AF65-F5344CB8AC3E}">
        <p14:creationId xmlns:p14="http://schemas.microsoft.com/office/powerpoint/2010/main" val="753596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323422"/>
            <a:ext cx="9254487" cy="4278094"/>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главу 11-1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статьей 133-4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133-4. Электронный протокол</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Электронным протоколом признается аудио-, видеозапись судебного разбирательства.</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Технические требования к электронному протоколу, обеспечивающие полноту, структурирование и качественное воспроизведение, определяются органом, осуществляющим организационное и материально-техническое обеспечение деятельности судов, с учетом требований настоящего Кодекса.»;</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части первой статьи 134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«судьей» заменить словами «в электронной форме»;</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135:</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подпункт 6)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«6) об исполнении соглашений об урегулировании споров,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заключенных в порядке </a:t>
            </a:r>
            <a:r>
              <a:rPr lang="ru-RU" sz="16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партисипативной</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процедуры;»;</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подпункт 18) исключить;</a:t>
            </a:r>
          </a:p>
        </p:txBody>
      </p:sp>
    </p:spTree>
    <p:extLst>
      <p:ext uri="{BB962C8B-B14F-4D97-AF65-F5344CB8AC3E}">
        <p14:creationId xmlns:p14="http://schemas.microsoft.com/office/powerpoint/2010/main" val="1378791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2" y="1434305"/>
            <a:ext cx="9210419" cy="3293209"/>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Статью 143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«Статья 143. Выдача судебного приказа взыскателю и направление его на исполнение</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Если в установленный срок от должника не поступит в суд возражение, судебный приказ выдается взыскателю для предъявления к исполнению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или по его заявлению </a:t>
            </a:r>
            <a:r>
              <a:rPr lang="ru-RU" sz="1600" dirty="0">
                <a:latin typeface="Helvetica Neue" panose="02000503000000020004" pitchFamily="2" charset="0"/>
                <a:ea typeface="Helvetica Neue" panose="02000503000000020004" pitchFamily="2" charset="0"/>
                <a:cs typeface="Helvetica Neue" panose="02000503000000020004" pitchFamily="2" charset="0"/>
              </a:rPr>
              <a:t>направляется судом на исполнение в соответствующий орган юстиции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региональную палату частных судебных исполнителей по территориальности.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2. По просьбе взыскателя, а также по требованиям, подлежащим немедленному исполнению в соответствии со статьей 243 настоящего Кодекса, судебный приказ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направляется</a:t>
            </a:r>
            <a:r>
              <a:rPr lang="ru-RU" sz="1600" dirty="0">
                <a:latin typeface="Helvetica Neue" panose="02000503000000020004" pitchFamily="2" charset="0"/>
                <a:ea typeface="Helvetica Neue" panose="02000503000000020004" pitchFamily="2" charset="0"/>
                <a:cs typeface="Helvetica Neue" panose="02000503000000020004" pitchFamily="2" charset="0"/>
              </a:rPr>
              <a:t> на исполнение непосредственно судом.</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3. Для взыскания государственной пошлины с должника в доход соответствующего бюджета отдельный экземпляр судебного приказа направляется непосредственно судом в соответствующий орган юстиции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региональную палату частных судебных исполнителей по территориальности.»;</a:t>
            </a:r>
          </a:p>
        </p:txBody>
      </p:sp>
    </p:spTree>
    <p:extLst>
      <p:ext uri="{BB962C8B-B14F-4D97-AF65-F5344CB8AC3E}">
        <p14:creationId xmlns:p14="http://schemas.microsoft.com/office/powerpoint/2010/main" val="1164053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004" y="1306994"/>
            <a:ext cx="9373695" cy="3785652"/>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144:</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третьей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«3. Суд переходит к рассмотрению дела по правилам искового производства, о чем указывает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определении о подготовке дела к судебному разбирательству</a:t>
            </a:r>
            <a:r>
              <a:rPr lang="ru-RU" sz="1600" dirty="0">
                <a:latin typeface="Helvetica Neue" panose="02000503000000020004" pitchFamily="2" charset="0"/>
                <a:ea typeface="Helvetica Neue" panose="02000503000000020004" pitchFamily="2" charset="0"/>
                <a:cs typeface="Helvetica Neue" panose="02000503000000020004" pitchFamily="2" charset="0"/>
              </a:rPr>
              <a:t>, если:»;</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четвертую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«4. В определении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 подготовке дела к судебному разбирательству </a:t>
            </a:r>
            <a:r>
              <a:rPr lang="ru-RU" sz="1600" dirty="0">
                <a:latin typeface="Helvetica Neue" panose="02000503000000020004" pitchFamily="2" charset="0"/>
                <a:ea typeface="Helvetica Neue" panose="02000503000000020004" pitchFamily="2" charset="0"/>
                <a:cs typeface="Helvetica Neue" panose="02000503000000020004" pitchFamily="2" charset="0"/>
              </a:rPr>
              <a:t>указываются действия, которые подлежат совершению лицами, участвующими в деле, и сроки совершения этих действий. Дело должно быть рассмотрено в сроки, установленные настоящим Кодексом для дел соответствующей категории. Срок рассмотрения дела исчисляется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 дня принятия искового заявления</a:t>
            </a:r>
            <a:r>
              <a:rPr lang="ru-RU" sz="1600" dirty="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подпункт 1) части первой статьи 145 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по исковым заявлениям о взыскании денег, если цена иска не превышает для юридических лиц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двух тысяч </a:t>
            </a:r>
            <a:r>
              <a:rPr lang="ru-RU" sz="1600" dirty="0">
                <a:latin typeface="Helvetica Neue" panose="02000503000000020004" pitchFamily="2" charset="0"/>
                <a:ea typeface="Helvetica Neue" panose="02000503000000020004" pitchFamily="2" charset="0"/>
                <a:cs typeface="Helvetica Neue" panose="02000503000000020004" pitchFamily="2" charset="0"/>
              </a:rPr>
              <a:t>месячных расчетных показателей, для индивидуальных предпринимателей, граждан -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одной тысячи </a:t>
            </a:r>
            <a:r>
              <a:rPr lang="ru-RU" sz="1600" dirty="0">
                <a:latin typeface="Helvetica Neue" panose="02000503000000020004" pitchFamily="2" charset="0"/>
                <a:ea typeface="Helvetica Neue" panose="02000503000000020004" pitchFamily="2" charset="0"/>
                <a:cs typeface="Helvetica Neue" panose="02000503000000020004" pitchFamily="2" charset="0"/>
              </a:rPr>
              <a:t>месячных расчетных показателей;»;</a:t>
            </a:r>
          </a:p>
        </p:txBody>
      </p:sp>
    </p:spTree>
    <p:extLst>
      <p:ext uri="{BB962C8B-B14F-4D97-AF65-F5344CB8AC3E}">
        <p14:creationId xmlns:p14="http://schemas.microsoft.com/office/powerpoint/2010/main" val="333846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31073"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310689" y="638280"/>
            <a:ext cx="8449938"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от </a:t>
            </a:r>
            <a:r>
              <a:rPr lang="ru-RU" sz="9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900" b="1" dirty="0" smtClean="0">
                <a:latin typeface="HelveticaNeueCyr" pitchFamily="50" charset="-52"/>
                <a:ea typeface="Helvetica Neue" panose="02000503000000020004" pitchFamily="2" charset="0"/>
                <a:cs typeface="Helvetica Neue" panose="02000503000000020004" pitchFamily="2" charset="0"/>
              </a:rPr>
              <a:t>ГПК 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9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21186" y="1007612"/>
            <a:ext cx="9628424" cy="4031873"/>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части вторую, третью, четвертую и пятую статьи 146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«2. Суд уведомляет стороны о рассмотрении дела в упрощенном (письменном) производстве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 позднее следующего рабочего дня со дня его принятия по адресу электронной почты или абонентскому номеру сотовой связи, а также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использованием иных средств связи, обеспечивающих фиксирование уведомления.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Стороны, не согласные с рассмотрением дела в упрощенном (письменном) производстве, вправе в течение пятнадцати рабочих дней со дня получения уведомления представить в суд ходатайство о рассмотрении спора по правилам искового производства в общем порядке, </a:t>
            </a:r>
            <a:r>
              <a:rPr lang="ru-RU" sz="1600" dirty="0">
                <a:latin typeface="Helvetica Neue" panose="02000503000000020004" pitchFamily="2" charset="0"/>
                <a:ea typeface="Helvetica Neue" panose="02000503000000020004" pitchFamily="2" charset="0"/>
                <a:cs typeface="Helvetica Neue" panose="02000503000000020004" pitchFamily="2" charset="0"/>
              </a:rPr>
              <a:t>а ответчик - отзыв (возражение) на иск с приложением документов и доказательств.</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Ходатайство о рассмотрении спора в общем порядке, поступившее в суд после вынесения решения, принимается и рассматривается как заявление об отмене этого решения.</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5. Суд рассматривает дело в порядке упрощенного (письменного) производства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электронном формате </a:t>
            </a:r>
            <a:r>
              <a:rPr lang="ru-RU" sz="1600" dirty="0">
                <a:latin typeface="Helvetica Neue" panose="02000503000000020004" pitchFamily="2" charset="0"/>
                <a:ea typeface="Helvetica Neue" panose="02000503000000020004" pitchFamily="2" charset="0"/>
                <a:cs typeface="Helvetica Neue" panose="02000503000000020004" pitchFamily="2" charset="0"/>
              </a:rPr>
              <a:t>без вызова сторон после истечения сроков, установленных судом для представления отзыва, доказательств и иных документов.»;</a:t>
            </a:r>
          </a:p>
        </p:txBody>
      </p:sp>
    </p:spTree>
    <p:extLst>
      <p:ext uri="{BB962C8B-B14F-4D97-AF65-F5344CB8AC3E}">
        <p14:creationId xmlns:p14="http://schemas.microsoft.com/office/powerpoint/2010/main" val="895695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5226" y="1467646"/>
            <a:ext cx="9376474" cy="4031873"/>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147:</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заголовке </a:t>
            </a:r>
            <a:r>
              <a:rPr lang="ru-RU" sz="1600" dirty="0">
                <a:latin typeface="Helvetica Neue" panose="02000503000000020004" pitchFamily="2" charset="0"/>
                <a:ea typeface="Helvetica Neue" panose="02000503000000020004" pitchFamily="2" charset="0"/>
                <a:cs typeface="Helvetica Neue" panose="02000503000000020004" pitchFamily="2" charset="0"/>
              </a:rPr>
              <a:t>слово «рассматриваемому»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словом «рассмотренному»;</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первую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По делу,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рассмотренному</a:t>
            </a:r>
            <a:r>
              <a:rPr lang="ru-RU" sz="1600" dirty="0">
                <a:latin typeface="Helvetica Neue" panose="02000503000000020004" pitchFamily="2" charset="0"/>
                <a:ea typeface="Helvetica Neue" panose="02000503000000020004" pitchFamily="2" charset="0"/>
                <a:cs typeface="Helvetica Neue" panose="02000503000000020004" pitchFamily="2" charset="0"/>
              </a:rPr>
              <a:t> в порядке упрощенного (письменного) производства, суд выносит решение,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которое состоит из вводной и резолютивной частей. </a:t>
            </a:r>
            <a:r>
              <a:rPr lang="ru-RU" sz="1600" dirty="0">
                <a:latin typeface="Helvetica Neue" panose="02000503000000020004" pitchFamily="2" charset="0"/>
                <a:ea typeface="Helvetica Neue" panose="02000503000000020004" pitchFamily="2" charset="0"/>
                <a:cs typeface="Helvetica Neue" panose="02000503000000020004" pitchFamily="2" charset="0"/>
              </a:rPr>
              <a:t>Копия решения суда высылается сторонам с использованием средств связи, обеспечивающих фиксирование ее получения, либо выдается не позднее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трех</a:t>
            </a:r>
            <a:r>
              <a:rPr lang="ru-RU" sz="1600" dirty="0">
                <a:latin typeface="Helvetica Neue" panose="02000503000000020004" pitchFamily="2" charset="0"/>
                <a:ea typeface="Helvetica Neue" panose="02000503000000020004" pitchFamily="2" charset="0"/>
                <a:cs typeface="Helvetica Neue" panose="02000503000000020004" pitchFamily="2" charset="0"/>
              </a:rPr>
              <a:t> рабочих дней со дня вынесения решения.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по письменному ходатайству стороны, заявленному до вступления решения в законную силу, либо по своей инициативе изготавливает решение, состоящее из вводной, мотивировочной и резолютивной частей.»;</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третью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«Судья вместе с определением об отказе в отмене решения обязан выдать сторонам решение, состоящее из вводной, мотивировочной и резолютивной частей, если ранее такое решение не выдавалось.»;</a:t>
            </a:r>
          </a:p>
        </p:txBody>
      </p:sp>
    </p:spTree>
    <p:extLst>
      <p:ext uri="{BB962C8B-B14F-4D97-AF65-F5344CB8AC3E}">
        <p14:creationId xmlns:p14="http://schemas.microsoft.com/office/powerpoint/2010/main" val="2751521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36942" y="1596166"/>
            <a:ext cx="9354758" cy="3416320"/>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148:</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вторую</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6-1)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«6-1) сведения о предпринятых стороной (сторонами) действиях, направленных на примирение, если такие действия предпринимались;»;</a:t>
            </a:r>
          </a:p>
          <a:p>
            <a:pPr algn="just"/>
            <a:endParaRPr lang="ru-RU" sz="18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пятую исключить;</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149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5-1)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«5-1) документы, подтверждающие совершение стороной (сторонами) действий, направленных на примирение, если такие действия совершались;»;</a:t>
            </a:r>
          </a:p>
        </p:txBody>
      </p:sp>
    </p:spTree>
    <p:extLst>
      <p:ext uri="{BB962C8B-B14F-4D97-AF65-F5344CB8AC3E}">
        <p14:creationId xmlns:p14="http://schemas.microsoft.com/office/powerpoint/2010/main" val="209582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478663"/>
            <a:ext cx="9061492" cy="3170099"/>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150</a:t>
            </a:r>
            <a:r>
              <a:rPr lang="ru-RU" sz="2000" dirty="0">
                <a:latin typeface="Helvetica Neue" panose="02000503000000020004" pitchFamily="2" charset="0"/>
                <a:ea typeface="Helvetica Neue" panose="02000503000000020004" pitchFamily="2" charset="0"/>
                <a:cs typeface="Helvetica Neue" panose="02000503000000020004" pitchFamily="2" charset="0"/>
              </a:rPr>
              <a:t>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абзацами вторым и третьим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проведении примирительных процедур принятие искового заявления осуществляется в течение десяти рабочих дней со дня поступления искового заявления. О результатах проведения примирительных процедур указывается в определении суда о принятии либо об отказе в принятии искового заявления.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Примирительные процедуры при принятии искового заявления проводятся судьей по правилам, предусмотренным главой 17 настоящего Кодекса.»;</a:t>
            </a:r>
          </a:p>
        </p:txBody>
      </p:sp>
    </p:spTree>
    <p:extLst>
      <p:ext uri="{BB962C8B-B14F-4D97-AF65-F5344CB8AC3E}">
        <p14:creationId xmlns:p14="http://schemas.microsoft.com/office/powerpoint/2010/main" val="2327545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327092" y="1511713"/>
            <a:ext cx="9356735"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подпункт 4) части первой статьи 156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«4) приостановление реализации имущества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предъявления иска об освобождении имущества от ареста;»;</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вторую статьи 159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«2. Лица, участвующие в деле,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незамедлительно</a:t>
            </a:r>
            <a:r>
              <a:rPr lang="ru-RU" sz="1800" dirty="0">
                <a:latin typeface="Helvetica Neue" panose="02000503000000020004" pitchFamily="2" charset="0"/>
                <a:ea typeface="Helvetica Neue" panose="02000503000000020004" pitchFamily="2" charset="0"/>
                <a:cs typeface="Helvetica Neue" panose="02000503000000020004" pitchFamily="2" charset="0"/>
              </a:rPr>
              <a:t> извещаются о поступлении заявления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 имеют право представить в суд отзыв.</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Суд рассматривает и разрешает заявление о замене меры обеспечения иска в течение пяти рабочих дней со дня его поступления в суд.</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вправе рассмотреть заявление о замене меры обеспечения иска без вызова лиц, участвующих в деле, либо назначить судебное заседание. </a:t>
            </a:r>
            <a:r>
              <a:rPr lang="ru-RU" sz="1800" dirty="0">
                <a:latin typeface="Helvetica Neue" panose="02000503000000020004" pitchFamily="2" charset="0"/>
                <a:ea typeface="Helvetica Neue" panose="02000503000000020004" pitchFamily="2" charset="0"/>
                <a:cs typeface="Helvetica Neue" panose="02000503000000020004" pitchFamily="2" charset="0"/>
              </a:rPr>
              <a:t>При этом неявка лиц, участвующих в деле, извещенных надлежащим образом о времени и месте судебного заседания, не является препятствием для рассмотрения заявления.»;</a:t>
            </a:r>
          </a:p>
        </p:txBody>
      </p:sp>
    </p:spTree>
    <p:extLst>
      <p:ext uri="{BB962C8B-B14F-4D97-AF65-F5344CB8AC3E}">
        <p14:creationId xmlns:p14="http://schemas.microsoft.com/office/powerpoint/2010/main" val="2657646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395971" y="1765443"/>
            <a:ext cx="9254805" cy="2862322"/>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статью 160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2-1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«2-1. В случаях прекращения производства по делу, оставления искового заявления без рассмотрения, а также возвращения искового заявления принятые меры по обеспечению иска сохраняют свое действие до вступления определения суда в законную силу.»;</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подпункт 5) статьи 165</a:t>
            </a:r>
            <a:r>
              <a:rPr lang="ru-RU" sz="2000" dirty="0">
                <a:latin typeface="Helvetica Neue" panose="02000503000000020004" pitchFamily="2" charset="0"/>
                <a:ea typeface="Helvetica Neue" panose="02000503000000020004" pitchFamily="2" charset="0"/>
                <a:cs typeface="Helvetica Neue" panose="02000503000000020004" pitchFamily="2" charset="0"/>
              </a:rPr>
              <a:t> после слов «в арбитраж»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суд Международного финансового центра «Астана»;</a:t>
            </a:r>
          </a:p>
        </p:txBody>
      </p:sp>
    </p:spTree>
    <p:extLst>
      <p:ext uri="{BB962C8B-B14F-4D97-AF65-F5344CB8AC3E}">
        <p14:creationId xmlns:p14="http://schemas.microsoft.com/office/powerpoint/2010/main" val="3371758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005" y="1500696"/>
            <a:ext cx="9232771" cy="3416320"/>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168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При наличии обстоятельств, предусмотренных статьями 272, 273, подпунктами 1), 2), 3), 4), 5)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 6) </a:t>
            </a:r>
            <a:r>
              <a:rPr lang="ru-RU" sz="1800" dirty="0">
                <a:latin typeface="Helvetica Neue" panose="02000503000000020004" pitchFamily="2" charset="0"/>
                <a:ea typeface="Helvetica Neue" panose="02000503000000020004" pitchFamily="2" charset="0"/>
                <a:cs typeface="Helvetica Neue" panose="02000503000000020004" pitchFamily="2" charset="0"/>
              </a:rPr>
              <a:t>статьи 277 и подпунктами 1), 2), 3), 4), 5), 8) и 9) статьи 279 настоящего Кодекса, производство по делу при его подготовке к судебному разбирательству может быть приостановлено или прекращено либо заявление может быть оставлено без рассмотрения.»;</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первой статьи 169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Истец вправе изменить основание или предмет иска, увеличить или уменьшить размер исковых требований путем подачи письменного заявления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 удаления суда для вынесения решения </a:t>
            </a:r>
            <a:r>
              <a:rPr lang="ru-RU" sz="1800" dirty="0">
                <a:latin typeface="Helvetica Neue" panose="02000503000000020004" pitchFamily="2" charset="0"/>
                <a:ea typeface="Helvetica Neue" panose="02000503000000020004" pitchFamily="2" charset="0"/>
                <a:cs typeface="Helvetica Neue" panose="02000503000000020004" pitchFamily="2" charset="0"/>
              </a:rPr>
              <a:t>при отсутствии необходимости в проведении дополнительных процессуальных действий.»;</a:t>
            </a:r>
          </a:p>
        </p:txBody>
      </p:sp>
    </p:spTree>
    <p:extLst>
      <p:ext uri="{BB962C8B-B14F-4D97-AF65-F5344CB8AC3E}">
        <p14:creationId xmlns:p14="http://schemas.microsoft.com/office/powerpoint/2010/main" val="298164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50763" y="789159"/>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26 июня 2020 года № 349-VI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совершенствования исполнительного производства и уголовного законодательства</a:t>
            </a:r>
            <a:r>
              <a:rPr lang="ru-RU" sz="11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265639" y="1297969"/>
            <a:ext cx="9107847" cy="370870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пункте 1 статьи 740:</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третью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8)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«8) на деньги, находящиеся на текущем счете частного судебного исполнителя, предназначенном для хранения взысканных сумм в пользу взыскателей</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пятой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«Положение подпункта 8) части третьей настоящего пункта не распространяется на ограничения, налагаемые уполномоченным органом в сфере обеспечения исполнения исполнительных документов, его территориальными органами, по приостановлению расходных операций по текущему счету, предназначенному для хранения взысканных сумм в пользу взыскателей, частного судебного исполнителя, действие лицензии которого приостановлено или прекращено либо которого лишили лицензии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вторую статьи 741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7)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«7) на деньги, находящиеся на текущем счете частного судебного исполнителя, предназначенном для хранения взысканных сумм в пользу взыскателей.».</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0441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20338" y="1555780"/>
            <a:ext cx="9397388"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170</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Истец вправе отказаться от иска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 удаления суда для вынесения решения </a:t>
            </a:r>
            <a:r>
              <a:rPr lang="ru-RU" sz="1800" dirty="0">
                <a:latin typeface="Helvetica Neue" panose="02000503000000020004" pitchFamily="2" charset="0"/>
                <a:ea typeface="Helvetica Neue" panose="02000503000000020004" pitchFamily="2" charset="0"/>
                <a:cs typeface="Helvetica Neue" panose="02000503000000020004" pitchFamily="2" charset="0"/>
              </a:rPr>
              <a:t>путем подачи письменного заявления в судах первой и апелляционной инстанций.»;</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171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Ответчик вправе признать иск полностью или в части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 удаления суда для вынесения решения </a:t>
            </a:r>
            <a:r>
              <a:rPr lang="ru-RU" sz="1800" dirty="0">
                <a:latin typeface="Helvetica Neue" panose="02000503000000020004" pitchFamily="2" charset="0"/>
                <a:ea typeface="Helvetica Neue" panose="02000503000000020004" pitchFamily="2" charset="0"/>
                <a:cs typeface="Helvetica Neue" panose="02000503000000020004" pitchFamily="2" charset="0"/>
              </a:rPr>
              <a:t>путем подачи письменного заявления в судах первой и апелляционной инстанций.»;</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первый статьи 173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«Судья, признав дело подготовленным,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извещает стороны </a:t>
            </a:r>
            <a:r>
              <a:rPr lang="ru-RU" sz="1800" dirty="0">
                <a:latin typeface="Helvetica Neue" panose="02000503000000020004" pitchFamily="2" charset="0"/>
                <a:ea typeface="Helvetica Neue" panose="02000503000000020004" pitchFamily="2" charset="0"/>
                <a:cs typeface="Helvetica Neue" panose="02000503000000020004" pitchFamily="2" charset="0"/>
              </a:rPr>
              <a:t>и других лиц, участвующих в деле, о времени и месте рассмотрения дела в судебном заседании.»;</a:t>
            </a:r>
          </a:p>
        </p:txBody>
      </p:sp>
    </p:spTree>
    <p:extLst>
      <p:ext uri="{BB962C8B-B14F-4D97-AF65-F5344CB8AC3E}">
        <p14:creationId xmlns:p14="http://schemas.microsoft.com/office/powerpoint/2010/main" val="4103643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374256" y="1710017"/>
            <a:ext cx="9284924" cy="3416320"/>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части первую и третью статьи 174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Суд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(судья) </a:t>
            </a:r>
            <a:r>
              <a:rPr lang="ru-RU" sz="1800" dirty="0">
                <a:latin typeface="Helvetica Neue" panose="02000503000000020004" pitchFamily="2" charset="0"/>
                <a:ea typeface="Helvetica Neue" panose="02000503000000020004" pitchFamily="2" charset="0"/>
                <a:cs typeface="Helvetica Neue" panose="02000503000000020004" pitchFamily="2" charset="0"/>
              </a:rPr>
              <a:t>принимает меры для примирения сторон, содействует им в урегулировании спора на всех стадиях процесса.»;</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«3. Ходатайство об урегулировании спора с применением примирительных процедур может быть заявлено по любому делу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искового производства</a:t>
            </a:r>
            <a:r>
              <a:rPr lang="ru-RU" sz="1800" dirty="0">
                <a:latin typeface="Helvetica Neue" panose="02000503000000020004" pitchFamily="2" charset="0"/>
                <a:ea typeface="Helvetica Neue" panose="02000503000000020004" pitchFamily="2" charset="0"/>
                <a:cs typeface="Helvetica Neue" panose="02000503000000020004" pitchFamily="2" charset="0"/>
              </a:rPr>
              <a:t>, если иное не предусмотрено настоящим Кодексом или законом.»;</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части первую и третью статьи 175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Мировое соглашение может быть заключено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 удаления суда для вынесения решения</a:t>
            </a:r>
            <a:r>
              <a:rPr lang="ru-RU" sz="1800" dirty="0">
                <a:latin typeface="Helvetica Neue" panose="02000503000000020004" pitchFamily="2" charset="0"/>
                <a:ea typeface="Helvetica Neue" panose="02000503000000020004" pitchFamily="2" charset="0"/>
                <a:cs typeface="Helvetica Neue" panose="02000503000000020004" pitchFamily="2" charset="0"/>
              </a:rPr>
              <a:t> в судах первой, апелляционной, кассационной инстанций, а также при исполнении судебного акта.»;</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«3. Мировое соглашение утверждается судом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(судьей).»;</a:t>
            </a:r>
          </a:p>
        </p:txBody>
      </p:sp>
    </p:spTree>
    <p:extLst>
      <p:ext uri="{BB962C8B-B14F-4D97-AF65-F5344CB8AC3E}">
        <p14:creationId xmlns:p14="http://schemas.microsoft.com/office/powerpoint/2010/main" val="1835122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782624"/>
            <a:ext cx="8483813" cy="3170099"/>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статье 177:</a:t>
            </a: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первой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«1. Ходатайство сторон об утверждении мирового соглашения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может быть </a:t>
            </a:r>
            <a:r>
              <a:rPr lang="ru-RU" sz="2000" dirty="0">
                <a:latin typeface="Helvetica Neue" panose="02000503000000020004" pitchFamily="2" charset="0"/>
                <a:ea typeface="Helvetica Neue" panose="02000503000000020004" pitchFamily="2" charset="0"/>
                <a:cs typeface="Helvetica Neue" panose="02000503000000020004" pitchFamily="2" charset="0"/>
              </a:rPr>
              <a:t>рассмотрено судом в судебном заседании. Лица, участвующие в деле, извещаются о времени и месте судебного заседания.»;</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четвертую </a:t>
            </a:r>
            <a:r>
              <a:rPr lang="ru-RU" sz="2000" dirty="0">
                <a:latin typeface="Helvetica Neue" panose="02000503000000020004" pitchFamily="2" charset="0"/>
                <a:ea typeface="Helvetica Neue" panose="02000503000000020004" pitchFamily="2" charset="0"/>
                <a:cs typeface="Helvetica Neue" panose="02000503000000020004" pitchFamily="2" charset="0"/>
              </a:rPr>
              <a:t>после слова «которое»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«заносится в протокол судебного заседания и»;</a:t>
            </a:r>
          </a:p>
        </p:txBody>
      </p:sp>
    </p:spTree>
    <p:extLst>
      <p:ext uri="{BB962C8B-B14F-4D97-AF65-F5344CB8AC3E}">
        <p14:creationId xmlns:p14="http://schemas.microsoft.com/office/powerpoint/2010/main" val="1878630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7" name="TextBox 6">
            <a:extLst>
              <a:ext uri="{FF2B5EF4-FFF2-40B4-BE49-F238E27FC236}">
                <a16:creationId xmlns="" xmlns:a16="http://schemas.microsoft.com/office/drawing/2014/main" id="{03372AFD-F309-0A43-8CB2-94ECA45AC093}"/>
              </a:ext>
            </a:extLst>
          </p:cNvPr>
          <p:cNvSpPr txBox="1"/>
          <p:nvPr/>
        </p:nvSpPr>
        <p:spPr>
          <a:xfrm>
            <a:off x="264088" y="635967"/>
            <a:ext cx="9527612" cy="5047536"/>
          </a:xfrm>
          <a:prstGeom prst="rect">
            <a:avLst/>
          </a:prstGeom>
          <a:noFill/>
        </p:spPr>
        <p:txBody>
          <a:bodyPr wrap="square" rtlCol="0">
            <a:spAutoFit/>
          </a:bodyPr>
          <a:lstStyle/>
          <a:p>
            <a:pPr algn="just"/>
            <a:r>
              <a:rPr lang="ru-RU" sz="1000" b="1" dirty="0">
                <a:latin typeface="Helvetica Neue" panose="02000503000000020004" pitchFamily="2" charset="0"/>
                <a:ea typeface="Helvetica Neue" panose="02000503000000020004" pitchFamily="2" charset="0"/>
                <a:cs typeface="Helvetica Neue" panose="02000503000000020004" pitchFamily="2" charset="0"/>
              </a:rPr>
              <a:t>Статью 179</a:t>
            </a:r>
            <a:r>
              <a:rPr lang="ru-RU" sz="1000" dirty="0">
                <a:latin typeface="Helvetica Neue" panose="02000503000000020004" pitchFamily="2" charset="0"/>
                <a:ea typeface="Helvetica Neue" panose="02000503000000020004" pitchFamily="2" charset="0"/>
                <a:cs typeface="Helvetica Neue" panose="02000503000000020004" pitchFamily="2" charset="0"/>
              </a:rPr>
              <a:t> </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000" b="1" dirty="0">
                <a:latin typeface="Helvetica Neue" panose="02000503000000020004" pitchFamily="2" charset="0"/>
                <a:ea typeface="Helvetica Neue" panose="02000503000000020004" pitchFamily="2" charset="0"/>
                <a:cs typeface="Helvetica Neue" panose="02000503000000020004" pitchFamily="2" charset="0"/>
              </a:rPr>
              <a:t>«Статья 179. Урегулирование спора (конфликта) в порядке медиации</a:t>
            </a:r>
          </a:p>
          <a:p>
            <a:pPr algn="just"/>
            <a:r>
              <a:rPr lang="ru-RU" sz="1000" dirty="0">
                <a:latin typeface="Helvetica Neue" panose="02000503000000020004" pitchFamily="2" charset="0"/>
                <a:ea typeface="Helvetica Neue" panose="02000503000000020004" pitchFamily="2" charset="0"/>
                <a:cs typeface="Helvetica Neue" panose="02000503000000020004" pitchFamily="2" charset="0"/>
              </a:rPr>
              <a:t>1. Стороны вправе до удаления суда </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для вынесения решения </a:t>
            </a:r>
            <a:r>
              <a:rPr lang="ru-RU" sz="1000" dirty="0">
                <a:latin typeface="Helvetica Neue" panose="02000503000000020004" pitchFamily="2" charset="0"/>
                <a:ea typeface="Helvetica Neue" panose="02000503000000020004" pitchFamily="2" charset="0"/>
                <a:cs typeface="Helvetica Neue" panose="02000503000000020004" pitchFamily="2" charset="0"/>
              </a:rPr>
              <a:t>в судах первой, апелляционной, кассационной инстанций заявить ходатайство об урегулировании спора (конфликта) в порядке медиации </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содействии судьи или медиатора.</a:t>
            </a:r>
          </a:p>
          <a:p>
            <a:pPr algn="just"/>
            <a:r>
              <a:rPr lang="ru-RU" sz="1000" dirty="0">
                <a:latin typeface="Helvetica Neue" panose="02000503000000020004" pitchFamily="2" charset="0"/>
                <a:ea typeface="Helvetica Neue" panose="02000503000000020004" pitchFamily="2" charset="0"/>
                <a:cs typeface="Helvetica Neue" panose="02000503000000020004" pitchFamily="2" charset="0"/>
              </a:rPr>
              <a:t>2. Судья, который проводит медиацию, назначает день проведения медиации и извещает стороны о времени и месте ее проведения. Медиация проводится судьей в соответствии с Законом Республики Казахстан «О медиации» и с учетом особенностей, установленных настоящим Кодексом. </a:t>
            </a:r>
          </a:p>
          <a:p>
            <a:pPr algn="just"/>
            <a:r>
              <a:rPr lang="ru-RU" sz="1000" dirty="0">
                <a:latin typeface="Helvetica Neue" panose="02000503000000020004" pitchFamily="2" charset="0"/>
                <a:ea typeface="Helvetica Neue" panose="02000503000000020004" pitchFamily="2" charset="0"/>
                <a:cs typeface="Helvetica Neue" panose="02000503000000020004" pitchFamily="2" charset="0"/>
              </a:rPr>
              <a:t>По ходатайству сторон суд вправе отложить процедуру медиации </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пределах сроков, установленных частью первой статьи 150 </a:t>
            </a:r>
            <a:r>
              <a:rPr lang="ru-RU" sz="1000" dirty="0">
                <a:latin typeface="Helvetica Neue" panose="02000503000000020004" pitchFamily="2" charset="0"/>
                <a:ea typeface="Helvetica Neue" panose="02000503000000020004" pitchFamily="2" charset="0"/>
                <a:cs typeface="Helvetica Neue" panose="02000503000000020004" pitchFamily="2" charset="0"/>
              </a:rPr>
              <a:t>настоящего Кодекса, частью четвертой настоящей статьи, и вызвать на медиацию других лиц, если их участие будет способствовать урегулированию спора (конфликта).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Если стороны не достигли соглашения об урегулировании спора (конфликта) в порядке медиации при содействии судьи до принятия искового заявления, материалы, имеющие отношение к делу, передаются на рассмотрение другому судье в порядке, предусмотренном </a:t>
            </a:r>
            <a:r>
              <a:rPr lang="ru-RU" sz="1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частью  </a:t>
            </a:r>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седьмой статьи 35 настоящего Кодекса.</a:t>
            </a:r>
          </a:p>
          <a:p>
            <a:pPr algn="just"/>
            <a:r>
              <a:rPr lang="ru-RU" sz="1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согласия сторон дело может быть рассмотрено судьей, проводившим медиацию</a:t>
            </a:r>
            <a:r>
              <a:rPr lang="ru-RU" sz="1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000" dirty="0" smtClean="0"/>
              <a:t>4. </a:t>
            </a:r>
            <a:r>
              <a:rPr lang="ru-RU" sz="1000" dirty="0"/>
              <a:t>При поступлении ходатайства об урегулировании спора (конфликта) в порядке медиации при содействии судьи по делу, находящемуся в производстве суда первой или апелляционной инстанции, суд вправе приостановить производство по делу в соответствии с подпунктом 7) статьи 273 настоящего Кодекса на срок не более десяти рабочих дней.</a:t>
            </a:r>
          </a:p>
          <a:p>
            <a:pPr algn="just"/>
            <a:r>
              <a:rPr lang="ru-RU" sz="1000" dirty="0"/>
              <a:t>Для проведения медиации в суде первой инстанции дело передается другому судье. По ходатайству сторон медиация может быть проведена судьей, в производстве которого находится дело.</a:t>
            </a:r>
          </a:p>
          <a:p>
            <a:pPr algn="just"/>
            <a:r>
              <a:rPr lang="ru-RU" sz="1100" b="1" dirty="0">
                <a:solidFill>
                  <a:srgbClr val="FF0000"/>
                </a:solidFill>
              </a:rPr>
              <a:t>При </a:t>
            </a:r>
            <a:r>
              <a:rPr lang="ru-RU" sz="1100" b="1" dirty="0" err="1">
                <a:solidFill>
                  <a:srgbClr val="FF0000"/>
                </a:solidFill>
              </a:rPr>
              <a:t>недостижении</a:t>
            </a:r>
            <a:r>
              <a:rPr lang="ru-RU" sz="1100" b="1" dirty="0">
                <a:solidFill>
                  <a:srgbClr val="FF0000"/>
                </a:solidFill>
              </a:rPr>
              <a:t> соглашения об урегулировании спора (конфликта) дальнейшее рассмотрение дела может быть продолжено этим же судьей с согласия сторон.</a:t>
            </a:r>
          </a:p>
          <a:p>
            <a:pPr algn="just"/>
            <a:r>
              <a:rPr lang="ru-RU" sz="1000" dirty="0"/>
              <a:t>Для проведения медиации в суде апелляционной инстанции дело передается, как правило, одному из судей коллегиального состава суда.</a:t>
            </a:r>
          </a:p>
          <a:p>
            <a:pPr algn="just"/>
            <a:r>
              <a:rPr lang="ru-RU" sz="1000" dirty="0"/>
              <a:t>5. При поступлении ходатайства об урегулировании спора (конфликта) в порядке медиации при содействии медиатора по делу, находящемуся в производстве суда первой или апелляционной инстанции, и представлении договора, заключенного сторонами с медиатором, суд обязан приостановить производство по делу в соответствии с подпунктом 7) статьи 272 настоящего Кодекса на срок не более одного месяца.</a:t>
            </a:r>
          </a:p>
          <a:p>
            <a:pPr algn="just"/>
            <a:r>
              <a:rPr lang="ru-RU" sz="1000" dirty="0"/>
              <a:t>6. Ходатайство сторон об урегулировании спора (конфликта) в порядке медиации может быть заявлено в суде кассационной инстанции, если это не требует дополнительных процессуальных действий и приостановления рассмотрения дела. Одновременно с ходатайством в суде кассационной инстанции стороны должны представить соглашение об урегулировании спора (конфликта) в порядке медиации.</a:t>
            </a:r>
          </a:p>
          <a:p>
            <a:pPr algn="just"/>
            <a:r>
              <a:rPr lang="ru-RU" sz="1000" dirty="0"/>
              <a:t>7. Протокол проведения медиации в суде не ведется.</a:t>
            </a:r>
          </a:p>
          <a:p>
            <a:pPr algn="just"/>
            <a:r>
              <a:rPr lang="ru-RU" sz="1000" dirty="0"/>
              <a:t>8. Если соглашение об урегулировании спора (конфликта) в порядке медиации заключено на стадии исполнения судебного акта, оно представляется на утверждение в суд первой инстанции по месту исполнения судебного акта или в суд, вынесший указанный судебный акт.»;</a:t>
            </a:r>
          </a:p>
          <a:p>
            <a:pPr algn="just"/>
            <a:endParaRPr lang="ru-RU" sz="1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85467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39826" y="1549455"/>
            <a:ext cx="9132983" cy="3539430"/>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Статью 181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«Статья 181. Урегулирование спора в порядке </a:t>
            </a:r>
            <a:r>
              <a:rPr lang="ru-RU" sz="1600" b="1" dirty="0" err="1">
                <a:latin typeface="Helvetica Neue" panose="02000503000000020004" pitchFamily="2" charset="0"/>
                <a:ea typeface="Helvetica Neue" panose="02000503000000020004" pitchFamily="2" charset="0"/>
                <a:cs typeface="Helvetica Neue" panose="02000503000000020004" pitchFamily="2" charset="0"/>
              </a:rPr>
              <a:t>партисипативной</a:t>
            </a:r>
            <a:r>
              <a:rPr lang="ru-RU" sz="1600" b="1" dirty="0">
                <a:latin typeface="Helvetica Neue" panose="02000503000000020004" pitchFamily="2" charset="0"/>
                <a:ea typeface="Helvetica Neue" panose="02000503000000020004" pitchFamily="2" charset="0"/>
                <a:cs typeface="Helvetica Neue" panose="02000503000000020004" pitchFamily="2" charset="0"/>
              </a:rPr>
              <a:t> процедуры</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Стороны вправе до удаления суда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для вынесения решения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 правилам, предусмотренным статьей 179 настоящего Кодекса, заявить ходатайство об урегулировании спора в порядке </a:t>
            </a:r>
            <a:r>
              <a:rPr lang="ru-RU" sz="1600" dirty="0" err="1">
                <a:latin typeface="Helvetica Neue" panose="02000503000000020004" pitchFamily="2" charset="0"/>
                <a:ea typeface="Helvetica Neue" panose="02000503000000020004" pitchFamily="2" charset="0"/>
                <a:cs typeface="Helvetica Neue" panose="02000503000000020004" pitchFamily="2" charset="0"/>
              </a:rPr>
              <a:t>партисипативной</a:t>
            </a:r>
            <a:r>
              <a:rPr lang="ru-RU" sz="1600" dirty="0">
                <a:latin typeface="Helvetica Neue" panose="02000503000000020004" pitchFamily="2" charset="0"/>
                <a:ea typeface="Helvetica Neue" panose="02000503000000020004" pitchFamily="2" charset="0"/>
                <a:cs typeface="Helvetica Neue" panose="02000503000000020004" pitchFamily="2" charset="0"/>
              </a:rPr>
              <a:t> процедуры.</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2. </a:t>
            </a:r>
            <a:r>
              <a:rPr lang="ru-RU" sz="1600" dirty="0" err="1">
                <a:latin typeface="Helvetica Neue" panose="02000503000000020004" pitchFamily="2" charset="0"/>
                <a:ea typeface="Helvetica Neue" panose="02000503000000020004" pitchFamily="2" charset="0"/>
                <a:cs typeface="Helvetica Neue" panose="02000503000000020004" pitchFamily="2" charset="0"/>
              </a:rPr>
              <a:t>Партисипативная</a:t>
            </a:r>
            <a:r>
              <a:rPr lang="ru-RU" sz="1600" dirty="0">
                <a:latin typeface="Helvetica Neue" panose="02000503000000020004" pitchFamily="2" charset="0"/>
                <a:ea typeface="Helvetica Neue" panose="02000503000000020004" pitchFamily="2" charset="0"/>
                <a:cs typeface="Helvetica Neue" panose="02000503000000020004" pitchFamily="2" charset="0"/>
              </a:rPr>
              <a:t> процедура проводится без участия судьи путем проведения переговоров между сторонами по урегулированию спора при содействии адвокатов обеих сторон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лиц, являющихся членами палаты юридических консультантов в соответствии с Законом Республики Казахстан «Об адвокатской деятельности и юридической помощи».»;</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статью 187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четвертой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Правила настоящей статьи применяются с учетом особенностей участия в судебном процессе с использованием технических средств связи.»;</a:t>
            </a:r>
          </a:p>
        </p:txBody>
      </p:sp>
    </p:spTree>
    <p:extLst>
      <p:ext uri="{BB962C8B-B14F-4D97-AF65-F5344CB8AC3E}">
        <p14:creationId xmlns:p14="http://schemas.microsoft.com/office/powerpoint/2010/main" val="1090704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483354"/>
            <a:ext cx="9138611" cy="3416320"/>
          </a:xfrm>
          <a:prstGeom prst="rect">
            <a:avLst/>
          </a:prstGeom>
          <a:noFill/>
        </p:spPr>
        <p:txBody>
          <a:bodyPr wrap="square" rtlCol="0">
            <a:spAutoFit/>
          </a:bodyPr>
          <a:lstStyle/>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статьей 187-1 следующего содержания:</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187-1. Использование технических средств в судебном </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заседании</a:t>
            </a:r>
            <a:endParaRPr lang="en-US"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228600" indent="-228600" algn="just">
              <a:buAutoNum type="arabicPeriod"/>
            </a:pP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участвующие в деле, их представители, а также свидетели, эксперты, специалисты, переводчики вправе в порядке, установленном настоящим Кодексом, использовать в ходе судебного разбирательства технические средства с материальными и цифровыми носителями информации для извлечения необходимой информации по возникшим в ходе рассмотрения дела вопросам, получения доступа к информационным и правовым системам,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интернет-ресурсам</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выяснения надлежащего извещения и иных обстоятельств, имеющих значение для дела, а также фиксирования хода судебного заседания</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Несоблюдение порядка использования технических средств, установленного настоящим Кодексом, исключает возможность использования полученных данных и является основанием для привлечения виновного лица к ответственности</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Аудио-, видеозапись, кино- и фотосъемка хода судебного разбирательства осуществляются по правилам части седьмой статьи 19 настоящего Кодекса, несоблюдение которых исключает возможность их использования и распространения в последующем и является основанием для привлечения виновного лица к ответственности за проявление неуважения к суду.»;</a:t>
            </a:r>
          </a:p>
        </p:txBody>
      </p:sp>
    </p:spTree>
    <p:extLst>
      <p:ext uri="{BB962C8B-B14F-4D97-AF65-F5344CB8AC3E}">
        <p14:creationId xmlns:p14="http://schemas.microsoft.com/office/powerpoint/2010/main" val="815000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7287" y="1440198"/>
            <a:ext cx="9604413" cy="397031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статью 190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«Статья 190. Проверка явки участников процесса</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1. Секретарь судебного заседания докладывает суду, кто из вызванных по данному делу лиц явился,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кто из них принимает участие посредством использования технических средств связи,</a:t>
            </a:r>
            <a:r>
              <a:rPr lang="ru-RU" sz="1400" dirty="0">
                <a:latin typeface="Helvetica Neue" panose="02000503000000020004" pitchFamily="2" charset="0"/>
                <a:ea typeface="Helvetica Neue" panose="02000503000000020004" pitchFamily="2" charset="0"/>
                <a:cs typeface="Helvetica Neue" panose="02000503000000020004" pitchFamily="2" charset="0"/>
              </a:rPr>
              <a:t> извещены ли неявившиеся лица и какие имеются сведения о причинах их отсутствия.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Председательствующий устанавливает личность явившихся, а также проверяет полномочия представителей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учетом особенностей участия в судебном процессе с использованием технических средств связи, установленных настоящим Кодексом.»;</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194:</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абзац первый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«Председательствующий удостоверяется в ознакомлении лиц, участвующих в деле, с процессуальными правами и обязанностями, а в случае </a:t>
            </a:r>
            <a:r>
              <a:rPr lang="ru-RU" sz="1400" dirty="0" err="1">
                <a:latin typeface="Helvetica Neue" panose="02000503000000020004" pitchFamily="2" charset="0"/>
                <a:ea typeface="Helvetica Neue" panose="02000503000000020004" pitchFamily="2" charset="0"/>
                <a:cs typeface="Helvetica Neue" panose="02000503000000020004" pitchFamily="2" charset="0"/>
              </a:rPr>
              <a:t>неознакомления</a:t>
            </a:r>
            <a:r>
              <a:rPr lang="ru-RU" sz="1400" dirty="0">
                <a:latin typeface="Helvetica Neue" panose="02000503000000020004" pitchFamily="2" charset="0"/>
                <a:ea typeface="Helvetica Neue" panose="02000503000000020004" pitchFamily="2" charset="0"/>
                <a:cs typeface="Helvetica Neue" panose="02000503000000020004" pitchFamily="2" charset="0"/>
              </a:rPr>
              <a:t> разъясняет им права и обязанности,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 также предупреждает об ответственности за невыполнение процессуальных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обязанностей,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установленной законами, и наступлении процессуальных последствий, предусмотренных настоящим Кодексом.»;</a:t>
            </a: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абзац </a:t>
            </a:r>
            <a:r>
              <a:rPr lang="ru-RU" sz="1400" b="1" dirty="0">
                <a:latin typeface="Helvetica Neue" panose="02000503000000020004" pitchFamily="2" charset="0"/>
                <a:ea typeface="Helvetica Neue" panose="02000503000000020004" pitchFamily="2" charset="0"/>
                <a:cs typeface="Helvetica Neue" panose="02000503000000020004" pitchFamily="2" charset="0"/>
              </a:rPr>
              <a:t>второй </a:t>
            </a:r>
            <a:r>
              <a:rPr lang="ru-RU" sz="1400" dirty="0">
                <a:latin typeface="Helvetica Neue" panose="02000503000000020004" pitchFamily="2" charset="0"/>
                <a:ea typeface="Helvetica Neue" panose="02000503000000020004" pitchFamily="2" charset="0"/>
                <a:cs typeface="Helvetica Neue" panose="02000503000000020004" pitchFamily="2" charset="0"/>
              </a:rPr>
              <a:t>после слов «в арбитраж»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суд Международного финансового центра «Астана»;</a:t>
            </a:r>
          </a:p>
        </p:txBody>
      </p:sp>
    </p:spTree>
    <p:extLst>
      <p:ext uri="{BB962C8B-B14F-4D97-AF65-F5344CB8AC3E}">
        <p14:creationId xmlns:p14="http://schemas.microsoft.com/office/powerpoint/2010/main" val="1486136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525637"/>
            <a:ext cx="9373377" cy="3539430"/>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статью 196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восьмой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«8. Если лицо, заявившее ходатайство об участии в рассмотрении дела посредством использования технических средств связи, не обеспечило свое участие, то суд вправе признать причины его неявки неуважительными.»;</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198:</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заголовок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перерыв в судебном заседании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частями четвертой, пятой и шестой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После отложения разбирательства дело рассматривается сначала. В случае, если стороны не настаивают на повторении объяснений всех участников процесса, суд вправе ограничиться подтверждением ранее заслушанных объяснений без их повторения, предоставив возможность дополнить их и задать дополнительные вопросы.</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Суд вправе с учетом мнения лиц, участвующих в деле, продолжить рассмотрение дела и (или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вынести решение в нерабочее время.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6. В судебном заседании может быть объявлен перерыв, продолжительность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которого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определяется с учетом мнения лиц, участвующих в деле.»;</a:t>
            </a:r>
          </a:p>
        </p:txBody>
      </p:sp>
    </p:spTree>
    <p:extLst>
      <p:ext uri="{BB962C8B-B14F-4D97-AF65-F5344CB8AC3E}">
        <p14:creationId xmlns:p14="http://schemas.microsoft.com/office/powerpoint/2010/main" val="807787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545216" y="1455459"/>
            <a:ext cx="9246484" cy="3785652"/>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статью 201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«Статья 201. Начало рассмотрения дела по существу</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Рассмотрение дела по существу начинается с выяснения председательствующим вопросов о том, поддерживает ли истец свои требования, признает ли ответчик требования истца и не желают ли стороны окончить дело мировым соглашением или передать дело на рассмотрение в арбитраж,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Международного финансового центра «Астана» </a:t>
            </a:r>
            <a:r>
              <a:rPr lang="ru-RU" sz="1600" dirty="0">
                <a:latin typeface="Helvetica Neue" panose="02000503000000020004" pitchFamily="2" charset="0"/>
                <a:ea typeface="Helvetica Neue" panose="02000503000000020004" pitchFamily="2" charset="0"/>
                <a:cs typeface="Helvetica Neue" panose="02000503000000020004" pitchFamily="2" charset="0"/>
              </a:rPr>
              <a:t>либо разрешить спор (конфликт) в порядке медиации или </a:t>
            </a:r>
            <a:r>
              <a:rPr lang="ru-RU" sz="1600" dirty="0" err="1">
                <a:latin typeface="Helvetica Neue" panose="02000503000000020004" pitchFamily="2" charset="0"/>
                <a:ea typeface="Helvetica Neue" panose="02000503000000020004" pitchFamily="2" charset="0"/>
                <a:cs typeface="Helvetica Neue" panose="02000503000000020004" pitchFamily="2" charset="0"/>
              </a:rPr>
              <a:t>партисипативной</a:t>
            </a:r>
            <a:r>
              <a:rPr lang="ru-RU" sz="1600" dirty="0">
                <a:latin typeface="Helvetica Neue" panose="02000503000000020004" pitchFamily="2" charset="0"/>
                <a:ea typeface="Helvetica Neue" panose="02000503000000020004" pitchFamily="2" charset="0"/>
                <a:cs typeface="Helvetica Neue" panose="02000503000000020004" pitchFamily="2" charset="0"/>
              </a:rPr>
              <a:t> процедуры или другим установленным законом способом.</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После этого судья излагает:</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требования истца;</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возражения ответчика;</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не оспариваемые сторонами и оспариваемые ими факты, а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также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представленные сторонами доказательства, приобщенные к делу.</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Затем судья выясняет, не желают ли стороны внести какие-либо дополнения и (или) уточнения.»;</a:t>
            </a:r>
          </a:p>
        </p:txBody>
      </p:sp>
    </p:spTree>
    <p:extLst>
      <p:ext uri="{BB962C8B-B14F-4D97-AF65-F5344CB8AC3E}">
        <p14:creationId xmlns:p14="http://schemas.microsoft.com/office/powerpoint/2010/main" val="2986561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53389" y="1527869"/>
            <a:ext cx="9538312"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202:</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2-1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«2-1. Суд вправе задавать вопросы лицам, участвующим в деле,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для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получения сведений о фактах в обоснование требований и возражений сторон, а также выяснения иных обстоятельств, имеющих значение для полного и своевременного разрешения дела.»;</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пятую исключить;</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Статью 221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«Статья 221. Удаление суда для вынесения решения</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После судебных прений, а в случае, предусмотренном статьей 219 настоящего Кодекса, после дачи прокурором заключения по делу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удаляется для вынесения судебного акта, </a:t>
            </a:r>
            <a:r>
              <a:rPr lang="ru-RU" sz="1800" dirty="0">
                <a:latin typeface="Helvetica Neue" panose="02000503000000020004" pitchFamily="2" charset="0"/>
                <a:ea typeface="Helvetica Neue" panose="02000503000000020004" pitchFamily="2" charset="0"/>
                <a:cs typeface="Helvetica Neue" panose="02000503000000020004" pitchFamily="2" charset="0"/>
              </a:rPr>
              <a:t>объявив находящимся в зале судебного заседания лицам о времени его оглашения.»;</a:t>
            </a:r>
          </a:p>
        </p:txBody>
      </p:sp>
    </p:spTree>
    <p:extLst>
      <p:ext uri="{BB962C8B-B14F-4D97-AF65-F5344CB8AC3E}">
        <p14:creationId xmlns:p14="http://schemas.microsoft.com/office/powerpoint/2010/main" val="215885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56252"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29 июня 2020 года № 351-VI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smtClean="0">
                <a:latin typeface="HelveticaNeueCyr" pitchFamily="50" charset="-52"/>
                <a:ea typeface="Helvetica Neue" panose="02000503000000020004" pitchFamily="2" charset="0"/>
                <a:cs typeface="Helvetica Neue" panose="02000503000000020004" pitchFamily="2" charset="0"/>
              </a:rPr>
              <a:t>(вводится </a:t>
            </a:r>
            <a:r>
              <a:rPr lang="ru-RU" sz="1100" b="1" i="1" dirty="0">
                <a:latin typeface="HelveticaNeueCyr" pitchFamily="50" charset="-52"/>
                <a:ea typeface="Helvetica Neue" panose="02000503000000020004" pitchFamily="2" charset="0"/>
                <a:cs typeface="Helvetica Neue" panose="02000503000000020004" pitchFamily="2" charset="0"/>
              </a:rPr>
              <a:t>в действие с 1 июля 2021 </a:t>
            </a:r>
            <a:r>
              <a:rPr lang="ru-RU" sz="1100" b="1" i="1" dirty="0" smtClean="0">
                <a:latin typeface="HelveticaNeueCyr" pitchFamily="50" charset="-52"/>
                <a:ea typeface="Helvetica Neue" panose="02000503000000020004" pitchFamily="2" charset="0"/>
                <a:cs typeface="Helvetica Neue" panose="02000503000000020004" pitchFamily="2" charset="0"/>
              </a:rPr>
              <a:t>года)</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583145" y="1540773"/>
            <a:ext cx="8483813" cy="3862596"/>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вторую пункта 5 статьи 42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«Отказ в государственной регистрации, а также уклонение от такой регистрации могут быть обжалованы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порядке, установленном законами Республики Казахстан.»;</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пункте 3 статьи 44 </a:t>
            </a:r>
            <a:r>
              <a:rPr lang="ru-RU" sz="1800" dirty="0">
                <a:latin typeface="Helvetica Neue" panose="02000503000000020004" pitchFamily="2" charset="0"/>
                <a:ea typeface="Helvetica Neue" panose="02000503000000020004" pitchFamily="2" charset="0"/>
                <a:cs typeface="Helvetica Neue" panose="02000503000000020004" pitchFamily="2" charset="0"/>
              </a:rPr>
              <a:t>слово «административного» </a:t>
            </a:r>
            <a:r>
              <a:rPr lang="ru-RU" sz="18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a:t>
            </a:r>
            <a:r>
              <a:rPr lang="ru-RU" sz="1800" dirty="0">
                <a:latin typeface="Helvetica Neue" panose="02000503000000020004" pitchFamily="2" charset="0"/>
                <a:ea typeface="Helvetica Neue" panose="02000503000000020004" pitchFamily="2" charset="0"/>
                <a:cs typeface="Helvetica Neue" panose="02000503000000020004" pitchFamily="2" charset="0"/>
              </a:rPr>
              <a:t>«</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производства по делам об административных правонарушениях»;</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пункт 5 статьи 118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«5. Отказ в государственной регистрации права на недвижимое имущество либо необоснованное уклонение от регистрации могут быть обжалованы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порядке, установленном законами Республики Казахстан.».</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30796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7287" y="1358592"/>
            <a:ext cx="9604413" cy="4031873"/>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222:</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первую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После принятия и подписания решения суда судья оглашает решение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полностью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a:t>
            </a:r>
            <a:r>
              <a:rPr lang="ru-RU" sz="1600" dirty="0">
                <a:latin typeface="Helvetica Neue" panose="02000503000000020004" pitchFamily="2" charset="0"/>
                <a:ea typeface="Helvetica Neue" panose="02000503000000020004" pitchFamily="2" charset="0"/>
                <a:cs typeface="Helvetica Neue" panose="02000503000000020004" pitchFamily="2" charset="0"/>
              </a:rPr>
              <a:t>его резолютивную часть.»;</a:t>
            </a:r>
          </a:p>
          <a:p>
            <a:pPr algn="just"/>
            <a:endParaRPr lang="en-US" sz="16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частью 1-1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«1-1. В случае неявки лиц, участвующих в деле, оглашение решения в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судебном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заседании не производится.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Копия решения направляется лицам, участвующим в деле, в порядке, установленном настоящим Кодексом.»;</a:t>
            </a:r>
          </a:p>
          <a:p>
            <a:pPr algn="just"/>
            <a:endParaRPr lang="en-US" sz="16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часть </a:t>
            </a:r>
            <a:r>
              <a:rPr lang="ru-RU" sz="1600" b="1" dirty="0">
                <a:latin typeface="Helvetica Neue" panose="02000503000000020004" pitchFamily="2" charset="0"/>
                <a:ea typeface="Helvetica Neue" panose="02000503000000020004" pitchFamily="2" charset="0"/>
                <a:cs typeface="Helvetica Neue" panose="02000503000000020004" pitchFamily="2" charset="0"/>
              </a:rPr>
              <a:t>вторую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«2. После оглашения резолютивной части решения суда председательствующий разъясняет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правовые основания и последствия его принятия,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порядок и сроки обжалования решения, объявляет о дате изготовления решения в окончательной форме и когда лица, участвующие в деле, могут получить его копию.»;</a:t>
            </a:r>
          </a:p>
        </p:txBody>
      </p:sp>
    </p:spTree>
    <p:extLst>
      <p:ext uri="{BB962C8B-B14F-4D97-AF65-F5344CB8AC3E}">
        <p14:creationId xmlns:p14="http://schemas.microsoft.com/office/powerpoint/2010/main" val="3096220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65253" y="1355559"/>
            <a:ext cx="9529590" cy="397031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223:</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части вторую, третью и четвертую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Решение выносится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условиях, исключающих присутствие посторонних лиц и разглашение тайны совещания.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3. После разбирательства дела суд удаляется для вынесения судебного решения.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Суд вправе отложить оглашение </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решения,</a:t>
            </a:r>
            <a:r>
              <a:rPr lang="ru-RU" sz="1400"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пределах срока, предусмотренного частью второй статьи 183 настоящего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Кодекса,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но не более чем на пять рабочих дней.</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Объявленная резолютивная часть решения должна быть подписана судьей и приобщена к делу.</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4. Решение в окончательной форме должно быть изготовлено в срок не позднее пяти рабочих дней после оглашения резолютивной части решения.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предусмотренном абзацем вторым части третьей настоящей статьи, решение в окончательной форме должно быть изготовлено до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его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оглашения.»;</a:t>
            </a:r>
          </a:p>
          <a:p>
            <a:pPr algn="just"/>
            <a:endParaRPr lang="en-US" sz="14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частью 4-1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«4-1. При невозможности по уважительным причинам изготовить оглашенное решение в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окончательной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форме подписанная судьей резолютивная часть решения может быть обжалована в порядке, установленном настоящим Кодексом.»;</a:t>
            </a:r>
          </a:p>
          <a:p>
            <a:pPr algn="just"/>
            <a:endPar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пятую исключить;</a:t>
            </a:r>
          </a:p>
        </p:txBody>
      </p:sp>
    </p:spTree>
    <p:extLst>
      <p:ext uri="{BB962C8B-B14F-4D97-AF65-F5344CB8AC3E}">
        <p14:creationId xmlns:p14="http://schemas.microsoft.com/office/powerpoint/2010/main" val="1472800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714542"/>
            <a:ext cx="8483813" cy="2862322"/>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третью статьи 225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«3. Суд после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удаления для вынесения решения, </a:t>
            </a:r>
            <a:r>
              <a:rPr lang="ru-RU" sz="2000" dirty="0">
                <a:latin typeface="Helvetica Neue" panose="02000503000000020004" pitchFamily="2" charset="0"/>
                <a:ea typeface="Helvetica Neue" panose="02000503000000020004" pitchFamily="2" charset="0"/>
                <a:cs typeface="Helvetica Neue" panose="02000503000000020004" pitchFamily="2" charset="0"/>
              </a:rPr>
              <a:t>признав необходимым выяснить дополнительно обстоятельства, имеющие значение для дела, или исследовать доказательства, выносит определение о возобновлении рассмотрения дела по существу, которое заносится в протокол судебного заседания. После окончания рассмотрения дела по существу суд вновь заслушивает судебные прения, а в случае, предусмотренном статьей 219 настоящего Кодекса, и заключение прокурора.»;</a:t>
            </a:r>
          </a:p>
        </p:txBody>
      </p:sp>
    </p:spTree>
    <p:extLst>
      <p:ext uri="{BB962C8B-B14F-4D97-AF65-F5344CB8AC3E}">
        <p14:creationId xmlns:p14="http://schemas.microsoft.com/office/powerpoint/2010/main" val="37891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2159305" y="526708"/>
            <a:ext cx="6996617"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от </a:t>
            </a:r>
            <a:r>
              <a:rPr lang="ru-RU" sz="9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900" b="1" dirty="0" smtClean="0">
                <a:latin typeface="HelveticaNeueCyr" pitchFamily="50" charset="-52"/>
                <a:ea typeface="Helvetica Neue" panose="02000503000000020004" pitchFamily="2" charset="0"/>
                <a:cs typeface="Helvetica Neue" panose="02000503000000020004" pitchFamily="2" charset="0"/>
              </a:rPr>
              <a:t>ГПК 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9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32202" y="896040"/>
            <a:ext cx="9659498" cy="461664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235:</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вторую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Суд может по своей инициативе или по заявлению лиц, участвующих в деле, исправить допущенные в решении описки и явные арифметические ошибки.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Суд рассматривает заявление об исправлении описок и явных арифметических ошибок в решении в течение десяти рабочих дней со дня поступления заявления в суд.</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Лица, участвующие в деле,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незамедлительно</a:t>
            </a:r>
            <a:r>
              <a:rPr lang="ru-RU" sz="1400" dirty="0">
                <a:latin typeface="Helvetica Neue" panose="02000503000000020004" pitchFamily="2" charset="0"/>
                <a:ea typeface="Helvetica Neue" panose="02000503000000020004" pitchFamily="2" charset="0"/>
                <a:cs typeface="Helvetica Neue" panose="02000503000000020004" pitchFamily="2" charset="0"/>
              </a:rPr>
              <a:t> извещаются о поступлении заявления 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имеют право представить в суд отзыв.</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вправе по своему усмотрению рассмотреть заявление об исправлении описок и явных арифметических ошибок в решении без вызова лиц, участвующих в деле, либо назначить судебное заседание. </a:t>
            </a:r>
            <a:r>
              <a:rPr lang="ru-RU" sz="1400" dirty="0">
                <a:latin typeface="Helvetica Neue" panose="02000503000000020004" pitchFamily="2" charset="0"/>
                <a:ea typeface="Helvetica Neue" panose="02000503000000020004" pitchFamily="2" charset="0"/>
                <a:cs typeface="Helvetica Neue" panose="02000503000000020004" pitchFamily="2" charset="0"/>
              </a:rPr>
              <a:t>При этом неявка лиц, участвующих в деле, извещенных надлежащим образом о времени и месте судебного заседания, не является препятствием к рассмотрению заявления.»;</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часть третью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«Определение суда об отказе в удовлетворении заявления об исправлении описок и явных арифметических ошибок в решении обжалованию, пересмотру по ходатайству прокурора не подлежит.»;</a:t>
            </a:r>
          </a:p>
          <a:p>
            <a:pPr algn="just"/>
            <a:endPar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четвертой следующего содержания:</a:t>
            </a:r>
          </a:p>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Суд при исправлении описок и явных арифметических ошибок не вправе изменять выводы и (или) содержание принятого решения.»;</a:t>
            </a:r>
          </a:p>
        </p:txBody>
      </p:sp>
    </p:spTree>
    <p:extLst>
      <p:ext uri="{BB962C8B-B14F-4D97-AF65-F5344CB8AC3E}">
        <p14:creationId xmlns:p14="http://schemas.microsoft.com/office/powerpoint/2010/main" val="1400950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26696" y="1460627"/>
            <a:ext cx="9365004" cy="3139321"/>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237</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b="1"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вторую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«2. Заявление о разъяснении решения разрешается судьей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без проведения судебного заседания.</a:t>
            </a:r>
            <a:r>
              <a:rPr lang="ru-RU" sz="1800" dirty="0">
                <a:latin typeface="Helvetica Neue" panose="02000503000000020004" pitchFamily="2" charset="0"/>
                <a:ea typeface="Helvetica Neue" panose="02000503000000020004" pitchFamily="2" charset="0"/>
                <a:cs typeface="Helvetica Neue" panose="02000503000000020004" pitchFamily="2" charset="0"/>
              </a:rPr>
              <a:t> Лица, участвующие в деле, извещаются о поступлении заявления о разъяснении решения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 вправе направить в суд отзыв на заявление.»;</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третью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«Определение суда об отказе в разъяснении решения обжалованию</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пересмотру по ходатайству прокурора не подлежит.»;</a:t>
            </a:r>
          </a:p>
        </p:txBody>
      </p:sp>
    </p:spTree>
    <p:extLst>
      <p:ext uri="{BB962C8B-B14F-4D97-AF65-F5344CB8AC3E}">
        <p14:creationId xmlns:p14="http://schemas.microsoft.com/office/powerpoint/2010/main" val="1949610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26696" y="1582230"/>
            <a:ext cx="9365004" cy="3539430"/>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части вторую и третью статьи 239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«2. Суд рассматривает и разрешает заявление об индексации присужденных денежных сумм в течение десяти рабочих дней со дня поступления заявления в суд.</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Лица, участвующие в деле,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незамедлительно</a:t>
            </a:r>
            <a:r>
              <a:rPr lang="ru-RU" sz="1600" dirty="0">
                <a:latin typeface="Helvetica Neue" panose="02000503000000020004" pitchFamily="2" charset="0"/>
                <a:ea typeface="Helvetica Neue" panose="02000503000000020004" pitchFamily="2" charset="0"/>
                <a:cs typeface="Helvetica Neue" panose="02000503000000020004" pitchFamily="2" charset="0"/>
              </a:rPr>
              <a:t> извещаются о поступлении заявления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 имеют право представить в суд отзыв на заявление.</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Суд вправе по своему усмотрению рассмотреть заявление об индексации присужденных денежных сумм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без вызова лиц, участвующих в деле, либо </a:t>
            </a:r>
            <a:r>
              <a:rPr lang="ru-RU" sz="1600" dirty="0">
                <a:latin typeface="Helvetica Neue" panose="02000503000000020004" pitchFamily="2" charset="0"/>
                <a:ea typeface="Helvetica Neue" panose="02000503000000020004" pitchFamily="2" charset="0"/>
                <a:cs typeface="Helvetica Neue" panose="02000503000000020004" pitchFamily="2" charset="0"/>
              </a:rPr>
              <a:t>назначить судебное заседание. Неявка лиц, участвующих в деле, извещенных надлежащим образом о времени и месте судебного заседания, не является препятствием к рассмотрению заявления.</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3. На определение суда об индексации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отказе в индексации </a:t>
            </a:r>
            <a:r>
              <a:rPr lang="ru-RU" sz="1600" dirty="0">
                <a:latin typeface="Helvetica Neue" panose="02000503000000020004" pitchFamily="2" charset="0"/>
                <a:ea typeface="Helvetica Neue" panose="02000503000000020004" pitchFamily="2" charset="0"/>
                <a:cs typeface="Helvetica Neue" panose="02000503000000020004" pitchFamily="2" charset="0"/>
              </a:rPr>
              <a:t>присужденных денежных сумм может быть подана частная жалоба, принесено ходатайство прокурором в суд апелляционной инстанции, решение которого является окончательным.»;</a:t>
            </a:r>
          </a:p>
        </p:txBody>
      </p:sp>
    </p:spTree>
    <p:extLst>
      <p:ext uri="{BB962C8B-B14F-4D97-AF65-F5344CB8AC3E}">
        <p14:creationId xmlns:p14="http://schemas.microsoft.com/office/powerpoint/2010/main" val="805912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1545265"/>
            <a:ext cx="9202046" cy="3785652"/>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третьей статьи 246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«3. Ходатайство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судебного исполнителя </a:t>
            </a:r>
            <a:r>
              <a:rPr lang="ru-RU" sz="2000" dirty="0">
                <a:latin typeface="Helvetica Neue" panose="02000503000000020004" pitchFamily="2" charset="0"/>
                <a:ea typeface="Helvetica Neue" panose="02000503000000020004" pitchFamily="2" charset="0"/>
                <a:cs typeface="Helvetica Neue" panose="02000503000000020004" pitchFamily="2" charset="0"/>
              </a:rPr>
              <a:t>или заявление сторон в исполнительном производстве, а также заключенное между ними мировое соглашение или соглашение об урегулировании спора (конфликта) в порядке медиации рассматриваются в судебном заседании. Лица, участвующие в деле, извещаются о времени и месте заседания, однако их неявка не является препятствием для разрешения ходатайства или заявления.»;</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абзаце втором части второй статьи 249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«пяти» заменить словом «трех»;</a:t>
            </a:r>
          </a:p>
        </p:txBody>
      </p:sp>
    </p:spTree>
    <p:extLst>
      <p:ext uri="{BB962C8B-B14F-4D97-AF65-F5344CB8AC3E}">
        <p14:creationId xmlns:p14="http://schemas.microsoft.com/office/powerpoint/2010/main" val="130858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288656" y="605058"/>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76270" y="1035945"/>
            <a:ext cx="9604095" cy="5032147"/>
          </a:xfrm>
          <a:prstGeom prst="rect">
            <a:avLst/>
          </a:prstGeom>
          <a:noFill/>
        </p:spPr>
        <p:txBody>
          <a:bodyPr wrap="square" rtlCol="0">
            <a:spAutoFit/>
          </a:bodyPr>
          <a:lstStyle/>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статьей 250-1 следующего содержания:</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250-1. Обращение взыскания на недвижимое имущество должника в исполнительном производстве</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В ходе принудительного исполнения решения суда при невозможности погашения задолженности за счет иного имущества либо при недостаточности имущества взыскатель либо судебный исполнитель вправе обратиться в суд с заявлением об обращении взыскания на недвижимое имущество должника.</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рассматривает заявление об обращении взыскания на недвижимое имущество должника в течение десяти рабочих дней со дня поступления заявления в суд по месту нахождения этого имущества. Взыскатель, должник и судебный исполнитель извещаются судом о времени и месте судебного заседания, однако их неявка не является препятствием для разрешения заявления. О результатах рассмотрения заявления суд выносит определение.</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Заявление взыскателя или судебного исполнителя по содержанию должно соответствовать требованиям подпунктов 1), 2), 3), 5), 7) и 8) части второй статьи 148 настоящего Кодекса.</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несоответствия поданного в суд заявления взыскателя или судебного исполнителя требованиям настоящей статьи оно подлежит возвращению без рассмотрения в порядке, установленном частью второй статьи 152 настоящего Кодекса.</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 По правилам настоящей статьи не подлежит рассмотрению заявление взыскателя об обращении взыскания на недвижимое имущество залогодателя, не являющегося должником, либо если недвижимое имущество было приобретено должником по ипотечному жилищному займу.</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На определение суда об обращении взыскания либо отказе в обращении взыскания на недвижимое имущество должника может быть подана частная жалоба, принесено ходатайство прокурором</a:t>
            </a:r>
            <a:r>
              <a:rPr lang="ru-RU" sz="13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0252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418323" y="2008248"/>
            <a:ext cx="9265504" cy="2554545"/>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вторую статьи 252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«2. Постановление, подлежащее санкционированию судом либо прокурором, представляется судебным исполнителем в суд либо прокурору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месту совершения исполнительных действий. </a:t>
            </a:r>
            <a:r>
              <a:rPr lang="ru-RU" sz="2000" dirty="0">
                <a:latin typeface="Helvetica Neue" panose="02000503000000020004" pitchFamily="2" charset="0"/>
                <a:ea typeface="Helvetica Neue" panose="02000503000000020004" pitchFamily="2" charset="0"/>
                <a:cs typeface="Helvetica Neue" panose="02000503000000020004" pitchFamily="2" charset="0"/>
              </a:rPr>
              <a:t>К постановлению прилагаются материалы исполнительного производства, подтверждающие обоснованность принятия санкционируемых действий.»;</a:t>
            </a:r>
          </a:p>
        </p:txBody>
      </p:sp>
    </p:spTree>
    <p:extLst>
      <p:ext uri="{BB962C8B-B14F-4D97-AF65-F5344CB8AC3E}">
        <p14:creationId xmlns:p14="http://schemas.microsoft.com/office/powerpoint/2010/main" val="1398405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288656" y="528461"/>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98304" y="997344"/>
            <a:ext cx="9593396" cy="4247317"/>
          </a:xfrm>
          <a:prstGeom prst="rect">
            <a:avLst/>
          </a:prstGeom>
          <a:noFill/>
        </p:spPr>
        <p:txBody>
          <a:bodyPr wrap="square" rtlCol="0">
            <a:spAutoFit/>
          </a:bodyPr>
          <a:lstStyle/>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в статье 253:</a:t>
            </a:r>
          </a:p>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часть вторую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Заявление о выдаче исполнительного листа должно соответствовать требованиям подпунктов 1), 2), 3), 5), 7) и 8) части второй и части четвертой статьи 148 настоящего Кодекса.</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К заявлению о выдаче исполнительного листа прилагаются:</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1) подлинник или копия арбитражного решения. Копия решения постоянно действующего арбитража заверяется руководителем этого арбитража, копия арбитражного решения для разрешения конкретного спора должна быть нотариально удостоверенной;</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2) подлинник или нотариально удостоверенная копия арбитражного соглашения, заключенного в установленном законом порядке.</a:t>
            </a: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несоответствия поданного в суд заявления требованиям настоящей статьи </a:t>
            </a:r>
            <a:r>
              <a:rPr lang="ru-RU" sz="15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оно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подлежит возвращению без рассмотрения в порядке, установленном частью второй статьи 152 настоящего Кодекса.»;</a:t>
            </a:r>
          </a:p>
          <a:p>
            <a:pPr algn="just"/>
            <a:endParaRPr lang="ru-RU" sz="15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5-1 следующего содержания:</a:t>
            </a: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«5-1. Суд возвращает взыскателю заявление о выдаче исполнительного листа, если срок для его обжалования, установленный частью первой статьи 464 настоящего Кодекса, не истек.»;</a:t>
            </a:r>
          </a:p>
        </p:txBody>
      </p:sp>
    </p:spTree>
    <p:extLst>
      <p:ext uri="{BB962C8B-B14F-4D97-AF65-F5344CB8AC3E}">
        <p14:creationId xmlns:p14="http://schemas.microsoft.com/office/powerpoint/2010/main" val="128757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50763" y="789159"/>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 июля 2020 года № 356-VI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по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вопросам игорного бизнеса</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494462" y="1317917"/>
            <a:ext cx="9167331" cy="1246495"/>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пункты 1 и 2 статьи 27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слова «злоупотребления»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«азартными играми, пари,».</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статью 929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слова «злоупотребления»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«азартными играми, пари</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504134" y="2883968"/>
            <a:ext cx="9157659" cy="2769989"/>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3 июля 2020 года № 359-VI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ипотечных займов в иностранной валюте, совершенствования регулирования субъектов рынка платежных услуг, всеобщего декларирования и восстановления экономического роста</a:t>
            </a:r>
            <a:r>
              <a:rPr lang="ru-RU" sz="1100" b="1" dirty="0" smtClean="0">
                <a:latin typeface="HelveticaNeueCyr" pitchFamily="50" charset="-52"/>
                <a:ea typeface="Helvetica Neue" panose="02000503000000020004" pitchFamily="2" charset="0"/>
                <a:cs typeface="Helvetica Neue" panose="02000503000000020004" pitchFamily="2" charset="0"/>
              </a:rPr>
              <a:t>»</a:t>
            </a:r>
          </a:p>
          <a:p>
            <a:endParaRPr lang="ru-RU" sz="1100" b="1" dirty="0">
              <a:latin typeface="HelveticaNeueCyr" pitchFamily="50" charset="-52"/>
              <a:ea typeface="Helvetica Neue" panose="02000503000000020004" pitchFamily="2" charset="0"/>
              <a:cs typeface="Helvetica Neue" panose="02000503000000020004" pitchFamily="2" charset="0"/>
            </a:endParaRPr>
          </a:p>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статью </a:t>
            </a:r>
            <a:r>
              <a:rPr lang="ru-RU" sz="1600" b="1" dirty="0">
                <a:latin typeface="Helvetica Neue" panose="02000503000000020004" pitchFamily="2" charset="0"/>
                <a:ea typeface="Helvetica Neue" panose="02000503000000020004" pitchFamily="2" charset="0"/>
                <a:cs typeface="Helvetica Neue" panose="02000503000000020004" pitchFamily="2" charset="0"/>
              </a:rPr>
              <a:t>78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третьей следующего содержания:</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«Минимальный размер уставного капитала платежных организаций, созданных в форме товарищества с ограниченной ответственностью, определяется законодательством Республики Казахстан о платежах и платежных системах.»;</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первую пункта 2 статьи 359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«военные действия»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чрезвычайное положение».</a:t>
            </a:r>
          </a:p>
          <a:p>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6573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6968" y="1306994"/>
            <a:ext cx="9604732" cy="4031873"/>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часть пятую статьи 256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«5. О рассмотрении дела в порядке заочного производства суд выносит определение, которое заносится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протокол судебного заседания</a:t>
            </a:r>
            <a:r>
              <a:rPr lang="ru-RU" sz="1600" dirty="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259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«пяти» заменить словом «трех»;</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первой статьи 269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«1. В определении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должны быть указаны:»;</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 в статье 271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«пяти» заменить словом «трех»;</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276:</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абзац второй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«Основания возобновления производства по делу оглашаются председательствующим 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подлежат отражению в протоколе судебного заседания.»;</a:t>
            </a:r>
          </a:p>
          <a:p>
            <a:pPr algn="just"/>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абзац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третий исключить;</a:t>
            </a:r>
          </a:p>
        </p:txBody>
      </p:sp>
    </p:spTree>
    <p:extLst>
      <p:ext uri="{BB962C8B-B14F-4D97-AF65-F5344CB8AC3E}">
        <p14:creationId xmlns:p14="http://schemas.microsoft.com/office/powerpoint/2010/main" val="3154316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97986" y="1624737"/>
            <a:ext cx="9593714" cy="3693319"/>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279:</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подпункт 3)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«3) исковое заявление подписано или подано лицом, не имеющим полномочий на его подписание или предъявление,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если истец не поддержал заявленного требования;»;</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подпункт 5)</a:t>
            </a:r>
            <a:r>
              <a:rPr lang="ru-RU" sz="1800" dirty="0">
                <a:latin typeface="Helvetica Neue" panose="02000503000000020004" pitchFamily="2" charset="0"/>
                <a:ea typeface="Helvetica Neue" panose="02000503000000020004" pitchFamily="2" charset="0"/>
                <a:cs typeface="Helvetica Neue" panose="02000503000000020004" pitchFamily="2" charset="0"/>
              </a:rPr>
              <a:t> после слова «арбитража»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«или суда Международного финансового центра «Астана»;</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подпункт 12)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«12) не представлены сведения о публикации в средствах массовой информации по делам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особого производства</a:t>
            </a:r>
            <a:r>
              <a:rPr lang="ru-RU" sz="1800" dirty="0">
                <a:latin typeface="Helvetica Neue" panose="02000503000000020004" pitchFamily="2" charset="0"/>
                <a:ea typeface="Helvetica Neue" panose="02000503000000020004" pitchFamily="2" charset="0"/>
                <a:cs typeface="Helvetica Neue" panose="02000503000000020004" pitchFamily="2" charset="0"/>
              </a:rPr>
              <a:t>, предусмотренным главой 34 настоящего Кодекса;»;</a:t>
            </a:r>
          </a:p>
        </p:txBody>
      </p:sp>
    </p:spTree>
    <p:extLst>
      <p:ext uri="{BB962C8B-B14F-4D97-AF65-F5344CB8AC3E}">
        <p14:creationId xmlns:p14="http://schemas.microsoft.com/office/powerpoint/2010/main" val="118833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76271" y="1502715"/>
            <a:ext cx="9615430"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части первую и вторую статьи 281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О каждом судебном заседании суда первой инстанции, а также о каждом отдельном процессуальном действии, совершенном вне заседания,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 исключением случаев, предусмотренных настоящим Кодексом,</a:t>
            </a:r>
            <a:r>
              <a:rPr lang="ru-RU" sz="1800" dirty="0">
                <a:latin typeface="Helvetica Neue" panose="02000503000000020004" pitchFamily="2" charset="0"/>
                <a:ea typeface="Helvetica Neue" panose="02000503000000020004" pitchFamily="2" charset="0"/>
                <a:cs typeface="Helvetica Neue" panose="02000503000000020004" pitchFamily="2" charset="0"/>
              </a:rPr>
              <a:t> составляется протокол в письменной форме либо краткий протокол при ведении аудио-, видеозаписи судебного заседания.</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В случае неявки в судебное заседание всех лиц, участвующих в деле,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проведения судебного заседания без исследования новых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доказательств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вопрос о ведении протокола судебного заседания разрешается судьей.</a:t>
            </a:r>
          </a:p>
          <a:p>
            <a:pPr algn="just"/>
            <a:endParaRPr lang="ru-RU" sz="18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dirty="0" smtClean="0">
                <a:latin typeface="Helvetica Neue" panose="02000503000000020004" pitchFamily="2" charset="0"/>
                <a:ea typeface="Helvetica Neue" panose="02000503000000020004" pitchFamily="2" charset="0"/>
                <a:cs typeface="Helvetica Neue" panose="02000503000000020004" pitchFamily="2" charset="0"/>
              </a:rPr>
              <a:t>2</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подготовке дела </a:t>
            </a:r>
            <a:r>
              <a:rPr lang="ru-RU" sz="1800" dirty="0">
                <a:latin typeface="Helvetica Neue" panose="02000503000000020004" pitchFamily="2" charset="0"/>
                <a:ea typeface="Helvetica Neue" panose="02000503000000020004" pitchFamily="2" charset="0"/>
                <a:cs typeface="Helvetica Neue" panose="02000503000000020004" pitchFamily="2" charset="0"/>
              </a:rPr>
              <a:t>к судебному разбирательству в суде первой инстанции протокол ведется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ходатайству стороны либо по инициативе суда, </a:t>
            </a:r>
            <a:r>
              <a:rPr lang="ru-RU" sz="1800" dirty="0">
                <a:latin typeface="Helvetica Neue" panose="02000503000000020004" pitchFamily="2" charset="0"/>
                <a:ea typeface="Helvetica Neue" panose="02000503000000020004" pitchFamily="2" charset="0"/>
                <a:cs typeface="Helvetica Neue" panose="02000503000000020004" pitchFamily="2" charset="0"/>
              </a:rPr>
              <a:t>за исключением случаев, когда на этой стадии выносится решение по существу спора.»;</a:t>
            </a:r>
          </a:p>
        </p:txBody>
      </p:sp>
    </p:spTree>
    <p:extLst>
      <p:ext uri="{BB962C8B-B14F-4D97-AF65-F5344CB8AC3E}">
        <p14:creationId xmlns:p14="http://schemas.microsoft.com/office/powerpoint/2010/main" val="3446647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7" name="TextBox 6">
            <a:extLst>
              <a:ext uri="{FF2B5EF4-FFF2-40B4-BE49-F238E27FC236}">
                <a16:creationId xmlns="" xmlns:a16="http://schemas.microsoft.com/office/drawing/2014/main" id="{03372AFD-F309-0A43-8CB2-94ECA45AC093}"/>
              </a:ext>
            </a:extLst>
          </p:cNvPr>
          <p:cNvSpPr txBox="1"/>
          <p:nvPr/>
        </p:nvSpPr>
        <p:spPr>
          <a:xfrm>
            <a:off x="137710" y="601914"/>
            <a:ext cx="9653989" cy="5047536"/>
          </a:xfrm>
          <a:prstGeom prst="rect">
            <a:avLst/>
          </a:prstGeom>
          <a:noFill/>
        </p:spPr>
        <p:txBody>
          <a:bodyPr wrap="square" rtlCol="0">
            <a:spAutoFit/>
          </a:bodyPr>
          <a:lstStyle/>
          <a:p>
            <a:pPr algn="just"/>
            <a:endParaRPr lang="ru-RU" sz="12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в </a:t>
            </a:r>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статье 282:</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в части второй:</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подпунктами 5-1) и 13-1) следующего содержания:</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«5-1) сведения об использовании систем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видеоконференц</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-связи и (или) иных технических средств, а также </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проведении кино- и фотосъемки;»;</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«13-1) сведения о перерыве в судебном заседании и дате нового судебного заседания при отложении дела;»;</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подпункты 16) и 17)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«16) сведения об оглашении решения и разъяснении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правовых оснований и последствий его принятия, </a:t>
            </a:r>
            <a:r>
              <a:rPr lang="ru-RU" sz="1200" dirty="0">
                <a:latin typeface="Helvetica Neue" panose="02000503000000020004" pitchFamily="2" charset="0"/>
                <a:ea typeface="Helvetica Neue" panose="02000503000000020004" pitchFamily="2" charset="0"/>
                <a:cs typeface="Helvetica Neue" panose="02000503000000020004" pitchFamily="2" charset="0"/>
              </a:rPr>
              <a:t>о сроке его изготовления в окончательной форме, разъяснении порядка и срока обжалования;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17) сведения о разъяснении лицам, участвующим в деле, прав на ознакомление с протоколом судебного заседания </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аудио-, видеозаписью судебного заседания </a:t>
            </a:r>
            <a:r>
              <a:rPr lang="ru-RU" sz="1200" dirty="0">
                <a:latin typeface="Helvetica Neue" panose="02000503000000020004" pitchFamily="2" charset="0"/>
                <a:ea typeface="Helvetica Neue" panose="02000503000000020004" pitchFamily="2" charset="0"/>
                <a:cs typeface="Helvetica Neue" panose="02000503000000020004" pitchFamily="2" charset="0"/>
              </a:rPr>
              <a:t>и подачу на них замечаний</a:t>
            </a:r>
            <a:r>
              <a:rPr lang="ru-RU" sz="12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200" dirty="0" smtClean="0">
              <a:latin typeface="Helvetica Neue" panose="02000503000000020004" pitchFamily="2" charset="0"/>
              <a:ea typeface="Helvetica Neue" panose="02000503000000020004" pitchFamily="2" charset="0"/>
              <a:cs typeface="Helvetica Neue" panose="02000503000000020004" pitchFamily="2" charset="0"/>
            </a:endParaRPr>
          </a:p>
          <a:p>
            <a:r>
              <a:rPr lang="ru-RU" sz="1200" b="1" dirty="0">
                <a:latin typeface="Helvetica Neue" panose="02000503000000020004" pitchFamily="2" charset="0"/>
                <a:ea typeface="Helvetica Neue" panose="02000503000000020004" pitchFamily="2" charset="0"/>
                <a:cs typeface="Helvetica Neue" panose="02000503000000020004" pitchFamily="2" charset="0"/>
              </a:rPr>
              <a:t>часть четвертую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«4. Содержание краткого протокола должно соответствовать требованиям, указанным в подпунктах 1), 2), 3), 4), 6),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13-1), 16) </a:t>
            </a:r>
            <a:r>
              <a:rPr lang="ru-RU" sz="1200" dirty="0">
                <a:latin typeface="Helvetica Neue" panose="02000503000000020004" pitchFamily="2" charset="0"/>
                <a:ea typeface="Helvetica Neue" panose="02000503000000020004" pitchFamily="2" charset="0"/>
                <a:cs typeface="Helvetica Neue" panose="02000503000000020004" pitchFamily="2" charset="0"/>
              </a:rPr>
              <a:t>и 18) части второй настоящей статьи, также в нем указывается о применении судом средств аудио-, видеозаписи, наименование файла, содержащего аудио-, видеозапись.</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Носитель аудио-, видеозаписи и краткий протокол приобщаются к делу.</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По ходатайству лиц, участвующих в деле, и их представителей судом представляются копия аудиозаписи и краткий протокол или протокол судебного заседания.</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этом лицо предупреждается об ответственности за нарушение требований законодательства Республики Казахстан о персональных данных и их защите и об использовании полученной записи в целях, предусмотренных частью пятой настоящей статьи.</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В случаях, когда дело рассмотрено в закрытом судебном заседании, лицам, участвующим в деле, аудио-, видеозапись и протокол судебного заседания не представляются, им обеспечивается возможность ознакомления с аудио-, видеозаписью и протоколом судебного заседания в суде.»;</a:t>
            </a:r>
          </a:p>
          <a:p>
            <a:pPr algn="just"/>
            <a:endParaRPr lang="ru-RU" sz="1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919580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08684" y="1337131"/>
            <a:ext cx="9549647" cy="4570482"/>
          </a:xfrm>
          <a:prstGeom prst="rect">
            <a:avLst/>
          </a:prstGeom>
          <a:noFill/>
        </p:spPr>
        <p:txBody>
          <a:bodyPr wrap="square" rtlCol="0">
            <a:spAutoFit/>
          </a:bodyPr>
          <a:lstStyle/>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статье 283</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1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первую дополнить абзацем вторым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«Краткий протокол по сложным делам может сопровождаться текстовой расшифровкой аудиозаписи, полученной путем автоматического распознавания текста.»;</a:t>
            </a:r>
          </a:p>
          <a:p>
            <a:pPr algn="just"/>
            <a:endPar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пятую дополнить абзацем вторым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«Электронный протокол и аудио-, видеозапись, текстовая расшифровка аудиозаписи, приобщаемые к краткому протоколу, удостоверяются электронной цифровой подписью секретаря, внесение в них каких-либо изменений не допускается.»;</a:t>
            </a:r>
          </a:p>
          <a:p>
            <a:pPr algn="just"/>
            <a:endPar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шестую исключить;</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75142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09003" y="1525637"/>
            <a:ext cx="9582697" cy="370870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части первую, вторую и третью статьи 285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«1. Замечания на протокол, краткий протокол, содержание аудио-, видеозаписи рассматривает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председательствующий</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Необходимость рассмотрения замечаний в судебном заседании с извещением лиц, участвовавших в рассмотрении дела,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определяется</a:t>
            </a:r>
            <a:r>
              <a:rPr lang="ru-RU" sz="1400" dirty="0">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председательствующим. </a:t>
            </a:r>
            <a:r>
              <a:rPr lang="ru-RU" sz="1400" dirty="0">
                <a:latin typeface="Helvetica Neue" panose="02000503000000020004" pitchFamily="2" charset="0"/>
                <a:ea typeface="Helvetica Neue" panose="02000503000000020004" pitchFamily="2" charset="0"/>
                <a:cs typeface="Helvetica Neue" panose="02000503000000020004" pitchFamily="2" charset="0"/>
              </a:rPr>
              <a:t>Неявка лиц, участвовавших в рассмотрении дела, не является препятствием для рассмотрения замечаний на протокол, краткий протокол, содержание аудио-, видеозаписи</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По результатам рассмотрения замечаний председательствующий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удостоверяет их правильность своей резолюцией и подписью либо</a:t>
            </a:r>
            <a:r>
              <a:rPr lang="ru-RU" sz="1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400" dirty="0">
                <a:latin typeface="Helvetica Neue" panose="02000503000000020004" pitchFamily="2" charset="0"/>
                <a:ea typeface="Helvetica Neue" panose="02000503000000020004" pitchFamily="2" charset="0"/>
                <a:cs typeface="Helvetica Neue" panose="02000503000000020004" pitchFamily="2" charset="0"/>
              </a:rPr>
              <a:t>выносит определение об их полном или частичном отклонении</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  </a:t>
            </a:r>
            <a:r>
              <a:rPr lang="ru-RU" sz="1400" dirty="0">
                <a:latin typeface="Helvetica Neue" panose="02000503000000020004" pitchFamily="2" charset="0"/>
                <a:ea typeface="Helvetica Neue" panose="02000503000000020004" pitchFamily="2" charset="0"/>
                <a:cs typeface="Helvetica Neue" panose="02000503000000020004" pitchFamily="2" charset="0"/>
              </a:rPr>
              <a:t>Все замечания приобщаются к делу</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3. Определение суда, вынесенное по результатам рассмотрения замечаний, обжалованию и пересмотру по ходатайству прокурора не подлежит. Доводы о несогласии с результатами рассмотрения замечаний могут быть включены в апелляционные жалобу, ходатайство прокурора.»;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19260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75952" y="2183902"/>
            <a:ext cx="9615748" cy="2416046"/>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третий статьи 315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«Выписка из решения суда направляется в орган, осуществляющий государственную регистрацию актов гражданского состояния,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месту вынесения судебного решения, </a:t>
            </a:r>
            <a:r>
              <a:rPr lang="ru-RU" sz="2000" dirty="0">
                <a:latin typeface="Helvetica Neue" panose="02000503000000020004" pitchFamily="2" charset="0"/>
                <a:ea typeface="Helvetica Neue" panose="02000503000000020004" pitchFamily="2" charset="0"/>
                <a:cs typeface="Helvetica Neue" panose="02000503000000020004" pitchFamily="2" charset="0"/>
              </a:rPr>
              <a:t>а также в орган, осуществляющий функции по опеке или попечительству,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месту вынесения судебного решения</a:t>
            </a:r>
            <a:r>
              <a:rPr lang="ru-RU" sz="2000" dirty="0">
                <a:latin typeface="Helvetica Neue" panose="02000503000000020004" pitchFamily="2" charset="0"/>
                <a:ea typeface="Helvetica Neue" panose="02000503000000020004" pitchFamily="2" charset="0"/>
                <a:cs typeface="Helvetica Neue" panose="02000503000000020004" pitchFamily="2" charset="0"/>
              </a:rPr>
              <a:t> в течение трех рабочих дней со дня вступления решения в законную силу.»;</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75812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6969" y="1794414"/>
            <a:ext cx="9604731" cy="3539430"/>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статью 330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«Статья 330. Рассмотрение заявления об объявлении несовершеннолетнего полностью дееспособным</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Заявление об объявлении несовершеннолетнего полностью дееспособным рассматривается судом с участием заявителя, родителей (одного из родителей), усыновителей (усыновителя), попечителя, а также представителя органа, осуществляющего функции по опеке или попечительству.</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подготовке дела к судебному разбирательству судья решает вопрос о назначении официального представителя - адвоката для представления и защиты им интересов несовершеннолетнего, оставшегося без попечения родителей, в процессе по возбужденному делу.</a:t>
            </a:r>
          </a:p>
          <a:p>
            <a:pPr algn="just"/>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Официальный представитель - адвокат обладает полномочиями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законного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представителя.»;</a:t>
            </a:r>
          </a:p>
        </p:txBody>
      </p:sp>
    </p:spTree>
    <p:extLst>
      <p:ext uri="{BB962C8B-B14F-4D97-AF65-F5344CB8AC3E}">
        <p14:creationId xmlns:p14="http://schemas.microsoft.com/office/powerpoint/2010/main" val="37924741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341205" y="1857021"/>
            <a:ext cx="9450495" cy="3416320"/>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333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«1. В суд вызываются несовершеннолетний, его законные представители, представители органа, осуществляющего функции по опеке или попечительству, а также иные лица по усмотрению суда.</a:t>
            </a:r>
          </a:p>
          <a:p>
            <a:pPr algn="just"/>
            <a:endParaRPr lang="ru-RU" sz="18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Судья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 подготовке дела к судебному разбирательству назначает официального представителя - адвоката для представления и защиты им интересов несовершеннолетнего, оставшегося без попечения родителей, в процессе по возбужденному делу.</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Официальный представитель - адвокат обладает полномочиями законного представителя.»;</a:t>
            </a:r>
          </a:p>
        </p:txBody>
      </p:sp>
    </p:spTree>
    <p:extLst>
      <p:ext uri="{BB962C8B-B14F-4D97-AF65-F5344CB8AC3E}">
        <p14:creationId xmlns:p14="http://schemas.microsoft.com/office/powerpoint/2010/main" val="196024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7287" y="1538307"/>
            <a:ext cx="9604413" cy="3970318"/>
          </a:xfrm>
          <a:prstGeom prst="rect">
            <a:avLst/>
          </a:prstGeom>
          <a:noFill/>
        </p:spPr>
        <p:txBody>
          <a:bodyPr wrap="square" rtlCol="0">
            <a:spAutoFit/>
          </a:bodyPr>
          <a:lstStyle/>
          <a:p>
            <a:pPr algn="just"/>
            <a:r>
              <a:rPr lang="ru-RU" sz="1100" b="1" dirty="0">
                <a:latin typeface="Helvetica Neue" panose="02000503000000020004" pitchFamily="2" charset="0"/>
                <a:ea typeface="Helvetica Neue" panose="02000503000000020004" pitchFamily="2" charset="0"/>
                <a:cs typeface="Helvetica Neue" panose="02000503000000020004" pitchFamily="2" charset="0"/>
              </a:rPr>
              <a:t>В </a:t>
            </a:r>
            <a:r>
              <a:rPr lang="ru-RU" sz="1800" b="1" dirty="0">
                <a:latin typeface="Helvetica Neue" panose="02000503000000020004" pitchFamily="2" charset="0"/>
                <a:ea typeface="Helvetica Neue" panose="02000503000000020004" pitchFamily="2" charset="0"/>
                <a:cs typeface="Helvetica Neue" panose="02000503000000020004" pitchFamily="2" charset="0"/>
              </a:rPr>
              <a:t>статье 337</a:t>
            </a:r>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1-1 следующего содержания</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1-1. При подготовке дела к судебному разбирательству судья назначает официального представителя - адвоката для представления и защиты им интересов гражданина в процессе по возбужденному делу.</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Официальный представитель - адвокат обладает полномочиями законного представителя.»;</a:t>
            </a:r>
          </a:p>
          <a:p>
            <a:pPr algn="just"/>
            <a:endParaRPr lang="ru-RU" sz="1800" b="1"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части второй:</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«представителя гражданина» заменить словами «представителей гражданина»;</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а также членов его семьи и других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заинтересованных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a:t>
            </a:r>
          </a:p>
        </p:txBody>
      </p:sp>
    </p:spTree>
    <p:extLst>
      <p:ext uri="{BB962C8B-B14F-4D97-AF65-F5344CB8AC3E}">
        <p14:creationId xmlns:p14="http://schemas.microsoft.com/office/powerpoint/2010/main" val="373447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64204" y="789158"/>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6 октября 2020 года № 365-VI ЗРК«О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по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вопросам противодействия коррупции</a:t>
            </a:r>
            <a:r>
              <a:rPr lang="ru-RU" sz="11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443665" y="1220045"/>
            <a:ext cx="9010303" cy="3970318"/>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Статью 509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endParaRPr lang="ru-RU" sz="14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Статья 509. Запрещение дарения</a:t>
            </a:r>
          </a:p>
          <a:p>
            <a:pPr marL="228600" indent="-228600" algn="just">
              <a:buAutoNum type="arabicPeriod"/>
            </a:pP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Не </a:t>
            </a:r>
            <a:r>
              <a:rPr lang="ru-RU" sz="1400" dirty="0">
                <a:latin typeface="Helvetica Neue" panose="02000503000000020004" pitchFamily="2" charset="0"/>
                <a:ea typeface="Helvetica Neue" panose="02000503000000020004" pitchFamily="2" charset="0"/>
                <a:cs typeface="Helvetica Neue" panose="02000503000000020004" pitchFamily="2" charset="0"/>
              </a:rPr>
              <a:t>допускается дарение, за исключением обычных подарков, стоимость которых не превышает размеров десяти месячных расчетных показателей, установленных законодательными актами</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1</a:t>
            </a:r>
            <a:r>
              <a:rPr lang="ru-RU" sz="1400" dirty="0">
                <a:latin typeface="Helvetica Neue" panose="02000503000000020004" pitchFamily="2" charset="0"/>
                <a:ea typeface="Helvetica Neue" panose="02000503000000020004" pitchFamily="2" charset="0"/>
                <a:cs typeface="Helvetica Neue" panose="02000503000000020004" pitchFamily="2" charset="0"/>
              </a:rPr>
              <a:t>) от имени малолетних и граждан, признанных недееспособными, их законными представителями;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работникам лечебных, воспитательных учреждений, учреждений социальной защиты и других аналогичных учреждений гражданами, находящимися в них на лечении, содержании или воспитании, супругами и родственниками этих граждан</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Не допускается дарение подарков государственным служащим и иным лицам, принявшим на себя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антикоррупционные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ограничения в соответствии с Законом Республики Казахстан «О противодействии коррупции», а также членам их семей за действия (бездействие) государственных служащих и иных лиц, принявших на себя антикоррупционные ограничения, в пользу дарителя, если такие действия входят в служебные полномочия указанных лиц или эти лица в силу должностного положения могут способствовать таким действиям (бездействию).».</a:t>
            </a:r>
          </a:p>
        </p:txBody>
      </p:sp>
    </p:spTree>
    <p:extLst>
      <p:ext uri="{BB962C8B-B14F-4D97-AF65-F5344CB8AC3E}">
        <p14:creationId xmlns:p14="http://schemas.microsoft.com/office/powerpoint/2010/main" val="286900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09003" y="1624737"/>
            <a:ext cx="9582697"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заголовке статьи 405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«суда» заменить словами «судьи суда»;</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409:</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абзаце первом части первой</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«выполнении судом» заменить словами «выполнении судьей»;</a:t>
            </a:r>
          </a:p>
          <a:p>
            <a:pPr algn="just"/>
            <a:endParaRPr lang="ru-RU" sz="18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частью 3-1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«3-1. Суд (судья) апелляционной инстанции при наличии оснований, предусмотренных подпунктами 2), 3) и 4) части первой статьи 407 настоящего Кодекса, выносит определение о возвращении жалобы, ходатайства прокурора.</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Данное определение обжалованию не подлежит, однако не препятствует повторному обращению с апелляционными жалобой, ходатайством прокурора в суд первой инстанции.»;</a:t>
            </a:r>
          </a:p>
        </p:txBody>
      </p:sp>
    </p:spTree>
    <p:extLst>
      <p:ext uri="{BB962C8B-B14F-4D97-AF65-F5344CB8AC3E}">
        <p14:creationId xmlns:p14="http://schemas.microsoft.com/office/powerpoint/2010/main" val="33580649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75103" y="1978206"/>
            <a:ext cx="9516597" cy="3170099"/>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вторую статьи 414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«Судья проводит примирительные процедуры в соответствии с требованиями, предусмотренными главой 17 настоящего Кодекса.»;</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части третьей статьи 421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«в совещательную комнату» исключить;</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предложении втором абзаца второго части второй статьи 423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слово «пяти» заменить словом «трех»;</a:t>
            </a:r>
          </a:p>
        </p:txBody>
      </p:sp>
    </p:spTree>
    <p:extLst>
      <p:ext uri="{BB962C8B-B14F-4D97-AF65-F5344CB8AC3E}">
        <p14:creationId xmlns:p14="http://schemas.microsoft.com/office/powerpoint/2010/main" val="941912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354757" y="553423"/>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6651" y="984310"/>
            <a:ext cx="9626765" cy="4247317"/>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424:</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подпункт 4)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«4) отменить решение полностью или в части и прекратить производство по делу либо оставить заявление без рассмотрения по основаниям, предусмотренным статьей 277 и подпунктами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4), </a:t>
            </a:r>
            <a:r>
              <a:rPr lang="ru-RU" sz="1800" dirty="0">
                <a:latin typeface="Helvetica Neue" panose="02000503000000020004" pitchFamily="2" charset="0"/>
                <a:ea typeface="Helvetica Neue" panose="02000503000000020004" pitchFamily="2" charset="0"/>
                <a:cs typeface="Helvetica Neue" panose="02000503000000020004" pitchFamily="2" charset="0"/>
              </a:rPr>
              <a:t>5), 9) и 10) статьи 279 настоящего Кодекса;»;</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подпунктами 7) и 8)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«7) отменить решение полностью или в части и оставить заявление без рассмотрения по основанию, предусмотренному подпунктом 8) статьи 279 настоящего Кодекса, в случае, если такое заявление было подано в суд первой инстанции и не было судом разрешено по существу;</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8) отменить решение полностью или в части и оставить иск без рассмотрения по основанию, предусмотренному подпунктом 3) статьи 279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настоящего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Кодекса, если такой иск не был поддержан истцом в суде апелляционной инстанции.»;</a:t>
            </a:r>
          </a:p>
        </p:txBody>
      </p:sp>
    </p:spTree>
    <p:extLst>
      <p:ext uri="{BB962C8B-B14F-4D97-AF65-F5344CB8AC3E}">
        <p14:creationId xmlns:p14="http://schemas.microsoft.com/office/powerpoint/2010/main" val="4031279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97985" y="1817224"/>
            <a:ext cx="9593715" cy="2554545"/>
          </a:xfrm>
          <a:prstGeom prst="rect">
            <a:avLst/>
          </a:prstGeom>
          <a:noFill/>
        </p:spPr>
        <p:txBody>
          <a:bodyPr wrap="square" rtlCol="0">
            <a:spAutoFit/>
          </a:bodyPr>
          <a:lstStyle/>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статью 426 дополнить частью пятой следующего содержания</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Если судья апелляционной инстанции по уважительным причинам не может в установленный настоящим Кодексом срок изготовить мотивированное постановление, то его изготовление поручается председателем коллегии другому судье, принимавшему участие в рассмотрении дела. В постановлении указывается, по каким причинам отсутствующий судья не может его изготовить.»;</a:t>
            </a:r>
          </a:p>
        </p:txBody>
      </p:sp>
    </p:spTree>
    <p:extLst>
      <p:ext uri="{BB962C8B-B14F-4D97-AF65-F5344CB8AC3E}">
        <p14:creationId xmlns:p14="http://schemas.microsoft.com/office/powerpoint/2010/main" val="3048012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054100" y="614384"/>
            <a:ext cx="8737600" cy="400110"/>
          </a:xfrm>
          <a:prstGeom prst="rect">
            <a:avLst/>
          </a:prstGeom>
          <a:noFill/>
        </p:spPr>
        <p:txBody>
          <a:bodyPr wrap="square" rtlCol="0">
            <a:spAutoFit/>
          </a:bodyPr>
          <a:lstStyle/>
          <a:p>
            <a:pPr algn="ctr"/>
            <a:r>
              <a:rPr lang="ru-RU" sz="1000" b="1" dirty="0" smtClean="0">
                <a:latin typeface="HelveticaNeueCyr" pitchFamily="50" charset="-52"/>
                <a:ea typeface="Helvetica Neue" panose="02000503000000020004" pitchFamily="2" charset="0"/>
                <a:cs typeface="Helvetica Neue" panose="02000503000000020004" pitchFamily="2" charset="0"/>
              </a:rPr>
              <a:t>Закон РК от 10 июня 2020 года № 342-VI ЗРК «О внесении изменений и дополнений в ГПК РК </a:t>
            </a:r>
            <a:r>
              <a:rPr lang="ru-RU" sz="10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000" b="1" dirty="0" smtClean="0">
                <a:latin typeface="HelveticaNeueCyr" pitchFamily="50" charset="-52"/>
                <a:ea typeface="Helvetica Neue" panose="02000503000000020004" pitchFamily="2" charset="0"/>
                <a:cs typeface="Helvetica Neue" panose="02000503000000020004" pitchFamily="2" charset="0"/>
              </a:rPr>
              <a:t>»</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10169" y="1096857"/>
            <a:ext cx="9681531" cy="4278094"/>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части третью и седьмую статьи 429</a:t>
            </a:r>
            <a:r>
              <a:rPr lang="ru-RU" sz="1600" dirty="0">
                <a:latin typeface="Helvetica Neue" panose="02000503000000020004" pitchFamily="2" charset="0"/>
                <a:ea typeface="Helvetica Neue" panose="02000503000000020004" pitchFamily="2" charset="0"/>
                <a:cs typeface="Helvetica Neue" panose="02000503000000020004" pitchFamily="2" charset="0"/>
              </a:rPr>
              <a:t>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«3. В случае подачи частной жалобы, принесения ходатайства прокурором на определение, вынесенное во время судебного разбирательства, закончившегося вынесением решения, дело направляется в вышестоящую судебную инстанцию только по истечении срока, установленного для обжалования решения. При этом, если на решение суда подана апелляционная жалоба, принесено апелляционное ходатайство прокурором, проверка частной жалобы, ходатайства прокурора производится той судебной инстанцией, которая рассматривает дело в апелляционном порядке.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этом случае апелляционная инстанция рассматривает частную жалобу, ходатайство прокурора в коллегиальном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составе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вместе с апелляционными жалобой и (или) ходатайством прокурора на решение суда</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600"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1600" dirty="0">
                <a:latin typeface="Helvetica Neue" panose="02000503000000020004" pitchFamily="2" charset="0"/>
                <a:ea typeface="Helvetica Neue" panose="02000503000000020004" pitchFamily="2" charset="0"/>
                <a:cs typeface="Helvetica Neue" panose="02000503000000020004" pitchFamily="2" charset="0"/>
              </a:rPr>
              <a:t>7. Определения суда апелляционной инстанции, вынесенные по частной жалобе или ходатайству прокурора по вопросам возврата исковых заявлений,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обеспечения иска, подсудности, исправления описок и явных арифметических ошибок, </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разъяснения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решения</a:t>
            </a:r>
            <a:r>
              <a:rPr lang="ru-RU" sz="1600" dirty="0">
                <a:latin typeface="Helvetica Neue" panose="02000503000000020004" pitchFamily="2" charset="0"/>
                <a:ea typeface="Helvetica Neue" panose="02000503000000020004" pitchFamily="2" charset="0"/>
                <a:cs typeface="Helvetica Neue" panose="02000503000000020004" pitchFamily="2" charset="0"/>
              </a:rPr>
              <a:t>, приостановления производства по делу, оставления исковых заявлений без рассмотрения, обжалованию и опротестованию не подлежат. В случаях, установленных настоящим Кодексом, определения суда апелляционной инстанции, преграждающие возможность дальнейшего движения дела, могут быть обжалованы и опротестованы.»;</a:t>
            </a:r>
          </a:p>
        </p:txBody>
      </p:sp>
    </p:spTree>
    <p:extLst>
      <p:ext uri="{BB962C8B-B14F-4D97-AF65-F5344CB8AC3E}">
        <p14:creationId xmlns:p14="http://schemas.microsoft.com/office/powerpoint/2010/main" val="28888369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09850" y="1478670"/>
            <a:ext cx="9681850" cy="4093428"/>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445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«1. Суд кассационной инстанции после получения дела с постановлением судьи, представлением Председателя Верховного Суда Республики Казахстан, протестом Генерального Прокурора Республики Казахстан в течение трех рабочих дней направляет сторонам копии указанных документов либо уведомление о возможности ознакомления с их электронными копиями через </a:t>
            </a:r>
            <a:r>
              <a:rPr lang="ru-RU" sz="2000" dirty="0" err="1">
                <a:latin typeface="Helvetica Neue" panose="02000503000000020004" pitchFamily="2" charset="0"/>
                <a:ea typeface="Helvetica Neue" panose="02000503000000020004" pitchFamily="2" charset="0"/>
                <a:cs typeface="Helvetica Neue" panose="02000503000000020004" pitchFamily="2" charset="0"/>
              </a:rPr>
              <a:t>интернет-ресурс</a:t>
            </a:r>
            <a:r>
              <a:rPr lang="ru-RU" sz="2000" dirty="0">
                <a:latin typeface="Helvetica Neue" panose="02000503000000020004" pitchFamily="2" charset="0"/>
                <a:ea typeface="Helvetica Neue" panose="02000503000000020004" pitchFamily="2" charset="0"/>
                <a:cs typeface="Helvetica Neue" panose="02000503000000020004" pitchFamily="2" charset="0"/>
              </a:rPr>
              <a:t> Верховного Суда Республики Казахстан,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 также извещение для участия в примирительных процедурах, </a:t>
            </a:r>
            <a:r>
              <a:rPr lang="ru-RU" sz="2000" dirty="0">
                <a:latin typeface="Helvetica Neue" panose="02000503000000020004" pitchFamily="2" charset="0"/>
                <a:ea typeface="Helvetica Neue" panose="02000503000000020004" pitchFamily="2" charset="0"/>
                <a:cs typeface="Helvetica Neue" panose="02000503000000020004" pitchFamily="2" charset="0"/>
              </a:rPr>
              <a:t>рассмотрении дела в суде кассационной инстанции с указанием даты, времени, места проведения судебного заседания.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 проводит примирительные процедуры в соответствии с </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главой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17 настоящего Кодекса.»;</a:t>
            </a:r>
          </a:p>
        </p:txBody>
      </p:sp>
    </p:spTree>
    <p:extLst>
      <p:ext uri="{BB962C8B-B14F-4D97-AF65-F5344CB8AC3E}">
        <p14:creationId xmlns:p14="http://schemas.microsoft.com/office/powerpoint/2010/main" val="3404275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09003" y="1452707"/>
            <a:ext cx="9582697" cy="3970318"/>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447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абзацем вторым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случае, когда обе стороны, присутствующие в суде, ходатайствуют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примирении, примирительная процедура проводится в день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подачи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ходатайства одним из судей коллегиального состава.»;</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451:</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второй</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«2. Суд кассационной инстанции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условиях, исключающих присутствие посторонних лиц и разглашение тайны совещания, </a:t>
            </a:r>
            <a:r>
              <a:rPr lang="ru-RU" sz="1800" dirty="0">
                <a:latin typeface="Helvetica Neue" panose="02000503000000020004" pitchFamily="2" charset="0"/>
                <a:ea typeface="Helvetica Neue" panose="02000503000000020004" pitchFamily="2" charset="0"/>
                <a:cs typeface="Helvetica Neue" panose="02000503000000020004" pitchFamily="2" charset="0"/>
              </a:rPr>
              <a:t>принимает одно из следующих решений:»;</a:t>
            </a:r>
          </a:p>
          <a:p>
            <a:pPr algn="just"/>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часть </a:t>
            </a:r>
            <a:r>
              <a:rPr lang="ru-RU" sz="1800" b="1" dirty="0">
                <a:latin typeface="Helvetica Neue" panose="02000503000000020004" pitchFamily="2" charset="0"/>
                <a:ea typeface="Helvetica Neue" panose="02000503000000020004" pitchFamily="2" charset="0"/>
                <a:cs typeface="Helvetica Neue" panose="02000503000000020004" pitchFamily="2" charset="0"/>
              </a:rPr>
              <a:t>шестую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«6. Резолютивная часть постановления оглашается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зале судебного заседания</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57441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20019" y="1621984"/>
            <a:ext cx="9571681" cy="3139321"/>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часть третью статьи 455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подпунктом 4)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«4) отмена арбитражного решения, об исполнении которого вынесен судебный акт.»;</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Статью 460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«Статья 460. Принятие заявления к производству суда</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Заявление о пересмотре судебного акта по вновь открывшимся или новым обстоятельствам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считается принятым к производству соответствующего суда со дня его поступления.»;</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Статью 461 исключить;</a:t>
            </a:r>
          </a:p>
        </p:txBody>
      </p:sp>
    </p:spTree>
    <p:extLst>
      <p:ext uri="{BB962C8B-B14F-4D97-AF65-F5344CB8AC3E}">
        <p14:creationId xmlns:p14="http://schemas.microsoft.com/office/powerpoint/2010/main" val="137993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7" name="TextBox 6">
            <a:extLst>
              <a:ext uri="{FF2B5EF4-FFF2-40B4-BE49-F238E27FC236}">
                <a16:creationId xmlns="" xmlns:a16="http://schemas.microsoft.com/office/drawing/2014/main" id="{03372AFD-F309-0A43-8CB2-94ECA45AC093}"/>
              </a:ext>
            </a:extLst>
          </p:cNvPr>
          <p:cNvSpPr txBox="1"/>
          <p:nvPr/>
        </p:nvSpPr>
        <p:spPr>
          <a:xfrm>
            <a:off x="220337" y="678451"/>
            <a:ext cx="9571363" cy="5078313"/>
          </a:xfrm>
          <a:prstGeom prst="rect">
            <a:avLst/>
          </a:prstGeom>
          <a:noFill/>
        </p:spPr>
        <p:txBody>
          <a:bodyPr wrap="square" rtlCol="0">
            <a:spAutoFit/>
          </a:bodyPr>
          <a:lstStyle/>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статьи 462 и 463 изложить в следующей редакции:</a:t>
            </a:r>
          </a:p>
          <a:p>
            <a:pPr algn="just"/>
            <a:r>
              <a:rPr lang="ru-RU" sz="1300" b="1"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1300" b="1" dirty="0">
                <a:latin typeface="Helvetica Neue" panose="02000503000000020004" pitchFamily="2" charset="0"/>
                <a:ea typeface="Helvetica Neue" panose="02000503000000020004" pitchFamily="2" charset="0"/>
                <a:cs typeface="Helvetica Neue" panose="02000503000000020004" pitchFamily="2" charset="0"/>
              </a:rPr>
              <a:t>Статья 462. Рассмотрение заявления</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участвующие в деле, </a:t>
            </a:r>
            <a:r>
              <a:rPr lang="ru-RU" sz="1300" dirty="0">
                <a:latin typeface="Helvetica Neue" panose="02000503000000020004" pitchFamily="2" charset="0"/>
                <a:ea typeface="Helvetica Neue" panose="02000503000000020004" pitchFamily="2" charset="0"/>
                <a:cs typeface="Helvetica Neue" panose="02000503000000020004" pitchFamily="2" charset="0"/>
              </a:rPr>
              <a:t>извещаются о поступлении заявления о пересмотре решения, определения или постановления по вновь открывшимся или новым обстоятельствам.</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Суд вправе рассмотреть такое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заявление</a:t>
            </a:r>
            <a:r>
              <a:rPr lang="ru-RU" sz="1300" dirty="0">
                <a:latin typeface="Helvetica Neue" panose="02000503000000020004" pitchFamily="2" charset="0"/>
                <a:ea typeface="Helvetica Neue" panose="02000503000000020004" pitchFamily="2" charset="0"/>
                <a:cs typeface="Helvetica Neue" panose="02000503000000020004" pitchFamily="2" charset="0"/>
              </a:rPr>
              <a:t>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единолично или </a:t>
            </a:r>
            <a:r>
              <a:rPr lang="ru-RU" sz="1300" dirty="0">
                <a:latin typeface="Helvetica Neue" panose="02000503000000020004" pitchFamily="2" charset="0"/>
                <a:ea typeface="Helvetica Neue" panose="02000503000000020004" pitchFamily="2" charset="0"/>
                <a:cs typeface="Helvetica Neue" panose="02000503000000020004" pitchFamily="2" charset="0"/>
              </a:rPr>
              <a:t>в судебном заседании, однако неявка лиц, участвующих в деле, извещенных надлежащим образом о времени и месте судебного заседания, не является препятствием к его рассмотрению</a:t>
            </a:r>
            <a:r>
              <a:rPr lang="ru-RU" sz="13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300" dirty="0" smtClean="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Статья 463. Определение суда по заявлению о пересмотре дела</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Суд выносит по заявлению о пересмотре решения, определения или постановления по вновь открывшимся или новым обстоятельствам мотивированное определение:</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 о возврате заявления по основаниям, предусмотренным частью второй настоящей статьи;</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2) об отказе в пересмотре судебного акта;</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3) об удовлетворении заявления и отмене решения, определения или постановления.</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2. Основаниями для возврата заявления о пересмотре дела по вновь открывшимся или новым обстоятельствам являются:</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1) несоблюдение требований, предъявляемых к форме и содержанию заявления;</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подача (подписание) лицом, не обладающим полномочиями на его подачу (подписание), либо недееспособным лицом;</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3) несоблюдение правил, установленных статьей 456 настоящего Кодекса;</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4) истечение срока подачи заявления при отсутствии ходатайства о его восстановлении или об отказе в восстановлении пропущенного срока;</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отзыв заявителем.</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3. Определения судов первой, апелляционной и кассационной инстанций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 возврате заявления, </a:t>
            </a:r>
            <a:r>
              <a:rPr lang="ru-RU" sz="1300" dirty="0">
                <a:latin typeface="Helvetica Neue" panose="02000503000000020004" pitchFamily="2" charset="0"/>
                <a:ea typeface="Helvetica Neue" panose="02000503000000020004" pitchFamily="2" charset="0"/>
                <a:cs typeface="Helvetica Neue" panose="02000503000000020004" pitchFamily="2" charset="0"/>
              </a:rPr>
              <a:t>об отказе в отмене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либо об </a:t>
            </a:r>
            <a:r>
              <a:rPr lang="ru-RU" sz="13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отмене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судебного акта</a:t>
            </a:r>
            <a:r>
              <a:rPr lang="ru-RU" sz="13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300" dirty="0">
                <a:latin typeface="Helvetica Neue" panose="02000503000000020004" pitchFamily="2" charset="0"/>
                <a:ea typeface="Helvetica Neue" panose="02000503000000020004" pitchFamily="2" charset="0"/>
                <a:cs typeface="Helvetica Neue" panose="02000503000000020004" pitchFamily="2" charset="0"/>
              </a:rPr>
              <a:t>по вновь открывшимся или новым обстоятельствам могут быть обжалованы, оспорены, пересмотрены по ходатайству или протесту прокурора в соответствии с настоящим Кодексом.»;</a:t>
            </a:r>
          </a:p>
          <a:p>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299662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376791" y="591528"/>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53070" y="1022415"/>
            <a:ext cx="9538630" cy="4401205"/>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второй статьи 464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2000"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2000" dirty="0">
                <a:latin typeface="Helvetica Neue" panose="02000503000000020004" pitchFamily="2" charset="0"/>
                <a:ea typeface="Helvetica Neue" panose="02000503000000020004" pitchFamily="2" charset="0"/>
                <a:cs typeface="Helvetica Neue" panose="02000503000000020004" pitchFamily="2" charset="0"/>
              </a:rPr>
              <a:t>2. Ходатайство об отмене арбитражного решения подается в соответствующий суд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апелляционной инстанции </a:t>
            </a:r>
            <a:r>
              <a:rPr lang="ru-RU" sz="2000" dirty="0">
                <a:latin typeface="Helvetica Neue" panose="02000503000000020004" pitchFamily="2" charset="0"/>
                <a:ea typeface="Helvetica Neue" panose="02000503000000020004" pitchFamily="2" charset="0"/>
                <a:cs typeface="Helvetica Neue" panose="02000503000000020004" pitchFamily="2" charset="0"/>
              </a:rPr>
              <a:t>Республики Казахстан:»;</a:t>
            </a:r>
          </a:p>
          <a:p>
            <a:pPr algn="just"/>
            <a:r>
              <a:rPr lang="ru-RU" sz="2000" b="1" dirty="0" smtClean="0">
                <a:latin typeface="Helvetica Neue" panose="02000503000000020004" pitchFamily="2" charset="0"/>
                <a:ea typeface="Helvetica Neue" panose="02000503000000020004" pitchFamily="2" charset="0"/>
                <a:cs typeface="Helvetica Neue" panose="02000503000000020004" pitchFamily="2" charset="0"/>
              </a:rPr>
              <a:t>Статью </a:t>
            </a:r>
            <a:r>
              <a:rPr lang="ru-RU" sz="2000" b="1" dirty="0">
                <a:latin typeface="Helvetica Neue" panose="02000503000000020004" pitchFamily="2" charset="0"/>
                <a:ea typeface="Helvetica Neue" panose="02000503000000020004" pitchFamily="2" charset="0"/>
                <a:cs typeface="Helvetica Neue" panose="02000503000000020004" pitchFamily="2" charset="0"/>
              </a:rPr>
              <a:t>465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частями 1-1 и пятой следующего содержания: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«1-1. Ходатайство об отмене арбитражного </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решения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рассматривается судом апелляционной инстанции в коллегиальном составе не менее трех судей коллегии по правилам раздела 3 настоящего Кодекса.»;</a:t>
            </a:r>
          </a:p>
          <a:p>
            <a:pPr algn="just"/>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В определении об отмене арбитражного решения суд должен решить вопросы отмены определения о передаче арбитражного </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решения на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принудительное исполнение.».</a:t>
            </a:r>
          </a:p>
        </p:txBody>
      </p:sp>
    </p:spTree>
    <p:extLst>
      <p:ext uri="{BB962C8B-B14F-4D97-AF65-F5344CB8AC3E}">
        <p14:creationId xmlns:p14="http://schemas.microsoft.com/office/powerpoint/2010/main" val="2143265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41887" y="-49542"/>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673524" y="789158"/>
            <a:ext cx="8737600" cy="646331"/>
          </a:xfrm>
          <a:prstGeom prst="rect">
            <a:avLst/>
          </a:prstGeom>
          <a:noFill/>
        </p:spPr>
        <p:txBody>
          <a:bodyPr wrap="square" rtlCol="0">
            <a:spAutoFit/>
          </a:bodyPr>
          <a:lstStyle/>
          <a:p>
            <a:pPr algn="ctr"/>
            <a:r>
              <a:rPr lang="ru-RU" sz="1200" b="1" dirty="0" smtClean="0"/>
              <a:t>Закон Республики Казахстан от 19 </a:t>
            </a:r>
            <a:r>
              <a:rPr lang="ru-RU" sz="1200" b="1" dirty="0"/>
              <a:t>декабря 2020 </a:t>
            </a:r>
            <a:r>
              <a:rPr lang="ru-RU" sz="1200" b="1" dirty="0" smtClean="0"/>
              <a:t>года № </a:t>
            </a:r>
            <a:r>
              <a:rPr lang="ru-RU" sz="1200" b="1" dirty="0"/>
              <a:t>384-VI </a:t>
            </a:r>
            <a:r>
              <a:rPr lang="ru-RU" sz="1200" b="1" dirty="0" smtClean="0"/>
              <a:t>ЗРК «О </a:t>
            </a:r>
            <a:r>
              <a:rPr lang="ru-RU" sz="1200" b="1" dirty="0"/>
              <a:t>внесении изменений и </a:t>
            </a:r>
            <a:r>
              <a:rPr lang="ru-RU" sz="1200" b="1" dirty="0" smtClean="0"/>
              <a:t>дополнений в </a:t>
            </a:r>
            <a:r>
              <a:rPr lang="ru-RU" sz="1200" b="1" dirty="0"/>
              <a:t>некоторые законодательные акты Республики </a:t>
            </a:r>
            <a:r>
              <a:rPr lang="ru-RU" sz="1200" b="1" dirty="0" smtClean="0"/>
              <a:t>Казахстан </a:t>
            </a:r>
            <a:r>
              <a:rPr lang="ru-RU" sz="1200" b="1" dirty="0" smtClean="0">
                <a:solidFill>
                  <a:srgbClr val="FF0000"/>
                </a:solidFill>
              </a:rPr>
              <a:t>по </a:t>
            </a:r>
            <a:r>
              <a:rPr lang="ru-RU" sz="1200" b="1" dirty="0">
                <a:solidFill>
                  <a:srgbClr val="FF0000"/>
                </a:solidFill>
              </a:rPr>
              <a:t>вопросам усиления защиты прав </a:t>
            </a:r>
            <a:r>
              <a:rPr lang="ru-RU" sz="1200" b="1" dirty="0" smtClean="0">
                <a:solidFill>
                  <a:srgbClr val="FF0000"/>
                </a:solidFill>
              </a:rPr>
              <a:t>граждан в </a:t>
            </a:r>
            <a:r>
              <a:rPr lang="ru-RU" sz="1200" b="1" dirty="0">
                <a:solidFill>
                  <a:srgbClr val="FF0000"/>
                </a:solidFill>
              </a:rPr>
              <a:t>уголовном процессе и противодействия </a:t>
            </a:r>
            <a:r>
              <a:rPr lang="ru-RU" sz="1200" b="1" dirty="0" smtClean="0">
                <a:solidFill>
                  <a:srgbClr val="FF0000"/>
                </a:solidFill>
              </a:rPr>
              <a:t>коррупции»</a:t>
            </a:r>
            <a:endParaRPr lang="ru-RU" sz="1200" dirty="0">
              <a:solidFill>
                <a:srgbClr val="FF0000"/>
              </a:solidFill>
            </a:endParaRP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432648" y="1465089"/>
            <a:ext cx="9021319" cy="815608"/>
          </a:xfrm>
          <a:prstGeom prst="rect">
            <a:avLst/>
          </a:prstGeom>
          <a:noFill/>
        </p:spPr>
        <p:txBody>
          <a:bodyPr wrap="square" rtlCol="0">
            <a:spAutoFit/>
          </a:bodyPr>
          <a:lstStyle/>
          <a:p>
            <a:pPr algn="just"/>
            <a:r>
              <a:rPr lang="ru-RU" sz="1800" b="1" dirty="0" smtClean="0"/>
              <a:t>Статью 14 после </a:t>
            </a:r>
            <a:r>
              <a:rPr lang="ru-RU" sz="1800" b="1" dirty="0"/>
              <a:t>слова «границами» </a:t>
            </a:r>
            <a:r>
              <a:rPr lang="ru-RU" sz="1800" b="1" dirty="0">
                <a:solidFill>
                  <a:srgbClr val="FF0000"/>
                </a:solidFill>
              </a:rPr>
              <a:t>дополнить словами «, если иное не установлено Законом Республики Казахстан «О противодействии коррупции».</a:t>
            </a:r>
          </a:p>
          <a:p>
            <a:endParaRPr lang="ru-RU"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Прямоугольник 1"/>
          <p:cNvSpPr/>
          <p:nvPr/>
        </p:nvSpPr>
        <p:spPr>
          <a:xfrm>
            <a:off x="231355" y="2392566"/>
            <a:ext cx="9518458" cy="461665"/>
          </a:xfrm>
          <a:prstGeom prst="rect">
            <a:avLst/>
          </a:prstGeom>
        </p:spPr>
        <p:txBody>
          <a:bodyPr wrap="square">
            <a:spAutoFit/>
          </a:bodyPr>
          <a:lstStyle/>
          <a:p>
            <a:pPr algn="ctr"/>
            <a:r>
              <a:rPr lang="ru-RU" sz="1200" b="1" dirty="0"/>
              <a:t>Закон Республики Казахстан от 19 декабря 2020 года № </a:t>
            </a:r>
            <a:r>
              <a:rPr lang="ru-RU" sz="1200" dirty="0"/>
              <a:t>№ 386-</a:t>
            </a:r>
            <a:r>
              <a:rPr lang="en-US" sz="1200" dirty="0"/>
              <a:t>VI</a:t>
            </a:r>
            <a:r>
              <a:rPr lang="ru-RU" sz="1200" dirty="0"/>
              <a:t> ЗРК</a:t>
            </a:r>
            <a:r>
              <a:rPr lang="ru-RU" sz="1200" b="1" dirty="0" smtClean="0"/>
              <a:t>«</a:t>
            </a:r>
            <a:r>
              <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a:t>
            </a: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внесении изменений и </a:t>
            </a:r>
            <a:r>
              <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дополнений в </a:t>
            </a: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некоторые законодательные акты Республики </a:t>
            </a:r>
            <a:r>
              <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Казахстан </a:t>
            </a:r>
            <a:r>
              <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вопросам оказания услуг по предоставлению </a:t>
            </a:r>
            <a:r>
              <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персонала»</a:t>
            </a:r>
            <a:endParaRPr lang="ru-RU" sz="1200" dirty="0">
              <a:solidFill>
                <a:srgbClr val="FF0000"/>
              </a:solidFill>
            </a:endParaRPr>
          </a:p>
        </p:txBody>
      </p:sp>
      <p:sp>
        <p:nvSpPr>
          <p:cNvPr id="3" name="Прямоугольник 2"/>
          <p:cNvSpPr/>
          <p:nvPr/>
        </p:nvSpPr>
        <p:spPr>
          <a:xfrm>
            <a:off x="94734" y="2935322"/>
            <a:ext cx="9518458" cy="2031325"/>
          </a:xfrm>
          <a:prstGeom prst="rect">
            <a:avLst/>
          </a:prstGeom>
        </p:spPr>
        <p:txBody>
          <a:bodyPr wrap="square">
            <a:spAutoFit/>
          </a:bodyPr>
          <a:lstStyle/>
          <a:p>
            <a:pPr indent="270510" algn="just">
              <a:spcAft>
                <a:spcPts val="0"/>
              </a:spcAft>
            </a:pPr>
            <a:r>
              <a:rPr lang="ru-RU" sz="1800" b="1" dirty="0">
                <a:solidFill>
                  <a:srgbClr val="000000"/>
                </a:solidFill>
                <a:latin typeface="Calibri" panose="020F0502020204030204" pitchFamily="34" charset="0"/>
                <a:ea typeface="Times New Roman" panose="02020603050405020304" pitchFamily="18" charset="0"/>
              </a:rPr>
              <a:t>в пункте </a:t>
            </a:r>
            <a:r>
              <a:rPr lang="ru-RU" sz="1800" b="1" dirty="0" smtClean="0">
                <a:solidFill>
                  <a:srgbClr val="000000"/>
                </a:solidFill>
                <a:latin typeface="Calibri" panose="020F0502020204030204" pitchFamily="34" charset="0"/>
                <a:ea typeface="Times New Roman" panose="02020603050405020304" pitchFamily="18" charset="0"/>
              </a:rPr>
              <a:t>2 статьи 683 </a:t>
            </a:r>
            <a:r>
              <a:rPr lang="ru-RU" sz="1800" b="1" dirty="0">
                <a:solidFill>
                  <a:srgbClr val="000000"/>
                </a:solidFill>
                <a:latin typeface="Calibri" panose="020F0502020204030204" pitchFamily="34" charset="0"/>
                <a:ea typeface="Times New Roman" panose="02020603050405020304" pitchFamily="18" charset="0"/>
              </a:rPr>
              <a:t>слова «и иных, за исключением услуг»</a:t>
            </a:r>
            <a:r>
              <a:rPr lang="ru-RU" sz="1800" dirty="0">
                <a:solidFill>
                  <a:srgbClr val="000000"/>
                </a:solidFill>
                <a:latin typeface="Calibri" panose="020F0502020204030204" pitchFamily="34" charset="0"/>
                <a:ea typeface="Times New Roman" panose="02020603050405020304" pitchFamily="18" charset="0"/>
              </a:rPr>
              <a:t> </a:t>
            </a:r>
            <a:r>
              <a:rPr lang="ru-RU" sz="1800" b="1" dirty="0">
                <a:solidFill>
                  <a:srgbClr val="FF0000"/>
                </a:solidFill>
                <a:latin typeface="Calibri" panose="020F0502020204030204" pitchFamily="34" charset="0"/>
                <a:ea typeface="Times New Roman" panose="02020603050405020304" pitchFamily="18" charset="0"/>
              </a:rPr>
              <a:t>заменить словами «и иных услуг, за исключением услуг по предоставлению персонала, а также услуг</a:t>
            </a:r>
            <a:r>
              <a:rPr lang="ru-RU" sz="1800" b="1" dirty="0" smtClean="0">
                <a:solidFill>
                  <a:srgbClr val="FF0000"/>
                </a:solidFill>
                <a:latin typeface="Calibri" panose="020F0502020204030204" pitchFamily="34" charset="0"/>
                <a:ea typeface="Times New Roman" panose="02020603050405020304" pitchFamily="18" charset="0"/>
              </a:rPr>
              <a:t>»;</a:t>
            </a:r>
          </a:p>
          <a:p>
            <a:pPr indent="270510" algn="just">
              <a:spcAft>
                <a:spcPts val="0"/>
              </a:spcAft>
            </a:pPr>
            <a:r>
              <a:rPr lang="ru-RU" sz="1800" b="1" dirty="0" smtClean="0">
                <a:solidFill>
                  <a:srgbClr val="FF0000"/>
                </a:solidFill>
                <a:latin typeface="Calibri" panose="020F0502020204030204" pitchFamily="34" charset="0"/>
                <a:ea typeface="Times New Roman" panose="02020603050405020304" pitchFamily="18" charset="0"/>
              </a:rPr>
              <a:t>главу </a:t>
            </a:r>
            <a:r>
              <a:rPr lang="ru-RU" sz="1800" b="1" dirty="0">
                <a:solidFill>
                  <a:srgbClr val="FF0000"/>
                </a:solidFill>
                <a:latin typeface="Calibri" panose="020F0502020204030204" pitchFamily="34" charset="0"/>
                <a:ea typeface="Times New Roman" panose="02020603050405020304" pitchFamily="18" charset="0"/>
              </a:rPr>
              <a:t>33 </a:t>
            </a:r>
            <a:r>
              <a:rPr lang="ru-RU" sz="1800" b="1" dirty="0" smtClean="0">
                <a:solidFill>
                  <a:srgbClr val="FF0000"/>
                </a:solidFill>
                <a:latin typeface="Calibri" panose="020F0502020204030204" pitchFamily="34" charset="0"/>
                <a:ea typeface="Times New Roman" panose="02020603050405020304" pitchFamily="18" charset="0"/>
              </a:rPr>
              <a:t>дополнить статьей 687-1 </a:t>
            </a:r>
            <a:r>
              <a:rPr lang="ru-RU" sz="1800" b="1" dirty="0">
                <a:solidFill>
                  <a:srgbClr val="FF0000"/>
                </a:solidFill>
                <a:latin typeface="Calibri" panose="020F0502020204030204" pitchFamily="34" charset="0"/>
                <a:ea typeface="Times New Roman" panose="02020603050405020304" pitchFamily="18" charset="0"/>
              </a:rPr>
              <a:t>следующего содержания:</a:t>
            </a:r>
          </a:p>
          <a:p>
            <a:pPr indent="270510" algn="just">
              <a:spcAft>
                <a:spcPts val="0"/>
              </a:spcAft>
            </a:pPr>
            <a:r>
              <a:rPr lang="ru-RU" sz="1800" b="1" dirty="0">
                <a:solidFill>
                  <a:srgbClr val="FF0000"/>
                </a:solidFill>
                <a:latin typeface="Calibri" panose="020F0502020204030204" pitchFamily="34" charset="0"/>
                <a:ea typeface="Times New Roman" panose="02020603050405020304" pitchFamily="18" charset="0"/>
              </a:rPr>
              <a:t>«Статья 687-1. Договор на оказание услуг по предоставлению персонала</a:t>
            </a:r>
          </a:p>
          <a:p>
            <a:pPr indent="270510" algn="just">
              <a:spcAft>
                <a:spcPts val="0"/>
              </a:spcAft>
            </a:pPr>
            <a:r>
              <a:rPr lang="ru-RU" sz="1800" b="1" dirty="0">
                <a:solidFill>
                  <a:srgbClr val="FF0000"/>
                </a:solidFill>
                <a:latin typeface="Calibri" panose="020F0502020204030204" pitchFamily="34" charset="0"/>
                <a:ea typeface="Times New Roman" panose="02020603050405020304" pitchFamily="18" charset="0"/>
              </a:rPr>
              <a:t>По договору на оказание услуг по предоставлению персонала одна сторона (направляющая сторона) направляет своего работника для выполнения работы в интересах, под управлением и контролем другой стороны (принимающая сторона).».</a:t>
            </a:r>
            <a:endParaRPr lang="ru-RU" sz="1800" b="1" dirty="0">
              <a:solidFill>
                <a:srgbClr val="FF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188555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26 июня 2020 года № 349-VI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совершенствования исполнительного производства и уголовного законодательства</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253070" y="1393904"/>
            <a:ext cx="9538630" cy="3785652"/>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абзац второй подпункта 1) части первой статьи 156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«активы Фонда социального медицинского страхования»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на деньги, находящиеся на текущем счете частного судебного исполнителя, предназначенном для хранения взысканных сумм в пользу взыскателей,»;</a:t>
            </a:r>
          </a:p>
          <a:p>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r>
              <a:rPr lang="ru-RU" sz="1600" b="1" dirty="0">
                <a:latin typeface="Helvetica Neue" panose="02000503000000020004" pitchFamily="2" charset="0"/>
                <a:ea typeface="Helvetica Neue" panose="02000503000000020004" pitchFamily="2" charset="0"/>
                <a:cs typeface="Helvetica Neue" panose="02000503000000020004" pitchFamily="2" charset="0"/>
              </a:rPr>
              <a:t>В статье 158:</a:t>
            </a:r>
          </a:p>
          <a:p>
            <a:r>
              <a:rPr lang="ru-RU" sz="1600" b="1" dirty="0">
                <a:latin typeface="Helvetica Neue" panose="02000503000000020004" pitchFamily="2" charset="0"/>
                <a:ea typeface="Helvetica Neue" panose="02000503000000020004" pitchFamily="2" charset="0"/>
                <a:cs typeface="Helvetica Neue" panose="02000503000000020004" pitchFamily="2" charset="0"/>
              </a:rPr>
              <a:t>в части первой:</a:t>
            </a: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подпункты 1) и 2)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«орган юстиции»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в региональную палату частных судебных исполнителей»;</a:t>
            </a:r>
          </a:p>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подпункт </a:t>
            </a:r>
            <a:r>
              <a:rPr lang="ru-RU" sz="1600" b="1" dirty="0">
                <a:latin typeface="Helvetica Neue" panose="02000503000000020004" pitchFamily="2" charset="0"/>
                <a:ea typeface="Helvetica Neue" panose="02000503000000020004" pitchFamily="2" charset="0"/>
                <a:cs typeface="Helvetica Neue" panose="02000503000000020004" pitchFamily="2" charset="0"/>
              </a:rPr>
              <a:t>6)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«уполномоченному органу по реализации ограниченного в распоряжении имущества»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в региональную палату частных судебных исполнителей»;</a:t>
            </a:r>
          </a:p>
          <a:p>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второй </a:t>
            </a:r>
            <a:r>
              <a:rPr lang="ru-RU" sz="1600" dirty="0">
                <a:latin typeface="Helvetica Neue" panose="02000503000000020004" pitchFamily="2" charset="0"/>
                <a:ea typeface="Helvetica Neue" panose="02000503000000020004" pitchFamily="2" charset="0"/>
                <a:cs typeface="Helvetica Neue" panose="02000503000000020004" pitchFamily="2" charset="0"/>
              </a:rPr>
              <a:t>после слов «орган юстиции»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в региональную палату частных судебных исполнителей»;</a:t>
            </a:r>
          </a:p>
        </p:txBody>
      </p:sp>
    </p:spTree>
    <p:extLst>
      <p:ext uri="{BB962C8B-B14F-4D97-AF65-F5344CB8AC3E}">
        <p14:creationId xmlns:p14="http://schemas.microsoft.com/office/powerpoint/2010/main" val="13035845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26 июня 2020 года № 349-VI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совершенствования исполнительного производства и уголовного законодательства</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64935" y="1624737"/>
            <a:ext cx="9626765" cy="3693319"/>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статье 241:</a:t>
            </a: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второй части второй </a:t>
            </a:r>
            <a:r>
              <a:rPr lang="ru-RU" sz="1800" dirty="0">
                <a:latin typeface="Helvetica Neue" panose="02000503000000020004" pitchFamily="2" charset="0"/>
                <a:ea typeface="Helvetica Neue" panose="02000503000000020004" pitchFamily="2" charset="0"/>
                <a:cs typeface="Helvetica Neue" panose="02000503000000020004" pitchFamily="2" charset="0"/>
              </a:rPr>
              <a:t>после слов «орган юстиции»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в региональную палату частных судебных исполнителей</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абзаце первом части пятой </a:t>
            </a:r>
            <a:r>
              <a:rPr lang="ru-RU" sz="1800" dirty="0">
                <a:latin typeface="Helvetica Neue" panose="02000503000000020004" pitchFamily="2" charset="0"/>
                <a:ea typeface="Helvetica Neue" panose="02000503000000020004" pitchFamily="2" charset="0"/>
                <a:cs typeface="Helvetica Neue" panose="02000503000000020004" pitchFamily="2" charset="0"/>
              </a:rPr>
              <a:t>слова «по территориальности либо частному судебному исполнителю»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«либо в региональную палату частных судебных исполнителей по территориальности</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второй части седьмой </a:t>
            </a:r>
            <a:r>
              <a:rPr lang="ru-RU" sz="1800" dirty="0">
                <a:latin typeface="Helvetica Neue" panose="02000503000000020004" pitchFamily="2" charset="0"/>
                <a:ea typeface="Helvetica Neue" panose="02000503000000020004" pitchFamily="2" charset="0"/>
                <a:cs typeface="Helvetica Neue" panose="02000503000000020004" pitchFamily="2" charset="0"/>
              </a:rPr>
              <a:t>после слов «орган юстиции</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дополнить словами «либо в региональную палату частных судебных исполнителей»;</a:t>
            </a: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второй статьи 245</a:t>
            </a:r>
            <a:r>
              <a:rPr lang="ru-RU" sz="1800" dirty="0">
                <a:latin typeface="Helvetica Neue" panose="02000503000000020004" pitchFamily="2" charset="0"/>
                <a:ea typeface="Helvetica Neue" panose="02000503000000020004" pitchFamily="2" charset="0"/>
                <a:cs typeface="Helvetica Neue" panose="02000503000000020004" pitchFamily="2" charset="0"/>
              </a:rPr>
              <a:t> после слов «орган юстиции»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в региональную палату частных судебных исполнителей»;</a:t>
            </a:r>
          </a:p>
        </p:txBody>
      </p:sp>
    </p:spTree>
    <p:extLst>
      <p:ext uri="{BB962C8B-B14F-4D97-AF65-F5344CB8AC3E}">
        <p14:creationId xmlns:p14="http://schemas.microsoft.com/office/powerpoint/2010/main" val="27216496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26 июня 2020 года № 349-VI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совершенствования исполнительного производства и уголовного законодательства</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86969" y="1545265"/>
            <a:ext cx="9604731" cy="3785652"/>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абзаце втором части третьей статьи 250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«органы юстиции» заменить словами «орган юстиции либо в региональную палату частных судебных исполнителей»;</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в части третьей статьи 352 </a:t>
            </a:r>
            <a:r>
              <a:rPr lang="ru-RU" sz="2000" dirty="0">
                <a:latin typeface="Helvetica Neue" panose="02000503000000020004" pitchFamily="2" charset="0"/>
                <a:ea typeface="Helvetica Neue" panose="02000503000000020004" pitchFamily="2" charset="0"/>
                <a:cs typeface="Helvetica Neue" panose="02000503000000020004" pitchFamily="2" charset="0"/>
              </a:rPr>
              <a:t>слова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соответствующие органы юстиции по территориальности» заменить словами «соответствующий орган юстиции либо региональную палату частных судебных исполнителей по территориальности»;</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третий статьи 448 </a:t>
            </a:r>
            <a:r>
              <a:rPr lang="ru-RU" sz="2000" dirty="0">
                <a:latin typeface="Helvetica Neue" panose="02000503000000020004" pitchFamily="2" charset="0"/>
                <a:ea typeface="Helvetica Neue" panose="02000503000000020004" pitchFamily="2" charset="0"/>
                <a:cs typeface="Helvetica Neue" panose="02000503000000020004" pitchFamily="2" charset="0"/>
              </a:rPr>
              <a:t>после слов «органу юстиции»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«либо региональной палате частных судебных исполнителей».</a:t>
            </a:r>
          </a:p>
        </p:txBody>
      </p:sp>
    </p:spTree>
    <p:extLst>
      <p:ext uri="{BB962C8B-B14F-4D97-AF65-F5344CB8AC3E}">
        <p14:creationId xmlns:p14="http://schemas.microsoft.com/office/powerpoint/2010/main" val="9600437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76478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29 июня 2020 года № 351-VI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endParaRPr lang="ru-RU" sz="1100" b="1" dirty="0" smtClean="0">
              <a:latin typeface="HelveticaNeueCyr" pitchFamily="50" charset="-52"/>
              <a:ea typeface="Helvetica Neue" panose="02000503000000020004" pitchFamily="2" charset="0"/>
              <a:cs typeface="Helvetica Neue" panose="02000503000000020004" pitchFamily="2" charset="0"/>
            </a:endParaRPr>
          </a:p>
          <a:p>
            <a:pPr algn="ctr"/>
            <a:r>
              <a:rPr lang="ru-RU" sz="1100" b="1" i="1" dirty="0" smtClean="0">
                <a:solidFill>
                  <a:srgbClr val="FF0000"/>
                </a:solidFill>
                <a:latin typeface="HelveticaNeueCyr" pitchFamily="50" charset="-52"/>
                <a:ea typeface="Helvetica Neue" panose="02000503000000020004" pitchFamily="2" charset="0"/>
                <a:cs typeface="Helvetica Neue" panose="02000503000000020004" pitchFamily="2" charset="0"/>
              </a:rPr>
              <a:t>(</a:t>
            </a:r>
            <a:r>
              <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r>
              <a:rPr lang="ru-RU" sz="1100" b="1" i="1" dirty="0" smtClean="0">
                <a:solidFill>
                  <a:srgbClr val="FF0000"/>
                </a:solidFill>
                <a:latin typeface="HelveticaNeueCyr" pitchFamily="50" charset="-52"/>
                <a:ea typeface="Helvetica Neue" panose="02000503000000020004" pitchFamily="2" charset="0"/>
                <a:cs typeface="Helvetica Neue" panose="02000503000000020004" pitchFamily="2" charset="0"/>
              </a:rPr>
              <a:t>)</a:t>
            </a:r>
            <a:endPar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 xmlns:a16="http://schemas.microsoft.com/office/drawing/2014/main" id="{03372AFD-F309-0A43-8CB2-94ECA45AC093}"/>
              </a:ext>
            </a:extLst>
          </p:cNvPr>
          <p:cNvSpPr txBox="1"/>
          <p:nvPr/>
        </p:nvSpPr>
        <p:spPr>
          <a:xfrm>
            <a:off x="119592" y="1364953"/>
            <a:ext cx="9672108" cy="4093428"/>
          </a:xfrm>
          <a:prstGeom prst="rect">
            <a:avLst/>
          </a:prstGeom>
          <a:noFill/>
        </p:spPr>
        <p:txBody>
          <a:bodyPr wrap="square" rtlCol="0">
            <a:spAutoFit/>
          </a:bodyPr>
          <a:lstStyle/>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В статье 4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«и публично-правовых отношениях» исключить;</a:t>
            </a:r>
          </a:p>
          <a:p>
            <a:pPr algn="just"/>
            <a:endParaRPr lang="ru-RU" sz="13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часть третью статьи 23</a:t>
            </a:r>
            <a:r>
              <a:rPr lang="ru-RU" sz="1300" dirty="0">
                <a:latin typeface="Helvetica Neue" panose="02000503000000020004" pitchFamily="2" charset="0"/>
                <a:ea typeface="Helvetica Neue" panose="02000503000000020004" pitchFamily="2" charset="0"/>
                <a:cs typeface="Helvetica Neue" panose="02000503000000020004" pitchFamily="2" charset="0"/>
              </a:rPr>
              <a:t>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«3. Судам подведомственны дела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особого искового производства, </a:t>
            </a:r>
            <a:r>
              <a:rPr lang="ru-RU" sz="1300" dirty="0">
                <a:latin typeface="Helvetica Neue" panose="02000503000000020004" pitchFamily="2" charset="0"/>
                <a:ea typeface="Helvetica Neue" panose="02000503000000020004" pitchFamily="2" charset="0"/>
                <a:cs typeface="Helvetica Neue" panose="02000503000000020004" pitchFamily="2" charset="0"/>
              </a:rPr>
              <a:t>предусмотренные настоящим Кодексом.»;</a:t>
            </a:r>
          </a:p>
          <a:p>
            <a:pPr algn="just"/>
            <a:endParaRPr lang="ru-RU" sz="13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В статье 26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«и статьей 28» исключить;</a:t>
            </a:r>
          </a:p>
          <a:p>
            <a:pPr algn="just"/>
            <a:endParaRPr lang="ru-RU" sz="13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части вторую и четвертую статьи 27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Военные суды рассматривают гражданские дела, если одной из сторон являются военнослужащий, органы военного управления, воинская часть, за исключением дел, подсудных другим специализированным судам.»;</a:t>
            </a:r>
          </a:p>
          <a:p>
            <a:pPr algn="just"/>
            <a:r>
              <a:rPr lang="ru-RU" sz="1300"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1300" dirty="0">
                <a:latin typeface="Helvetica Neue" panose="02000503000000020004" pitchFamily="2" charset="0"/>
                <a:ea typeface="Helvetica Neue" panose="02000503000000020004" pitchFamily="2" charset="0"/>
                <a:cs typeface="Helvetica Neue" panose="02000503000000020004" pitchFamily="2" charset="0"/>
              </a:rPr>
              <a:t>4. Суд города </a:t>
            </a:r>
            <a:r>
              <a:rPr lang="ru-RU" sz="1300" dirty="0" err="1">
                <a:latin typeface="Helvetica Neue" panose="02000503000000020004" pitchFamily="2" charset="0"/>
                <a:ea typeface="Helvetica Neue" panose="02000503000000020004" pitchFamily="2" charset="0"/>
                <a:cs typeface="Helvetica Neue" panose="02000503000000020004" pitchFamily="2" charset="0"/>
              </a:rPr>
              <a:t>Нур</a:t>
            </a:r>
            <a:r>
              <a:rPr lang="ru-RU" sz="1300" dirty="0">
                <a:latin typeface="Helvetica Neue" panose="02000503000000020004" pitchFamily="2" charset="0"/>
                <a:ea typeface="Helvetica Neue" panose="02000503000000020004" pitchFamily="2" charset="0"/>
                <a:cs typeface="Helvetica Neue" panose="02000503000000020004" pitchFamily="2" charset="0"/>
              </a:rPr>
              <a:t>-Султана по правилам суда первой инстанции рассматривает гражданские дела по инвестиционным спорам, а также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иски государственных органов к инвесторам,</a:t>
            </a:r>
            <a:r>
              <a:rPr lang="ru-RU" sz="1300" dirty="0">
                <a:latin typeface="Helvetica Neue" panose="02000503000000020004" pitchFamily="2" charset="0"/>
                <a:ea typeface="Helvetica Neue" panose="02000503000000020004" pitchFamily="2" charset="0"/>
                <a:cs typeface="Helvetica Neue" panose="02000503000000020004" pitchFamily="2" charset="0"/>
              </a:rPr>
              <a:t> связанные с инвестиционной деятельностью инвестора, с участием:</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1) иностранного юридического лица (его филиала, представительства), осуществляющего предпринимательскую деятельность на территории Республики Казахстан;</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2) юридического лица, созданного с иностранным участием в порядке, установленном законодательством Республики Казахстан, пятьдесят и более процентов голосующих акций (долей участия в уставном капитале) которого принадлежат иностранному инвестору;</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3) инвесторов при наличии заключенного контракта с государством на осуществление инвестиций.»;</a:t>
            </a:r>
          </a:p>
        </p:txBody>
      </p:sp>
    </p:spTree>
    <p:extLst>
      <p:ext uri="{BB962C8B-B14F-4D97-AF65-F5344CB8AC3E}">
        <p14:creationId xmlns:p14="http://schemas.microsoft.com/office/powerpoint/2010/main" val="3442644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09320" y="1545265"/>
            <a:ext cx="9582380" cy="3785652"/>
          </a:xfrm>
          <a:prstGeom prst="rect">
            <a:avLst/>
          </a:prstGeom>
          <a:noFill/>
        </p:spPr>
        <p:txBody>
          <a:bodyPr wrap="square" rtlCol="0">
            <a:spAutoFit/>
          </a:bodyPr>
          <a:lstStyle/>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статью 28 исключить</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третью статьи 35 исключить</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Статью 72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«Статья 72. Обязанность доказывания</a:t>
            </a:r>
          </a:p>
          <a:p>
            <a:pPr algn="just"/>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Каждая сторона должна доказать те обстоятельства, на которые она ссылается как на основания своих требований и возражений, использовать средства защиты, утверждать, оспаривать факты, приводить доказательства и возражения против доказательств в установленные судьей сроки, которые соответствуют добросовестному ведению процесса и направлены на содействие производству.»;</a:t>
            </a:r>
          </a:p>
        </p:txBody>
      </p:sp>
    </p:spTree>
    <p:extLst>
      <p:ext uri="{BB962C8B-B14F-4D97-AF65-F5344CB8AC3E}">
        <p14:creationId xmlns:p14="http://schemas.microsoft.com/office/powerpoint/2010/main" val="20414693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05907" y="1572714"/>
            <a:ext cx="9585793" cy="3693319"/>
          </a:xfrm>
          <a:prstGeom prst="rect">
            <a:avLst/>
          </a:prstGeom>
          <a:noFill/>
        </p:spPr>
        <p:txBody>
          <a:bodyPr wrap="square" rtlCol="0">
            <a:spAutoFit/>
          </a:bodyPr>
          <a:lstStyle/>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статью 76 дополнить частью восьмой следующего содержания:</a:t>
            </a: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«8. Незаконность административного акта, установленная вступившим в законную силу решением суда по административному делу, не доказывается вновь при рассмотрении дела о гражданско-правовых последствиях незаконности этого акта.»;</a:t>
            </a:r>
          </a:p>
          <a:p>
            <a:pPr algn="just"/>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подпункт </a:t>
            </a:r>
            <a:r>
              <a:rPr lang="ru-RU" sz="1800" b="1" dirty="0">
                <a:latin typeface="Helvetica Neue" panose="02000503000000020004" pitchFamily="2" charset="0"/>
                <a:ea typeface="Helvetica Neue" panose="02000503000000020004" pitchFamily="2" charset="0"/>
                <a:cs typeface="Helvetica Neue" panose="02000503000000020004" pitchFamily="2" charset="0"/>
              </a:rPr>
              <a:t>2) части третьей статьи 80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«2) представители по гражданскому,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административному</a:t>
            </a:r>
            <a:r>
              <a:rPr lang="ru-RU" sz="1800" dirty="0">
                <a:latin typeface="Helvetica Neue" panose="02000503000000020004" pitchFamily="2" charset="0"/>
                <a:ea typeface="Helvetica Neue" panose="02000503000000020004" pitchFamily="2" charset="0"/>
                <a:cs typeface="Helvetica Neue" panose="02000503000000020004" pitchFamily="2" charset="0"/>
              </a:rPr>
              <a:t> делам или представители, защитники по уголовному делу, делу об административном правонарушении - об обстоятельствах, которые стали им известны в связи с исполнением обязанностей представителя или защитника;»;</a:t>
            </a:r>
          </a:p>
          <a:p>
            <a:pPr algn="just"/>
            <a:r>
              <a:rPr lang="ru-RU" sz="1800" b="1" dirty="0" smtClean="0">
                <a:latin typeface="Helvetica Neue" panose="02000503000000020004" pitchFamily="2" charset="0"/>
                <a:ea typeface="Helvetica Neue" panose="02000503000000020004" pitchFamily="2" charset="0"/>
                <a:cs typeface="Helvetica Neue" panose="02000503000000020004" pitchFamily="2" charset="0"/>
              </a:rPr>
              <a:t>в </a:t>
            </a:r>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абзаце первом части 1-1 статьи 149</a:t>
            </a:r>
            <a:r>
              <a:rPr lang="ru-RU" sz="1800" dirty="0">
                <a:latin typeface="Helvetica Neue" panose="02000503000000020004" pitchFamily="2" charset="0"/>
                <a:ea typeface="Helvetica Neue" panose="02000503000000020004" pitchFamily="2" charset="0"/>
                <a:cs typeface="Helvetica Neue" panose="02000503000000020004" pitchFamily="2" charset="0"/>
              </a:rPr>
              <a:t>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«и подпунктом 2) статьи 28» </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исключить;</a:t>
            </a:r>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ru-R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в части 1-1 статьи 164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«и подпунктом 2) статьи 28» исключить;</a:t>
            </a:r>
          </a:p>
        </p:txBody>
      </p:sp>
    </p:spTree>
    <p:extLst>
      <p:ext uri="{BB962C8B-B14F-4D97-AF65-F5344CB8AC3E}">
        <p14:creationId xmlns:p14="http://schemas.microsoft.com/office/powerpoint/2010/main" val="9984333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a:latin typeface="HelveticaNeueCyr" pitchFamily="50" charset="-52"/>
                <a:ea typeface="Helvetica Neue" panose="02000503000000020004" pitchFamily="2" charset="0"/>
                <a:cs typeface="Helvetica Neue" panose="02000503000000020004" pitchFamily="2" charset="0"/>
              </a:rPr>
              <a:t>(</a:t>
            </a:r>
            <a:r>
              <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49974" y="1657352"/>
            <a:ext cx="9541726" cy="3693319"/>
          </a:xfrm>
          <a:prstGeom prst="rect">
            <a:avLst/>
          </a:prstGeom>
          <a:noFill/>
        </p:spPr>
        <p:txBody>
          <a:bodyPr wrap="square" rtlCol="0">
            <a:spAutoFit/>
          </a:bodyPr>
          <a:lstStyle/>
          <a:p>
            <a:pPr algn="just"/>
            <a:r>
              <a:rPr lang="ru-RU" sz="1800" b="1" dirty="0">
                <a:latin typeface="Helvetica Neue" panose="02000503000000020004" pitchFamily="2" charset="0"/>
                <a:ea typeface="Helvetica Neue" panose="02000503000000020004" pitchFamily="2" charset="0"/>
                <a:cs typeface="Helvetica Neue" panose="02000503000000020004" pitchFamily="2" charset="0"/>
              </a:rPr>
              <a:t>абзац второй части второй статьи 183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800" dirty="0">
                <a:latin typeface="Helvetica Neue" panose="02000503000000020004" pitchFamily="2" charset="0"/>
                <a:ea typeface="Helvetica Neue" panose="02000503000000020004" pitchFamily="2" charset="0"/>
                <a:cs typeface="Helvetica Neue" panose="02000503000000020004" pitchFamily="2" charset="0"/>
              </a:rPr>
              <a:t>«Гражданские дела о восстановлении на работе, об установлении отцовства и взыскании алиментов, а также дела особого искового и особого производства рассматриваются и разрешаются судом в срок до одного месяца со дня окончания подготовки дела к судебному разбирательству. Дела о признании забастовок незаконными рассматриваются и разрешаются в течение десяти рабочих дней со дня поступления искового заявления в суд</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статью 227 исключить;</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четвертую статьи 240 исключить;</a:t>
            </a:r>
          </a:p>
          <a:p>
            <a:pPr algn="just"/>
            <a:endPar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a:t>
            </a:r>
            <a:r>
              <a:rPr lang="ru-RU" sz="18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татью </a:t>
            </a:r>
            <a:r>
              <a:rPr lang="ru-RU" sz="1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250 исключить;</a:t>
            </a:r>
          </a:p>
        </p:txBody>
      </p:sp>
    </p:spTree>
    <p:extLst>
      <p:ext uri="{BB962C8B-B14F-4D97-AF65-F5344CB8AC3E}">
        <p14:creationId xmlns:p14="http://schemas.microsoft.com/office/powerpoint/2010/main" val="417205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83873" y="1476271"/>
            <a:ext cx="9607827" cy="4093428"/>
          </a:xfrm>
          <a:prstGeom prst="rect">
            <a:avLst/>
          </a:prstGeom>
          <a:noFill/>
        </p:spPr>
        <p:txBody>
          <a:bodyPr wrap="square" rtlCol="0">
            <a:spAutoFit/>
          </a:bodyPr>
          <a:lstStyle/>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части первую, пятую и шестую статьи 251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«1. В случае допущения судебным исполнителем при производстве ареста имущества нарушения закона, которое является основанием к отмене ареста независимо от принадлежности имущества должнику или другим лицам, заявления других лиц об отмене ареста имущества рассматриваются судом в порядке,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установленном законодательством Республики Казахстан об административном судопроизводстве.</a:t>
            </a:r>
            <a:r>
              <a:rPr lang="ru-RU" sz="1300" dirty="0">
                <a:latin typeface="Helvetica Neue" panose="02000503000000020004" pitchFamily="2" charset="0"/>
                <a:ea typeface="Helvetica Neue" panose="02000503000000020004" pitchFamily="2" charset="0"/>
                <a:cs typeface="Helvetica Neue" panose="02000503000000020004" pitchFamily="2" charset="0"/>
              </a:rPr>
              <a:t> Такие заявления могут быть поданы до реализации арестованного имущества.</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Спор о праве, связанный с принадлежностью имущества, на которое обращено взыскание, может быть заявлен другими лицами в течение десяти рабочих дней со дня совершения действия (отказа в совершении действия) или со дня, когда лицу стало об этом известно. Такие требования рассматриваются судом по правилам искового производства</a:t>
            </a:r>
            <a:r>
              <a:rPr lang="ru-RU" sz="13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3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«5. Судья, установив, независимо от заявления заинтересованных лиц, обстоятельства, указанные в части первой настоящей статьи, обязан освободить имущество от ареста (исключить из описи) при рассмотрении заявления в порядке, установленном настоящей статьей и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законодательством Республики Казахстан об административном судопроизводстве</a:t>
            </a:r>
            <a:r>
              <a:rPr lang="ru-RU" sz="13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3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6. Если имущество, арест которого произведен в связи с конфискацией имущества, уже реализовано или обращено в переработку, истцу возмещается сумма, вырученная от реализации имущества при рассмотрении заявления в порядке, установленном настоящей статьей и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законодательством Республики Казахстан об административном судопроизводстве.»;</a:t>
            </a:r>
          </a:p>
        </p:txBody>
      </p:sp>
    </p:spTree>
    <p:extLst>
      <p:ext uri="{BB962C8B-B14F-4D97-AF65-F5344CB8AC3E}">
        <p14:creationId xmlns:p14="http://schemas.microsoft.com/office/powerpoint/2010/main" val="27064654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b="1"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39806" y="1578570"/>
            <a:ext cx="9651894" cy="3477875"/>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абзац первый части пятой статьи 252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«5. Постановление судебного исполнителя о проведении </a:t>
            </a:r>
            <a:r>
              <a:rPr lang="ru-RU" sz="2000" dirty="0" smtClean="0">
                <a:latin typeface="Helvetica Neue" panose="02000503000000020004" pitchFamily="2" charset="0"/>
                <a:ea typeface="Helvetica Neue" panose="02000503000000020004" pitchFamily="2" charset="0"/>
                <a:cs typeface="Helvetica Neue" panose="02000503000000020004" pitchFamily="2" charset="0"/>
              </a:rPr>
              <a:t>исполнительных  </a:t>
            </a:r>
            <a:r>
              <a:rPr lang="ru-RU" sz="2000" dirty="0">
                <a:latin typeface="Helvetica Neue" panose="02000503000000020004" pitchFamily="2" charset="0"/>
                <a:ea typeface="Helvetica Neue" panose="02000503000000020004" pitchFamily="2" charset="0"/>
                <a:cs typeface="Helvetica Neue" panose="02000503000000020004" pitchFamily="2" charset="0"/>
              </a:rPr>
              <a:t>действий, санкционированное судом либо прокурором, может быть обжаловано в порядке,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установленном законодательством Республики Казахстан об административном судопроизводстве.»;</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подпункт 4) части первой статьи 272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«4) невозможности рассмотрения данного дела до разрешения другого дела, рассматриваемого в гражданском, уголовном,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административном судопроизводстве, </a:t>
            </a:r>
            <a:r>
              <a:rPr lang="ru-RU" sz="2000" dirty="0">
                <a:latin typeface="Helvetica Neue" panose="02000503000000020004" pitchFamily="2" charset="0"/>
                <a:ea typeface="Helvetica Neue" panose="02000503000000020004" pitchFamily="2" charset="0"/>
                <a:cs typeface="Helvetica Neue" panose="02000503000000020004" pitchFamily="2" charset="0"/>
              </a:rPr>
              <a:t>а также в производстве по делам об административных правонарушениях;»;</a:t>
            </a:r>
          </a:p>
        </p:txBody>
      </p:sp>
    </p:spTree>
    <p:extLst>
      <p:ext uri="{BB962C8B-B14F-4D97-AF65-F5344CB8AC3E}">
        <p14:creationId xmlns:p14="http://schemas.microsoft.com/office/powerpoint/2010/main" val="23528209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РК от 29 июня 2020 года № 351-VI ЗРК «О внесении изменений и дополнений в некоторые законодательные акты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административного процедурно-процессуального законодательства Республики Казахстан</a:t>
            </a:r>
            <a:r>
              <a:rPr lang="ru-RU" sz="1100" b="1" dirty="0">
                <a:latin typeface="HelveticaNeueCyr" pitchFamily="50" charset="-52"/>
                <a:ea typeface="Helvetica Neue" panose="02000503000000020004" pitchFamily="2" charset="0"/>
                <a:cs typeface="Helvetica Neue" panose="02000503000000020004" pitchFamily="2" charset="0"/>
              </a:rPr>
              <a:t>» </a:t>
            </a:r>
          </a:p>
          <a:p>
            <a:pPr algn="ctr"/>
            <a:r>
              <a:rPr lang="ru-RU" sz="1100" i="1" dirty="0">
                <a:solidFill>
                  <a:srgbClr val="FF0000"/>
                </a:solidFill>
                <a:latin typeface="HelveticaNeueCyr" pitchFamily="50" charset="-52"/>
                <a:ea typeface="Helvetica Neue" panose="02000503000000020004" pitchFamily="2" charset="0"/>
                <a:cs typeface="Helvetica Neue" panose="02000503000000020004" pitchFamily="2" charset="0"/>
              </a:rPr>
              <a:t>(вводится в действие с 1 июля 2021 года)</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94890" y="1629904"/>
            <a:ext cx="9596810" cy="3785652"/>
          </a:xfrm>
          <a:prstGeom prst="rect">
            <a:avLst/>
          </a:prstGeom>
          <a:noFill/>
        </p:spPr>
        <p:txBody>
          <a:bodyPr wrap="square" rtlCol="0">
            <a:spAutoFit/>
          </a:bodyPr>
          <a:lstStyle/>
          <a:p>
            <a:pPr algn="just"/>
            <a:r>
              <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главы 27, 28, 29 исключить;</a:t>
            </a:r>
          </a:p>
          <a:p>
            <a:pPr algn="just"/>
            <a:endPar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часть четвертую статьи 403 исключить;</a:t>
            </a:r>
          </a:p>
          <a:p>
            <a:pPr algn="just"/>
            <a:endPar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абзац второй статьи 415 исключить;</a:t>
            </a:r>
          </a:p>
          <a:p>
            <a:pPr algn="just"/>
            <a:endParaRPr lang="ru-RU" sz="2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400" b="1" dirty="0">
                <a:latin typeface="Helvetica Neue" panose="02000503000000020004" pitchFamily="2" charset="0"/>
                <a:ea typeface="Helvetica Neue" panose="02000503000000020004" pitchFamily="2" charset="0"/>
                <a:cs typeface="Helvetica Neue" panose="02000503000000020004" pitchFamily="2" charset="0"/>
              </a:rPr>
              <a:t>подпункт 4) части первой статьи 467 </a:t>
            </a:r>
            <a:r>
              <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2400" dirty="0">
                <a:latin typeface="Helvetica Neue" panose="02000503000000020004" pitchFamily="2" charset="0"/>
                <a:ea typeface="Helvetica Neue" panose="02000503000000020004" pitchFamily="2" charset="0"/>
                <a:cs typeface="Helvetica Neue" panose="02000503000000020004" pitchFamily="2" charset="0"/>
              </a:rPr>
              <a:t>«4) дела особого искового производства, предусмотренные </a:t>
            </a:r>
            <a:r>
              <a:rPr lang="ru-RU"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главой 30 </a:t>
            </a:r>
            <a:r>
              <a:rPr lang="ru-RU" sz="2400" dirty="0">
                <a:latin typeface="Helvetica Neue" panose="02000503000000020004" pitchFamily="2" charset="0"/>
                <a:ea typeface="Helvetica Neue" panose="02000503000000020004" pitchFamily="2" charset="0"/>
                <a:cs typeface="Helvetica Neue" panose="02000503000000020004" pitchFamily="2" charset="0"/>
              </a:rPr>
              <a:t>настоящего Кодекса.».</a:t>
            </a:r>
          </a:p>
        </p:txBody>
      </p:sp>
    </p:spTree>
    <p:extLst>
      <p:ext uri="{BB962C8B-B14F-4D97-AF65-F5344CB8AC3E}">
        <p14:creationId xmlns:p14="http://schemas.microsoft.com/office/powerpoint/2010/main" val="189975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64204" y="2636674"/>
            <a:ext cx="8737600" cy="400110"/>
          </a:xfrm>
          <a:prstGeom prst="rect">
            <a:avLst/>
          </a:prstGeom>
          <a:noFill/>
        </p:spPr>
        <p:txBody>
          <a:bodyPr wrap="square" rtlCol="0">
            <a:spAutoFit/>
          </a:bodyPr>
          <a:lstStyle/>
          <a:p>
            <a:pPr algn="ct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Актуальные изменения в ГПК 2020-2021гг.</a:t>
            </a:r>
            <a:endPar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770647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29 июня 2020 года № 352-VI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улучшения бизнес-климата</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93614" y="1355559"/>
            <a:ext cx="9598086" cy="3754874"/>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статье 127:</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абзацы первый и второй части второй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Лица, участвующие в деле, свидетели, эксперты, специалисты и переводчики могут быть извещены или вызваны путем направления извещения по адресу электронной почты или абонентскому номеру сотовой связи, а также с использованием иных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электронных</a:t>
            </a:r>
            <a:r>
              <a:rPr lang="ru-RU" sz="1400" dirty="0">
                <a:latin typeface="Helvetica Neue" panose="02000503000000020004" pitchFamily="2" charset="0"/>
                <a:ea typeface="Helvetica Neue" panose="02000503000000020004" pitchFamily="2" charset="0"/>
                <a:cs typeface="Helvetica Neue" panose="02000503000000020004" pitchFamily="2" charset="0"/>
              </a:rPr>
              <a:t> средств связи, обеспечивающих фиксирование извещения или вызова.</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В случае отсутствия сведений об адресе электронной почты или абонентском номере сотовой связи, или иных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электронных</a:t>
            </a:r>
            <a:r>
              <a:rPr lang="ru-RU" sz="1400" dirty="0">
                <a:latin typeface="Helvetica Neue" panose="02000503000000020004" pitchFamily="2" charset="0"/>
                <a:ea typeface="Helvetica Neue" panose="02000503000000020004" pitchFamily="2" charset="0"/>
                <a:cs typeface="Helvetica Neue" panose="02000503000000020004" pitchFamily="2" charset="0"/>
              </a:rPr>
              <a:t> средствах связи, обеспечивающих фиксирование извещения или вызова, направляется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судебная повестка или иное извещение на бумажном</a:t>
            </a:r>
            <a:r>
              <a:rPr lang="ru-RU" sz="1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400" dirty="0">
                <a:latin typeface="Helvetica Neue" panose="02000503000000020004" pitchFamily="2" charset="0"/>
                <a:ea typeface="Helvetica Neue" panose="02000503000000020004" pitchFamily="2" charset="0"/>
                <a:cs typeface="Helvetica Neue" panose="02000503000000020004" pitchFamily="2" charset="0"/>
              </a:rPr>
              <a:t>носителе по последнему известному месту жительства или месту нахождения.»;</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части четвертой:</a:t>
            </a: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в подпункте 5) </a:t>
            </a:r>
            <a:r>
              <a:rPr lang="ru-RU" sz="1400" dirty="0">
                <a:latin typeface="Helvetica Neue" panose="02000503000000020004" pitchFamily="2" charset="0"/>
                <a:ea typeface="Helvetica Neue" panose="02000503000000020004" pitchFamily="2" charset="0"/>
                <a:cs typeface="Helvetica Neue" panose="02000503000000020004" pitchFamily="2" charset="0"/>
              </a:rPr>
              <a:t>слова «иных средств связи»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«иных электронных средств связи»;</a:t>
            </a: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подпункт </a:t>
            </a:r>
            <a:r>
              <a:rPr lang="ru-RU" sz="1400" b="1" dirty="0">
                <a:latin typeface="Helvetica Neue" panose="02000503000000020004" pitchFamily="2" charset="0"/>
                <a:ea typeface="Helvetica Neue" panose="02000503000000020004" pitchFamily="2" charset="0"/>
                <a:cs typeface="Helvetica Neue" panose="02000503000000020004" pitchFamily="2" charset="0"/>
              </a:rPr>
              <a:t>6)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«6)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 бумажном носителе </a:t>
            </a:r>
            <a:r>
              <a:rPr lang="ru-RU" sz="1400" dirty="0">
                <a:latin typeface="Helvetica Neue" panose="02000503000000020004" pitchFamily="2" charset="0"/>
                <a:ea typeface="Helvetica Neue" panose="02000503000000020004" pitchFamily="2" charset="0"/>
                <a:cs typeface="Helvetica Neue" panose="02000503000000020004" pitchFamily="2" charset="0"/>
              </a:rPr>
              <a:t>- по последнему известному месту жительства или месту нахождения.»;</a:t>
            </a: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в </a:t>
            </a:r>
            <a:r>
              <a:rPr lang="ru-RU" sz="1400" b="1" dirty="0">
                <a:latin typeface="Helvetica Neue" panose="02000503000000020004" pitchFamily="2" charset="0"/>
                <a:ea typeface="Helvetica Neue" panose="02000503000000020004" pitchFamily="2" charset="0"/>
                <a:cs typeface="Helvetica Neue" panose="02000503000000020004" pitchFamily="2" charset="0"/>
              </a:rPr>
              <a:t>абзаце восьмом </a:t>
            </a:r>
            <a:r>
              <a:rPr lang="ru-RU" sz="1400" dirty="0">
                <a:latin typeface="Helvetica Neue" panose="02000503000000020004" pitchFamily="2" charset="0"/>
                <a:ea typeface="Helvetica Neue" panose="02000503000000020004" pitchFamily="2" charset="0"/>
                <a:cs typeface="Helvetica Neue" panose="02000503000000020004" pitchFamily="2" charset="0"/>
              </a:rPr>
              <a:t>слова «иных средств связи»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«иных электронных средств связи»;</a:t>
            </a:r>
          </a:p>
        </p:txBody>
      </p:sp>
    </p:spTree>
    <p:extLst>
      <p:ext uri="{BB962C8B-B14F-4D97-AF65-F5344CB8AC3E}">
        <p14:creationId xmlns:p14="http://schemas.microsoft.com/office/powerpoint/2010/main" val="4818313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29 июня 2020 года № 352-VI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улучшения бизнес-климата</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65418" y="1178427"/>
            <a:ext cx="9626282" cy="3970318"/>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В статье 128:</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абзац двенадцатый части первой исключить;</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частью 2-1 следующего содержания:</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«2-1. Лицо, передавшее телефонограмму об извещении или вызове, должно удостоверить ее своей подписью и указанием, кому и когда она передана.</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Документ, подтверждающий отправку телефонограммы, приобщается к материалам дела.»;</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a:latin typeface="Helvetica Neue" panose="02000503000000020004" pitchFamily="2" charset="0"/>
                <a:ea typeface="Helvetica Neue" panose="02000503000000020004" pitchFamily="2" charset="0"/>
                <a:cs typeface="Helvetica Neue" panose="02000503000000020004" pitchFamily="2" charset="0"/>
              </a:rPr>
              <a:t>в статье 130:</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часть первую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Судебная повестка или иное извещение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 бумажном носителе</a:t>
            </a:r>
            <a:r>
              <a:rPr lang="ru-RU" sz="1200" dirty="0">
                <a:latin typeface="Helvetica Neue" panose="02000503000000020004" pitchFamily="2" charset="0"/>
                <a:ea typeface="Helvetica Neue" panose="02000503000000020004" pitchFamily="2" charset="0"/>
                <a:cs typeface="Helvetica Neue" panose="02000503000000020004" pitchFamily="2" charset="0"/>
              </a:rPr>
              <a:t>, адресованные гражданину, вручается ему лично под расписку на подлежащем возврату в суд корешке повестки или копии иного извещения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 бумажном носителе.</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Судебная повестка или иное извещение на бумажном носителе, адресованные юридическому лицу, вручается его представителю или соответствующему лицу, выполняющему управленческие функции, сотруднику охранной службы либо другому работнику вызываемого, извещаемого лица, которые расписываются на корешке повестки или копии иного извещения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на бумажном носителе </a:t>
            </a:r>
            <a:r>
              <a:rPr lang="ru-RU" sz="1200" dirty="0">
                <a:latin typeface="Helvetica Neue" panose="02000503000000020004" pitchFamily="2" charset="0"/>
                <a:ea typeface="Helvetica Neue" panose="02000503000000020004" pitchFamily="2" charset="0"/>
                <a:cs typeface="Helvetica Neue" panose="02000503000000020004" pitchFamily="2" charset="0"/>
              </a:rPr>
              <a:t>о получении с указанием своей должности, фамилии и инициалов.</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Судебная повестка или иное извещение на бумажном носителе направляется юридическому лицу в случае, </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если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исчерпаны все возможности направления электронных видов извещения и вызова.</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Судебная повестка или иное извещение на бумажном носителе считаются доставленными юридическому лицу по месту его нахождения, даже если юридическое лицо отсутствует по указанному адресу.»;</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часть третью </a:t>
            </a:r>
            <a:r>
              <a:rPr lang="ru-RU" sz="1200" dirty="0">
                <a:latin typeface="Helvetica Neue" panose="02000503000000020004" pitchFamily="2" charset="0"/>
                <a:ea typeface="Helvetica Neue" panose="02000503000000020004" pitchFamily="2" charset="0"/>
                <a:cs typeface="Helvetica Neue" panose="02000503000000020004" pitchFamily="2" charset="0"/>
              </a:rPr>
              <a:t>после слов «извещения», «извещение»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«на бумажном носителе»;</a:t>
            </a:r>
          </a:p>
        </p:txBody>
      </p:sp>
    </p:spTree>
    <p:extLst>
      <p:ext uri="{BB962C8B-B14F-4D97-AF65-F5344CB8AC3E}">
        <p14:creationId xmlns:p14="http://schemas.microsoft.com/office/powerpoint/2010/main" val="1826087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641513" y="579175"/>
            <a:ext cx="751441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29 июня 2020 года № 352-VI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улучшения бизнес-климата</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42888" y="991733"/>
            <a:ext cx="9604579" cy="4478149"/>
          </a:xfrm>
          <a:prstGeom prst="rect">
            <a:avLst/>
          </a:prstGeom>
          <a:noFill/>
        </p:spPr>
        <p:txBody>
          <a:bodyPr wrap="square" rtlCol="0">
            <a:spAutoFit/>
          </a:bodyPr>
          <a:lstStyle/>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В статье 131:</a:t>
            </a:r>
          </a:p>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в части первой </a:t>
            </a:r>
            <a:r>
              <a:rPr lang="ru-RU" sz="1500" dirty="0">
                <a:latin typeface="Helvetica Neue" panose="02000503000000020004" pitchFamily="2" charset="0"/>
                <a:ea typeface="Helvetica Neue" panose="02000503000000020004" pitchFamily="2" charset="0"/>
                <a:cs typeface="Helvetica Neue" panose="02000503000000020004" pitchFamily="2" charset="0"/>
              </a:rPr>
              <a:t>слова «извещение лицо»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«извещение на бумажном носителе лицо»;</a:t>
            </a:r>
          </a:p>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в части второй </a:t>
            </a:r>
            <a:r>
              <a:rPr lang="ru-RU" sz="1500" dirty="0">
                <a:latin typeface="Helvetica Neue" panose="02000503000000020004" pitchFamily="2" charset="0"/>
                <a:ea typeface="Helvetica Neue" panose="02000503000000020004" pitchFamily="2" charset="0"/>
                <a:cs typeface="Helvetica Neue" panose="02000503000000020004" pitchFamily="2" charset="0"/>
              </a:rPr>
              <a:t>слова «иного извещения»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«иного извещения на бумажном носителе»;</a:t>
            </a:r>
          </a:p>
          <a:p>
            <a:pPr algn="just"/>
            <a:endParaRPr lang="ru-RU" sz="15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500" b="1" dirty="0" smtClean="0">
                <a:latin typeface="Helvetica Neue" panose="02000503000000020004" pitchFamily="2" charset="0"/>
                <a:ea typeface="Helvetica Neue" panose="02000503000000020004" pitchFamily="2" charset="0"/>
                <a:cs typeface="Helvetica Neue" panose="02000503000000020004" pitchFamily="2" charset="0"/>
              </a:rPr>
              <a:t>часть </a:t>
            </a:r>
            <a:r>
              <a:rPr lang="ru-RU" sz="1500" b="1" dirty="0">
                <a:latin typeface="Helvetica Neue" panose="02000503000000020004" pitchFamily="2" charset="0"/>
                <a:ea typeface="Helvetica Neue" panose="02000503000000020004" pitchFamily="2" charset="0"/>
                <a:cs typeface="Helvetica Neue" panose="02000503000000020004" pitchFamily="2" charset="0"/>
              </a:rPr>
              <a:t>первую статьи 196</a:t>
            </a:r>
            <a:r>
              <a:rPr lang="ru-RU" sz="1500" dirty="0">
                <a:latin typeface="Helvetica Neue" panose="02000503000000020004" pitchFamily="2" charset="0"/>
                <a:ea typeface="Helvetica Neue" panose="02000503000000020004" pitchFamily="2" charset="0"/>
                <a:cs typeface="Helvetica Neue" panose="02000503000000020004" pitchFamily="2" charset="0"/>
              </a:rPr>
              <a:t>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 связанных с непредвиденными и (или) чрезвычайными обстоятельствами»;</a:t>
            </a:r>
          </a:p>
          <a:p>
            <a:pPr algn="just"/>
            <a:endParaRPr lang="ru-RU" sz="15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5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198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«1. Отложение разбирательства дела допускается в случаях:</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1) если суд признает невозможным рассмотрение дела в этом судебном заседании вследствие неявки кого-либо </a:t>
            </a:r>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 участников процесса, - в порядке, предусмотренном статьями 196 и 197 настоящего Кодекса;</a:t>
            </a: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 массового нарушения порядка присутствующими при разбирательстве дела, при котором применяется порядок, предусмотренный частью четвертой статьи 188 настоящего Кодекса;</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3) предъявления встречного иска - в порядке, предусмотренном частью второй статьи 153 настоящего Кодекса;</a:t>
            </a:r>
          </a:p>
          <a:p>
            <a:pPr algn="just"/>
            <a:r>
              <a:rPr lang="ru-RU" sz="1500" dirty="0">
                <a:latin typeface="Helvetica Neue" panose="02000503000000020004" pitchFamily="2" charset="0"/>
                <a:ea typeface="Helvetica Neue" panose="02000503000000020004" pitchFamily="2" charset="0"/>
                <a:cs typeface="Helvetica Neue" panose="02000503000000020004" pitchFamily="2" charset="0"/>
              </a:rPr>
              <a:t>4) необходимости представления или истребования дополнительных доказательств - в порядке, предусмотренном статьей 73 настоящего Кодекса;</a:t>
            </a:r>
          </a:p>
          <a:p>
            <a:pPr algn="just"/>
            <a:r>
              <a:rPr lang="ru-RU" sz="15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 возникновения непредвиденных и чрезвычайных обстоятельств, препятствующих явке участников на судебное заседание либо делающих ее невозможной.».</a:t>
            </a:r>
          </a:p>
        </p:txBody>
      </p:sp>
    </p:spTree>
    <p:extLst>
      <p:ext uri="{BB962C8B-B14F-4D97-AF65-F5344CB8AC3E}">
        <p14:creationId xmlns:p14="http://schemas.microsoft.com/office/powerpoint/2010/main" val="920669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1015663"/>
          </a:xfrm>
          <a:prstGeom prst="rect">
            <a:avLst/>
          </a:prstGeom>
          <a:noFill/>
        </p:spPr>
        <p:txBody>
          <a:bodyPr wrap="square" rtlCol="0">
            <a:spAutoFit/>
          </a:bodyPr>
          <a:lstStyle/>
          <a:p>
            <a:pPr algn="ctr"/>
            <a:r>
              <a:rPr lang="ru-RU" sz="2000" b="1" dirty="0">
                <a:latin typeface="HelveticaNeueCyr" pitchFamily="50" charset="-52"/>
                <a:ea typeface="Helvetica Neue" panose="02000503000000020004" pitchFamily="2" charset="0"/>
                <a:cs typeface="Helvetica Neue" panose="02000503000000020004" pitchFamily="2" charset="0"/>
              </a:rPr>
              <a:t>Закон </a:t>
            </a:r>
            <a:r>
              <a:rPr lang="ru-RU" sz="2000" b="1" dirty="0" smtClean="0">
                <a:latin typeface="HelveticaNeueCyr" pitchFamily="50" charset="-52"/>
                <a:ea typeface="Helvetica Neue" panose="02000503000000020004" pitchFamily="2" charset="0"/>
                <a:cs typeface="Helvetica Neue" panose="02000503000000020004" pitchFamily="2" charset="0"/>
              </a:rPr>
              <a:t>РК от </a:t>
            </a:r>
            <a:r>
              <a:rPr lang="ru-RU" sz="2000" b="1" dirty="0">
                <a:latin typeface="HelveticaNeueCyr" pitchFamily="50" charset="-52"/>
                <a:ea typeface="Helvetica Neue" panose="02000503000000020004" pitchFamily="2" charset="0"/>
                <a:cs typeface="Helvetica Neue" panose="02000503000000020004" pitchFamily="2" charset="0"/>
              </a:rPr>
              <a:t>2 июля 2020 года № 356-VI ЗРК «О внесении изменений и </a:t>
            </a:r>
            <a:r>
              <a:rPr lang="ru-RU" sz="20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20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2000" b="1" dirty="0" smtClean="0">
                <a:latin typeface="HelveticaNeueCyr" pitchFamily="50" charset="-52"/>
                <a:ea typeface="Helvetica Neue" panose="02000503000000020004" pitchFamily="2" charset="0"/>
                <a:cs typeface="Helvetica Neue" panose="02000503000000020004" pitchFamily="2" charset="0"/>
              </a:rPr>
              <a:t>РК </a:t>
            </a:r>
            <a:r>
              <a:rPr lang="ru-RU" sz="20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игорного бизнеса</a:t>
            </a:r>
            <a:r>
              <a:rPr lang="ru-RU" sz="2000" b="1" dirty="0">
                <a:latin typeface="HelveticaNeueCyr" pitchFamily="50" charset="-52"/>
                <a:ea typeface="Helvetica Neue" panose="02000503000000020004" pitchFamily="2" charset="0"/>
                <a:cs typeface="Helvetica Neue" panose="02000503000000020004" pitchFamily="2" charset="0"/>
              </a:rPr>
              <a:t>»</a:t>
            </a:r>
            <a:endParaRPr lang="ru-RU" sz="16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20337" y="2155779"/>
            <a:ext cx="9571363" cy="3108543"/>
          </a:xfrm>
          <a:prstGeom prst="rect">
            <a:avLst/>
          </a:prstGeom>
          <a:noFill/>
        </p:spPr>
        <p:txBody>
          <a:bodyPr wrap="square" rtlCol="0">
            <a:spAutoFit/>
          </a:bodyPr>
          <a:lstStyle/>
          <a:p>
            <a:pPr algn="just"/>
            <a:r>
              <a:rPr lang="ru-RU" sz="2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323 </a:t>
            </a:r>
            <a:r>
              <a:rPr lang="ru-RU" sz="2800" dirty="0">
                <a:latin typeface="Helvetica Neue" panose="02000503000000020004" pitchFamily="2" charset="0"/>
                <a:ea typeface="Helvetica Neue" panose="02000503000000020004" pitchFamily="2" charset="0"/>
                <a:cs typeface="Helvetica Neue" panose="02000503000000020004" pitchFamily="2" charset="0"/>
              </a:rPr>
              <a:t>после слова «злоупотребления» </a:t>
            </a:r>
            <a:r>
              <a:rPr lang="ru-RU" sz="2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«азартными играми, пари,»;</a:t>
            </a:r>
          </a:p>
          <a:p>
            <a:pPr algn="just"/>
            <a:endParaRPr lang="ru-RU" sz="28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800" b="1" dirty="0">
                <a:latin typeface="Helvetica Neue" panose="02000503000000020004" pitchFamily="2" charset="0"/>
                <a:ea typeface="Helvetica Neue" panose="02000503000000020004" pitchFamily="2" charset="0"/>
                <a:cs typeface="Helvetica Neue" panose="02000503000000020004" pitchFamily="2" charset="0"/>
              </a:rPr>
              <a:t>часть первую статьи 324 </a:t>
            </a:r>
            <a:r>
              <a:rPr lang="ru-RU" sz="2800" dirty="0">
                <a:latin typeface="Helvetica Neue" panose="02000503000000020004" pitchFamily="2" charset="0"/>
                <a:ea typeface="Helvetica Neue" panose="02000503000000020004" pitchFamily="2" charset="0"/>
                <a:cs typeface="Helvetica Neue" panose="02000503000000020004" pitchFamily="2" charset="0"/>
              </a:rPr>
              <a:t>после слова «злоупотребляющее» </a:t>
            </a:r>
            <a:r>
              <a:rPr lang="ru-RU" sz="28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«азартными играми, пари,».</a:t>
            </a:r>
          </a:p>
        </p:txBody>
      </p:sp>
    </p:spTree>
    <p:extLst>
      <p:ext uri="{BB962C8B-B14F-4D97-AF65-F5344CB8AC3E}">
        <p14:creationId xmlns:p14="http://schemas.microsoft.com/office/powerpoint/2010/main" val="2172775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523220"/>
          </a:xfrm>
          <a:prstGeom prst="rect">
            <a:avLst/>
          </a:prstGeom>
          <a:noFill/>
        </p:spPr>
        <p:txBody>
          <a:bodyPr wrap="square" rtlCol="0">
            <a:spAutoFit/>
          </a:bodyPr>
          <a:lstStyle/>
          <a:p>
            <a:pPr algn="ctr"/>
            <a:r>
              <a:rPr lang="ru-RU" sz="1400" b="1" dirty="0">
                <a:latin typeface="HelveticaNeueCyr" pitchFamily="50" charset="-52"/>
                <a:ea typeface="Helvetica Neue" panose="02000503000000020004" pitchFamily="2" charset="0"/>
                <a:cs typeface="Helvetica Neue" panose="02000503000000020004" pitchFamily="2" charset="0"/>
              </a:rPr>
              <a:t>Закон </a:t>
            </a:r>
            <a:r>
              <a:rPr lang="ru-RU" sz="1400" b="1" dirty="0" smtClean="0">
                <a:latin typeface="HelveticaNeueCyr" pitchFamily="50" charset="-52"/>
                <a:ea typeface="Helvetica Neue" panose="02000503000000020004" pitchFamily="2" charset="0"/>
                <a:cs typeface="Helvetica Neue" panose="02000503000000020004" pitchFamily="2" charset="0"/>
              </a:rPr>
              <a:t>РК </a:t>
            </a:r>
            <a:r>
              <a:rPr lang="ru-RU" sz="1400" b="1" dirty="0">
                <a:latin typeface="HelveticaNeueCyr" pitchFamily="50" charset="-52"/>
                <a:ea typeface="Helvetica Neue" panose="02000503000000020004" pitchFamily="2" charset="0"/>
                <a:cs typeface="Helvetica Neue" panose="02000503000000020004" pitchFamily="2" charset="0"/>
              </a:rPr>
              <a:t>от 7 июля 2020 </a:t>
            </a:r>
            <a:r>
              <a:rPr lang="ru-RU" sz="1400" b="1" dirty="0" smtClean="0">
                <a:latin typeface="HelveticaNeueCyr" pitchFamily="50" charset="-52"/>
                <a:ea typeface="Helvetica Neue" panose="02000503000000020004" pitchFamily="2" charset="0"/>
                <a:cs typeface="Helvetica Neue" panose="02000503000000020004" pitchFamily="2" charset="0"/>
              </a:rPr>
              <a:t>года № </a:t>
            </a:r>
            <a:r>
              <a:rPr lang="ru-RU" sz="14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4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4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400" b="1" dirty="0" smtClean="0">
                <a:latin typeface="HelveticaNeueCyr" pitchFamily="50" charset="-52"/>
                <a:ea typeface="Helvetica Neue" panose="02000503000000020004" pitchFamily="2" charset="0"/>
                <a:cs typeface="Helvetica Neue" panose="02000503000000020004" pitchFamily="2" charset="0"/>
              </a:rPr>
              <a:t>РК </a:t>
            </a:r>
            <a:r>
              <a:rPr lang="ru-RU" sz="14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400" b="1" dirty="0">
                <a:latin typeface="HelveticaNeueCyr" pitchFamily="50" charset="-52"/>
                <a:ea typeface="Helvetica Neue" panose="02000503000000020004" pitchFamily="2" charset="0"/>
                <a:cs typeface="Helvetica Neue" panose="02000503000000020004" pitchFamily="2" charset="0"/>
              </a:rPr>
              <a:t>»</a:t>
            </a:r>
            <a:endParaRPr lang="ru-RU" sz="14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20502" y="1636797"/>
            <a:ext cx="9571198" cy="3170099"/>
          </a:xfrm>
          <a:prstGeom prst="rect">
            <a:avLst/>
          </a:prstGeom>
          <a:noFill/>
        </p:spPr>
        <p:txBody>
          <a:bodyPr wrap="square" rtlCol="0">
            <a:spAutoFit/>
          </a:bodyPr>
          <a:lstStyle/>
          <a:p>
            <a:pPr algn="just"/>
            <a:r>
              <a:rPr lang="ru-RU" sz="2000" b="1" dirty="0">
                <a:latin typeface="Helvetica Neue" panose="02000503000000020004" pitchFamily="2" charset="0"/>
                <a:ea typeface="Helvetica Neue" panose="02000503000000020004" pitchFamily="2" charset="0"/>
                <a:cs typeface="Helvetica Neue" panose="02000503000000020004" pitchFamily="2" charset="0"/>
              </a:rPr>
              <a:t>подпункты 7) и 8) части первой статьи 302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dirty="0">
                <a:latin typeface="Helvetica Neue" panose="02000503000000020004" pitchFamily="2" charset="0"/>
                <a:ea typeface="Helvetica Neue" panose="02000503000000020004" pitchFamily="2" charset="0"/>
                <a:cs typeface="Helvetica Neue" panose="02000503000000020004" pitchFamily="2" charset="0"/>
              </a:rPr>
              <a:t>«7) о принудительной госпитализации лица </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психическим, поведенческим расстройством (заболеванием), в том числе связанным с употреблением </a:t>
            </a:r>
            <a:r>
              <a:rPr lang="ru-RU" sz="20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endParaRPr lang="ru-RU" sz="20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2000" dirty="0" smtClean="0">
                <a:latin typeface="Helvetica Neue" panose="02000503000000020004" pitchFamily="2" charset="0"/>
                <a:ea typeface="Helvetica Neue" panose="02000503000000020004" pitchFamily="2" charset="0"/>
                <a:cs typeface="Helvetica Neue" panose="02000503000000020004" pitchFamily="2" charset="0"/>
              </a:rPr>
              <a:t>8</a:t>
            </a:r>
            <a:r>
              <a:rPr lang="ru-RU" sz="2000" dirty="0">
                <a:latin typeface="Helvetica Neue" panose="02000503000000020004" pitchFamily="2" charset="0"/>
                <a:ea typeface="Helvetica Neue" panose="02000503000000020004" pitchFamily="2" charset="0"/>
                <a:cs typeface="Helvetica Neue" panose="02000503000000020004" pitchFamily="2" charset="0"/>
              </a:rPr>
              <a:t>) о направлении гражданина на принудительное лечение от туберкулеза</a:t>
            </a:r>
            <a:r>
              <a:rPr lang="ru-RU"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19959220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178487" y="660663"/>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09161" y="1091550"/>
            <a:ext cx="9582539" cy="3970318"/>
          </a:xfrm>
          <a:prstGeom prst="rect">
            <a:avLst/>
          </a:prstGeom>
          <a:noFill/>
        </p:spPr>
        <p:txBody>
          <a:bodyPr wrap="square" rtlCol="0">
            <a:spAutoFit/>
          </a:bodyPr>
          <a:lstStyle/>
          <a:p>
            <a:pPr algn="just"/>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Заголовок главы 38, статьи 335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a:t>
            </a:r>
            <a:r>
              <a:rPr lang="ru-RU" sz="1400" b="1" dirty="0">
                <a:latin typeface="Helvetica Neue" panose="02000503000000020004" pitchFamily="2" charset="0"/>
                <a:ea typeface="Helvetica Neue" panose="02000503000000020004" pitchFamily="2" charset="0"/>
                <a:cs typeface="Helvetica Neue" panose="02000503000000020004" pitchFamily="2" charset="0"/>
              </a:rPr>
              <a:t>Глава 38. Производство по делам о принудительной госпитализации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400" b="1" dirty="0" smtClean="0">
                <a:latin typeface="Helvetica Neue" panose="02000503000000020004" pitchFamily="2" charset="0"/>
                <a:ea typeface="Helvetica Neue" panose="02000503000000020004" pitchFamily="2" charset="0"/>
                <a:cs typeface="Helvetica Neue" panose="02000503000000020004" pitchFamily="2" charset="0"/>
              </a:rPr>
              <a:t>Статья </a:t>
            </a:r>
            <a:r>
              <a:rPr lang="ru-RU" sz="1400" b="1" dirty="0">
                <a:latin typeface="Helvetica Neue" panose="02000503000000020004" pitchFamily="2" charset="0"/>
                <a:ea typeface="Helvetica Neue" panose="02000503000000020004" pitchFamily="2" charset="0"/>
                <a:cs typeface="Helvetica Neue" panose="02000503000000020004" pitchFamily="2" charset="0"/>
              </a:rPr>
              <a:t>335. Подача заявления о принудительной госпитализации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1. Заявление о принудительной госпитализации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400" dirty="0">
                <a:latin typeface="Helvetica Neue" panose="02000503000000020004" pitchFamily="2" charset="0"/>
                <a:ea typeface="Helvetica Neue" panose="02000503000000020004" pitchFamily="2" charset="0"/>
                <a:cs typeface="Helvetica Neue" panose="02000503000000020004" pitchFamily="2" charset="0"/>
              </a:rPr>
              <a:t>, без его согласия подается представителем организации, оказывающей медицинскую помощь в области психического здоровья, в суд по месту нахождения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К заявлению, в котором должны быть указаны предусмотренные законом основания для принудительной госпитализации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a:t>
            </a:r>
            <a:r>
              <a:rPr lang="ru-RU" sz="1400" dirty="0">
                <a:latin typeface="Helvetica Neue" panose="02000503000000020004" pitchFamily="2" charset="0"/>
                <a:ea typeface="Helvetica Neue" panose="02000503000000020004" pitchFamily="2" charset="0"/>
                <a:cs typeface="Helvetica Neue" panose="02000503000000020004" pitchFamily="2" charset="0"/>
              </a:rPr>
              <a:t>прилагается мотивированное заключение комиссии врачей-психиатров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 </a:t>
            </a:r>
            <a:r>
              <a:rPr lang="ru-RU" sz="1400" dirty="0">
                <a:latin typeface="Helvetica Neue" panose="02000503000000020004" pitchFamily="2" charset="0"/>
                <a:ea typeface="Helvetica Neue" panose="02000503000000020004" pitchFamily="2" charset="0"/>
                <a:cs typeface="Helvetica Neue" panose="02000503000000020004" pitchFamily="2" charset="0"/>
              </a:rPr>
              <a:t>принявшей решение об обоснованности госпитализации лица в стационар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 </a:t>
            </a:r>
            <a:r>
              <a:rPr lang="ru-RU" sz="1400" dirty="0">
                <a:latin typeface="Helvetica Neue" panose="02000503000000020004" pitchFamily="2" charset="0"/>
                <a:ea typeface="Helvetica Neue" panose="02000503000000020004" pitchFamily="2" charset="0"/>
                <a:cs typeface="Helvetica Neue" panose="02000503000000020004" pitchFamily="2" charset="0"/>
              </a:rPr>
              <a:t>и его лечении.</a:t>
            </a:r>
          </a:p>
        </p:txBody>
      </p:sp>
    </p:spTree>
    <p:extLst>
      <p:ext uri="{BB962C8B-B14F-4D97-AF65-F5344CB8AC3E}">
        <p14:creationId xmlns:p14="http://schemas.microsoft.com/office/powerpoint/2010/main" val="34622427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145437" y="660663"/>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86969" y="1101644"/>
            <a:ext cx="9604731" cy="4493538"/>
          </a:xfrm>
          <a:prstGeom prst="rect">
            <a:avLst/>
          </a:prstGeom>
          <a:noFill/>
        </p:spPr>
        <p:txBody>
          <a:bodyPr wrap="square" rtlCol="0">
            <a:spAutoFit/>
          </a:bodyPr>
          <a:lstStyle/>
          <a:p>
            <a:pPr algn="just"/>
            <a:r>
              <a:rPr lang="ru-RU" sz="1300" b="1" dirty="0">
                <a:latin typeface="Helvetica Neue" panose="02000503000000020004" pitchFamily="2" charset="0"/>
                <a:ea typeface="Helvetica Neue" panose="02000503000000020004" pitchFamily="2" charset="0"/>
                <a:cs typeface="Helvetica Neue" panose="02000503000000020004" pitchFamily="2" charset="0"/>
              </a:rPr>
              <a:t>Заголовок </a:t>
            </a:r>
            <a:r>
              <a:rPr lang="ru-RU" sz="1300" b="1" dirty="0" smtClean="0">
                <a:latin typeface="Helvetica Neue" panose="02000503000000020004" pitchFamily="2" charset="0"/>
                <a:ea typeface="Helvetica Neue" panose="02000503000000020004" pitchFamily="2" charset="0"/>
                <a:cs typeface="Helvetica Neue" panose="02000503000000020004" pitchFamily="2" charset="0"/>
              </a:rPr>
              <a:t>статьи 336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300" b="1" dirty="0" smtClean="0">
                <a:latin typeface="Helvetica Neue" panose="02000503000000020004" pitchFamily="2" charset="0"/>
                <a:ea typeface="Helvetica Neue" panose="02000503000000020004" pitchFamily="2" charset="0"/>
                <a:cs typeface="Helvetica Neue" panose="02000503000000020004" pitchFamily="2" charset="0"/>
              </a:rPr>
              <a:t>Статья </a:t>
            </a:r>
            <a:r>
              <a:rPr lang="ru-RU" sz="1300" b="1" dirty="0">
                <a:latin typeface="Helvetica Neue" panose="02000503000000020004" pitchFamily="2" charset="0"/>
                <a:ea typeface="Helvetica Neue" panose="02000503000000020004" pitchFamily="2" charset="0"/>
                <a:cs typeface="Helvetica Neue" panose="02000503000000020004" pitchFamily="2" charset="0"/>
              </a:rPr>
              <a:t>336. Срок подачи заявления о принудительной госпитализации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3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1. Заявление о принудительной госпитализации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3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300" dirty="0">
                <a:latin typeface="Helvetica Neue" panose="02000503000000020004" pitchFamily="2" charset="0"/>
                <a:ea typeface="Helvetica Neue" panose="02000503000000020004" pitchFamily="2" charset="0"/>
                <a:cs typeface="Helvetica Neue" panose="02000503000000020004" pitchFamily="2" charset="0"/>
              </a:rPr>
              <a:t>, подается в суд не позднее семидесяти двух часов с момента помещения лица в стационар организации, оказывающей медицинскую помощь в области психического здоровья.</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Принудительная госпитализация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3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300" dirty="0">
                <a:latin typeface="Helvetica Neue" panose="02000503000000020004" pitchFamily="2" charset="0"/>
                <a:ea typeface="Helvetica Neue" panose="02000503000000020004" pitchFamily="2" charset="0"/>
                <a:cs typeface="Helvetica Neue" panose="02000503000000020004" pitchFamily="2" charset="0"/>
              </a:rPr>
              <a:t>до вынесения судом решения допускается исключительно в целях недопущения последствий,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предусмотренных подпунктами 3) и 4) пункта 1 статьи 137 Кодекса Республики Казахстан «О здоровье народа и системе здравоохранения».</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По каждому случаю принудительной госпитализации без решения суда администрация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a:t>
            </a:r>
            <a:r>
              <a:rPr lang="ru-RU" sz="1300" dirty="0">
                <a:latin typeface="Helvetica Neue" panose="02000503000000020004" pitchFamily="2" charset="0"/>
                <a:ea typeface="Helvetica Neue" panose="02000503000000020004" pitchFamily="2" charset="0"/>
                <a:cs typeface="Helvetica Neue" panose="02000503000000020004" pitchFamily="2" charset="0"/>
              </a:rPr>
              <a:t> в течение сорока восьми часов с момента помещения лица в стационар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a:t>
            </a:r>
            <a:r>
              <a:rPr lang="ru-RU" sz="1300" dirty="0">
                <a:latin typeface="Helvetica Neue" panose="02000503000000020004" pitchFamily="2" charset="0"/>
                <a:ea typeface="Helvetica Neue" panose="02000503000000020004" pitchFamily="2" charset="0"/>
                <a:cs typeface="Helvetica Neue" panose="02000503000000020004" pitchFamily="2" charset="0"/>
              </a:rPr>
              <a:t> направляет прокурору письменное уведомление.</a:t>
            </a:r>
          </a:p>
          <a:p>
            <a:pPr algn="just"/>
            <a:r>
              <a:rPr lang="ru-RU" sz="1300" dirty="0">
                <a:latin typeface="Helvetica Neue" panose="02000503000000020004" pitchFamily="2" charset="0"/>
                <a:ea typeface="Helvetica Neue" panose="02000503000000020004" pitchFamily="2" charset="0"/>
                <a:cs typeface="Helvetica Neue" panose="02000503000000020004" pitchFamily="2" charset="0"/>
              </a:rPr>
              <a:t>2. Возбуждая дело, судья одновременно продлевает пребывание </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3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3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стационаре организации, оказывающей медицинскую помощь в области психического здоровья</a:t>
            </a:r>
            <a:r>
              <a:rPr lang="ru-RU" sz="1300" dirty="0">
                <a:latin typeface="Helvetica Neue" panose="02000503000000020004" pitchFamily="2" charset="0"/>
                <a:ea typeface="Helvetica Neue" panose="02000503000000020004" pitchFamily="2" charset="0"/>
                <a:cs typeface="Helvetica Neue" panose="02000503000000020004" pitchFamily="2" charset="0"/>
              </a:rPr>
              <a:t>, на срок, необходимый для рассмотрения заявления в суде.»;</a:t>
            </a:r>
          </a:p>
        </p:txBody>
      </p:sp>
    </p:spTree>
    <p:extLst>
      <p:ext uri="{BB962C8B-B14F-4D97-AF65-F5344CB8AC3E}">
        <p14:creationId xmlns:p14="http://schemas.microsoft.com/office/powerpoint/2010/main" val="37949987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64087" y="1438534"/>
            <a:ext cx="9527613" cy="3785652"/>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заголовок и часть </a:t>
            </a:r>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первую статьи 337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2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337. Рассмотрение заявления о принудительной госпитализации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Заявление о принудительной госпитализации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судья рассматривает в течение десяти рабочих дней со дня возбуждения дела. Судебное заседание проводится в помещении суда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или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в которую лицо госпитализировано. Лицо имеет право лично участвовать в судебном заседании по делу о его принудительной госпитализации, если по сведениям, полученным от представителя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психическое состояние этого лица позволяет ему лично участвовать в судебном заседании, которое проводится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помещении организации, оказывающей медицинскую помощь в области психического здоровья.»;</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в части второй:</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после слова «организации,»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дополнить словами «оказывающей медицинскую помощь в области психического здоровья,»;</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«психиатрический стационар» заменить словами «в стационар организации, оказывающей медицинскую помощь в области психического здоровья»;</a:t>
            </a:r>
          </a:p>
        </p:txBody>
      </p:sp>
    </p:spTree>
    <p:extLst>
      <p:ext uri="{BB962C8B-B14F-4D97-AF65-F5344CB8AC3E}">
        <p14:creationId xmlns:p14="http://schemas.microsoft.com/office/powerpoint/2010/main" val="16764090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31036" y="1306994"/>
            <a:ext cx="9560664" cy="3785652"/>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статьи 338 и 339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338. Решение суда по заявлению о принудительной госпитализации</a:t>
            </a:r>
            <a:r>
              <a:rPr lang="ru-RU" sz="1200" dirty="0">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Рассмотрев заявление по существу, суд выносит решение, которым отклоняет либо удовлетворяет заявление.</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Решение об удовлетворении заявления является основанием для принудительной госпитализации лица для лечения и дальнейшего содержания в стационар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на установленный законом срок.</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339. Подача и рассмотрение заявления о продлении срока принудительной госпитализации</a:t>
            </a:r>
            <a:r>
              <a:rPr lang="ru-RU" sz="1200" dirty="0">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не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Заявление о продлении срока принудительной госпитализации свыше шести месяцев подается в суд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организацией, оказывающей медицинскую помощь в области психического здоровья, по месту нахождения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К заявлению о продлении срока принудительной госпитализации прилагается заключение комиссии врачей-психиатров о необходимости продления срока принудительной госпитализации и лечения, вынесенное в порядке, установленном законодательством Республики Казахстан в области здравоохранения.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3. Заявление о продлении срока о принудительной госпитализации рассматривается в порядке, предусмотренном статьей 337 настоящего Кодекса.</a:t>
            </a:r>
          </a:p>
        </p:txBody>
      </p:sp>
    </p:spTree>
    <p:extLst>
      <p:ext uri="{BB962C8B-B14F-4D97-AF65-F5344CB8AC3E}">
        <p14:creationId xmlns:p14="http://schemas.microsoft.com/office/powerpoint/2010/main" val="941600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18323" y="87610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75104" y="1306994"/>
            <a:ext cx="9516596" cy="4185761"/>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статью 340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Статья 340. Решение суда по заявлению о продлении срока принудительной госпитализации и лечения лица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здоровья</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marL="228600" indent="-228600" algn="just">
              <a:buAutoNum type="arabicPeriod"/>
            </a:pP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Рассмотрев </a:t>
            </a:r>
            <a:r>
              <a:rPr lang="ru-RU" sz="1400" dirty="0">
                <a:latin typeface="Helvetica Neue" panose="02000503000000020004" pitchFamily="2" charset="0"/>
                <a:ea typeface="Helvetica Neue" panose="02000503000000020004" pitchFamily="2" charset="0"/>
                <a:cs typeface="Helvetica Neue" panose="02000503000000020004" pitchFamily="2" charset="0"/>
              </a:rPr>
              <a:t>заявление по существу, суд выносит решение, которым отклоняет либо удовлетворяет это заявление</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2. Решение суда об удовлетворении заявления о продлении срока принудительной госпитализации и лечения лица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a:t>
            </a:r>
            <a:r>
              <a:rPr lang="ru-RU" sz="1400" dirty="0">
                <a:latin typeface="Helvetica Neue" panose="02000503000000020004" pitchFamily="2" charset="0"/>
                <a:ea typeface="Helvetica Neue" panose="02000503000000020004" pitchFamily="2" charset="0"/>
                <a:cs typeface="Helvetica Neue" panose="02000503000000020004" pitchFamily="2" charset="0"/>
              </a:rPr>
              <a:t>, является основанием для продления срока принудительной госпитализации и лечения на срок, установленный законом</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endParaRPr lang="ru-RU" sz="14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3. Решение суда об отклонении заявления о продлении срока принудительной госпитализации и лечения лица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 психическим, поведенческим расстройством (заболеванием), не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a:t>
            </a:r>
            <a:r>
              <a:rPr lang="ru-RU" sz="1400" dirty="0">
                <a:latin typeface="Helvetica Neue" panose="02000503000000020004" pitchFamily="2" charset="0"/>
                <a:ea typeface="Helvetica Neue" panose="02000503000000020004" pitchFamily="2" charset="0"/>
                <a:cs typeface="Helvetica Neue" panose="02000503000000020004" pitchFamily="2" charset="0"/>
              </a:rPr>
              <a:t>, является основанием для выписки из стационара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a:t>
            </a:r>
          </a:p>
        </p:txBody>
      </p:sp>
    </p:spTree>
    <p:extLst>
      <p:ext uri="{BB962C8B-B14F-4D97-AF65-F5344CB8AC3E}">
        <p14:creationId xmlns:p14="http://schemas.microsoft.com/office/powerpoint/2010/main" val="68351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 xmlns:a16="http://schemas.microsoft.com/office/drawing/2014/main" id="{43BD7BC0-D5F0-A14D-8784-945ECEFFEEA6}"/>
              </a:ext>
            </a:extLst>
          </p:cNvPr>
          <p:cNvSpPr txBox="1"/>
          <p:nvPr/>
        </p:nvSpPr>
        <p:spPr>
          <a:xfrm>
            <a:off x="464204" y="789158"/>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6 мая 2020 года № 323-VI ЗРК «О внесении изменений и дополнений в 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социального обеспечения</a:t>
            </a:r>
            <a:r>
              <a:rPr lang="ru-RU" sz="1100" b="1" dirty="0">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 xmlns:a16="http://schemas.microsoft.com/office/drawing/2014/main" id="{03372AFD-F309-0A43-8CB2-94ECA45AC093}"/>
              </a:ext>
            </a:extLst>
          </p:cNvPr>
          <p:cNvSpPr txBox="1"/>
          <p:nvPr/>
        </p:nvSpPr>
        <p:spPr>
          <a:xfrm>
            <a:off x="464204" y="1409840"/>
            <a:ext cx="9065386" cy="1246495"/>
          </a:xfrm>
          <a:prstGeom prst="rect">
            <a:avLst/>
          </a:prstGeom>
          <a:noFill/>
        </p:spPr>
        <p:txBody>
          <a:bodyPr wrap="square" rtlCol="0">
            <a:spAutoFit/>
          </a:bodyPr>
          <a:lstStyle/>
          <a:p>
            <a:pPr algn="just"/>
            <a:r>
              <a:rPr lang="ru-RU" sz="1600" b="1" dirty="0">
                <a:latin typeface="Helvetica Neue" panose="02000503000000020004" pitchFamily="2" charset="0"/>
                <a:ea typeface="Helvetica Neue" panose="02000503000000020004" pitchFamily="2" charset="0"/>
                <a:cs typeface="Helvetica Neue" panose="02000503000000020004" pitchFamily="2" charset="0"/>
              </a:rPr>
              <a:t>в подпункте 3) части первой статьи 112 </a:t>
            </a:r>
            <a:r>
              <a:rPr lang="ru-RU" sz="1600" dirty="0">
                <a:latin typeface="Helvetica Neue" panose="02000503000000020004" pitchFamily="2" charset="0"/>
                <a:ea typeface="Helvetica Neue" panose="02000503000000020004" pitchFamily="2" charset="0"/>
                <a:cs typeface="Helvetica Neue" panose="02000503000000020004" pitchFamily="2" charset="0"/>
              </a:rPr>
              <a:t>слова «лицами, приравненными к ним,»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a:t>
            </a:r>
            <a:r>
              <a:rPr lang="ru-RU" sz="1600" dirty="0">
                <a:latin typeface="Helvetica Neue" panose="02000503000000020004" pitchFamily="2" charset="0"/>
                <a:ea typeface="Helvetica Neue" panose="02000503000000020004" pitchFamily="2" charset="0"/>
                <a:cs typeface="Helvetica Neue" panose="02000503000000020004" pitchFamily="2" charset="0"/>
              </a:rPr>
              <a:t>«лицами, приравненными по льготам к участникам Великой Отечественной войны,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а также ветеранами боевых действий на территории других государств,».</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 xmlns:a16="http://schemas.microsoft.com/office/drawing/2014/main" id="{43BD7BC0-D5F0-A14D-8784-945ECEFFEEA6}"/>
              </a:ext>
            </a:extLst>
          </p:cNvPr>
          <p:cNvSpPr txBox="1"/>
          <p:nvPr/>
        </p:nvSpPr>
        <p:spPr>
          <a:xfrm>
            <a:off x="474419" y="2577686"/>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от </a:t>
            </a:r>
            <a:r>
              <a:rPr lang="ru-RU" sz="1100" b="1" dirty="0">
                <a:latin typeface="HelveticaNeueCyr" pitchFamily="50" charset="-52"/>
                <a:ea typeface="Helvetica Neue" panose="02000503000000020004" pitchFamily="2" charset="0"/>
                <a:cs typeface="Helvetica Neue" panose="02000503000000020004" pitchFamily="2" charset="0"/>
              </a:rPr>
              <a:t>10 июня 2020 года № 342-VI ЗРК «О внесении изменений и дополнений в </a:t>
            </a:r>
            <a:r>
              <a:rPr lang="ru-RU" sz="1100" b="1" dirty="0" smtClean="0">
                <a:latin typeface="HelveticaNeueCyr" pitchFamily="50" charset="-52"/>
                <a:ea typeface="Helvetica Neue" panose="02000503000000020004" pitchFamily="2" charset="0"/>
                <a:cs typeface="Helvetica Neue" panose="02000503000000020004" pitchFamily="2" charset="0"/>
              </a:rPr>
              <a:t>ГПК 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внедрения современных форматов работы судов, сокращения излишних судебных процедур и издержек</a:t>
            </a:r>
            <a:r>
              <a:rPr lang="ru-RU" sz="1100" b="1" dirty="0">
                <a:latin typeface="HelveticaNeueCyr" pitchFamily="50" charset="-52"/>
                <a:ea typeface="Helvetica Neue" panose="02000503000000020004" pitchFamily="2" charset="0"/>
                <a:cs typeface="Helvetica Neue" panose="02000503000000020004" pitchFamily="2" charset="0"/>
              </a:rPr>
              <a:t>»</a:t>
            </a:r>
          </a:p>
        </p:txBody>
      </p:sp>
      <p:sp>
        <p:nvSpPr>
          <p:cNvPr id="6" name="TextBox 5">
            <a:extLst>
              <a:ext uri="{FF2B5EF4-FFF2-40B4-BE49-F238E27FC236}">
                <a16:creationId xmlns="" xmlns:a16="http://schemas.microsoft.com/office/drawing/2014/main" id="{03372AFD-F309-0A43-8CB2-94ECA45AC093}"/>
              </a:ext>
            </a:extLst>
          </p:cNvPr>
          <p:cNvSpPr txBox="1"/>
          <p:nvPr/>
        </p:nvSpPr>
        <p:spPr>
          <a:xfrm>
            <a:off x="555698" y="3177850"/>
            <a:ext cx="8973892" cy="2308324"/>
          </a:xfrm>
          <a:prstGeom prst="rect">
            <a:avLst/>
          </a:prstGeom>
          <a:noFill/>
        </p:spPr>
        <p:txBody>
          <a:bodyPr wrap="square" rtlCol="0">
            <a:spAutoFit/>
          </a:bodyPr>
          <a:lstStyle/>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статью </a:t>
            </a:r>
            <a:r>
              <a:rPr lang="ru-RU" sz="1600" b="1" dirty="0">
                <a:latin typeface="Helvetica Neue" panose="02000503000000020004" pitchFamily="2" charset="0"/>
                <a:ea typeface="Helvetica Neue" panose="02000503000000020004" pitchFamily="2" charset="0"/>
                <a:cs typeface="Helvetica Neue" panose="02000503000000020004" pitchFamily="2" charset="0"/>
              </a:rPr>
              <a:t>4 изложить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в следующей редакции</a:t>
            </a:r>
            <a:r>
              <a:rPr lang="ru-RU" sz="16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600" b="1" dirty="0" smtClean="0">
                <a:latin typeface="Helvetica Neue" panose="02000503000000020004" pitchFamily="2" charset="0"/>
                <a:ea typeface="Helvetica Neue" panose="02000503000000020004" pitchFamily="2" charset="0"/>
                <a:cs typeface="Helvetica Neue" panose="02000503000000020004" pitchFamily="2" charset="0"/>
              </a:rPr>
              <a:t>«</a:t>
            </a:r>
            <a:r>
              <a:rPr lang="ru-RU" sz="1600" b="1" dirty="0">
                <a:latin typeface="Helvetica Neue" panose="02000503000000020004" pitchFamily="2" charset="0"/>
                <a:ea typeface="Helvetica Neue" panose="02000503000000020004" pitchFamily="2" charset="0"/>
                <a:cs typeface="Helvetica Neue" panose="02000503000000020004" pitchFamily="2" charset="0"/>
              </a:rPr>
              <a:t>Статья 4. Задачи гражданского судопроизводства</a:t>
            </a:r>
          </a:p>
          <a:p>
            <a:pPr algn="just"/>
            <a:r>
              <a:rPr lang="ru-RU" sz="1600" dirty="0">
                <a:latin typeface="Helvetica Neue" panose="02000503000000020004" pitchFamily="2" charset="0"/>
                <a:ea typeface="Helvetica Neue" panose="02000503000000020004" pitchFamily="2" charset="0"/>
                <a:cs typeface="Helvetica Neue" panose="02000503000000020004" pitchFamily="2" charset="0"/>
              </a:rPr>
              <a:t>Задачами гражданского судопроизводства являются защита и восстановление нарушенных или оспариваемых прав, свобод и законных интересов граждан, государства и юридических лиц, соблюдение законности в гражданском обороте и публично-правовых отношениях, </a:t>
            </a:r>
            <a:r>
              <a:rPr lang="ru-RU"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обеспечение полного и своевременного рассмотрения дела,</a:t>
            </a:r>
            <a:r>
              <a:rPr lang="ru-RU" sz="1600" dirty="0">
                <a:latin typeface="Helvetica Neue" panose="02000503000000020004" pitchFamily="2" charset="0"/>
                <a:ea typeface="Helvetica Neue" panose="02000503000000020004" pitchFamily="2" charset="0"/>
                <a:cs typeface="Helvetica Neue" panose="02000503000000020004" pitchFamily="2" charset="0"/>
              </a:rPr>
              <a:t> содействие мирному урегулированию спора, предупреждение правонарушений и формирование в обществе уважительного отношения к закону и суду.»;</a:t>
            </a:r>
          </a:p>
        </p:txBody>
      </p:sp>
    </p:spTree>
    <p:extLst>
      <p:ext uri="{BB962C8B-B14F-4D97-AF65-F5344CB8AC3E}">
        <p14:creationId xmlns:p14="http://schemas.microsoft.com/office/powerpoint/2010/main" val="7312291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729647" y="685276"/>
            <a:ext cx="8062052" cy="369332"/>
          </a:xfrm>
          <a:prstGeom prst="rect">
            <a:avLst/>
          </a:prstGeom>
          <a:noFill/>
        </p:spPr>
        <p:txBody>
          <a:bodyPr wrap="square" rtlCol="0">
            <a:spAutoFit/>
          </a:bodyPr>
          <a:lstStyle/>
          <a:p>
            <a:pPr algn="ctr"/>
            <a:r>
              <a:rPr lang="ru-RU" sz="900" b="1" dirty="0">
                <a:latin typeface="HelveticaNeueCyr" pitchFamily="50" charset="-52"/>
                <a:ea typeface="Helvetica Neue" panose="02000503000000020004" pitchFamily="2" charset="0"/>
                <a:cs typeface="Helvetica Neue" panose="02000503000000020004" pitchFamily="2" charset="0"/>
              </a:rPr>
              <a:t>Закон </a:t>
            </a:r>
            <a:r>
              <a:rPr lang="ru-RU" sz="900" b="1" dirty="0" smtClean="0">
                <a:latin typeface="HelveticaNeueCyr" pitchFamily="50" charset="-52"/>
                <a:ea typeface="Helvetica Neue" panose="02000503000000020004" pitchFamily="2" charset="0"/>
                <a:cs typeface="Helvetica Neue" panose="02000503000000020004" pitchFamily="2" charset="0"/>
              </a:rPr>
              <a:t>РК </a:t>
            </a:r>
            <a:r>
              <a:rPr lang="ru-RU" sz="900" b="1" dirty="0">
                <a:latin typeface="HelveticaNeueCyr" pitchFamily="50" charset="-52"/>
                <a:ea typeface="Helvetica Neue" panose="02000503000000020004" pitchFamily="2" charset="0"/>
                <a:cs typeface="Helvetica Neue" panose="02000503000000020004" pitchFamily="2" charset="0"/>
              </a:rPr>
              <a:t>от 7 июля 2020 </a:t>
            </a:r>
            <a:r>
              <a:rPr lang="ru-RU" sz="900" b="1" dirty="0" smtClean="0">
                <a:latin typeface="HelveticaNeueCyr" pitchFamily="50" charset="-52"/>
                <a:ea typeface="Helvetica Neue" panose="02000503000000020004" pitchFamily="2" charset="0"/>
                <a:cs typeface="Helvetica Neue" panose="02000503000000020004" pitchFamily="2" charset="0"/>
              </a:rPr>
              <a:t>года № </a:t>
            </a:r>
            <a:r>
              <a:rPr lang="ru-RU" sz="9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9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9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900" b="1" dirty="0" smtClean="0">
                <a:latin typeface="HelveticaNeueCyr" pitchFamily="50" charset="-52"/>
                <a:ea typeface="Helvetica Neue" panose="02000503000000020004" pitchFamily="2" charset="0"/>
                <a:cs typeface="Helvetica Neue" panose="02000503000000020004" pitchFamily="2" charset="0"/>
              </a:rPr>
              <a:t>РК </a:t>
            </a:r>
            <a:r>
              <a:rPr lang="ru-RU" sz="9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900" b="1" dirty="0">
                <a:latin typeface="HelveticaNeueCyr" pitchFamily="50" charset="-52"/>
                <a:ea typeface="Helvetica Neue" panose="02000503000000020004" pitchFamily="2" charset="0"/>
                <a:cs typeface="Helvetica Neue" panose="02000503000000020004" pitchFamily="2" charset="0"/>
              </a:rPr>
              <a:t>»</a:t>
            </a:r>
            <a:endParaRPr lang="ru-RU" sz="9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09320" y="969866"/>
            <a:ext cx="9582379" cy="4524315"/>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главу 39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изложить в следующей редакции:</a:t>
            </a: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«Глава 39. Производство по делам о принудительной госпитализации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b="1" dirty="0" smtClean="0">
                <a:latin typeface="Helvetica Neue" panose="02000503000000020004" pitchFamily="2" charset="0"/>
                <a:ea typeface="Helvetica Neue" panose="02000503000000020004" pitchFamily="2" charset="0"/>
                <a:cs typeface="Helvetica Neue" panose="02000503000000020004" pitchFamily="2" charset="0"/>
              </a:rPr>
              <a:t>Статья </a:t>
            </a:r>
            <a:r>
              <a:rPr lang="ru-RU" sz="1200" b="1" dirty="0">
                <a:latin typeface="Helvetica Neue" panose="02000503000000020004" pitchFamily="2" charset="0"/>
                <a:ea typeface="Helvetica Neue" panose="02000503000000020004" pitchFamily="2" charset="0"/>
                <a:cs typeface="Helvetica Neue" panose="02000503000000020004" pitchFamily="2" charset="0"/>
              </a:rPr>
              <a:t>341. Подача заявления о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Заявление о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без его согласия подается</a:t>
            </a:r>
            <a:r>
              <a:rPr lang="ru-RU"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dirty="0">
                <a:latin typeface="Helvetica Neue" panose="02000503000000020004" pitchFamily="2" charset="0"/>
                <a:ea typeface="Helvetica Neue" panose="02000503000000020004" pitchFamily="2" charset="0"/>
                <a:cs typeface="Helvetica Neue" panose="02000503000000020004" pitchFamily="2" charset="0"/>
              </a:rPr>
              <a:t>представителем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по инициативе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супруга (супруги), </a:t>
            </a:r>
            <a:r>
              <a:rPr lang="ru-RU" sz="1200" dirty="0">
                <a:latin typeface="Helvetica Neue" panose="02000503000000020004" pitchFamily="2" charset="0"/>
                <a:ea typeface="Helvetica Neue" panose="02000503000000020004" pitchFamily="2" charset="0"/>
                <a:cs typeface="Helvetica Neue" panose="02000503000000020004" pitchFamily="2" charset="0"/>
              </a:rPr>
              <a:t>родственников больного, трудовых коллективов, общественных организаций, органов внутренних дел, прокуратуры, органа опеки и попечительства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только при наличии медицинских заключений</a:t>
            </a:r>
            <a:r>
              <a:rPr lang="ru-RU"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dirty="0">
                <a:latin typeface="Helvetica Neue" panose="02000503000000020004" pitchFamily="2" charset="0"/>
                <a:ea typeface="Helvetica Neue" panose="02000503000000020004" pitchFamily="2" charset="0"/>
                <a:cs typeface="Helvetica Neue" panose="02000503000000020004" pitchFamily="2" charset="0"/>
              </a:rPr>
              <a:t>по месту жительства данного лица.</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В случае решения вопроса о принудительной госпитализации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не имеющего постоянного места жительства, заявление подается органами внутренних дел по месту нахождения данного лица в момент подачи такого заявления.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К заявлению, в котором должны быть указаны основания, предусмотренные законом, для направления на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принудительную госпитализацию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прилагается мотивированное заключение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комиссии врачей-психиатров организации, оказывающей медицинскую помощь в области психического здоровья,</a:t>
            </a:r>
            <a:r>
              <a:rPr lang="ru-RU"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dirty="0">
                <a:latin typeface="Helvetica Neue" panose="02000503000000020004" pitchFamily="2" charset="0"/>
                <a:ea typeface="Helvetica Neue" panose="02000503000000020004" pitchFamily="2" charset="0"/>
                <a:cs typeface="Helvetica Neue" panose="02000503000000020004" pitchFamily="2" charset="0"/>
              </a:rPr>
              <a:t>о признании его лицом</a:t>
            </a:r>
            <a:r>
              <a:rPr lang="ru-RU"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имеющим психическое, поведенческое расстройство (заболевание), </a:t>
            </a:r>
            <a:r>
              <a:rPr lang="ru-RU" sz="1200" dirty="0">
                <a:latin typeface="Helvetica Neue" panose="02000503000000020004" pitchFamily="2" charset="0"/>
                <a:ea typeface="Helvetica Neue" panose="02000503000000020004" pitchFamily="2" charset="0"/>
                <a:cs typeface="Helvetica Neue" panose="02000503000000020004" pitchFamily="2" charset="0"/>
              </a:rPr>
              <a:t>и необходимости применения к нему принудительных мер.</a:t>
            </a:r>
          </a:p>
        </p:txBody>
      </p:sp>
    </p:spTree>
    <p:extLst>
      <p:ext uri="{BB962C8B-B14F-4D97-AF65-F5344CB8AC3E}">
        <p14:creationId xmlns:p14="http://schemas.microsoft.com/office/powerpoint/2010/main" val="30879224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1751681" y="612442"/>
            <a:ext cx="7417047" cy="400110"/>
          </a:xfrm>
          <a:prstGeom prst="rect">
            <a:avLst/>
          </a:prstGeom>
          <a:noFill/>
        </p:spPr>
        <p:txBody>
          <a:bodyPr wrap="square" rtlCol="0">
            <a:spAutoFit/>
          </a:bodyPr>
          <a:lstStyle/>
          <a:p>
            <a:pPr algn="ctr"/>
            <a:r>
              <a:rPr lang="ru-RU" sz="1000" b="1" dirty="0">
                <a:latin typeface="HelveticaNeueCyr" pitchFamily="50" charset="-52"/>
                <a:ea typeface="Helvetica Neue" panose="02000503000000020004" pitchFamily="2" charset="0"/>
                <a:cs typeface="Helvetica Neue" panose="02000503000000020004" pitchFamily="2" charset="0"/>
              </a:rPr>
              <a:t>Закон </a:t>
            </a:r>
            <a:r>
              <a:rPr lang="ru-RU" sz="1000" b="1" dirty="0" smtClean="0">
                <a:latin typeface="HelveticaNeueCyr" pitchFamily="50" charset="-52"/>
                <a:ea typeface="Helvetica Neue" panose="02000503000000020004" pitchFamily="2" charset="0"/>
                <a:cs typeface="Helvetica Neue" panose="02000503000000020004" pitchFamily="2" charset="0"/>
              </a:rPr>
              <a:t>РК </a:t>
            </a:r>
            <a:r>
              <a:rPr lang="ru-RU" sz="1000" b="1" dirty="0">
                <a:latin typeface="HelveticaNeueCyr" pitchFamily="50" charset="-52"/>
                <a:ea typeface="Helvetica Neue" panose="02000503000000020004" pitchFamily="2" charset="0"/>
                <a:cs typeface="Helvetica Neue" panose="02000503000000020004" pitchFamily="2" charset="0"/>
              </a:rPr>
              <a:t>от 7 июля 2020 </a:t>
            </a:r>
            <a:r>
              <a:rPr lang="ru-RU" sz="1000" b="1" dirty="0" smtClean="0">
                <a:latin typeface="HelveticaNeueCyr" pitchFamily="50" charset="-52"/>
                <a:ea typeface="Helvetica Neue" panose="02000503000000020004" pitchFamily="2" charset="0"/>
                <a:cs typeface="Helvetica Neue" panose="02000503000000020004" pitchFamily="2" charset="0"/>
              </a:rPr>
              <a:t>года № </a:t>
            </a:r>
            <a:r>
              <a:rPr lang="ru-RU" sz="10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0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0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000" b="1" dirty="0" smtClean="0">
                <a:latin typeface="HelveticaNeueCyr" pitchFamily="50" charset="-52"/>
                <a:ea typeface="Helvetica Neue" panose="02000503000000020004" pitchFamily="2" charset="0"/>
                <a:cs typeface="Helvetica Neue" panose="02000503000000020004" pitchFamily="2" charset="0"/>
              </a:rPr>
              <a:t>РК </a:t>
            </a:r>
            <a:r>
              <a:rPr lang="ru-RU" sz="10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000" b="1" dirty="0">
                <a:latin typeface="HelveticaNeueCyr" pitchFamily="50" charset="-52"/>
                <a:ea typeface="Helvetica Neue" panose="02000503000000020004" pitchFamily="2" charset="0"/>
                <a:cs typeface="Helvetica Neue" panose="02000503000000020004" pitchFamily="2" charset="0"/>
              </a:rPr>
              <a:t>»</a:t>
            </a:r>
            <a:endParaRPr lang="ru-RU" sz="10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204661" y="1026313"/>
            <a:ext cx="9617760" cy="4401205"/>
          </a:xfrm>
          <a:prstGeom prst="rect">
            <a:avLst/>
          </a:prstGeom>
          <a:noFill/>
        </p:spPr>
        <p:txBody>
          <a:bodyPr wrap="square" rtlCol="0">
            <a:spAutoFit/>
          </a:bodyPr>
          <a:lstStyle/>
          <a:p>
            <a:pPr algn="just"/>
            <a:r>
              <a:rPr lang="ru-RU" sz="1400" b="1" dirty="0">
                <a:latin typeface="Helvetica Neue" panose="02000503000000020004" pitchFamily="2" charset="0"/>
                <a:ea typeface="Helvetica Neue" panose="02000503000000020004" pitchFamily="2" charset="0"/>
                <a:cs typeface="Helvetica Neue" panose="02000503000000020004" pitchFamily="2" charset="0"/>
              </a:rPr>
              <a:t>Статья 342. Рассмотрение заявления о принудительной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a:t>
            </a:r>
            <a:r>
              <a:rPr lang="ru-RU" sz="1400" b="1" dirty="0" smtClean="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здоровья</a:t>
            </a:r>
          </a:p>
          <a:p>
            <a:pPr marL="228600" indent="-228600" algn="just">
              <a:buAutoNum type="arabicPeriod"/>
            </a:pP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Заявление </a:t>
            </a:r>
            <a:r>
              <a:rPr lang="ru-RU" sz="1400" dirty="0">
                <a:latin typeface="Helvetica Neue" panose="02000503000000020004" pitchFamily="2" charset="0"/>
                <a:ea typeface="Helvetica Neue" panose="02000503000000020004" pitchFamily="2" charset="0"/>
                <a:cs typeface="Helvetica Neue" panose="02000503000000020004" pitchFamily="2" charset="0"/>
              </a:rPr>
              <a:t>о принудительной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400" dirty="0">
                <a:latin typeface="Helvetica Neue" panose="02000503000000020004" pitchFamily="2" charset="0"/>
                <a:ea typeface="Helvetica Neue" panose="02000503000000020004" pitchFamily="2" charset="0"/>
                <a:cs typeface="Helvetica Neue" panose="02000503000000020004" pitchFamily="2" charset="0"/>
              </a:rPr>
              <a:t>, судья рассматривает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по месту расположения организации, оказывающей медицинскую помощь в области психического здоровья</a:t>
            </a:r>
            <a:r>
              <a:rPr lang="ru-RU" sz="1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t>
            </a:r>
            <a:r>
              <a:rPr lang="ru-RU" sz="1400" dirty="0">
                <a:latin typeface="Helvetica Neue" panose="02000503000000020004" pitchFamily="2" charset="0"/>
                <a:ea typeface="Helvetica Neue" panose="02000503000000020004" pitchFamily="2" charset="0"/>
                <a:cs typeface="Helvetica Neue" panose="02000503000000020004" pitchFamily="2" charset="0"/>
              </a:rPr>
              <a:t> в течение десяти рабочих дней со дня принятия заявления к производству</a:t>
            </a:r>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a:t>
            </a:r>
          </a:p>
          <a:p>
            <a:pPr algn="just"/>
            <a:r>
              <a:rPr lang="ru-RU" sz="1400" dirty="0" smtClean="0">
                <a:latin typeface="Helvetica Neue" panose="02000503000000020004" pitchFamily="2" charset="0"/>
                <a:ea typeface="Helvetica Neue" panose="02000503000000020004" pitchFamily="2" charset="0"/>
                <a:cs typeface="Helvetica Neue" panose="02000503000000020004" pitchFamily="2" charset="0"/>
              </a:rPr>
              <a:t>2</a:t>
            </a:r>
            <a:r>
              <a:rPr lang="ru-RU" sz="1400" dirty="0">
                <a:latin typeface="Helvetica Neue" panose="02000503000000020004" pitchFamily="2" charset="0"/>
                <a:ea typeface="Helvetica Neue" panose="02000503000000020004" pitchFamily="2" charset="0"/>
                <a:cs typeface="Helvetica Neue" panose="02000503000000020004" pitchFamily="2" charset="0"/>
              </a:rPr>
              <a:t>. Дело рассматривается с участием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a:t>
            </a:r>
            <a:r>
              <a:rPr lang="ru-RU" sz="1400" dirty="0">
                <a:latin typeface="Helvetica Neue" panose="02000503000000020004" pitchFamily="2" charset="0"/>
                <a:ea typeface="Helvetica Neue" panose="02000503000000020004" pitchFamily="2" charset="0"/>
                <a:cs typeface="Helvetica Neue" panose="02000503000000020004" pitchFamily="2" charset="0"/>
              </a:rPr>
              <a:t>, направляемого на принудительное лечение, представителей органов здравоохранения и внутренних дел, по чьей инициативе возбуждено дело, родственников,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супруга (супруги) лица с психическим, поведенческим расстройством (заболеванием),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a:t>
            </a:r>
            <a:r>
              <a:rPr lang="ru-RU" sz="1400" dirty="0">
                <a:latin typeface="Helvetica Neue" panose="02000503000000020004" pitchFamily="2" charset="0"/>
                <a:ea typeface="Helvetica Neue" panose="02000503000000020004" pitchFamily="2" charset="0"/>
                <a:cs typeface="Helvetica Neue" panose="02000503000000020004" pitchFamily="2" charset="0"/>
              </a:rPr>
              <a:t>представителей общественных объединений.</a:t>
            </a:r>
          </a:p>
          <a:p>
            <a:pPr algn="just"/>
            <a:r>
              <a:rPr lang="ru-RU" sz="1400" dirty="0">
                <a:latin typeface="Helvetica Neue" panose="02000503000000020004" pitchFamily="2" charset="0"/>
                <a:ea typeface="Helvetica Neue" panose="02000503000000020004" pitchFamily="2" charset="0"/>
                <a:cs typeface="Helvetica Neue" panose="02000503000000020004" pitchFamily="2" charset="0"/>
              </a:rPr>
              <a:t>В случае уклонения от явки на судебное заседание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связанным с употреблением </a:t>
            </a:r>
            <a:r>
              <a:rPr lang="ru-RU" sz="1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a:t>
            </a:r>
            <a:r>
              <a:rPr lang="ru-RU" sz="1400" dirty="0">
                <a:latin typeface="Helvetica Neue" panose="02000503000000020004" pitchFamily="2" charset="0"/>
                <a:ea typeface="Helvetica Neue" panose="02000503000000020004" pitchFamily="2" charset="0"/>
                <a:cs typeface="Helvetica Neue" panose="02000503000000020004" pitchFamily="2" charset="0"/>
              </a:rPr>
              <a:t>в отношении которого возбуждено дело о направлении на принудительную </a:t>
            </a:r>
            <a:r>
              <a:rPr lang="ru-RU" sz="1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госпитализацию в стационар организации, оказывающей медицинскую помощь в области психического здоровья, </a:t>
            </a:r>
            <a:r>
              <a:rPr lang="ru-RU" sz="1400" dirty="0">
                <a:latin typeface="Helvetica Neue" panose="02000503000000020004" pitchFamily="2" charset="0"/>
                <a:ea typeface="Helvetica Neue" panose="02000503000000020004" pitchFamily="2" charset="0"/>
                <a:cs typeface="Helvetica Neue" panose="02000503000000020004" pitchFamily="2" charset="0"/>
              </a:rPr>
              <a:t>он подвергается судом принудительному приводу органами внутренних дел.</a:t>
            </a:r>
          </a:p>
        </p:txBody>
      </p:sp>
    </p:spTree>
    <p:extLst>
      <p:ext uri="{BB962C8B-B14F-4D97-AF65-F5344CB8AC3E}">
        <p14:creationId xmlns:p14="http://schemas.microsoft.com/office/powerpoint/2010/main" val="39482841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31129" y="81249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74179" y="1243384"/>
            <a:ext cx="9617521" cy="3970318"/>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343. Решение суда по заявлению о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Рассмотрев заявление по существу, суд выносит решение, которым отклоняет либо удовлетворяет заявление.</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Решение об удовлетворении заявления является основанием для госпитализации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на установленный законом срок.</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344. Подача и рассмотрение заявления о продлении срока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В случаях, предусмотренных законом, срок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может быть продлен по заявлению администрации организации,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по месту нахождения данной организации.</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К заявлению о продлении срока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 </a:t>
            </a:r>
            <a:r>
              <a:rPr lang="ru-RU" sz="1200" dirty="0">
                <a:latin typeface="Helvetica Neue" panose="02000503000000020004" pitchFamily="2" charset="0"/>
                <a:ea typeface="Helvetica Neue" panose="02000503000000020004" pitchFamily="2" charset="0"/>
                <a:cs typeface="Helvetica Neue" panose="02000503000000020004" pitchFamily="2" charset="0"/>
              </a:rPr>
              <a:t>прилагается медицинское заключение о необходимости продления срока принудительной госпитализации.</a:t>
            </a:r>
          </a:p>
        </p:txBody>
      </p:sp>
    </p:spTree>
    <p:extLst>
      <p:ext uri="{BB962C8B-B14F-4D97-AF65-F5344CB8AC3E}">
        <p14:creationId xmlns:p14="http://schemas.microsoft.com/office/powerpoint/2010/main" val="32754846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 xmlns:a16="http://schemas.microsoft.com/office/drawing/2014/main" id="{43BD7BC0-D5F0-A14D-8784-945ECEFFEEA6}"/>
              </a:ext>
            </a:extLst>
          </p:cNvPr>
          <p:cNvSpPr txBox="1"/>
          <p:nvPr/>
        </p:nvSpPr>
        <p:spPr>
          <a:xfrm>
            <a:off x="431129" y="812497"/>
            <a:ext cx="8737600" cy="430887"/>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Закон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latin typeface="HelveticaNeueCyr" pitchFamily="50" charset="-52"/>
                <a:ea typeface="Helvetica Neue" panose="02000503000000020004" pitchFamily="2" charset="0"/>
                <a:cs typeface="Helvetica Neue" panose="02000503000000020004" pitchFamily="2" charset="0"/>
              </a:rPr>
              <a:t>от 7 июля 2020 </a:t>
            </a:r>
            <a:r>
              <a:rPr lang="ru-RU" sz="1100" b="1" dirty="0" smtClean="0">
                <a:latin typeface="HelveticaNeueCyr" pitchFamily="50" charset="-52"/>
                <a:ea typeface="Helvetica Neue" panose="02000503000000020004" pitchFamily="2" charset="0"/>
                <a:cs typeface="Helvetica Neue" panose="02000503000000020004" pitchFamily="2" charset="0"/>
              </a:rPr>
              <a:t>года № </a:t>
            </a:r>
            <a:r>
              <a:rPr lang="ru-RU" sz="1100" b="1" dirty="0">
                <a:latin typeface="HelveticaNeueCyr" pitchFamily="50" charset="-52"/>
                <a:ea typeface="Helvetica Neue" panose="02000503000000020004" pitchFamily="2" charset="0"/>
                <a:cs typeface="Helvetica Neue" panose="02000503000000020004" pitchFamily="2" charset="0"/>
              </a:rPr>
              <a:t>361-VI ЗРК «О внесении изменений и </a:t>
            </a:r>
            <a:r>
              <a:rPr lang="ru-RU" sz="1100" b="1" dirty="0" smtClean="0">
                <a:latin typeface="HelveticaNeueCyr" pitchFamily="50" charset="-52"/>
                <a:ea typeface="Helvetica Neue" panose="02000503000000020004" pitchFamily="2" charset="0"/>
                <a:cs typeface="Helvetica Neue" panose="02000503000000020004" pitchFamily="2" charset="0"/>
              </a:rPr>
              <a:t>дополнений в </a:t>
            </a:r>
            <a:r>
              <a:rPr lang="ru-RU" sz="1100" b="1" dirty="0">
                <a:latin typeface="HelveticaNeueCyr" pitchFamily="50" charset="-52"/>
                <a:ea typeface="Helvetica Neue" panose="02000503000000020004" pitchFamily="2" charset="0"/>
                <a:cs typeface="Helvetica Neue" panose="02000503000000020004" pitchFamily="2" charset="0"/>
              </a:rPr>
              <a:t>некоторые законодательные акты </a:t>
            </a:r>
            <a:r>
              <a:rPr lang="ru-RU" sz="1100" b="1" dirty="0" smtClean="0">
                <a:latin typeface="HelveticaNeueCyr" pitchFamily="50" charset="-52"/>
                <a:ea typeface="Helvetica Neue" panose="02000503000000020004" pitchFamily="2" charset="0"/>
                <a:cs typeface="Helvetica Neue" panose="02000503000000020004" pitchFamily="2" charset="0"/>
              </a:rPr>
              <a:t>РК </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по вопросам здравоохранения</a:t>
            </a:r>
            <a:r>
              <a:rPr lang="ru-RU" sz="1100" b="1" dirty="0">
                <a:latin typeface="HelveticaNeueCyr" pitchFamily="50" charset="-52"/>
                <a:ea typeface="Helvetica Neue" panose="02000503000000020004" pitchFamily="2" charset="0"/>
                <a:cs typeface="Helvetica Neue" panose="02000503000000020004" pitchFamily="2" charset="0"/>
              </a:rPr>
              <a:t>»</a:t>
            </a:r>
            <a:endParaRPr lang="ru-RU" sz="1100" b="1" i="1" dirty="0">
              <a:latin typeface="HelveticaNeueCyr" pitchFamily="50" charset="-52"/>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 xmlns:a16="http://schemas.microsoft.com/office/drawing/2014/main" id="{03372AFD-F309-0A43-8CB2-94ECA45AC093}"/>
              </a:ext>
            </a:extLst>
          </p:cNvPr>
          <p:cNvSpPr txBox="1"/>
          <p:nvPr/>
        </p:nvSpPr>
        <p:spPr>
          <a:xfrm>
            <a:off x="172708" y="1444963"/>
            <a:ext cx="9618992" cy="3600986"/>
          </a:xfrm>
          <a:prstGeom prst="rect">
            <a:avLst/>
          </a:prstGeom>
          <a:noFill/>
        </p:spPr>
        <p:txBody>
          <a:bodyPr wrap="square" rtlCol="0">
            <a:spAutoFit/>
          </a:bodyPr>
          <a:lstStyle/>
          <a:p>
            <a:pPr algn="just"/>
            <a:r>
              <a:rPr lang="ru-RU" sz="1200" b="1" dirty="0">
                <a:latin typeface="Helvetica Neue" panose="02000503000000020004" pitchFamily="2" charset="0"/>
                <a:ea typeface="Helvetica Neue" panose="02000503000000020004" pitchFamily="2" charset="0"/>
                <a:cs typeface="Helvetica Neue" panose="02000503000000020004" pitchFamily="2" charset="0"/>
              </a:rPr>
              <a:t>Статья 345. Решение суда по заявлению о продлении срока принудительной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1. Рассмотрев заявление по существу, суд выносит решение, которым отклоняет либо удовлетворяет это заявление.</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2. Решение суда об удовлетворении заявления о продлении срока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принудительной 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является основанием для продления срока</a:t>
            </a:r>
            <a:r>
              <a:rPr lang="ru-RU" sz="12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ru-RU" sz="1200" dirty="0">
                <a:latin typeface="Helvetica Neue" panose="02000503000000020004" pitchFamily="2" charset="0"/>
                <a:ea typeface="Helvetica Neue" panose="02000503000000020004" pitchFamily="2" charset="0"/>
                <a:cs typeface="Helvetica Neue" panose="02000503000000020004" pitchFamily="2" charset="0"/>
              </a:rPr>
              <a:t>принудительной госпитализации на срок, установленный законом.</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3. Решение суда об отклонении заявления о продлении срока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принудительной госпитализации лица с психическим, поведенческим расстройством (заболеванием), связанным с употреблением </a:t>
            </a:r>
            <a:r>
              <a:rPr lang="ru-RU" sz="12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психоактивных</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веществ, в стационар организации, оказывающей медицинскую помощь в области психического здоровья</a:t>
            </a:r>
            <a:r>
              <a:rPr lang="ru-RU" sz="1200" dirty="0">
                <a:latin typeface="Helvetica Neue" panose="02000503000000020004" pitchFamily="2" charset="0"/>
                <a:ea typeface="Helvetica Neue" panose="02000503000000020004" pitchFamily="2" charset="0"/>
                <a:cs typeface="Helvetica Neue" panose="02000503000000020004" pitchFamily="2" charset="0"/>
              </a:rPr>
              <a:t>, является основанием для выписки из стационара организации, оказывающей медицинскую помощь в области психического здоровья.»;</a:t>
            </a:r>
          </a:p>
          <a:p>
            <a:pPr algn="just"/>
            <a:endParaRPr lang="ru-RU" sz="12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 </a:t>
            </a:r>
            <a:r>
              <a:rPr lang="ru-RU" sz="1200" b="1" dirty="0">
                <a:latin typeface="Helvetica Neue" panose="02000503000000020004" pitchFamily="2" charset="0"/>
                <a:ea typeface="Helvetica Neue" panose="02000503000000020004" pitchFamily="2" charset="0"/>
                <a:cs typeface="Helvetica Neue" panose="02000503000000020004" pitchFamily="2" charset="0"/>
              </a:rPr>
              <a:t>в подпункте 2) части второй статьи 467:</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слова «психиатрический стационар»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«в стационар организации, оказывающей медицинскую помощь в области психического здоровья»;</a:t>
            </a:r>
          </a:p>
          <a:p>
            <a:pPr algn="just"/>
            <a:r>
              <a:rPr lang="ru-RU" sz="1200" dirty="0">
                <a:latin typeface="Helvetica Neue" panose="02000503000000020004" pitchFamily="2" charset="0"/>
                <a:ea typeface="Helvetica Neue" panose="02000503000000020004" pitchFamily="2" charset="0"/>
                <a:cs typeface="Helvetica Neue" panose="02000503000000020004" pitchFamily="2" charset="0"/>
              </a:rPr>
              <a:t>слова «гражданина, страдающего психическим расстройством,» </a:t>
            </a:r>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заменить словами «лица с психическими, поведенческими расстройствами (заболеваниями),»;</a:t>
            </a:r>
          </a:p>
          <a:p>
            <a:pPr algn="just"/>
            <a:r>
              <a:rPr lang="ru-RU" sz="12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слова «алкоголизма, наркомании и токсикомании,» исключить.</a:t>
            </a:r>
          </a:p>
        </p:txBody>
      </p:sp>
    </p:spTree>
    <p:extLst>
      <p:ext uri="{BB962C8B-B14F-4D97-AF65-F5344CB8AC3E}">
        <p14:creationId xmlns:p14="http://schemas.microsoft.com/office/powerpoint/2010/main" val="133004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2447</TotalTime>
  <Words>15633</Words>
  <Application>Microsoft Office PowerPoint</Application>
  <PresentationFormat>Произвольный</PresentationFormat>
  <Paragraphs>796</Paragraphs>
  <Slides>93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Тема Office</vt:lpstr>
      <vt:lpstr>Актуальные изменения в ГК и ГПК РК 2020-2021гг.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Элина Черногрицкая</cp:lastModifiedBy>
  <cp:revision>153</cp:revision>
  <dcterms:created xsi:type="dcterms:W3CDTF">2020-09-30T04:12:22Z</dcterms:created>
  <dcterms:modified xsi:type="dcterms:W3CDTF">2021-01-11T04:01:41Z</dcterms:modified>
</cp:coreProperties>
</file>