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9"/>
  </p:notesMasterIdLst>
  <p:handoutMasterIdLst>
    <p:handoutMasterId r:id="rId10"/>
  </p:handoutMasterIdLst>
  <p:sldIdLst>
    <p:sldId id="278" r:id="rId2"/>
    <p:sldId id="304" r:id="rId3"/>
    <p:sldId id="310" r:id="rId4"/>
    <p:sldId id="312" r:id="rId5"/>
    <p:sldId id="309" r:id="rId6"/>
    <p:sldId id="313" r:id="rId7"/>
    <p:sldId id="307" r:id="rId8"/>
  </p:sldIdLst>
  <p:sldSz cx="9144000" cy="6858000" type="screen4x3"/>
  <p:notesSz cx="674211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5EDC276-3C03-B84F-8283-A960A31F0A1E}">
          <p14:sldIdLst>
            <p14:sldId id="278"/>
            <p14:sldId id="304"/>
            <p14:sldId id="310"/>
            <p14:sldId id="312"/>
            <p14:sldId id="309"/>
            <p14:sldId id="313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abek Suleimanov" initials="" lastIdx="2" clrIdx="0"/>
  <p:cmAuthor id="1" name="UAA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A12"/>
    <a:srgbClr val="467BB9"/>
    <a:srgbClr val="0B6CB2"/>
    <a:srgbClr val="00375D"/>
    <a:srgbClr val="047CD2"/>
    <a:srgbClr val="E15C00"/>
    <a:srgbClr val="128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83051" autoAdjust="0"/>
  </p:normalViewPr>
  <p:slideViewPr>
    <p:cSldViewPr snapToGrid="0" snapToObjects="1">
      <p:cViewPr varScale="1">
        <p:scale>
          <a:sx n="95" d="100"/>
          <a:sy n="95" d="100"/>
        </p:scale>
        <p:origin x="20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3" cy="493792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0" y="0"/>
            <a:ext cx="2921583" cy="493792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4D343C4D-EFA3-AD45-91D4-57E985FF367E}" type="datetimeFigureOut">
              <a:rPr lang="ru-RU" smtClean="0"/>
              <a:t>26.02.2021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21583" cy="493792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0" y="9380332"/>
            <a:ext cx="2921583" cy="493792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C43F09F7-9D22-4340-AE33-1E4AD0B6BA4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572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3" cy="493792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0" y="0"/>
            <a:ext cx="2921583" cy="493792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ECB3A686-4AED-2241-A592-72C678893B0A}" type="datetimeFigureOut">
              <a:rPr lang="ru-RU" smtClean="0"/>
              <a:t>26.02.2021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91024"/>
            <a:ext cx="5393690" cy="4444127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lang="en-GB"/>
              <a:t>Образец текста</a:t>
            </a:r>
          </a:p>
          <a:p>
            <a:pPr lvl="1"/>
            <a:r>
              <a:rPr lang="en-GB"/>
              <a:t>Второй уровень</a:t>
            </a:r>
          </a:p>
          <a:p>
            <a:pPr lvl="2"/>
            <a:r>
              <a:rPr lang="en-GB"/>
              <a:t>Третий уровень</a:t>
            </a:r>
          </a:p>
          <a:p>
            <a:pPr lvl="3"/>
            <a:r>
              <a:rPr lang="en-GB"/>
              <a:t>Четвертый уровень</a:t>
            </a:r>
          </a:p>
          <a:p>
            <a:pPr lvl="4"/>
            <a:r>
              <a:rPr lang="en-GB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1583" cy="493792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0" y="9380332"/>
            <a:ext cx="2921583" cy="493792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7A3547D0-037B-EA46-9F66-512A1BD6EE7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362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607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699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298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u="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339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u="non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547D0-037B-EA46-9F66-512A1BD6EE7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154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8741-81F3-2741-826C-3BA86EBD4FD0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A8A2-00A8-1B43-9E42-E3757D8DD2E7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6D849749-E701-49F0-B890-00890AC4F2C1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90C88-80D4-854F-A3F9-46D3D45D13CB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7337-EA64-214A-A884-A90F11676D21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44D97F86-4597-4B23-8D92-874B1C5B131B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FA32-925F-494C-9DED-C779123D6966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8170AE31-8A47-40E8-9B1E-38C9CB789826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63CE-09E5-8040-85FE-054E198E002A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57B398E6-BB47-459B-A879-0DD6F8194BD8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341A3-6B0B-E442-8CE2-6968246A5706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CDAE6FB1-1B15-408E-84F4-DD76EB79D627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0D2F-1AC7-A844-8BC6-5B601FF884A5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23B3C1F3-F169-486E-9C8F-C4B2348070D3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7AA75-AF03-574E-AB25-C27A3F08950F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88F7D3DC-051A-446A-B3C4-EC798EF4F391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5ACEA-2323-9745-9947-8F2936CD492F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pic>
        <p:nvPicPr>
          <p:cNvPr id="9" name="Picture 8" descr="C:\Users\UMIDAK~1\AppData\Local\Temp\Rar$DIa0.156\Centil_LOGO.png">
            <a:extLst>
              <a:ext uri="{FF2B5EF4-FFF2-40B4-BE49-F238E27FC236}">
                <a16:creationId xmlns:a16="http://schemas.microsoft.com/office/drawing/2014/main" id="{DDFE056B-333E-40F2-8DF6-15815C667970}"/>
              </a:ext>
            </a:extLst>
          </p:cNvPr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8BD5E-D85D-184C-8E60-E393F1A5BB8E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85EFDA4-BD4C-6D40-9D46-E1FB12DC90D2}" type="datetime4">
              <a:rPr lang="en-US" smtClean="0"/>
              <a:t>February 26,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zim.u@centil.law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gzhan.zhamalova@centil.la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2800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sz="2800" cap="all" spc="-6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2800" cap="all" spc="-6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Особенности инвестирования в Республике Казахстан через СЭЗ 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ru-RU" sz="15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Азим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Усманов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Партнер</a:t>
            </a:r>
            <a:endParaRPr lang="en-US" sz="18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Алматы</a:t>
            </a:r>
            <a:r>
              <a:rPr lang="en-GB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r>
              <a:rPr lang="ru-RU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r>
              <a:rPr lang="en-GB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февраля</a:t>
            </a:r>
            <a:r>
              <a:rPr lang="en-GB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202</a:t>
            </a:r>
            <a:r>
              <a:rPr lang="ru-RU" sz="18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60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457200" y="1447801"/>
            <a:ext cx="7772400" cy="3997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endParaRPr lang="ru-RU" sz="1800" cap="non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199" y="912682"/>
            <a:ext cx="6961517" cy="839918"/>
          </a:xfrm>
        </p:spPr>
        <p:txBody>
          <a:bodyPr>
            <a:noAutofit/>
          </a:bodyPr>
          <a:lstStyle/>
          <a:p>
            <a:r>
              <a:rPr lang="ru-RU" sz="2800" b="1" dirty="0"/>
              <a:t>СПЕЦИАЛЬНЫЕ ЭКОНОМИЧЕСКИЕ ЗОНЫ (Сэз)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8D2AA4D-0AEF-47F1-8060-2FBC85C31C91}"/>
              </a:ext>
            </a:extLst>
          </p:cNvPr>
          <p:cNvSpPr txBox="1">
            <a:spLocks/>
          </p:cNvSpPr>
          <p:nvPr/>
        </p:nvSpPr>
        <p:spPr>
          <a:xfrm>
            <a:off x="457199" y="1942072"/>
            <a:ext cx="7620000" cy="4041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ru-RU" sz="1800" dirty="0">
                <a:cs typeface="Times New Roman" panose="02020603050405020304" pitchFamily="18" charset="0"/>
              </a:rPr>
              <a:t>Цели СЭЗ: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Развитие современных производств</a:t>
            </a:r>
            <a:r>
              <a:rPr lang="en-US" sz="1800" b="0" dirty="0">
                <a:cs typeface="Times New Roman" panose="02020603050405020304" pitchFamily="18" charset="0"/>
              </a:rPr>
              <a:t> (</a:t>
            </a:r>
            <a:r>
              <a:rPr lang="ru-RU" sz="1800" b="0" dirty="0">
                <a:cs typeface="Times New Roman" panose="02020603050405020304" pitchFamily="18" charset="0"/>
              </a:rPr>
              <a:t>внедрение новых технологий</a:t>
            </a:r>
            <a:r>
              <a:rPr lang="en-US" sz="1800" b="0" dirty="0">
                <a:cs typeface="Times New Roman" panose="02020603050405020304" pitchFamily="18" charset="0"/>
              </a:rPr>
              <a:t>)</a:t>
            </a:r>
            <a:endParaRPr lang="ru-RU" sz="1800" b="0" dirty="0">
              <a:cs typeface="Times New Roman" panose="02020603050405020304" pitchFamily="18" charset="0"/>
            </a:endParaRP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Привлечение инвестиций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Повышение занятости населения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Развитие торговли, туризма, транспортной инфраструктуры в приграничных территориях</a:t>
            </a:r>
            <a:endParaRPr lang="en-US" sz="1800" b="0" dirty="0">
              <a:cs typeface="Times New Roman" panose="02020603050405020304" pitchFamily="18" charset="0"/>
            </a:endParaRPr>
          </a:p>
          <a:p>
            <a:pPr>
              <a:buClr>
                <a:schemeClr val="tx2"/>
              </a:buClr>
            </a:pPr>
            <a:r>
              <a:rPr lang="ru-RU" sz="1800" dirty="0">
                <a:cs typeface="Times New Roman" panose="02020603050405020304" pitchFamily="18" charset="0"/>
              </a:rPr>
              <a:t>Ключевые характеристики СЭЗ: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Четкие границы на территории Казахстана</a:t>
            </a:r>
          </a:p>
          <a:p>
            <a:pPr marL="2857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Специальный правовой режим</a:t>
            </a:r>
          </a:p>
        </p:txBody>
      </p:sp>
    </p:spTree>
    <p:extLst>
      <p:ext uri="{BB962C8B-B14F-4D97-AF65-F5344CB8AC3E}">
        <p14:creationId xmlns:p14="http://schemas.microsoft.com/office/powerpoint/2010/main" val="3229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indent="-457200">
              <a:buClr>
                <a:schemeClr val="tx2"/>
              </a:buClr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2"/>
              </a:buClr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01074" y="6168071"/>
            <a:ext cx="529273" cy="390526"/>
          </a:xfrm>
        </p:spPr>
        <p:txBody>
          <a:bodyPr/>
          <a:lstStyle/>
          <a:p>
            <a:r>
              <a:rPr lang="ru-RU" dirty="0"/>
              <a:t>3</a:t>
            </a:r>
            <a:endParaRPr lang="en-US" dirty="0"/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C982C8FE-898B-43CD-AA9C-D20BBD9FC0D4}"/>
              </a:ext>
            </a:extLst>
          </p:cNvPr>
          <p:cNvSpPr txBox="1">
            <a:spLocks/>
          </p:cNvSpPr>
          <p:nvPr/>
        </p:nvSpPr>
        <p:spPr>
          <a:xfrm>
            <a:off x="457199" y="912682"/>
            <a:ext cx="7319815" cy="5759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География </a:t>
            </a:r>
            <a:r>
              <a:rPr lang="ru-RU" sz="2800" dirty="0" err="1"/>
              <a:t>сэз</a:t>
            </a:r>
            <a:endParaRPr lang="ru-RU" sz="24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298CC6B-6B5E-49A5-A92F-9318C02AF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02" y="1752600"/>
            <a:ext cx="8324898" cy="450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457A52E-75D6-4280-9438-570B74210783}"/>
              </a:ext>
            </a:extLst>
          </p:cNvPr>
          <p:cNvSpPr txBox="1"/>
          <p:nvPr/>
        </p:nvSpPr>
        <p:spPr>
          <a:xfrm>
            <a:off x="4131222" y="1892854"/>
            <a:ext cx="100059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" b="1" dirty="0">
                <a:solidFill>
                  <a:srgbClr val="047CD2"/>
                </a:solidFill>
              </a:rPr>
              <a:t>ПЕТРОПАВЛОВСК</a:t>
            </a:r>
            <a:endParaRPr lang="en-GB" sz="700" b="1" dirty="0">
              <a:solidFill>
                <a:srgbClr val="047CD2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7F16733-6216-446D-B60E-2A6A307014A6}"/>
              </a:ext>
            </a:extLst>
          </p:cNvPr>
          <p:cNvSpPr/>
          <p:nvPr/>
        </p:nvSpPr>
        <p:spPr>
          <a:xfrm>
            <a:off x="5131817" y="1934060"/>
            <a:ext cx="1000596" cy="527872"/>
          </a:xfrm>
          <a:prstGeom prst="roundRect">
            <a:avLst/>
          </a:prstGeom>
          <a:noFill/>
          <a:ln w="19050">
            <a:solidFill>
              <a:srgbClr val="E15C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СЭЗ «</a:t>
            </a:r>
            <a:r>
              <a:rPr lang="en-US" sz="900" b="1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Qyzyljar</a:t>
            </a:r>
            <a:r>
              <a:rPr lang="ru-RU" sz="9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en-US" sz="9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9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Смешанная</a:t>
            </a:r>
          </a:p>
          <a:p>
            <a:pPr algn="ctr"/>
            <a:r>
              <a:rPr lang="en-US" sz="9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– </a:t>
            </a:r>
            <a:r>
              <a:rPr lang="ru-RU" sz="9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192,3 га</a:t>
            </a:r>
            <a:endParaRPr lang="en-GB" sz="9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33B8DB-AB0F-4EE0-8A48-00AC7B6B64DD}"/>
              </a:ext>
            </a:extLst>
          </p:cNvPr>
          <p:cNvSpPr/>
          <p:nvPr/>
        </p:nvSpPr>
        <p:spPr>
          <a:xfrm>
            <a:off x="4574062" y="2103561"/>
            <a:ext cx="122877" cy="122877"/>
          </a:xfrm>
          <a:prstGeom prst="ellipse">
            <a:avLst/>
          </a:prstGeom>
          <a:solidFill>
            <a:srgbClr val="0B6CB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85F6B90-2F46-46EF-8368-9F3490BD9232}"/>
              </a:ext>
            </a:extLst>
          </p:cNvPr>
          <p:cNvCxnSpPr>
            <a:endCxn id="2" idx="1"/>
          </p:cNvCxnSpPr>
          <p:nvPr/>
        </p:nvCxnSpPr>
        <p:spPr>
          <a:xfrm>
            <a:off x="4696939" y="2164999"/>
            <a:ext cx="434878" cy="32997"/>
          </a:xfrm>
          <a:prstGeom prst="straightConnector1">
            <a:avLst/>
          </a:prstGeom>
          <a:ln w="9525">
            <a:solidFill>
              <a:srgbClr val="467BB9"/>
            </a:solidFill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35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457200" y="1447801"/>
            <a:ext cx="7772400" cy="3997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br>
              <a:rPr lang="en-US" sz="1800" dirty="0">
                <a:latin typeface="Calibri" pitchFamily="34" charset="0"/>
                <a:cs typeface="Calibri" pitchFamily="34" charset="0"/>
              </a:rPr>
            </a:br>
            <a:endParaRPr lang="ru-RU" sz="1800" cap="non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199" y="912682"/>
            <a:ext cx="6961517" cy="839918"/>
          </a:xfrm>
        </p:spPr>
        <p:txBody>
          <a:bodyPr>
            <a:noAutofit/>
          </a:bodyPr>
          <a:lstStyle/>
          <a:p>
            <a:r>
              <a:rPr lang="ru-RU" sz="2800" b="1" dirty="0"/>
              <a:t>Льготы для участников </a:t>
            </a:r>
            <a:r>
              <a:rPr lang="ru-RU" sz="2800" b="1" dirty="0" err="1"/>
              <a:t>Сэз</a:t>
            </a:r>
            <a:endParaRPr lang="ru-RU" sz="2800" b="1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8D2AA4D-0AEF-47F1-8060-2FBC85C31C91}"/>
              </a:ext>
            </a:extLst>
          </p:cNvPr>
          <p:cNvSpPr txBox="1">
            <a:spLocks/>
          </p:cNvSpPr>
          <p:nvPr/>
        </p:nvSpPr>
        <p:spPr>
          <a:xfrm>
            <a:off x="457199" y="1942072"/>
            <a:ext cx="7772400" cy="4041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Налоговые льготы:</a:t>
            </a:r>
          </a:p>
          <a:p>
            <a:pPr marL="819150" lvl="1" indent="-361950"/>
            <a:r>
              <a:rPr lang="ru-RU" sz="1800" dirty="0">
                <a:cs typeface="Times New Roman" panose="02020603050405020304" pitchFamily="18" charset="0"/>
              </a:rPr>
              <a:t>Налог на имущество </a:t>
            </a:r>
            <a:endParaRPr lang="en-US" sz="1800" dirty="0">
              <a:cs typeface="Times New Roman" panose="02020603050405020304" pitchFamily="18" charset="0"/>
            </a:endParaRPr>
          </a:p>
          <a:p>
            <a:pPr marL="819150" lvl="1" indent="-361950"/>
            <a:r>
              <a:rPr lang="ru-RU" sz="1800" dirty="0">
                <a:cs typeface="Times New Roman" panose="02020603050405020304" pitchFamily="18" charset="0"/>
              </a:rPr>
              <a:t>З</a:t>
            </a:r>
            <a:r>
              <a:rPr lang="ru-RU" sz="1800" b="0" dirty="0">
                <a:cs typeface="Times New Roman" panose="02020603050405020304" pitchFamily="18" charset="0"/>
              </a:rPr>
              <a:t>емельный налог</a:t>
            </a:r>
          </a:p>
          <a:p>
            <a:pPr marL="819150" lvl="1" indent="-361950"/>
            <a:r>
              <a:rPr lang="ru-RU" sz="1800" b="0" dirty="0">
                <a:cs typeface="Times New Roman" panose="02020603050405020304" pitchFamily="18" charset="0"/>
              </a:rPr>
              <a:t>КПН от приоритетного вида деятельности</a:t>
            </a:r>
          </a:p>
          <a:p>
            <a:pPr marL="819150" lvl="1" indent="-361950"/>
            <a:r>
              <a:rPr lang="ru-RU" sz="1800" b="0" dirty="0">
                <a:cs typeface="Times New Roman" panose="02020603050405020304" pitchFamily="18" charset="0"/>
              </a:rPr>
              <a:t>Освобождение от НДС на импорт.</a:t>
            </a:r>
          </a:p>
          <a:p>
            <a:pPr marL="361950" indent="-3619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Таможенная процедура свободной таможенной зоны.</a:t>
            </a:r>
            <a:endParaRPr lang="en-GB" sz="1800" b="0" dirty="0">
              <a:cs typeface="Times New Roman" panose="02020603050405020304" pitchFamily="18" charset="0"/>
            </a:endParaRPr>
          </a:p>
          <a:p>
            <a:pPr marL="361950" indent="-3619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Специальные условия привлечения иностранной рабочей силы.</a:t>
            </a:r>
            <a:endParaRPr lang="en-GB" sz="1800" b="0" dirty="0">
              <a:cs typeface="Times New Roman" panose="02020603050405020304" pitchFamily="18" charset="0"/>
            </a:endParaRPr>
          </a:p>
          <a:p>
            <a:pPr marL="361950" indent="-3619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Готовая инфраструктура за счет государства.</a:t>
            </a:r>
          </a:p>
          <a:p>
            <a:pPr marL="361950" indent="-3619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Земельные участки предоставляются на безвозмездной основе.</a:t>
            </a:r>
            <a:endParaRPr lang="en-GB" sz="1800" b="0" dirty="0"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26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indent="-457200">
              <a:buClr>
                <a:schemeClr val="tx2"/>
              </a:buClr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2"/>
              </a:buClr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9803" y="6126164"/>
            <a:ext cx="1021398" cy="444200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57199" y="1942072"/>
            <a:ext cx="7620000" cy="4041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Наличие юридического лица (включая иностранное).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Осуществление приоритетного вида деятельности на территории СЭЗ.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ru-RU" sz="1800" b="0" dirty="0">
                <a:cs typeface="Times New Roman" panose="02020603050405020304" pitchFamily="18" charset="0"/>
              </a:rPr>
              <a:t>Включение в единый реестр участников СЭЗ</a:t>
            </a: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C982C8FE-898B-43CD-AA9C-D20BBD9FC0D4}"/>
              </a:ext>
            </a:extLst>
          </p:cNvPr>
          <p:cNvSpPr txBox="1">
            <a:spLocks/>
          </p:cNvSpPr>
          <p:nvPr/>
        </p:nvSpPr>
        <p:spPr>
          <a:xfrm>
            <a:off x="457200" y="912682"/>
            <a:ext cx="5791200" cy="839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ОБЩИЕ УСЛОВИЯ участия В СЭЗ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3235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457200" indent="-457200">
              <a:buClr>
                <a:schemeClr val="tx2"/>
              </a:buClr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2"/>
              </a:buClr>
              <a:buChar char="•"/>
            </a:pPr>
            <a:endParaRPr lang="en-GB" sz="1800" b="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3288" y="6229349"/>
            <a:ext cx="429737" cy="52387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457199" y="1610380"/>
            <a:ext cx="7894320" cy="4373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ru-RU" sz="1800" dirty="0">
                <a:cs typeface="Times New Roman" panose="02020603050405020304" pitchFamily="18" charset="0"/>
              </a:rPr>
              <a:t>Последовательность действий для получения статуса участника СЭЗ:</a:t>
            </a:r>
          </a:p>
        </p:txBody>
      </p:sp>
      <p:sp>
        <p:nvSpPr>
          <p:cNvPr id="7" name="Заголовок 3">
            <a:extLst>
              <a:ext uri="{FF2B5EF4-FFF2-40B4-BE49-F238E27FC236}">
                <a16:creationId xmlns:a16="http://schemas.microsoft.com/office/drawing/2014/main" id="{C982C8FE-898B-43CD-AA9C-D20BBD9FC0D4}"/>
              </a:ext>
            </a:extLst>
          </p:cNvPr>
          <p:cNvSpPr txBox="1">
            <a:spLocks/>
          </p:cNvSpPr>
          <p:nvPr/>
        </p:nvSpPr>
        <p:spPr>
          <a:xfrm>
            <a:off x="457200" y="912682"/>
            <a:ext cx="5791200" cy="8399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/>
              <a:t>Включение в реестр СЭЗ</a:t>
            </a:r>
          </a:p>
          <a:p>
            <a:endParaRPr lang="ru-RU" sz="2400" b="1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9510A1F-E89B-48FD-862E-603BB3CEA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213424"/>
              </p:ext>
            </p:extLst>
          </p:nvPr>
        </p:nvGraphicFramePr>
        <p:xfrm>
          <a:off x="495615" y="2343150"/>
          <a:ext cx="7894321" cy="362198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31546">
                  <a:extLst>
                    <a:ext uri="{9D8B030D-6E8A-4147-A177-3AD203B41FA5}">
                      <a16:colId xmlns:a16="http://schemas.microsoft.com/office/drawing/2014/main" val="3740455859"/>
                    </a:ext>
                  </a:extLst>
                </a:gridCol>
                <a:gridCol w="6279479">
                  <a:extLst>
                    <a:ext uri="{9D8B030D-6E8A-4147-A177-3AD203B41FA5}">
                      <a16:colId xmlns:a16="http://schemas.microsoft.com/office/drawing/2014/main" val="1031848779"/>
                    </a:ext>
                  </a:extLst>
                </a:gridCol>
                <a:gridCol w="983296">
                  <a:extLst>
                    <a:ext uri="{9D8B030D-6E8A-4147-A177-3AD203B41FA5}">
                      <a16:colId xmlns:a16="http://schemas.microsoft.com/office/drawing/2014/main" val="1942625921"/>
                    </a:ext>
                  </a:extLst>
                </a:gridCol>
              </a:tblGrid>
              <a:tr h="406777">
                <a:tc>
                  <a:txBody>
                    <a:bodyPr/>
                    <a:lstStyle/>
                    <a:p>
                      <a:r>
                        <a:rPr lang="ru-RU" sz="1600" dirty="0"/>
                        <a:t>№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Этап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Сроки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547149"/>
                  </a:ext>
                </a:extLst>
              </a:tr>
              <a:tr h="6352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dirty="0"/>
                        <a:t>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Подача заявления и пакета документов в управляющую компанию выбранной СЭЗ</a:t>
                      </a:r>
                      <a:endParaRPr lang="en-GB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sz="1600" dirty="0"/>
                        <a:t>1 день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5250017"/>
                  </a:ext>
                </a:extLst>
              </a:tr>
              <a:tr h="40677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GB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803731"/>
                  </a:ext>
                </a:extLst>
              </a:tr>
              <a:tr h="6352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dirty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Заключение договора об осуществлении деятельности с управляющей компаний СЭЗ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10 дней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7439803"/>
                  </a:ext>
                </a:extLst>
              </a:tr>
              <a:tr h="6352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dirty="0"/>
                        <a:t>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/>
                        <a:t>Направление управляющей компанией копии договора в Единый координационный центр и органы гос. доходов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1 день</a:t>
                      </a:r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202615"/>
                  </a:ext>
                </a:extLst>
              </a:tr>
              <a:tr h="90271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600" dirty="0"/>
                        <a:t>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Внесение Единым координационным центром сведений в единый реестр участников СЭЗ и получения свидетельства регистрации в качестве участника СЭЗ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5 дней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2472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98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51204" y="6147081"/>
            <a:ext cx="335621" cy="525836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8" descr="C:\Users\UMIDAK~1\AppData\Local\Temp\Rar$DIa0.156\Centil_LOGO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307" y="430924"/>
            <a:ext cx="1982805" cy="2534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210236"/>
            <a:ext cx="7620000" cy="3334870"/>
          </a:xfrm>
        </p:spPr>
        <p:txBody>
          <a:bodyPr>
            <a:normAutofit/>
          </a:bodyPr>
          <a:lstStyle/>
          <a:p>
            <a:endParaRPr lang="en-GB" b="0" dirty="0"/>
          </a:p>
          <a:p>
            <a:pPr marL="342900" indent="-342900">
              <a:buFontTx/>
              <a:buChar char="-"/>
            </a:pPr>
            <a:endParaRPr lang="en-GB" b="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33A8110-2180-4B6D-BAD6-DB94ADF386F7}"/>
              </a:ext>
            </a:extLst>
          </p:cNvPr>
          <p:cNvSpPr txBox="1">
            <a:spLocks/>
          </p:cNvSpPr>
          <p:nvPr/>
        </p:nvSpPr>
        <p:spPr>
          <a:xfrm>
            <a:off x="586781" y="2099795"/>
            <a:ext cx="7964424" cy="315772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Азим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Усманов</a:t>
            </a:r>
          </a:p>
          <a:p>
            <a:r>
              <a:rPr lang="ru-RU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Партнер</a:t>
            </a:r>
            <a:endParaRPr lang="en-US" sz="2100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Алматы, Казахстан</a:t>
            </a:r>
          </a:p>
          <a:p>
            <a:r>
              <a:rPr lang="en-US" sz="21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E: </a:t>
            </a:r>
            <a:r>
              <a:rPr lang="en-US" sz="2100" b="0" u="sng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azim.u@centil.law</a:t>
            </a:r>
            <a:endParaRPr lang="ru-RU" sz="2100" b="0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100" b="0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Багжан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Жамалова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Старший юрист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глава коммерческой практики</a:t>
            </a:r>
            <a:endParaRPr lang="en-US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Алматы</a:t>
            </a:r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Казахстан </a:t>
            </a:r>
            <a:endParaRPr lang="en-US" b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E: </a:t>
            </a:r>
            <a:r>
              <a:rPr lang="en-US" b="0" dirty="0">
                <a:hlinkClick r:id="rId4"/>
              </a:rPr>
              <a:t>bagzhan.zhamalova@centil.law</a:t>
            </a:r>
            <a:r>
              <a:rPr lang="ru-RU" b="0" dirty="0"/>
              <a:t> </a:t>
            </a:r>
          </a:p>
          <a:p>
            <a:endParaRPr lang="en-US" b="0" dirty="0"/>
          </a:p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22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жная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24252</TotalTime>
  <Words>269</Words>
  <Application>Microsoft Office PowerPoint</Application>
  <PresentationFormat>Экран (4:3)</PresentationFormat>
  <Paragraphs>76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Важная</vt:lpstr>
      <vt:lpstr>Презентация PowerPoint</vt:lpstr>
      <vt:lpstr>СПЕЦИАЛЬНЫЕ ЭКОНОМИЧЕСКИЕ ЗОНЫ (Сэз)</vt:lpstr>
      <vt:lpstr>Презентация PowerPoint</vt:lpstr>
      <vt:lpstr>Льготы для участников Сэз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FUNKY firm</dc:title>
  <dc:creator>Centil Law Firm</dc:creator>
  <cp:lastModifiedBy>Bagzhan Zhamalova</cp:lastModifiedBy>
  <cp:revision>204</cp:revision>
  <cp:lastPrinted>2021-02-26T07:52:25Z</cp:lastPrinted>
  <dcterms:created xsi:type="dcterms:W3CDTF">2015-09-22T07:44:34Z</dcterms:created>
  <dcterms:modified xsi:type="dcterms:W3CDTF">2021-02-26T08:12:47Z</dcterms:modified>
</cp:coreProperties>
</file>