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6"/>
  </p:notesMasterIdLst>
  <p:handoutMasterIdLst>
    <p:handoutMasterId r:id="rId17"/>
  </p:handoutMasterIdLst>
  <p:sldIdLst>
    <p:sldId id="278" r:id="rId2"/>
    <p:sldId id="304" r:id="rId3"/>
    <p:sldId id="306" r:id="rId4"/>
    <p:sldId id="317" r:id="rId5"/>
    <p:sldId id="309" r:id="rId6"/>
    <p:sldId id="314" r:id="rId7"/>
    <p:sldId id="311" r:id="rId8"/>
    <p:sldId id="315" r:id="rId9"/>
    <p:sldId id="310" r:id="rId10"/>
    <p:sldId id="313" r:id="rId11"/>
    <p:sldId id="318" r:id="rId12"/>
    <p:sldId id="312" r:id="rId13"/>
    <p:sldId id="308" r:id="rId14"/>
    <p:sldId id="30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5EDC276-3C03-B84F-8283-A960A31F0A1E}">
          <p14:sldIdLst>
            <p14:sldId id="278"/>
            <p14:sldId id="304"/>
            <p14:sldId id="306"/>
            <p14:sldId id="317"/>
            <p14:sldId id="309"/>
            <p14:sldId id="314"/>
            <p14:sldId id="311"/>
            <p14:sldId id="315"/>
            <p14:sldId id="310"/>
            <p14:sldId id="313"/>
            <p14:sldId id="318"/>
            <p14:sldId id="312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abek Suleimanov" initials="" lastIdx="2" clrIdx="0"/>
  <p:cmAuthor id="1" name="UAA" initials="U" lastIdx="1" clrIdx="1"/>
  <p:cmAuthor id="2" name="Centil Law Firm" initials="Centil" lastIdx="1" clrIdx="2">
    <p:extLst>
      <p:ext uri="{19B8F6BF-5375-455C-9EA6-DF929625EA0E}">
        <p15:presenceInfo xmlns:p15="http://schemas.microsoft.com/office/powerpoint/2012/main" userId="Centil Law Fir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96140" autoAdjust="0"/>
  </p:normalViewPr>
  <p:slideViewPr>
    <p:cSldViewPr snapToGrid="0" snapToObjects="1">
      <p:cViewPr varScale="1">
        <p:scale>
          <a:sx n="110" d="100"/>
          <a:sy n="110" d="100"/>
        </p:scale>
        <p:origin x="15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43C4D-EFA3-AD45-91D4-57E985FF367E}" type="datetimeFigureOut">
              <a:rPr lang="ru-RU" smtClean="0"/>
              <a:t>26.02.2021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F09F7-9D22-4340-AE33-1E4AD0B6BA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572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3A686-4AED-2241-A592-72C678893B0A}" type="datetimeFigureOut">
              <a:rPr lang="ru-RU" smtClean="0"/>
              <a:t>26.02.2021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547D0-037B-EA46-9F66-512A1BD6E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362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808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366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17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923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64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074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45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608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444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517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611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ru-RU" sz="12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798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7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741-81F3-2741-826C-3BA86EBD4FD0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A8A2-00A8-1B43-9E42-E3757D8DD2E7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6D849749-E701-49F0-B890-00890AC4F2C1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90C88-80D4-854F-A3F9-46D3D45D13CB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7337-EA64-214A-A884-A90F11676D21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44D97F86-4597-4B23-8D92-874B1C5B131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FA32-925F-494C-9DED-C779123D6966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8170AE31-8A47-40E8-9B1E-38C9CB789826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63CE-09E5-8040-85FE-054E198E002A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57B398E6-BB47-459B-A879-0DD6F8194BD8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41A3-6B0B-E442-8CE2-6968246A5706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CDAE6FB1-1B15-408E-84F4-DD76EB79D627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D2F-1AC7-A844-8BC6-5B601FF884A5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23B3C1F3-F169-486E-9C8F-C4B2348070D3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A75-AF03-574E-AB25-C27A3F08950F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88F7D3DC-051A-446A-B3C4-EC798EF4F391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ACEA-2323-9745-9947-8F2936CD492F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pic>
        <p:nvPicPr>
          <p:cNvPr id="9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DDFE056B-333E-40F2-8DF6-15815C667970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BD5E-D85D-184C-8E60-E393F1A5BB8E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85EFDA4-BD4C-6D40-9D46-E1FB12DC90D2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eerim.karybaeva@centil.la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entil.law/" TargetMode="External"/><Relationship Id="rId4" Type="http://schemas.openxmlformats.org/officeDocument/2006/relationships/hyperlink" Target="mailto:bagzhan.zhamalova@centil.la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6804430#pos=523;-5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Инструменты государственной поддержки инвесторов в республике Казахстан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Жамалова Багжан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Старший Юрист</a:t>
            </a:r>
            <a:endParaRPr lang="en-US" sz="1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Алматы</a:t>
            </a:r>
            <a:r>
              <a:rPr lang="en-GB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r>
              <a:rPr lang="en-GB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февраля</a:t>
            </a:r>
            <a:r>
              <a:rPr lang="en-GB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202</a:t>
            </a:r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  <a:p>
            <a:pPr algn="ctr"/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01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05C60-6105-412B-8E55-31B92DB8C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52718"/>
            <a:ext cx="6544101" cy="1599882"/>
          </a:xfrm>
        </p:spPr>
        <p:txBody>
          <a:bodyPr>
            <a:normAutofit/>
          </a:bodyPr>
          <a:lstStyle/>
          <a:p>
            <a:r>
              <a:rPr lang="ru-RU" sz="2800" dirty="0"/>
              <a:t>согласование инвестиционных преференций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6EEB72-9D08-4B94-A2C9-B80E8DEA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84947"/>
            <a:ext cx="7620000" cy="4373563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dirty="0"/>
              <a:t>Подача заявки на предоставление инвестиционных преференций и необходимых документов, включающих</a:t>
            </a:r>
            <a:r>
              <a:rPr lang="en-US" b="0" dirty="0"/>
              <a:t>:</a:t>
            </a:r>
            <a:endParaRPr lang="ru-RU" b="0" dirty="0"/>
          </a:p>
          <a:p>
            <a:pPr marL="742950" lvl="1" indent="-285750" algn="just"/>
            <a:r>
              <a:rPr lang="ru-RU" b="0" dirty="0"/>
              <a:t>бизнес-план инвестиционного проекта</a:t>
            </a:r>
            <a:r>
              <a:rPr lang="en-US" b="0" dirty="0"/>
              <a:t>;</a:t>
            </a:r>
          </a:p>
          <a:p>
            <a:pPr marL="742950" lvl="1" indent="-285750" algn="just"/>
            <a:r>
              <a:rPr lang="ru-RU" b="0" dirty="0"/>
              <a:t>документы, подтверждающие размер / стоимость запрашиваемого государственного натурного гранта и предварительное согласование его предоставления.</a:t>
            </a:r>
          </a:p>
          <a:p>
            <a:pPr marL="285750" lvl="1" indent="-285750" algn="just">
              <a:spcAft>
                <a:spcPts val="600"/>
              </a:spcAft>
            </a:pPr>
            <a:r>
              <a:rPr lang="ru-RU" dirty="0"/>
              <a:t>Подписание инвестиционного контракта.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B27AB8-EDBF-4DC5-9D95-358DC681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8D06C81C-7F5A-4499-93B7-EFC8FB06908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833" y="5293577"/>
            <a:ext cx="1890276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09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B6929-523F-41A8-A149-B4870D20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371600"/>
          </a:xfrm>
        </p:spPr>
        <p:txBody>
          <a:bodyPr>
            <a:normAutofit/>
          </a:bodyPr>
          <a:lstStyle/>
          <a:p>
            <a:r>
              <a:rPr lang="ru-RU" sz="2800" dirty="0"/>
              <a:t>Соглашение об инвестициях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BF7C69-C2D2-4879-B0A4-54C4A0694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4497"/>
            <a:ext cx="7735330" cy="437356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</a:rPr>
              <a:t>Особый договор на реализацию инвестиционного проекта, заключаемый по решению Правительства РК, предусматривающий осуществление инвестиций в размере не менее 7,5 млн кратного размера МРП (≈ 52,5 млн долларов США).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0" dirty="0"/>
              <a:t>Возмещение до 20% процентов стоимости строительно-монтажных работ и приобретение оборудования без учета НДС и акцизов.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0" dirty="0"/>
              <a:t>Иные преференции, определяемые самим соглашением.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0" dirty="0"/>
              <a:t>25 лет.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95C801-27FF-45B3-888B-0F00E449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76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E9E5C-D490-487A-97C6-1F9BC9697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Гарантии инвесторов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26207E-19D7-4F8D-AC0B-04BDE45DA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4" y="1524318"/>
            <a:ext cx="7558216" cy="4373563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</a:pPr>
            <a:endParaRPr lang="ru-RU" sz="2200" b="0" dirty="0">
              <a:cs typeface="Times New Roman" panose="02020603050405020304" pitchFamily="18" charset="0"/>
            </a:endParaRPr>
          </a:p>
          <a:p>
            <a:pPr algn="just">
              <a:buClr>
                <a:schemeClr val="tx2"/>
              </a:buClr>
            </a:pPr>
            <a:r>
              <a:rPr lang="ru-RU" sz="2200" b="0" dirty="0">
                <a:cs typeface="Times New Roman" panose="02020603050405020304" pitchFamily="18" charset="0"/>
              </a:rPr>
              <a:t>Гарантируется стабильность законодательства в сфере: 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200" b="0" dirty="0">
                <a:cs typeface="Times New Roman" panose="02020603050405020304" pitchFamily="18" charset="0"/>
              </a:rPr>
              <a:t>налогового законодательства Республики Казахстан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200" b="0" dirty="0">
                <a:cs typeface="Times New Roman" panose="02020603050405020304" pitchFamily="18" charset="0"/>
              </a:rPr>
              <a:t>привлечения иностранной рабочей силы для: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ru-RU" sz="2200" b="0" dirty="0">
                <a:cs typeface="Times New Roman" panose="02020603050405020304" pitchFamily="18" charset="0"/>
              </a:rPr>
              <a:t>приоритетных инвестиционных проектов, 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ru-RU" sz="2200" b="0" dirty="0">
                <a:cs typeface="Times New Roman" panose="02020603050405020304" pitchFamily="18" charset="0"/>
              </a:rPr>
              <a:t>инвестиционных проектов в рамках соглашения об инвестициях.</a:t>
            </a:r>
            <a:endParaRPr lang="ru-RU" sz="22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A59676-9C4F-4308-90DE-9DD8B814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 descr="Картинки по запросу &quot;guarantee icon&quot;">
            <a:extLst>
              <a:ext uri="{FF2B5EF4-FFF2-40B4-BE49-F238E27FC236}">
                <a16:creationId xmlns:a16="http://schemas.microsoft.com/office/drawing/2014/main" id="{36CC2E85-2348-4405-BDA2-6A8CDAAB3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96" y="5804831"/>
            <a:ext cx="709615" cy="86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237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57198" y="1750541"/>
            <a:ext cx="7620000" cy="40418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600" b="0" dirty="0">
                <a:cs typeface="Times New Roman" panose="02020603050405020304" pitchFamily="18" charset="0"/>
              </a:rPr>
              <a:t>Институт «Инвестиционного омбудсмена».</a:t>
            </a:r>
            <a:endParaRPr lang="en-US" sz="2600" b="0" dirty="0"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600" b="0" dirty="0">
                <a:cs typeface="Times New Roman" panose="02020603050405020304" pitchFamily="18" charset="0"/>
              </a:rPr>
              <a:t>Защита прав инвесторов через обращение в суды РК: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ru-RU" sz="2600" b="0" dirty="0">
                <a:cs typeface="Times New Roman" panose="02020603050405020304" pitchFamily="18" charset="0"/>
              </a:rPr>
              <a:t>Все инвестиционные и неинвестиционные споры, связанные с инвестором, подсудны суду г. Нур-Султан.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ru-RU" sz="2600" b="0" dirty="0">
                <a:cs typeface="Times New Roman" panose="02020603050405020304" pitchFamily="18" charset="0"/>
              </a:rPr>
              <a:t>Верховному суду РК подсудны инвестиционные споры, стороной в которых является крупный инвестор*</a:t>
            </a:r>
            <a:r>
              <a:rPr lang="en-US" sz="2600" b="0" dirty="0">
                <a:cs typeface="Times New Roman" panose="02020603050405020304" pitchFamily="18" charset="0"/>
              </a:rPr>
              <a:t>.</a:t>
            </a:r>
            <a:endParaRPr lang="ru-RU" sz="2600" b="0" dirty="0">
              <a:cs typeface="Times New Roman" panose="02020603050405020304" pitchFamily="18" charset="0"/>
            </a:endParaRPr>
          </a:p>
          <a:p>
            <a:pPr lvl="1" indent="0">
              <a:buNone/>
            </a:pPr>
            <a:endParaRPr lang="ru-RU" sz="2600" b="0" i="1" dirty="0"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r>
              <a:rPr lang="ru-RU" sz="2100" b="0" i="1" dirty="0">
                <a:cs typeface="Times New Roman" panose="02020603050405020304" pitchFamily="18" charset="0"/>
              </a:rPr>
              <a:t>*инвестиции в размере не менее 2 млн кратного размера МРП (≈ 14 млн долларов США)</a:t>
            </a:r>
            <a:endParaRPr lang="en-GB" sz="2100" b="0" i="1" dirty="0">
              <a:cs typeface="Times New Roman" panose="02020603050405020304" pitchFamily="18" charset="0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C982C8FE-898B-43CD-AA9C-D20BBD9FC0D4}"/>
              </a:ext>
            </a:extLst>
          </p:cNvPr>
          <p:cNvSpPr txBox="1">
            <a:spLocks/>
          </p:cNvSpPr>
          <p:nvPr/>
        </p:nvSpPr>
        <p:spPr>
          <a:xfrm>
            <a:off x="457198" y="382683"/>
            <a:ext cx="6653285" cy="13699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2800" dirty="0"/>
            </a:br>
            <a:r>
              <a:rPr lang="ru-RU" sz="2800" dirty="0"/>
              <a:t>Правовая защита инвесторов. Инвестиционные споры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40670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8" descr="C:\Users\UMIDAK~1\AppData\Local\Temp\Rar$DIa0.156\Centil_LOGO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210236"/>
            <a:ext cx="7620000" cy="3334870"/>
          </a:xfrm>
        </p:spPr>
        <p:txBody>
          <a:bodyPr>
            <a:normAutofit/>
          </a:bodyPr>
          <a:lstStyle/>
          <a:p>
            <a:endParaRPr lang="en-GB" b="0" dirty="0"/>
          </a:p>
          <a:p>
            <a:pPr marL="342900" indent="-342900">
              <a:buFontTx/>
              <a:buChar char="-"/>
            </a:pPr>
            <a:endParaRPr lang="en-GB" b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33A8110-2180-4B6D-BAD6-DB94ADF386F7}"/>
              </a:ext>
            </a:extLst>
          </p:cNvPr>
          <p:cNvSpPr txBox="1">
            <a:spLocks/>
          </p:cNvSpPr>
          <p:nvPr/>
        </p:nvSpPr>
        <p:spPr>
          <a:xfrm>
            <a:off x="586781" y="2099795"/>
            <a:ext cx="7964424" cy="31577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hlinkClick r:id="rId3"/>
            </a:endParaRP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Багжан Жамалова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Старший Юрист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глава коммерческой практики</a:t>
            </a:r>
            <a:endParaRPr lang="en-US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Алматы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Казахстан</a:t>
            </a:r>
            <a:endParaRPr lang="en-US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Адрес эл. почты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b="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bagzhan.zhamalova@centil.law</a:t>
            </a:r>
            <a:r>
              <a:rPr lang="en-US" b="0" dirty="0">
                <a:solidFill>
                  <a:srgbClr val="0070C0"/>
                </a:solidFill>
              </a:rPr>
              <a:t> </a:t>
            </a:r>
          </a:p>
          <a:p>
            <a:r>
              <a:rPr lang="ru-RU" b="0" dirty="0"/>
              <a:t>Веб-сайт</a:t>
            </a:r>
            <a:r>
              <a:rPr lang="en-US" b="0" dirty="0"/>
              <a:t>: </a:t>
            </a:r>
            <a:r>
              <a:rPr lang="en-US" b="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centil.law</a:t>
            </a:r>
            <a:endParaRPr lang="en-US" b="0" dirty="0">
              <a:solidFill>
                <a:srgbClr val="0070C0"/>
              </a:solidFill>
            </a:endParaRPr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2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457200" y="1447801"/>
            <a:ext cx="7772400" cy="3997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endParaRPr lang="ru-RU" sz="1800" cap="non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12682"/>
            <a:ext cx="6561438" cy="839918"/>
          </a:xfrm>
        </p:spPr>
        <p:txBody>
          <a:bodyPr>
            <a:noAutofit/>
          </a:bodyPr>
          <a:lstStyle/>
          <a:p>
            <a:r>
              <a:rPr lang="ru-RU" sz="2800" b="1" dirty="0"/>
              <a:t>Помощь инвестору по Принципу «одного окна»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8D2AA4D-0AEF-47F1-8060-2FBC85C31C91}"/>
              </a:ext>
            </a:extLst>
          </p:cNvPr>
          <p:cNvSpPr txBox="1">
            <a:spLocks/>
          </p:cNvSpPr>
          <p:nvPr/>
        </p:nvSpPr>
        <p:spPr>
          <a:xfrm>
            <a:off x="457200" y="1903449"/>
            <a:ext cx="7620000" cy="4041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361950" indent="-3619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400" b="0" dirty="0">
                <a:cs typeface="Times New Roman" panose="02020603050405020304" pitchFamily="18" charset="0"/>
              </a:rPr>
              <a:t>Уполномоченный орган по инвестициям – Комитет по инвестициям при Министерстве Иностранных Дел РК.</a:t>
            </a:r>
          </a:p>
          <a:p>
            <a:pPr marL="361950" indent="-3619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400" b="0" dirty="0">
                <a:cs typeface="Times New Roman" panose="02020603050405020304" pitchFamily="18" charset="0"/>
              </a:rPr>
              <a:t>АО «НК «KAZAKH INVEST», национальная компания в области привлечения инвестиций, оказывает инвесторам содействие в получении государственных услуг по принципу </a:t>
            </a:r>
            <a:r>
              <a:rPr lang="ru-RU" sz="2400" dirty="0">
                <a:cs typeface="Times New Roman" panose="02020603050405020304" pitchFamily="18" charset="0"/>
              </a:rPr>
              <a:t>«одного окна»</a:t>
            </a:r>
            <a:r>
              <a:rPr lang="ru-RU" sz="2400" b="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" name="Google Shape;258;p25">
            <a:extLst>
              <a:ext uri="{FF2B5EF4-FFF2-40B4-BE49-F238E27FC236}">
                <a16:creationId xmlns:a16="http://schemas.microsoft.com/office/drawing/2014/main" id="{FDFE1425-749A-439D-9B64-76CFAA76BF8E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8575" y="5445225"/>
            <a:ext cx="2411025" cy="12296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9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57199" y="1942072"/>
            <a:ext cx="7620000" cy="4041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400" b="0" dirty="0">
                <a:cs typeface="Times New Roman" panose="02020603050405020304" pitchFamily="18" charset="0"/>
              </a:rPr>
              <a:t>Виды преференций: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2400" b="0" dirty="0">
                <a:cs typeface="Times New Roman" panose="02020603050405020304" pitchFamily="18" charset="0"/>
              </a:rPr>
              <a:t>Освобождение от таможенных пошлин</a:t>
            </a:r>
            <a:r>
              <a:rPr lang="en-US" sz="2400" b="0" dirty="0">
                <a:cs typeface="Times New Roman" panose="02020603050405020304" pitchFamily="18" charset="0"/>
              </a:rPr>
              <a:t>;</a:t>
            </a:r>
            <a:r>
              <a:rPr lang="ru-RU" sz="2400" b="0" dirty="0">
                <a:cs typeface="Times New Roman" panose="02020603050405020304" pitchFamily="18" charset="0"/>
              </a:rPr>
              <a:t>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2400" b="0" dirty="0">
                <a:cs typeface="Times New Roman" panose="02020603050405020304" pitchFamily="18" charset="0"/>
              </a:rPr>
              <a:t>Освобождение от НДС на импорт, КПН, земельного налога, налога на имущество</a:t>
            </a:r>
            <a:r>
              <a:rPr lang="en-US" sz="2400" b="0" dirty="0">
                <a:cs typeface="Times New Roman" panose="02020603050405020304" pitchFamily="18" charset="0"/>
              </a:rPr>
              <a:t>;</a:t>
            </a:r>
            <a:endParaRPr lang="ru-RU" sz="2400" b="0" dirty="0"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2400" b="0" dirty="0">
                <a:cs typeface="Times New Roman" panose="02020603050405020304" pitchFamily="18" charset="0"/>
              </a:rPr>
              <a:t>Предоставление государственных натурных грантов</a:t>
            </a:r>
            <a:r>
              <a:rPr lang="en-US" sz="2400" b="0" dirty="0">
                <a:cs typeface="Times New Roman" panose="02020603050405020304" pitchFamily="18" charset="0"/>
              </a:rPr>
              <a:t>;</a:t>
            </a:r>
            <a:endParaRPr lang="ru-RU" sz="2400" b="0" dirty="0"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2400" b="0" dirty="0">
                <a:cs typeface="Times New Roman" panose="02020603050405020304" pitchFamily="18" charset="0"/>
              </a:rPr>
              <a:t>Возмещение понесенных затрат.</a:t>
            </a:r>
          </a:p>
          <a:p>
            <a:pPr marL="342900" indent="-342900" algn="just"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2400" b="0" dirty="0">
                <a:cs typeface="Times New Roman" panose="02020603050405020304" pitchFamily="18" charset="0"/>
              </a:rPr>
              <a:t>Виды преференций зависят от параметров инвестиционного проекта.</a:t>
            </a: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C982C8FE-898B-43CD-AA9C-D20BBD9FC0D4}"/>
              </a:ext>
            </a:extLst>
          </p:cNvPr>
          <p:cNvSpPr txBox="1">
            <a:spLocks/>
          </p:cNvSpPr>
          <p:nvPr/>
        </p:nvSpPr>
        <p:spPr>
          <a:xfrm>
            <a:off x="457200" y="912682"/>
            <a:ext cx="5791200" cy="839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ИНВЕСТИЦИОННЫЕ ПРЕФЕРЕНЦИИ</a:t>
            </a:r>
            <a:endParaRPr lang="ru-RU" sz="2400" b="1" dirty="0"/>
          </a:p>
        </p:txBody>
      </p:sp>
      <p:pic>
        <p:nvPicPr>
          <p:cNvPr id="3078" name="Picture 6" descr="Картинки по запросу &quot;preferences icon&quot;">
            <a:extLst>
              <a:ext uri="{FF2B5EF4-FFF2-40B4-BE49-F238E27FC236}">
                <a16:creationId xmlns:a16="http://schemas.microsoft.com/office/drawing/2014/main" id="{CC16075F-D8D7-4224-99C6-1B3E578DC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643" y="5778142"/>
            <a:ext cx="674882" cy="81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94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1F4A6-B083-4D38-A126-E74F0E17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54" y="4437"/>
            <a:ext cx="5791200" cy="1371600"/>
          </a:xfrm>
        </p:spPr>
        <p:txBody>
          <a:bodyPr>
            <a:normAutofit/>
          </a:bodyPr>
          <a:lstStyle/>
          <a:p>
            <a:r>
              <a:rPr lang="ru-RU" sz="2800" dirty="0"/>
              <a:t>Виды инвестиционных проектов</a:t>
            </a:r>
            <a:endParaRPr lang="ru-KZ" sz="2800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50DA3603-91D5-408A-86CC-7582670892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702841"/>
              </p:ext>
            </p:extLst>
          </p:nvPr>
        </p:nvGraphicFramePr>
        <p:xfrm>
          <a:off x="308919" y="1376037"/>
          <a:ext cx="8584427" cy="516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789">
                  <a:extLst>
                    <a:ext uri="{9D8B030D-6E8A-4147-A177-3AD203B41FA5}">
                      <a16:colId xmlns:a16="http://schemas.microsoft.com/office/drawing/2014/main" val="1970266521"/>
                    </a:ext>
                  </a:extLst>
                </a:gridCol>
                <a:gridCol w="2051222">
                  <a:extLst>
                    <a:ext uri="{9D8B030D-6E8A-4147-A177-3AD203B41FA5}">
                      <a16:colId xmlns:a16="http://schemas.microsoft.com/office/drawing/2014/main" val="3577490315"/>
                    </a:ext>
                  </a:extLst>
                </a:gridCol>
                <a:gridCol w="2063578">
                  <a:extLst>
                    <a:ext uri="{9D8B030D-6E8A-4147-A177-3AD203B41FA5}">
                      <a16:colId xmlns:a16="http://schemas.microsoft.com/office/drawing/2014/main" val="3691455478"/>
                    </a:ext>
                  </a:extLst>
                </a:gridCol>
                <a:gridCol w="2294838">
                  <a:extLst>
                    <a:ext uri="{9D8B030D-6E8A-4147-A177-3AD203B41FA5}">
                      <a16:colId xmlns:a16="http://schemas.microsoft.com/office/drawing/2014/main" val="1666717442"/>
                    </a:ext>
                  </a:extLst>
                </a:gridCol>
              </a:tblGrid>
              <a:tr h="1188789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Инвестиционный проект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Инвестиционный приоритетный проект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Специальный инвестиционный проект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931782"/>
                  </a:ext>
                </a:extLst>
              </a:tr>
              <a:tr h="358678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создание новых, расширение </a:t>
                      </a:r>
                      <a:r>
                        <a:rPr lang="en-US" sz="1700" dirty="0"/>
                        <a:t>/</a:t>
                      </a:r>
                      <a:r>
                        <a:rPr lang="ru-RU" sz="1700" dirty="0"/>
                        <a:t> обновление действующих производств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строительство новых производственных объектов (завод, цех) в размере кратном не менее 2 млн МРП </a:t>
                      </a:r>
                      <a:endParaRPr lang="en-US" sz="1700" dirty="0"/>
                    </a:p>
                    <a:p>
                      <a:pPr algn="ctr"/>
                      <a:r>
                        <a:rPr lang="ru-RU" sz="1700" dirty="0"/>
                        <a:t>(≈</a:t>
                      </a:r>
                      <a:r>
                        <a:rPr lang="en-US" sz="1700" dirty="0"/>
                        <a:t> $</a:t>
                      </a:r>
                      <a:r>
                        <a:rPr lang="ru-RU" sz="1700" dirty="0"/>
                        <a:t>14 млн)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инвестиции в расширение и (или) обновление действующих производств, в размере кратном не менее 5 млн МРП </a:t>
                      </a:r>
                    </a:p>
                    <a:p>
                      <a:pPr algn="ctr"/>
                      <a:r>
                        <a:rPr lang="ru-RU" sz="1700" dirty="0"/>
                        <a:t>(≈</a:t>
                      </a:r>
                      <a:r>
                        <a:rPr lang="en-US" sz="1700" dirty="0"/>
                        <a:t> $</a:t>
                      </a:r>
                      <a:r>
                        <a:rPr lang="ru-RU" sz="1700" dirty="0"/>
                        <a:t>35 млн)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err="1"/>
                        <a:t>инвест</a:t>
                      </a:r>
                      <a:r>
                        <a:rPr lang="ru-RU" sz="1700" dirty="0"/>
                        <a:t>. проект реализуемый и (или) реализованный</a:t>
                      </a:r>
                      <a:r>
                        <a:rPr lang="en-US" sz="1700" dirty="0"/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/>
                        <a:t>участником СЭЗ</a:t>
                      </a:r>
                      <a:r>
                        <a:rPr lang="en-US" sz="1700" dirty="0"/>
                        <a:t>;</a:t>
                      </a:r>
                      <a:endParaRPr lang="kk-KZ" sz="1700" i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k-KZ" sz="1700" dirty="0"/>
                        <a:t>владельцем </a:t>
                      </a:r>
                      <a:r>
                        <a:rPr lang="ru-RU" sz="1700" noProof="0" dirty="0"/>
                        <a:t>свободного</a:t>
                      </a:r>
                      <a:r>
                        <a:rPr lang="kk-KZ" sz="1700" dirty="0"/>
                        <a:t> </a:t>
                      </a:r>
                      <a:r>
                        <a:rPr lang="ru-RU" sz="1700" noProof="0" dirty="0"/>
                        <a:t>склада</a:t>
                      </a:r>
                      <a:r>
                        <a:rPr lang="en-US" sz="1700" noProof="0" dirty="0"/>
                        <a:t>;</a:t>
                      </a:r>
                      <a:r>
                        <a:rPr lang="ru-RU" sz="1700" noProof="0" dirty="0"/>
                        <a:t> </a:t>
                      </a:r>
                      <a:endParaRPr lang="kk-KZ" sz="170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k-KZ" sz="1700" noProof="0" dirty="0"/>
                        <a:t>лицом, заключившим </a:t>
                      </a:r>
                      <a:r>
                        <a:rPr lang="ru-RU" sz="1700" noProof="0" dirty="0"/>
                        <a:t>соглашение о промышленной сборке моторных транспортных средств.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7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084830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FF225F-B3AB-4FAF-ACEF-B6B3B449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74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192718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457200" algn="just">
              <a:buClr>
                <a:schemeClr val="tx2"/>
              </a:buClr>
              <a:buChar char="•"/>
            </a:pPr>
            <a:endParaRPr lang="ru-RU" sz="2400" b="0" dirty="0"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2"/>
              </a:buClr>
              <a:buChar char="•"/>
            </a:pPr>
            <a:r>
              <a:rPr lang="ru-RU" sz="2400" b="0" dirty="0">
                <a:cs typeface="Times New Roman" panose="02020603050405020304" pitchFamily="18" charset="0"/>
              </a:rPr>
              <a:t>Юридическое лицо РК (включая с иностранным участием).</a:t>
            </a:r>
          </a:p>
          <a:p>
            <a:pPr marL="457200" indent="-457200" algn="just">
              <a:buClr>
                <a:schemeClr val="tx2"/>
              </a:buClr>
              <a:buChar char="•"/>
            </a:pPr>
            <a:r>
              <a:rPr lang="ru-RU" sz="2400" b="0" dirty="0">
                <a:cs typeface="Times New Roman" panose="02020603050405020304" pitchFamily="18" charset="0"/>
              </a:rPr>
              <a:t>Осуществление приоритетного вида деятельности, </a:t>
            </a:r>
            <a:r>
              <a:rPr lang="ru-RU" sz="2400" b="0" dirty="0">
                <a:solidFill>
                  <a:srgbClr val="0070C0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утвержденного Правительством РК</a:t>
            </a:r>
            <a:r>
              <a:rPr lang="ru-RU" sz="2400" b="0" dirty="0">
                <a:solidFill>
                  <a:srgbClr val="0070C0"/>
                </a:solidFill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Clr>
                <a:schemeClr val="tx2"/>
              </a:buClr>
              <a:buChar char="•"/>
            </a:pPr>
            <a:r>
              <a:rPr lang="ru-RU" sz="2400" b="0" dirty="0">
                <a:cs typeface="Times New Roman" panose="02020603050405020304" pitchFamily="18" charset="0"/>
              </a:rPr>
              <a:t>Заключение инвестиционного контракта с уполномоченным органом.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57199" y="1942072"/>
            <a:ext cx="7620000" cy="4041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C982C8FE-898B-43CD-AA9C-D20BBD9FC0D4}"/>
              </a:ext>
            </a:extLst>
          </p:cNvPr>
          <p:cNvSpPr txBox="1">
            <a:spLocks/>
          </p:cNvSpPr>
          <p:nvPr/>
        </p:nvSpPr>
        <p:spPr>
          <a:xfrm>
            <a:off x="457200" y="912682"/>
            <a:ext cx="5791200" cy="839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УСЛОВИЯ ПРЕДОСТАВЛЕНИЯ</a:t>
            </a:r>
            <a:endParaRPr lang="ru-RU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12E21-6335-4C4D-A941-3267F42F7100}"/>
              </a:ext>
            </a:extLst>
          </p:cNvPr>
          <p:cNvSpPr txBox="1"/>
          <p:nvPr/>
        </p:nvSpPr>
        <p:spPr>
          <a:xfrm>
            <a:off x="9306365" y="-1310185"/>
            <a:ext cx="5791199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ru-RU" sz="1400" dirty="0"/>
          </a:p>
        </p:txBody>
      </p:sp>
      <p:pic>
        <p:nvPicPr>
          <p:cNvPr id="8" name="Рисунок 11">
            <a:extLst>
              <a:ext uri="{FF2B5EF4-FFF2-40B4-BE49-F238E27FC236}">
                <a16:creationId xmlns:a16="http://schemas.microsoft.com/office/drawing/2014/main" id="{4D24D882-6F83-4C2E-89E7-27F4230923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63055" y="5604619"/>
            <a:ext cx="926882" cy="92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5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06236-6DEF-444E-9ACA-15190009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Освобождение от таможенных пошлин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ADF741-7B34-43BA-994E-EE30ED31B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6377"/>
            <a:ext cx="7620000" cy="403978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dirty="0"/>
              <a:t>Для инвестиционных проектов и инвестиционных приоритетных проектов</a:t>
            </a:r>
            <a:r>
              <a:rPr lang="en-US" sz="2400" b="0" dirty="0"/>
              <a:t>:</a:t>
            </a:r>
          </a:p>
          <a:p>
            <a:pPr marL="742950" lvl="1" indent="-285750" algn="just"/>
            <a:r>
              <a:rPr lang="ru-RU" b="0" dirty="0"/>
              <a:t>освобождение от таможенных пошлин при импорте технологического оборудования, комплектующих и запасных частей к нему, сырья / материалов сроком до 5 лет.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dirty="0"/>
              <a:t>Для специальных инвестиционных проектов</a:t>
            </a:r>
            <a:r>
              <a:rPr lang="en-US" sz="2400" b="0" dirty="0"/>
              <a:t>:</a:t>
            </a:r>
            <a:endParaRPr lang="ru-RU" sz="2400" b="0" dirty="0"/>
          </a:p>
          <a:p>
            <a:pPr marL="742950" lvl="1" indent="-285750" algn="just"/>
            <a:r>
              <a:rPr lang="ru-RU" b="0" dirty="0"/>
              <a:t>освобождение от обложения ввозными таможенными пошлинами на 15 летний срок.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0B8D9E-1739-4CD7-962E-923A4F4E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 descr="Картинки по запросу &quot;customs icon&quot;">
            <a:extLst>
              <a:ext uri="{FF2B5EF4-FFF2-40B4-BE49-F238E27FC236}">
                <a16:creationId xmlns:a16="http://schemas.microsoft.com/office/drawing/2014/main" id="{F9B6464A-A11E-4157-8F8A-84FB0910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216" y="5549699"/>
            <a:ext cx="1036721" cy="10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40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E526A-555A-4719-82B3-A7DE528DC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39"/>
            <a:ext cx="5791200" cy="1371600"/>
          </a:xfrm>
        </p:spPr>
        <p:txBody>
          <a:bodyPr>
            <a:normAutofit/>
          </a:bodyPr>
          <a:lstStyle/>
          <a:p>
            <a:r>
              <a:rPr lang="ru-RU" sz="2800" dirty="0"/>
              <a:t>Налоговые преференции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EF14F6-2C4E-4E65-9938-BE8D75FD2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58" y="1507834"/>
            <a:ext cx="8373979" cy="4373563"/>
          </a:xfrm>
        </p:spPr>
        <p:txBody>
          <a:bodyPr>
            <a:normAutofit/>
          </a:bodyPr>
          <a:lstStyle/>
          <a:p>
            <a:r>
              <a:rPr lang="ru-RU" sz="1800" b="0" dirty="0"/>
              <a:t>Преференции по налогам предоставляются в зависимости от типа реализуемого инвестиционного проекта</a:t>
            </a:r>
            <a:r>
              <a:rPr lang="en-US" sz="1800" b="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/>
              <a:t>для инвестиционного проекта</a:t>
            </a:r>
            <a:r>
              <a:rPr lang="en-US" sz="1800" b="0" dirty="0"/>
              <a:t>:</a:t>
            </a:r>
          </a:p>
          <a:p>
            <a:pPr marL="742950" lvl="1" indent="-285750">
              <a:spcBef>
                <a:spcPts val="400"/>
              </a:spcBef>
              <a:spcAft>
                <a:spcPts val="600"/>
              </a:spcAft>
            </a:pPr>
            <a:r>
              <a:rPr lang="ru-RU" sz="1800" b="0" dirty="0"/>
              <a:t>освобождение от НДС импорта сырья и (или) материалов</a:t>
            </a:r>
            <a:r>
              <a:rPr lang="en-US" sz="1800" b="0" dirty="0"/>
              <a:t>;</a:t>
            </a:r>
            <a:endParaRPr lang="ru-RU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/>
              <a:t>для инвестиционного приоритетного проекта</a:t>
            </a:r>
            <a:r>
              <a:rPr lang="en-US" sz="1800" b="0" dirty="0"/>
              <a:t>:</a:t>
            </a:r>
          </a:p>
          <a:p>
            <a:pPr marL="742950" lvl="1" indent="-285750">
              <a:spcBef>
                <a:spcPts val="400"/>
              </a:spcBef>
            </a:pPr>
            <a:r>
              <a:rPr lang="ru-RU" sz="1800" dirty="0"/>
              <a:t>о</a:t>
            </a:r>
            <a:r>
              <a:rPr lang="ru-RU" sz="1800" b="0" dirty="0"/>
              <a:t>свобождение от КПН;</a:t>
            </a:r>
          </a:p>
          <a:p>
            <a:pPr marL="742950" lvl="1" indent="-285750">
              <a:spcBef>
                <a:spcPts val="400"/>
              </a:spcBef>
            </a:pPr>
            <a:r>
              <a:rPr lang="ru-RU" sz="1800" dirty="0"/>
              <a:t>освобождение от </a:t>
            </a:r>
            <a:r>
              <a:rPr lang="ru-RU" sz="1800" b="0" dirty="0"/>
              <a:t>земельного налога;</a:t>
            </a:r>
          </a:p>
          <a:p>
            <a:pPr marL="742950" lvl="1" indent="-285750">
              <a:spcBef>
                <a:spcPts val="400"/>
              </a:spcBef>
              <a:spcAft>
                <a:spcPts val="600"/>
              </a:spcAft>
            </a:pPr>
            <a:r>
              <a:rPr lang="ru-RU" sz="1800" dirty="0"/>
              <a:t>о</a:t>
            </a:r>
            <a:r>
              <a:rPr lang="ru-RU" sz="1800" b="0" dirty="0"/>
              <a:t>свобождение от налога на имущество</a:t>
            </a:r>
            <a:r>
              <a:rPr lang="en-US" sz="1800" b="0" dirty="0"/>
              <a:t>;</a:t>
            </a:r>
            <a:endParaRPr lang="kk-KZ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0" dirty="0"/>
              <a:t>для специального инвестиционного проекта</a:t>
            </a:r>
            <a:r>
              <a:rPr lang="en-US" sz="1800" b="0" dirty="0"/>
              <a:t>:</a:t>
            </a:r>
          </a:p>
          <a:p>
            <a:pPr marL="742950" lvl="1" indent="-285750">
              <a:spcBef>
                <a:spcPts val="400"/>
              </a:spcBef>
            </a:pPr>
            <a:r>
              <a:rPr lang="ru-RU" sz="1800" b="0" dirty="0"/>
              <a:t>освобождение импорта сырья и (или) материалов от НДС.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38A2BE-13AB-48FA-8FF2-84E05752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104" name="Picture 8" descr="Картинки по запросу &quot;tax icon&quot;">
            <a:extLst>
              <a:ext uri="{FF2B5EF4-FFF2-40B4-BE49-F238E27FC236}">
                <a16:creationId xmlns:a16="http://schemas.microsoft.com/office/drawing/2014/main" id="{726E7032-1F40-4A4C-B8F9-B0B980583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789" y="5586821"/>
            <a:ext cx="722748" cy="96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83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C2C52-69E9-46FD-A5FF-A05E0130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5703"/>
            <a:ext cx="6554007" cy="1107043"/>
          </a:xfrm>
        </p:spPr>
        <p:txBody>
          <a:bodyPr>
            <a:noAutofit/>
          </a:bodyPr>
          <a:lstStyle/>
          <a:p>
            <a:r>
              <a:rPr lang="ru-RU" sz="2800" dirty="0"/>
              <a:t>государственный натурный грант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98CA59-7501-4A05-AA74-D03187AFB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697"/>
            <a:ext cx="7620000" cy="4365650"/>
          </a:xfrm>
        </p:spPr>
        <p:txBody>
          <a:bodyPr>
            <a:no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0" dirty="0"/>
              <a:t>Государственные натурные гранты - государственное имущество, передаваемое во временное безвозмездное пользование либо на праве временного безвозмездного землепользования с последующей безвозмездной передачей в собственность либо землепользование.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400" b="0" dirty="0"/>
              <a:t>Максимальный размер государственного натурного гранта – не более 30% от объема инвестиций в фиксированные активы юридического лица РК.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63F7B9-B3AA-4501-83B6-4A0C0966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0" name="Picture 2" descr="Картинки по запросу &quot;grant icon&quot;">
            <a:extLst>
              <a:ext uri="{FF2B5EF4-FFF2-40B4-BE49-F238E27FC236}">
                <a16:creationId xmlns:a16="http://schemas.microsoft.com/office/drawing/2014/main" id="{BD052CF8-D861-4E04-8974-32FE15711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888" y="5774857"/>
            <a:ext cx="951064" cy="95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05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E526A-555A-4719-82B3-A7DE528DC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1" y="-146040"/>
            <a:ext cx="7593841" cy="1020989"/>
          </a:xfrm>
        </p:spPr>
        <p:txBody>
          <a:bodyPr>
            <a:normAutofit/>
          </a:bodyPr>
          <a:lstStyle/>
          <a:p>
            <a:r>
              <a:rPr lang="ru-RU" sz="2800" dirty="0"/>
              <a:t>ВИДЫ</a:t>
            </a:r>
            <a:r>
              <a:rPr lang="en-US" sz="2800" dirty="0"/>
              <a:t>/</a:t>
            </a:r>
            <a:r>
              <a:rPr lang="ru-RU" sz="2800" dirty="0"/>
              <a:t>срок ПРЕФЕРЕНЦИЙ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5A7F74E-A323-4F93-97F7-00075394C6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564402"/>
              </p:ext>
            </p:extLst>
          </p:nvPr>
        </p:nvGraphicFramePr>
        <p:xfrm>
          <a:off x="151807" y="885943"/>
          <a:ext cx="8733430" cy="55163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89117">
                  <a:extLst>
                    <a:ext uri="{9D8B030D-6E8A-4147-A177-3AD203B41FA5}">
                      <a16:colId xmlns:a16="http://schemas.microsoft.com/office/drawing/2014/main" val="1681989799"/>
                    </a:ext>
                  </a:extLst>
                </a:gridCol>
                <a:gridCol w="1782045">
                  <a:extLst>
                    <a:ext uri="{9D8B030D-6E8A-4147-A177-3AD203B41FA5}">
                      <a16:colId xmlns:a16="http://schemas.microsoft.com/office/drawing/2014/main" val="2888972414"/>
                    </a:ext>
                  </a:extLst>
                </a:gridCol>
                <a:gridCol w="1166812">
                  <a:extLst>
                    <a:ext uri="{9D8B030D-6E8A-4147-A177-3AD203B41FA5}">
                      <a16:colId xmlns:a16="http://schemas.microsoft.com/office/drawing/2014/main" val="1090836088"/>
                    </a:ext>
                  </a:extLst>
                </a:gridCol>
                <a:gridCol w="2326559">
                  <a:extLst>
                    <a:ext uri="{9D8B030D-6E8A-4147-A177-3AD203B41FA5}">
                      <a16:colId xmlns:a16="http://schemas.microsoft.com/office/drawing/2014/main" val="1321837559"/>
                    </a:ext>
                  </a:extLst>
                </a:gridCol>
                <a:gridCol w="1668897">
                  <a:extLst>
                    <a:ext uri="{9D8B030D-6E8A-4147-A177-3AD203B41FA5}">
                      <a16:colId xmlns:a16="http://schemas.microsoft.com/office/drawing/2014/main" val="4245959771"/>
                    </a:ext>
                  </a:extLst>
                </a:gridCol>
              </a:tblGrid>
              <a:tr h="4935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Виды преференций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Инвестиционный проект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Инвестиционный приоритетный проект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/>
                        <a:t>Специальный инвестиционный проект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16606"/>
                  </a:ext>
                </a:extLst>
              </a:tr>
              <a:tr h="78431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dirty="0">
                          <a:solidFill>
                            <a:schemeClr val="dk1"/>
                          </a:solidFill>
                          <a:latin typeface="+mn-lt"/>
                          <a:cs typeface="Arial" panose="020B0604020202020204" pitchFamily="34" charset="0"/>
                          <a:sym typeface="Calibri"/>
                        </a:rPr>
                        <a:t>Создание новых производств (фабрика, завод, цех)</a:t>
                      </a:r>
                      <a:endParaRPr sz="1200" b="1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dirty="0">
                          <a:latin typeface="+mn-lt"/>
                          <a:cs typeface="Arial" panose="020B0604020202020204" pitchFamily="34" charset="0"/>
                          <a:sym typeface="Calibri"/>
                        </a:rPr>
                        <a:t>Расширение или обновление действующих производств (реновация, реконструкция, модернизация)</a:t>
                      </a:r>
                      <a:endParaRPr sz="1200" b="1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977620"/>
                  </a:ext>
                </a:extLst>
              </a:tr>
              <a:tr h="775824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dirty="0">
                          <a:solidFill>
                            <a:schemeClr val="dk1"/>
                          </a:solidFill>
                          <a:latin typeface="+mn-lt"/>
                          <a:cs typeface="Arial" panose="020B0604020202020204" pitchFamily="34" charset="0"/>
                          <a:sym typeface="Calibri"/>
                        </a:rPr>
                        <a:t>Освобождение от обложения таможенными пошлинами</a:t>
                      </a:r>
                      <a:endParaRPr sz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 (5 лет)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 (5 лет)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 (5 лет)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 (15 лет)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328720"/>
                  </a:ext>
                </a:extLst>
              </a:tr>
              <a:tr h="45152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dirty="0">
                          <a:latin typeface="+mn-lt"/>
                          <a:cs typeface="Arial" panose="020B0604020202020204" pitchFamily="34" charset="0"/>
                          <a:sym typeface="Calibri"/>
                        </a:rPr>
                        <a:t>Государственные натурные гранты</a:t>
                      </a:r>
                      <a:endParaRPr sz="1200" dirty="0">
                        <a:latin typeface="+mn-lt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</a:rPr>
                        <a:t>✓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071198"/>
                  </a:ext>
                </a:extLst>
              </a:tr>
              <a:tr h="21150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Освобождение от следующих видов налогов</a:t>
                      </a:r>
                      <a:r>
                        <a:rPr lang="en-US" sz="1200" dirty="0">
                          <a:latin typeface="+mn-lt"/>
                        </a:rPr>
                        <a:t>: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169714"/>
                  </a:ext>
                </a:extLst>
              </a:tr>
              <a:tr h="28937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dirty="0">
                          <a:solidFill>
                            <a:schemeClr val="dk1"/>
                          </a:solidFill>
                          <a:latin typeface="+mn-lt"/>
                          <a:cs typeface="Arial" panose="020B0604020202020204" pitchFamily="34" charset="0"/>
                          <a:sym typeface="Calibri"/>
                        </a:rPr>
                        <a:t>НДС импорта</a:t>
                      </a:r>
                      <a:endParaRPr sz="1200" dirty="0">
                        <a:latin typeface="+mn-lt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n-lt"/>
                        </a:rPr>
                        <a:t>✓ (5 лет)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 (на срок действия контракта)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247669"/>
                  </a:ext>
                </a:extLst>
              </a:tr>
              <a:tr h="45152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200" dirty="0">
                          <a:solidFill>
                            <a:schemeClr val="dk1"/>
                          </a:solidFill>
                          <a:latin typeface="+mn-lt"/>
                          <a:cs typeface="Arial" panose="020B0604020202020204" pitchFamily="34" charset="0"/>
                          <a:sym typeface="Calibri"/>
                        </a:rPr>
                        <a:t>Корпоративный подоходный налог</a:t>
                      </a:r>
                      <a:endParaRPr sz="1200" b="1" dirty="0">
                        <a:latin typeface="+mn-lt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 (10 лет)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 (3 года)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281490"/>
                  </a:ext>
                </a:extLst>
              </a:tr>
              <a:tr h="28937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200" dirty="0">
                          <a:latin typeface="+mn-lt"/>
                          <a:cs typeface="Arial" panose="020B0604020202020204" pitchFamily="34" charset="0"/>
                          <a:sym typeface="Calibri"/>
                        </a:rPr>
                        <a:t>Земельный налог</a:t>
                      </a:r>
                      <a:endParaRPr sz="1200" b="1" dirty="0">
                        <a:latin typeface="+mn-lt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 (10 лет)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126229"/>
                  </a:ext>
                </a:extLst>
              </a:tr>
              <a:tr h="28937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ru-RU" sz="1200" dirty="0">
                          <a:latin typeface="+mn-lt"/>
                          <a:cs typeface="Arial" panose="020B0604020202020204" pitchFamily="34" charset="0"/>
                          <a:sym typeface="Calibri"/>
                        </a:rPr>
                        <a:t>Налог на имущество</a:t>
                      </a:r>
                      <a:endParaRPr sz="1200" b="1" dirty="0">
                        <a:latin typeface="+mn-lt"/>
                        <a:ea typeface="Calibri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+mn-lt"/>
                        </a:rPr>
                        <a:t>✓ (8 лет)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187488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038A2BE-13AB-48FA-8FF2-84E05752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07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жная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26621</TotalTime>
  <Words>745</Words>
  <Application>Microsoft Office PowerPoint</Application>
  <PresentationFormat>Экран (4:3)</PresentationFormat>
  <Paragraphs>145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Courier New</vt:lpstr>
      <vt:lpstr>Wingdings</vt:lpstr>
      <vt:lpstr>Важная</vt:lpstr>
      <vt:lpstr>Презентация PowerPoint</vt:lpstr>
      <vt:lpstr>Помощь инвестору по Принципу «одного окна»</vt:lpstr>
      <vt:lpstr>Презентация PowerPoint</vt:lpstr>
      <vt:lpstr>Виды инвестиционных проектов</vt:lpstr>
      <vt:lpstr>Презентация PowerPoint</vt:lpstr>
      <vt:lpstr>Освобождение от таможенных пошлин</vt:lpstr>
      <vt:lpstr>Налоговые преференции</vt:lpstr>
      <vt:lpstr>государственный натурный грант</vt:lpstr>
      <vt:lpstr>ВИДЫ/срок ПРЕФЕРЕНЦИЙ</vt:lpstr>
      <vt:lpstr>согласование инвестиционных преференций</vt:lpstr>
      <vt:lpstr>Соглашение об инвестициях</vt:lpstr>
      <vt:lpstr>Гарантии инвесторов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FUNKY firm</dc:title>
  <dc:creator>Centil Law Firm</dc:creator>
  <cp:lastModifiedBy>Bagzhan Zhamalova</cp:lastModifiedBy>
  <cp:revision>231</cp:revision>
  <dcterms:created xsi:type="dcterms:W3CDTF">2015-09-22T07:44:34Z</dcterms:created>
  <dcterms:modified xsi:type="dcterms:W3CDTF">2021-02-26T08:09:09Z</dcterms:modified>
</cp:coreProperties>
</file>