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59" r:id="rId4"/>
    <p:sldId id="265" r:id="rId5"/>
    <p:sldId id="266" r:id="rId6"/>
    <p:sldId id="261" r:id="rId7"/>
    <p:sldId id="262" r:id="rId8"/>
    <p:sldId id="263" r:id="rId9"/>
    <p:sldId id="267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4DF"/>
    <a:srgbClr val="FA5818"/>
    <a:srgbClr val="FF9235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-126" y="-72"/>
      </p:cViewPr>
      <p:guideLst>
        <p:guide orient="horz" pos="2302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5" y="919407"/>
            <a:ext cx="7861995" cy="2279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738" y="3198555"/>
            <a:ext cx="10292929" cy="1403222"/>
          </a:xfrm>
        </p:spPr>
        <p:txBody>
          <a:bodyPr anchor="t">
            <a:normAutofit fontScale="90000"/>
          </a:bodyPr>
          <a:lstStyle/>
          <a:p>
            <a:r>
              <a:rPr lang="ru-RU" sz="4980" b="1" dirty="0">
                <a:solidFill>
                  <a:srgbClr val="C00000"/>
                </a:solidFill>
                <a:latin typeface="Candara" panose="020E0502030303020204" charset="0"/>
                <a:ea typeface="Helvetica Neue" panose="02000503000000020004" pitchFamily="2" charset="0"/>
                <a:cs typeface="Candara" panose="020E0502030303020204" charset="0"/>
              </a:rPr>
              <a:t>ОСНОВНЫЕ ВОПРОСЫ ПО РАБОТЕ НА ПОРТАЛЕ OMARKET.KZ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4937" y="5554387"/>
            <a:ext cx="7134692" cy="85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90" dirty="0" err="1" smtClean="0">
                <a:latin typeface="Yu Gothic UI Light" panose="020B0300000000000000" charset="-128"/>
                <a:ea typeface="Yu Gothic UI Light" panose="020B0300000000000000" charset="-128"/>
                <a:cs typeface="Monotype Corsiva" panose="03010101010201010101" charset="0"/>
              </a:rPr>
              <a:t>Айсулу Аманбаева</a:t>
            </a:r>
          </a:p>
          <a:p>
            <a:pPr algn="r"/>
            <a:r>
              <a:rPr lang="ru-RU" altLang="ru-RU" sz="2490" dirty="0">
                <a:latin typeface="Yu Gothic UI Light" panose="020B0300000000000000" charset="-128"/>
                <a:ea typeface="Yu Gothic UI Light" panose="020B0300000000000000" charset="-128"/>
                <a:cs typeface="Monotype Corsiva" panose="03010101010201010101" charset="0"/>
              </a:rPr>
              <a:t>Аналитик портала </a:t>
            </a:r>
            <a:r>
              <a:rPr lang="en-US" altLang="ru-RU" sz="2490" dirty="0">
                <a:latin typeface="Yu Gothic UI Light" panose="020B0300000000000000" charset="-128"/>
                <a:ea typeface="Yu Gothic UI Light" panose="020B0300000000000000" charset="-128"/>
                <a:cs typeface="Monotype Corsiva" panose="03010101010201010101" charset="0"/>
              </a:rPr>
              <a:t>Omarket.kz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3"/>
          <p:cNvSpPr/>
          <p:nvPr/>
        </p:nvSpPr>
        <p:spPr>
          <a:xfrm rot="-5400000" flipV="1">
            <a:off x="-2757805" y="3486785"/>
            <a:ext cx="5949315" cy="8890"/>
          </a:xfrm>
          <a:prstGeom prst="line">
            <a:avLst/>
          </a:prstGeom>
          <a:ln w="28575" cap="rnd">
            <a:solidFill>
              <a:srgbClr val="FFD96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939" y="6552790"/>
            <a:ext cx="277928" cy="305415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92017" y="6552790"/>
            <a:ext cx="277928" cy="305415"/>
          </a:xfrm>
          <a:prstGeom prst="rect">
            <a:avLst/>
          </a:prstGeom>
        </p:spPr>
      </p:pic>
      <p:pic>
        <p:nvPicPr>
          <p:cNvPr id="3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241" y="107110"/>
            <a:ext cx="277928" cy="305415"/>
          </a:xfrm>
          <a:prstGeom prst="rect">
            <a:avLst/>
          </a:prstGeom>
        </p:spPr>
      </p:pic>
      <p:pic>
        <p:nvPicPr>
          <p:cNvPr id="3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92319" y="107110"/>
            <a:ext cx="277928" cy="305415"/>
          </a:xfrm>
          <a:prstGeom prst="rect">
            <a:avLst/>
          </a:prstGeom>
        </p:spPr>
      </p:pic>
      <p:sp>
        <p:nvSpPr>
          <p:cNvPr id="35" name="AutoShape 14"/>
          <p:cNvSpPr/>
          <p:nvPr/>
        </p:nvSpPr>
        <p:spPr>
          <a:xfrm flipV="1">
            <a:off x="511175" y="251460"/>
            <a:ext cx="11094085" cy="539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43" name="AutoShape 14"/>
          <p:cNvSpPr/>
          <p:nvPr/>
        </p:nvSpPr>
        <p:spPr>
          <a:xfrm flipV="1">
            <a:off x="548640" y="6678295"/>
            <a:ext cx="11094085" cy="53975"/>
          </a:xfrm>
          <a:prstGeom prst="line">
            <a:avLst/>
          </a:prstGeom>
          <a:ln w="28575" cap="rnd">
            <a:solidFill>
              <a:srgbClr val="FFD9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3"/>
          <p:cNvSpPr/>
          <p:nvPr/>
        </p:nvSpPr>
        <p:spPr>
          <a:xfrm rot="-5400000" flipV="1">
            <a:off x="8956040" y="3486785"/>
            <a:ext cx="5949315" cy="8890"/>
          </a:xfrm>
          <a:prstGeom prst="line">
            <a:avLst/>
          </a:prstGeom>
          <a:ln w="28575" cap="rnd">
            <a:solidFill>
              <a:srgbClr val="FFD9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14"/>
          <p:cNvSpPr/>
          <p:nvPr/>
        </p:nvSpPr>
        <p:spPr>
          <a:xfrm flipV="1">
            <a:off x="511175" y="2545080"/>
            <a:ext cx="11094085" cy="53975"/>
          </a:xfrm>
          <a:prstGeom prst="line">
            <a:avLst/>
          </a:prstGeom>
          <a:ln w="28575" cap="rnd">
            <a:solidFill>
              <a:srgbClr val="FFD9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14"/>
          <p:cNvSpPr/>
          <p:nvPr/>
        </p:nvSpPr>
        <p:spPr>
          <a:xfrm flipV="1">
            <a:off x="549275" y="4838700"/>
            <a:ext cx="11094085" cy="53975"/>
          </a:xfrm>
          <a:prstGeom prst="line">
            <a:avLst/>
          </a:prstGeom>
          <a:ln w="28575" cap="rnd">
            <a:solidFill>
              <a:srgbClr val="FFD96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Изображение 2" descr="start-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005" y="718820"/>
            <a:ext cx="1412875" cy="14128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464560" y="1102995"/>
            <a:ext cx="46551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800">
                <a:latin typeface="Javanese Text" panose="02000000000000000000" charset="0"/>
                <a:cs typeface="Javanese Text" panose="02000000000000000000" charset="0"/>
              </a:rPr>
              <a:t>ДАТА ЗАПУСКА ПОРТАЛА </a:t>
            </a:r>
            <a:r>
              <a:rPr lang="en-US" altLang="ru-RU" sz="2800">
                <a:latin typeface="Javanese Text" panose="02000000000000000000" charset="0"/>
                <a:cs typeface="Javanese Text" panose="02000000000000000000" charset="0"/>
              </a:rPr>
              <a:t>OMARKET.KZ</a:t>
            </a:r>
            <a:r>
              <a:rPr lang="ru-RU" altLang="en-US" sz="2800">
                <a:latin typeface="Javanese Text" panose="02000000000000000000" charset="0"/>
                <a:cs typeface="Javanese Text" panose="02000000000000000000" charset="0"/>
              </a:rPr>
              <a:t>:</a:t>
            </a:r>
          </a:p>
          <a:p>
            <a:pPr algn="l"/>
            <a:r>
              <a:rPr lang="ru-RU" altLang="en-US" sz="2800">
                <a:latin typeface="Javanese Text" panose="02000000000000000000" charset="0"/>
                <a:cs typeface="Javanese Text" panose="02000000000000000000" charset="0"/>
              </a:rPr>
              <a:t>1 июня 2020 года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55930" y="2665730"/>
            <a:ext cx="11148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2000"/>
              <a:t>{                            }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183005" y="3295015"/>
            <a:ext cx="9581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/>
              <a:t>П.378 Правил: «..... Государственные закупки способом из одного источника путем прямого заключения договора по основанию, предусмотренному подпунктом 42) пункта 3 статьи 39 Закона осуществляются из электронного каталога товаров.</a:t>
            </a:r>
          </a:p>
        </p:txBody>
      </p:sp>
      <p:pic>
        <p:nvPicPr>
          <p:cNvPr id="7" name="Изображение 6" descr="shopping-cart-simp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20" y="5211445"/>
            <a:ext cx="1147445" cy="114744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568065" y="5380355"/>
            <a:ext cx="536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>
                <a:latin typeface="Bahnschrift Condensed" panose="020B0502040204020203" charset="0"/>
                <a:cs typeface="Bahnschrift Condensed" panose="020B0502040204020203" charset="0"/>
              </a:rPr>
              <a:t>Закуп товаров до 100 МРП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AutoShape 3"/>
          <p:cNvSpPr/>
          <p:nvPr/>
        </p:nvSpPr>
        <p:spPr>
          <a:xfrm>
            <a:off x="-73660" y="-20320"/>
            <a:ext cx="12299950" cy="68783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5" name="AutoShape 5"/>
          <p:cNvSpPr/>
          <p:nvPr/>
        </p:nvSpPr>
        <p:spPr>
          <a:xfrm>
            <a:off x="-40640" y="514985"/>
            <a:ext cx="12266930" cy="3070225"/>
          </a:xfrm>
          <a:prstGeom prst="rect">
            <a:avLst/>
          </a:prstGeom>
          <a:solidFill>
            <a:srgbClr val="FF9235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17240" y="2363470"/>
            <a:ext cx="814070" cy="9309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19935" y="1382395"/>
            <a:ext cx="798830" cy="9137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37225" y="6069965"/>
            <a:ext cx="704850" cy="6330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42510" y="5409565"/>
            <a:ext cx="735965" cy="66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42305" y="4728845"/>
            <a:ext cx="708025" cy="63627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18765" y="3679825"/>
            <a:ext cx="1851660" cy="1816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418080" y="593090"/>
            <a:ext cx="3247390" cy="106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10"/>
              </a:lnSpc>
            </a:pPr>
            <a:r>
              <a:rPr lang="en-US" sz="6000" b="1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21129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5850" y="2329180"/>
            <a:ext cx="1732915" cy="302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60"/>
              </a:lnSpc>
            </a:pPr>
            <a:r>
              <a:rPr lang="en-US" sz="1685">
                <a:solidFill>
                  <a:srgbClr val="545454"/>
                </a:solidFill>
                <a:latin typeface="Fira Sans Light Bold" panose="020B0503050000020004"/>
              </a:rPr>
              <a:t>Заказчики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38925" y="831850"/>
            <a:ext cx="4446905" cy="66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r>
              <a:rPr lang="en-US" sz="1845" b="1">
                <a:solidFill>
                  <a:srgbClr val="25383D"/>
                </a:solidFill>
                <a:latin typeface="Arial Black" panose="020B0A04020102020204" charset="0"/>
                <a:cs typeface="Arial Black" panose="020B0A04020102020204" charset="0"/>
              </a:rPr>
              <a:t>ЗАРЕГИСТРИРОВАННЫЕ ОРГАНИЗАЦИИ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62750" y="5012690"/>
            <a:ext cx="5625465" cy="35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1965">
                <a:solidFill>
                  <a:srgbClr val="2847A4"/>
                </a:solidFill>
                <a:latin typeface="Fira Sans Light" panose="020B0403050000020004"/>
              </a:rPr>
              <a:t>Качественные фотографии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15150" y="3679825"/>
            <a:ext cx="4109085" cy="375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30"/>
              </a:lnSpc>
            </a:pPr>
            <a:r>
              <a:rPr lang="en-US" sz="2095">
                <a:solidFill>
                  <a:srgbClr val="25383D"/>
                </a:solidFill>
                <a:latin typeface="Arial Black" panose="020B0A04020102020204" charset="0"/>
                <a:cs typeface="Arial Black" panose="020B0A04020102020204" charset="0"/>
              </a:rPr>
              <a:t>27 КАТЕГОРИЙ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91715" y="3294380"/>
            <a:ext cx="1839595" cy="302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60"/>
              </a:lnSpc>
            </a:pPr>
            <a:r>
              <a:rPr lang="en-US" sz="1685">
                <a:solidFill>
                  <a:srgbClr val="545454"/>
                </a:solidFill>
                <a:latin typeface="Fira Sans Light Bold" panose="020B0503050000020004"/>
              </a:rPr>
              <a:t>Поставщики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168015" y="1927225"/>
            <a:ext cx="4539615" cy="368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2400" b="1">
                <a:solidFill>
                  <a:srgbClr val="FFFFFF"/>
                </a:solidFill>
                <a:latin typeface="Bahnschrift Light SemiCondensed" panose="020B0502040204020203" charset="0"/>
                <a:cs typeface="Bahnschrift Light SemiCondensed" panose="020B0502040204020203" charset="0"/>
              </a:rPr>
              <a:t>14513 ОРГАНИЗАЦИИ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439285" y="2925445"/>
            <a:ext cx="3301365" cy="368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2400" b="1">
                <a:solidFill>
                  <a:srgbClr val="FFFFFF"/>
                </a:solidFill>
                <a:latin typeface="Bahnschrift Light Condensed" panose="020B0502040204020203" charset="0"/>
                <a:cs typeface="Bahnschrift Light Condensed" panose="020B0502040204020203" charset="0"/>
              </a:rPr>
              <a:t>6616 КОМПАНИИ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464935" y="3964305"/>
            <a:ext cx="4559300" cy="760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65"/>
              </a:lnSpc>
            </a:pPr>
            <a:r>
              <a:rPr lang="en-US" sz="2115">
                <a:solidFill>
                  <a:srgbClr val="25383D"/>
                </a:solidFill>
                <a:latin typeface="Rubik Black" panose="00000A00000000000000"/>
              </a:rPr>
              <a:t> </a:t>
            </a:r>
            <a:r>
              <a:rPr lang="en-US" sz="2115">
                <a:solidFill>
                  <a:srgbClr val="FF9235"/>
                </a:solidFill>
                <a:latin typeface="Arial Black" panose="020B0A04020102020204" charset="0"/>
                <a:cs typeface="Arial Black" panose="020B0A04020102020204" charset="0"/>
              </a:rPr>
              <a:t>320 ПОДКАТЕГОРИИ</a:t>
            </a:r>
          </a:p>
          <a:p>
            <a:pPr algn="r">
              <a:lnSpc>
                <a:spcPts val="2965"/>
              </a:lnSpc>
            </a:pPr>
            <a:endParaRPr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931535" y="4274185"/>
            <a:ext cx="5030470" cy="75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30"/>
              </a:lnSpc>
            </a:pPr>
            <a:r>
              <a:rPr lang="en-US" sz="2095">
                <a:solidFill>
                  <a:srgbClr val="FFFFFF"/>
                </a:solidFill>
                <a:latin typeface="Arial Black" panose="020B0A04020102020204" charset="0"/>
                <a:cs typeface="Arial Black" panose="020B0A04020102020204" charset="0"/>
              </a:rPr>
              <a:t>БОЛЕЕ 17</a:t>
            </a:r>
            <a:r>
              <a:rPr lang="ru-RU" altLang="en-US" sz="2095">
                <a:solidFill>
                  <a:srgbClr val="FFFFFF"/>
                </a:solidFill>
                <a:latin typeface="Arial Black" panose="020B0A04020102020204" charset="0"/>
                <a:cs typeface="Arial Black" panose="020B0A04020102020204" charset="0"/>
              </a:rPr>
              <a:t>7</a:t>
            </a:r>
            <a:r>
              <a:rPr lang="en-US" sz="2095">
                <a:solidFill>
                  <a:srgbClr val="FFFFFF"/>
                </a:solidFill>
                <a:latin typeface="Arial Black" panose="020B0A04020102020204" charset="0"/>
                <a:cs typeface="Arial Black" panose="020B0A04020102020204" charset="0"/>
              </a:rPr>
              <a:t> ТЫСЯЧ   ТОВАРОВ</a:t>
            </a:r>
          </a:p>
          <a:p>
            <a:pPr algn="r">
              <a:lnSpc>
                <a:spcPts val="2930"/>
              </a:lnSpc>
            </a:pPr>
            <a:endParaRPr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932170" y="5563870"/>
            <a:ext cx="5625465" cy="35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1965">
                <a:solidFill>
                  <a:srgbClr val="2847A4"/>
                </a:solidFill>
                <a:latin typeface="Fira Sans Light" panose="020B0403050000020004"/>
              </a:rPr>
              <a:t>Полные характеристики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66535" y="6210300"/>
            <a:ext cx="5625465" cy="35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1965">
                <a:solidFill>
                  <a:srgbClr val="2847A4"/>
                </a:solidFill>
                <a:latin typeface="Fira Sans Light" panose="020B0403050000020004"/>
              </a:rPr>
              <a:t>Подробное описание</a:t>
            </a:r>
          </a:p>
        </p:txBody>
      </p:sp>
      <p:sp>
        <p:nvSpPr>
          <p:cNvPr id="4" name="AutoShape 5"/>
          <p:cNvSpPr/>
          <p:nvPr/>
        </p:nvSpPr>
        <p:spPr>
          <a:xfrm>
            <a:off x="-40005" y="-33020"/>
            <a:ext cx="12259945" cy="8013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226060" y="119380"/>
            <a:ext cx="4888865" cy="831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en-US" sz="2320" b="1">
                <a:solidFill>
                  <a:srgbClr val="FFFFFF"/>
                </a:solidFill>
                <a:latin typeface="Segoe UI Black" panose="020B0A02040204020203" charset="0"/>
                <a:cs typeface="Segoe UI Black" panose="020B0A02040204020203" charset="0"/>
              </a:rPr>
              <a:t>С МОМЕНТА ЗАПУСКА</a:t>
            </a:r>
          </a:p>
          <a:p>
            <a:pPr algn="l">
              <a:lnSpc>
                <a:spcPts val="3245"/>
              </a:lnSpc>
            </a:pPr>
            <a:endParaRPr lang="en-US" sz="2320" b="1">
              <a:solidFill>
                <a:srgbClr val="FFFFFF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651885" y="4055110"/>
            <a:ext cx="635000" cy="590550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0" y="4197985"/>
            <a:ext cx="2542540" cy="1167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35"/>
              </a:lnSpc>
            </a:pPr>
            <a:r>
              <a:rPr lang="ru-RU" altLang="en-US" sz="2400" b="1">
                <a:solidFill>
                  <a:srgbClr val="25383D"/>
                </a:solidFill>
                <a:latin typeface="Bahnschrift SemiBold" panose="020B0502040204020203" charset="0"/>
                <a:cs typeface="Bahnschrift SemiBold" panose="020B0502040204020203" charset="0"/>
              </a:rPr>
              <a:t>КАТАЛОГ ТОВАРОВ</a:t>
            </a:r>
          </a:p>
          <a:p>
            <a:pPr algn="r">
              <a:lnSpc>
                <a:spcPts val="3035"/>
              </a:lnSpc>
            </a:pPr>
            <a:r>
              <a:rPr lang="en-US" altLang="ru-RU" sz="2400" b="1">
                <a:solidFill>
                  <a:srgbClr val="25383D"/>
                </a:solidFill>
                <a:latin typeface="Bahnschrift SemiBold" panose="020B0502040204020203" charset="0"/>
                <a:cs typeface="Bahnschrift SemiBold" panose="020B0502040204020203" charset="0"/>
              </a:rPr>
              <a:t>OMARKET.KZ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450" y="181610"/>
            <a:ext cx="92703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/>
              <a:t>Цели проекта для Министерства финансов РК</a:t>
            </a:r>
            <a:endParaRPr lang="en-US" sz="3200" dirty="0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92075"/>
            <a:ext cx="67437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"/>
          <p:cNvSpPr/>
          <p:nvPr/>
        </p:nvSpPr>
        <p:spPr>
          <a:xfrm>
            <a:off x="61595" y="982345"/>
            <a:ext cx="4754245" cy="3622675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ysDot"/>
          </a:ln>
        </p:spPr>
      </p:sp>
      <p:sp>
        <p:nvSpPr>
          <p:cNvPr id="16" name="Текстовое поле 15"/>
          <p:cNvSpPr txBox="1"/>
          <p:nvPr/>
        </p:nvSpPr>
        <p:spPr>
          <a:xfrm>
            <a:off x="152400" y="1090930"/>
            <a:ext cx="457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cap="all">
                <a:solidFill>
                  <a:schemeClr val="accent1">
                    <a:lumMod val="50000"/>
                  </a:schemeClr>
                </a:solidFill>
                <a:uFillTx/>
                <a:latin typeface="Bahnschrift SemiBold" panose="020B0502040204020203" charset="0"/>
                <a:cs typeface="Bahnschrift SemiBold" panose="020B0502040204020203" charset="0"/>
              </a:rPr>
              <a:t>Сокращение доли </a:t>
            </a:r>
            <a:r>
              <a:rPr lang="ru-RU" altLang="en-US" cap="all">
                <a:solidFill>
                  <a:schemeClr val="accent1">
                    <a:lumMod val="50000"/>
                  </a:schemeClr>
                </a:solidFill>
                <a:uFillTx/>
                <a:latin typeface="Bahnschrift SemiBold" panose="020B0502040204020203" charset="0"/>
                <a:ea typeface="+Основной текст (восточно-азиат" charset="0"/>
                <a:cs typeface="Bahnschrift SemiBold" panose="020B0502040204020203" charset="0"/>
              </a:rPr>
              <a:t>одного </a:t>
            </a:r>
            <a:r>
              <a:rPr lang="ru-RU" altLang="en-US" cap="all">
                <a:solidFill>
                  <a:schemeClr val="accent1">
                    <a:lumMod val="50000"/>
                  </a:schemeClr>
                </a:solidFill>
                <a:uFillTx/>
                <a:latin typeface="Bahnschrift SemiBold" panose="020B0502040204020203" charset="0"/>
                <a:cs typeface="Bahnschrift SemiBold" panose="020B0502040204020203" charset="0"/>
              </a:rPr>
              <a:t>источника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5148580" y="1090930"/>
            <a:ext cx="4570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cap="all">
                <a:solidFill>
                  <a:schemeClr val="accent1">
                    <a:lumMod val="50000"/>
                  </a:schemeClr>
                </a:solidFill>
                <a:uFillTx/>
                <a:latin typeface="Bahnschrift SemiBold" panose="020B0502040204020203" charset="0"/>
                <a:ea typeface="+Основной текст (восточно-азиат" charset="0"/>
                <a:cs typeface="Bahnschrift SemiBold" panose="020B0502040204020203" charset="0"/>
              </a:rPr>
              <a:t>       Экономия бюджетных средств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52400" y="4869180"/>
            <a:ext cx="5804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cap="all">
                <a:solidFill>
                  <a:schemeClr val="accent1">
                    <a:lumMod val="50000"/>
                  </a:schemeClr>
                </a:solidFill>
                <a:uFillTx/>
                <a:latin typeface="Bahnschrift SemiBold" panose="020B0502040204020203" charset="0"/>
                <a:ea typeface="+Основной текст (восточно-азиат" charset="0"/>
                <a:cs typeface="Bahnschrift SemiBold" panose="020B0502040204020203" charset="0"/>
              </a:rPr>
              <a:t>Формирование базы данных электронных </a:t>
            </a:r>
          </a:p>
          <a:p>
            <a:r>
              <a:rPr lang="ru-RU" altLang="en-US" cap="all">
                <a:solidFill>
                  <a:schemeClr val="accent1">
                    <a:lumMod val="50000"/>
                  </a:schemeClr>
                </a:solidFill>
                <a:uFillTx/>
                <a:latin typeface="Bahnschrift SemiBold" panose="020B0502040204020203" charset="0"/>
                <a:ea typeface="+Основной текст (восточно-азиат" charset="0"/>
                <a:cs typeface="Bahnschrift SemiBold" panose="020B0502040204020203" charset="0"/>
              </a:rPr>
              <a:t>паспортов товаров</a:t>
            </a:r>
          </a:p>
        </p:txBody>
      </p:sp>
      <p:sp>
        <p:nvSpPr>
          <p:cNvPr id="19" name="AutoShape 3"/>
          <p:cNvSpPr/>
          <p:nvPr/>
        </p:nvSpPr>
        <p:spPr>
          <a:xfrm>
            <a:off x="61595" y="74930"/>
            <a:ext cx="12069445" cy="707390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ysDot"/>
          </a:ln>
        </p:spPr>
      </p:sp>
      <p:sp>
        <p:nvSpPr>
          <p:cNvPr id="20" name="AutoShape 3"/>
          <p:cNvSpPr/>
          <p:nvPr/>
        </p:nvSpPr>
        <p:spPr>
          <a:xfrm>
            <a:off x="61595" y="4766310"/>
            <a:ext cx="12069445" cy="1940560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ysDot"/>
          </a:ln>
        </p:spPr>
      </p:sp>
      <p:sp>
        <p:nvSpPr>
          <p:cNvPr id="21" name="AutoShape 3"/>
          <p:cNvSpPr/>
          <p:nvPr/>
        </p:nvSpPr>
        <p:spPr>
          <a:xfrm>
            <a:off x="4954270" y="982345"/>
            <a:ext cx="7176770" cy="3623310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ysDot"/>
          </a:ln>
        </p:spPr>
      </p:sp>
      <p:sp>
        <p:nvSpPr>
          <p:cNvPr id="26" name="Текстовое поле 25"/>
          <p:cNvSpPr txBox="1"/>
          <p:nvPr/>
        </p:nvSpPr>
        <p:spPr>
          <a:xfrm>
            <a:off x="520700" y="3651250"/>
            <a:ext cx="3521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>
                <a:solidFill>
                  <a:schemeClr val="bg1">
                    <a:lumMod val="50000"/>
                  </a:schemeClr>
                </a:solidFill>
              </a:rPr>
              <a:t>Закупки товаров до 100 МРП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7750" y="2410460"/>
            <a:ext cx="2032635" cy="107378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spc="23" dirty="0" smtClean="0">
                <a:solidFill>
                  <a:schemeClr val="bg1"/>
                </a:solidFill>
                <a:latin typeface="Lucida Bright" panose="02040602050505020304" charset="0"/>
                <a:cs typeface="Lucida Bright" panose="02040602050505020304" charset="0"/>
              </a:rPr>
              <a:t>~</a:t>
            </a:r>
            <a:r>
              <a:rPr lang="ru-RU" sz="2800" b="1" cap="all" spc="23" dirty="0" smtClean="0">
                <a:solidFill>
                  <a:schemeClr val="bg1"/>
                </a:solidFill>
                <a:latin typeface="Lucida Bright" panose="02040602050505020304" charset="0"/>
                <a:cs typeface="Lucida Bright" panose="02040602050505020304" charset="0"/>
              </a:rPr>
              <a:t>40 млрд</a:t>
            </a:r>
            <a:r>
              <a:rPr lang="ru-RU" sz="2400" cap="all" spc="23" dirty="0">
                <a:solidFill>
                  <a:schemeClr val="bg1"/>
                </a:solidFill>
                <a:latin typeface="Lucida Bright" panose="02040602050505020304" charset="0"/>
                <a:cs typeface="Lucida Bright" panose="02040602050505020304" charset="0"/>
              </a:rPr>
              <a:t>. </a:t>
            </a:r>
            <a:r>
              <a:rPr lang="ru-RU" sz="2400" cap="all" spc="23" dirty="0" err="1" smtClean="0">
                <a:solidFill>
                  <a:schemeClr val="bg1"/>
                </a:solidFill>
                <a:latin typeface="Lucida Bright" panose="02040602050505020304" charset="0"/>
                <a:cs typeface="Lucida Bright" panose="02040602050505020304" charset="0"/>
              </a:rPr>
              <a:t>тг</a:t>
            </a:r>
            <a:endParaRPr lang="en-US" sz="2400" dirty="0">
              <a:latin typeface="Lucida Bright" panose="02040602050505020304" charset="0"/>
              <a:cs typeface="Lucida Bright" panose="0204060205050502030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5820" y="2073275"/>
            <a:ext cx="23368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spc="23" dirty="0" smtClean="0">
                <a:solidFill>
                  <a:srgbClr val="213563"/>
                </a:solidFill>
                <a:latin typeface="Lucida Bright" panose="02040602050505020304" charset="0"/>
                <a:cs typeface="Lucida Bright" panose="02040602050505020304" charset="0"/>
              </a:rPr>
              <a:t>~</a:t>
            </a:r>
            <a:r>
              <a:rPr lang="ru-RU" altLang="en-US" sz="1600" b="1" cap="all" spc="23" dirty="0" smtClean="0">
                <a:solidFill>
                  <a:srgbClr val="213563"/>
                </a:solidFill>
                <a:latin typeface="Lucida Bright" panose="02040602050505020304" charset="0"/>
                <a:cs typeface="Lucida Bright" panose="02040602050505020304" charset="0"/>
              </a:rPr>
              <a:t>1</a:t>
            </a:r>
            <a:r>
              <a:rPr lang="ru-RU" sz="1600" b="1" cap="all" spc="23" dirty="0" smtClean="0">
                <a:solidFill>
                  <a:srgbClr val="213563"/>
                </a:solidFill>
                <a:latin typeface="Lucida Bright" panose="02040602050505020304" charset="0"/>
                <a:cs typeface="Lucida Bright" panose="02040602050505020304" charset="0"/>
              </a:rPr>
              <a:t> </a:t>
            </a:r>
            <a:r>
              <a:rPr lang="ru-RU" sz="1600" cap="all" spc="23" dirty="0">
                <a:solidFill>
                  <a:srgbClr val="213563"/>
                </a:solidFill>
                <a:latin typeface="Lucida Bright" panose="02040602050505020304" charset="0"/>
                <a:cs typeface="Lucida Bright" panose="02040602050505020304" charset="0"/>
              </a:rPr>
              <a:t>млн. лотов</a:t>
            </a:r>
          </a:p>
        </p:txBody>
      </p:sp>
      <p:cxnSp>
        <p:nvCxnSpPr>
          <p:cNvPr id="30" name="Прямое соединение 29"/>
          <p:cNvCxnSpPr/>
          <p:nvPr/>
        </p:nvCxnSpPr>
        <p:spPr>
          <a:xfrm flipV="1">
            <a:off x="520700" y="3622675"/>
            <a:ext cx="3364865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466965" y="1736090"/>
            <a:ext cx="1151890" cy="2105025"/>
          </a:xfrm>
          <a:prstGeom prst="rect">
            <a:avLst/>
          </a:prstGeom>
          <a:solidFill>
            <a:srgbClr val="81B4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/>
              <a:t>18,7%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498465" y="3555365"/>
            <a:ext cx="1152525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/>
              <a:t>2,5%</a:t>
            </a:r>
          </a:p>
        </p:txBody>
      </p:sp>
      <p:cxnSp>
        <p:nvCxnSpPr>
          <p:cNvPr id="50" name="Прямое соединение 49"/>
          <p:cNvCxnSpPr/>
          <p:nvPr/>
        </p:nvCxnSpPr>
        <p:spPr>
          <a:xfrm flipV="1">
            <a:off x="5498465" y="3970655"/>
            <a:ext cx="4953000" cy="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Текстовое поле 50"/>
          <p:cNvSpPr txBox="1"/>
          <p:nvPr/>
        </p:nvSpPr>
        <p:spPr>
          <a:xfrm>
            <a:off x="5498465" y="4083685"/>
            <a:ext cx="1816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Условная экономия </a:t>
            </a:r>
          </a:p>
          <a:p>
            <a:r>
              <a:rPr lang="ru-RU" altLang="en-US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на 2019-2020 г.</a:t>
            </a:r>
          </a:p>
        </p:txBody>
      </p:sp>
      <p:sp>
        <p:nvSpPr>
          <p:cNvPr id="52" name="Текстовое поле 51"/>
          <p:cNvSpPr txBox="1"/>
          <p:nvPr/>
        </p:nvSpPr>
        <p:spPr>
          <a:xfrm>
            <a:off x="7466965" y="4083685"/>
            <a:ext cx="3813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Условная экономия </a:t>
            </a:r>
          </a:p>
          <a:p>
            <a:r>
              <a:rPr lang="ru-RU" altLang="en-US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с </a:t>
            </a:r>
            <a:r>
              <a:rPr lang="en-US" altLang="ru-RU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 </a:t>
            </a:r>
            <a:r>
              <a:rPr lang="ru-RU" altLang="en-US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момента запуска портала </a:t>
            </a:r>
            <a:r>
              <a:rPr lang="en-US" altLang="en-US" sz="1400">
                <a:solidFill>
                  <a:schemeClr val="bg1">
                    <a:lumMod val="50000"/>
                  </a:schemeClr>
                </a:solidFill>
                <a:latin typeface="Bahnschrift Condensed" panose="020B0502040204020203" charset="0"/>
                <a:cs typeface="Bahnschrift Condensed" panose="020B0502040204020203" charset="0"/>
              </a:rPr>
              <a:t>Omarket.kz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00050" y="5616575"/>
            <a:ext cx="2470150" cy="911225"/>
            <a:chOff x="9380" y="8349"/>
            <a:chExt cx="5299" cy="1890"/>
          </a:xfrm>
        </p:grpSpPr>
        <p:pic>
          <p:nvPicPr>
            <p:cNvPr id="54" name="Замещающее содержимое 39" descr="passport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0" y="8349"/>
              <a:ext cx="1891" cy="1891"/>
            </a:xfrm>
            <a:prstGeom prst="rect">
              <a:avLst/>
            </a:prstGeom>
          </p:spPr>
        </p:pic>
        <p:pic>
          <p:nvPicPr>
            <p:cNvPr id="55" name="Изображение 54" descr="computer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15" y="8393"/>
              <a:ext cx="1764" cy="1764"/>
            </a:xfrm>
            <a:prstGeom prst="rect">
              <a:avLst/>
            </a:prstGeom>
          </p:spPr>
        </p:pic>
        <p:cxnSp>
          <p:nvCxnSpPr>
            <p:cNvPr id="56" name="Прямое соединение 55"/>
            <p:cNvCxnSpPr/>
            <p:nvPr/>
          </p:nvCxnSpPr>
          <p:spPr>
            <a:xfrm flipV="1">
              <a:off x="11519" y="9264"/>
              <a:ext cx="1258" cy="22"/>
            </a:xfrm>
            <a:prstGeom prst="line">
              <a:avLst/>
            </a:prstGeom>
            <a:ln w="34925" cap="rnd" cmpd="sng">
              <a:solidFill>
                <a:srgbClr val="92D050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6440805" y="5146040"/>
            <a:ext cx="4939030" cy="374650"/>
            <a:chOff x="10143" y="8104"/>
            <a:chExt cx="7778" cy="590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10277" y="8104"/>
              <a:ext cx="7645" cy="580"/>
              <a:chOff x="10118" y="8104"/>
              <a:chExt cx="7645" cy="580"/>
            </a:xfrm>
          </p:grpSpPr>
          <p:sp>
            <p:nvSpPr>
              <p:cNvPr id="81" name="Текстовое поле 80"/>
              <p:cNvSpPr txBox="1"/>
              <p:nvPr/>
            </p:nvSpPr>
            <p:spPr>
              <a:xfrm>
                <a:off x="10581" y="8104"/>
                <a:ext cx="718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en-US">
                    <a:solidFill>
                      <a:schemeClr val="bg2">
                        <a:lumMod val="50000"/>
                      </a:schemeClr>
                    </a:solidFill>
                  </a:rPr>
                  <a:t>Идентификация товаров через таможню</a:t>
                </a:r>
              </a:p>
            </p:txBody>
          </p:sp>
          <p:pic>
            <p:nvPicPr>
              <p:cNvPr id="82" name="Замещающее содержимое 62" descr="success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18" y="8104"/>
                <a:ext cx="463" cy="463"/>
              </a:xfrm>
              <a:prstGeom prst="rect">
                <a:avLst/>
              </a:prstGeom>
            </p:spPr>
          </p:pic>
        </p:grpSp>
        <p:pic>
          <p:nvPicPr>
            <p:cNvPr id="89" name="Изображение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43" y="8104"/>
              <a:ext cx="597" cy="590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5717540" y="5616575"/>
            <a:ext cx="4939665" cy="374650"/>
            <a:chOff x="9264" y="8960"/>
            <a:chExt cx="7779" cy="590"/>
          </a:xfrm>
        </p:grpSpPr>
        <p:sp>
          <p:nvSpPr>
            <p:cNvPr id="84" name="Текстовое поле 83"/>
            <p:cNvSpPr txBox="1"/>
            <p:nvPr/>
          </p:nvSpPr>
          <p:spPr>
            <a:xfrm>
              <a:off x="9861" y="8960"/>
              <a:ext cx="7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solidFill>
                    <a:schemeClr val="bg2">
                      <a:lumMod val="50000"/>
                    </a:schemeClr>
                  </a:solidFill>
                </a:rPr>
                <a:t>Учет товаров в торговле (ЭСФ)</a:t>
              </a:r>
            </a:p>
          </p:txBody>
        </p:sp>
        <p:pic>
          <p:nvPicPr>
            <p:cNvPr id="91" name="Изображение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64" y="8960"/>
              <a:ext cx="597" cy="590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148580" y="6057900"/>
            <a:ext cx="4862830" cy="374650"/>
            <a:chOff x="8322" y="9691"/>
            <a:chExt cx="7658" cy="590"/>
          </a:xfrm>
        </p:grpSpPr>
        <p:sp>
          <p:nvSpPr>
            <p:cNvPr id="87" name="Текстовое поле 86"/>
            <p:cNvSpPr txBox="1"/>
            <p:nvPr/>
          </p:nvSpPr>
          <p:spPr>
            <a:xfrm>
              <a:off x="8798" y="9701"/>
              <a:ext cx="7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solidFill>
                    <a:schemeClr val="bg2">
                      <a:lumMod val="50000"/>
                    </a:schemeClr>
                  </a:solidFill>
                </a:rPr>
                <a:t>Прослеживание товаров через ИС МФ</a:t>
              </a:r>
            </a:p>
          </p:txBody>
        </p:sp>
        <p:pic>
          <p:nvPicPr>
            <p:cNvPr id="99" name="Изображение 9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2" y="9691"/>
              <a:ext cx="597" cy="5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40" y="118745"/>
            <a:ext cx="2012315" cy="583565"/>
          </a:xfrm>
          <a:prstGeom prst="rect">
            <a:avLst/>
          </a:prstGeom>
        </p:spPr>
      </p:pic>
      <p:pic>
        <p:nvPicPr>
          <p:cNvPr id="4" name="Замещающее содержимое 3" descr="graph (1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18140" y="103505"/>
            <a:ext cx="613410" cy="613410"/>
          </a:xfrm>
          <a:prstGeom prst="rect">
            <a:avLst/>
          </a:prstGeom>
        </p:spPr>
      </p:pic>
      <p:sp>
        <p:nvSpPr>
          <p:cNvPr id="13" name="AutoShape 3"/>
          <p:cNvSpPr/>
          <p:nvPr/>
        </p:nvSpPr>
        <p:spPr>
          <a:xfrm>
            <a:off x="60960" y="41275"/>
            <a:ext cx="12069445" cy="707390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ysDot"/>
          </a:ln>
        </p:spPr>
      </p:sp>
      <p:sp>
        <p:nvSpPr>
          <p:cNvPr id="6" name="TextBox 7"/>
          <p:cNvSpPr txBox="1"/>
          <p:nvPr/>
        </p:nvSpPr>
        <p:spPr>
          <a:xfrm>
            <a:off x="3242945" y="165100"/>
            <a:ext cx="57061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/>
              <a:t>Цели проекта для </a:t>
            </a:r>
            <a:r>
              <a:rPr lang="en-US" sz="3200" b="1" dirty="0"/>
              <a:t>Omarket.kz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77545" y="1278890"/>
            <a:ext cx="8128635" cy="1054735"/>
            <a:chOff x="2726" y="3912"/>
            <a:chExt cx="12801" cy="1661"/>
          </a:xfrm>
        </p:grpSpPr>
        <p:sp>
          <p:nvSpPr>
            <p:cNvPr id="7" name="Текстовое поле 6"/>
            <p:cNvSpPr txBox="1"/>
            <p:nvPr/>
          </p:nvSpPr>
          <p:spPr>
            <a:xfrm>
              <a:off x="4419" y="4557"/>
              <a:ext cx="111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cap="all">
                  <a:solidFill>
                    <a:schemeClr val="bg1">
                      <a:lumMod val="50000"/>
                    </a:schemeClr>
                  </a:solidFill>
                  <a:uFillTx/>
                  <a:latin typeface="Poor Richard" panose="02080502050505020702" charset="0"/>
                  <a:cs typeface="Poor Richard" panose="02080502050505020702" charset="0"/>
                </a:rPr>
                <a:t>предоставление лучших условий </a:t>
              </a:r>
              <a:r>
                <a:rPr lang="en-US" altLang="ru-RU" cap="all">
                  <a:solidFill>
                    <a:schemeClr val="bg1">
                      <a:lumMod val="50000"/>
                    </a:schemeClr>
                  </a:solidFill>
                  <a:uFillTx/>
                  <a:latin typeface="Poor Richard" panose="02080502050505020702" charset="0"/>
                  <a:cs typeface="Poor Richard" panose="02080502050505020702" charset="0"/>
                </a:rPr>
                <a:t> </a:t>
              </a:r>
              <a:r>
                <a:rPr lang="ru-RU" altLang="en-US" cap="all">
                  <a:solidFill>
                    <a:schemeClr val="bg1">
                      <a:lumMod val="50000"/>
                    </a:schemeClr>
                  </a:solidFill>
                  <a:uFillTx/>
                  <a:latin typeface="Poor Richard" panose="02080502050505020702" charset="0"/>
                  <a:cs typeface="Poor Richard" panose="02080502050505020702" charset="0"/>
                </a:rPr>
                <a:t>конечному покупателю</a:t>
              </a:r>
            </a:p>
          </p:txBody>
        </p:sp>
        <p:pic>
          <p:nvPicPr>
            <p:cNvPr id="15" name="Изображение 14" descr="lik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6" y="3912"/>
              <a:ext cx="1511" cy="1511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752600" y="2658745"/>
            <a:ext cx="8454390" cy="918210"/>
            <a:chOff x="4419" y="5991"/>
            <a:chExt cx="13314" cy="1446"/>
          </a:xfrm>
        </p:grpSpPr>
        <p:sp>
          <p:nvSpPr>
            <p:cNvPr id="10" name="Текстовое поле 9"/>
            <p:cNvSpPr txBox="1"/>
            <p:nvPr/>
          </p:nvSpPr>
          <p:spPr>
            <a:xfrm>
              <a:off x="5989" y="6587"/>
              <a:ext cx="117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cap="all">
                  <a:solidFill>
                    <a:schemeClr val="bg1">
                      <a:lumMod val="50000"/>
                    </a:schemeClr>
                  </a:solidFill>
                  <a:uFillTx/>
                  <a:latin typeface="Poor Richard" panose="02080502050505020702" charset="0"/>
                  <a:cs typeface="Poor Richard" panose="02080502050505020702" charset="0"/>
                </a:rPr>
                <a:t>Развитие сервисов Электронной коммерции для бизнеса ( B2b)</a:t>
              </a:r>
            </a:p>
          </p:txBody>
        </p:sp>
        <p:pic>
          <p:nvPicPr>
            <p:cNvPr id="17" name="Изображение 16" descr="online-sho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" y="5991"/>
              <a:ext cx="1447" cy="144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065145" y="3807460"/>
            <a:ext cx="7493582" cy="1116965"/>
            <a:chOff x="6139" y="7656"/>
            <a:chExt cx="12868" cy="1759"/>
          </a:xfrm>
        </p:grpSpPr>
        <p:sp>
          <p:nvSpPr>
            <p:cNvPr id="9" name="Текстовое поле 8"/>
            <p:cNvSpPr txBox="1"/>
            <p:nvPr/>
          </p:nvSpPr>
          <p:spPr>
            <a:xfrm>
              <a:off x="7898" y="8404"/>
              <a:ext cx="111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cap="all">
                  <a:solidFill>
                    <a:schemeClr val="bg1">
                      <a:lumMod val="50000"/>
                    </a:schemeClr>
                  </a:solidFill>
                  <a:uFillTx/>
                  <a:latin typeface="Poor Richard" panose="02080502050505020702" charset="0"/>
                  <a:cs typeface="Poor Richard" panose="02080502050505020702" charset="0"/>
                </a:rPr>
                <a:t>Расширение географии доставки</a:t>
              </a:r>
            </a:p>
          </p:txBody>
        </p:sp>
        <p:pic>
          <p:nvPicPr>
            <p:cNvPr id="18" name="Изображение 17" descr="delivery-truck (2)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9" y="7656"/>
              <a:ext cx="1759" cy="17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65" y="506730"/>
            <a:ext cx="2091690" cy="1177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7702" r="5313" b="26063"/>
          <a:stretch>
            <a:fillRect/>
          </a:stretch>
        </p:blipFill>
        <p:spPr>
          <a:xfrm>
            <a:off x="8815705" y="436880"/>
            <a:ext cx="3254375" cy="1304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" y="377190"/>
            <a:ext cx="1455420" cy="1436370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3145155"/>
            <a:ext cx="7259320" cy="3712845"/>
          </a:xfrm>
          <a:prstGeom prst="rect">
            <a:avLst/>
          </a:prstGeom>
        </p:spPr>
      </p:pic>
      <p:pic>
        <p:nvPicPr>
          <p:cNvPr id="13" name="Замещающее содержимое 12" descr="delivery-truck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221615" y="1995805"/>
            <a:ext cx="1099185" cy="1099185"/>
          </a:xfrm>
          <a:prstGeom prst="rect">
            <a:avLst/>
          </a:prstGeom>
        </p:spPr>
      </p:pic>
      <p:pic>
        <p:nvPicPr>
          <p:cNvPr id="16" name="Замещающее содержимое 15" descr="logo_sn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436620" y="188595"/>
            <a:ext cx="1800860" cy="18008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615" y="182245"/>
            <a:ext cx="11847830" cy="1813560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576705" y="2222500"/>
            <a:ext cx="4589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>
                <a:solidFill>
                  <a:srgbClr val="FA5818"/>
                </a:solidFill>
                <a:latin typeface="Century Gothic" panose="020B0502020202020204" charset="0"/>
                <a:cs typeface="Century Gothic" panose="020B0502020202020204" charset="0"/>
              </a:rPr>
              <a:t>Доставка</a:t>
            </a:r>
            <a:r>
              <a:rPr lang="en-US" altLang="ru-RU" sz="3600" b="1">
                <a:solidFill>
                  <a:srgbClr val="FA5818"/>
                </a:solidFill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en-US" sz="3600" b="1">
                <a:solidFill>
                  <a:srgbClr val="FA5818"/>
                </a:solidFill>
                <a:latin typeface="Century Gothic" panose="020B0502020202020204" charset="0"/>
                <a:cs typeface="Century Gothic" panose="020B0502020202020204" charset="0"/>
              </a:rPr>
              <a:t>OMarket</a:t>
            </a:r>
          </a:p>
        </p:txBody>
      </p:sp>
      <p:pic>
        <p:nvPicPr>
          <p:cNvPr id="4" name="Изображение 3" descr="rout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615" y="5213985"/>
            <a:ext cx="958215" cy="958215"/>
          </a:xfrm>
          <a:prstGeom prst="rect">
            <a:avLst/>
          </a:prstGeom>
        </p:spPr>
      </p:pic>
      <p:pic>
        <p:nvPicPr>
          <p:cNvPr id="5" name="Изображение 4" descr="deliver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615" y="3541395"/>
            <a:ext cx="1019810" cy="10198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391920" y="3541395"/>
            <a:ext cx="36607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charset="0"/>
                <a:cs typeface="Century Gothic" panose="020B0502020202020204" charset="0"/>
              </a:rPr>
              <a:t>Забор груза из  более </a:t>
            </a:r>
            <a:r>
              <a:rPr lang="ru-RU"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charset="0"/>
                <a:cs typeface="Century Gothic" panose="020B0502020202020204" charset="0"/>
              </a:rPr>
              <a:t>20 городов РК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391920" y="5109845"/>
            <a:ext cx="45891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charset="0"/>
                <a:cs typeface="Century Gothic" panose="020B0502020202020204" charset="0"/>
              </a:rPr>
              <a:t>Доставка в </a:t>
            </a:r>
            <a:r>
              <a:rPr lang="ru-RU"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charset="0"/>
                <a:cs typeface="Century Gothic" panose="020B0502020202020204" charset="0"/>
              </a:rPr>
              <a:t>3300+</a:t>
            </a:r>
            <a:endParaRPr lang="ru-RU" sz="28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charset="0"/>
                <a:cs typeface="Century Gothic" panose="020B0502020202020204" charset="0"/>
              </a:rPr>
              <a:t>населенных</a:t>
            </a:r>
          </a:p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charset="0"/>
                <a:cs typeface="Century Gothic" panose="020B0502020202020204" charset="0"/>
              </a:rPr>
              <a:t>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/>
      <p:bldP spid="6" grpId="2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/>
          <p:nvPr/>
        </p:nvSpPr>
        <p:spPr>
          <a:xfrm>
            <a:off x="-37465" y="0"/>
            <a:ext cx="12266930" cy="707390"/>
          </a:xfrm>
          <a:prstGeom prst="rect">
            <a:avLst/>
          </a:prstGeom>
          <a:solidFill>
            <a:srgbClr val="FF9235"/>
          </a:solidFill>
        </p:spPr>
      </p:sp>
      <p:sp>
        <p:nvSpPr>
          <p:cNvPr id="31" name="TextBox 31"/>
          <p:cNvSpPr txBox="1"/>
          <p:nvPr/>
        </p:nvSpPr>
        <p:spPr>
          <a:xfrm>
            <a:off x="2035810" y="291465"/>
            <a:ext cx="9692640" cy="41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ru-RU" altLang="en-US" sz="232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charset="0"/>
                <a:cs typeface="Bahnschrift SemiBold Condensed" panose="020B0502040204020203" charset="0"/>
              </a:rPr>
              <a:t>ПОДДЕРЖКА ОТЕЧЕСТВЕННЫХ ТОВАРОПРОИЗВОДИТЕЛЕЙ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53720" y="1092200"/>
            <a:ext cx="6605905" cy="1520190"/>
            <a:chOff x="712" y="1720"/>
            <a:chExt cx="10403" cy="2394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2" y="1934"/>
              <a:ext cx="4737" cy="2021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712" y="1720"/>
              <a:ext cx="10403" cy="2394"/>
            </a:xfrm>
            <a:prstGeom prst="rect">
              <a:avLst/>
            </a:prstGeom>
            <a:noFill/>
            <a:ln w="28575" cmpd="sng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" y="2509"/>
              <a:ext cx="4988" cy="1446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7534275" y="1092200"/>
            <a:ext cx="4065905" cy="73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Ebrima" panose="02000000000000000000" charset="0"/>
                <a:cs typeface="Ebrima" panose="02000000000000000000" charset="0"/>
              </a:rPr>
              <a:t>СТ-KZ </a:t>
            </a:r>
            <a:r>
              <a:rPr lang="ru-RU" altLang="en-US" sz="2000">
                <a:solidFill>
                  <a:schemeClr val="bg2">
                    <a:lumMod val="75000"/>
                  </a:schemeClr>
                </a:solidFill>
                <a:latin typeface="Ebrima" panose="02000000000000000000" charset="0"/>
                <a:cs typeface="Ebrima" panose="02000000000000000000" charset="0"/>
              </a:rPr>
              <a:t>И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Ebrima" panose="02000000000000000000" charset="0"/>
                <a:cs typeface="Ebrima" panose="02000000000000000000" charset="0"/>
              </a:rPr>
              <a:t> И</a:t>
            </a:r>
            <a:r>
              <a:rPr lang="ru-RU" altLang="en-US" sz="2000">
                <a:solidFill>
                  <a:schemeClr val="bg2">
                    <a:lumMod val="75000"/>
                  </a:schemeClr>
                </a:solidFill>
                <a:latin typeface="Ebrima" panose="02000000000000000000" charset="0"/>
                <a:cs typeface="Ebrima" panose="02000000000000000000" charset="0"/>
              </a:rPr>
              <a:t>НДУСТРИАЛЬНЫЙ </a:t>
            </a:r>
          </a:p>
          <a:p>
            <a:pPr algn="r">
              <a:lnSpc>
                <a:spcPts val="2880"/>
              </a:lnSpc>
            </a:pPr>
            <a:r>
              <a:rPr lang="ru-RU" altLang="en-US" sz="2000">
                <a:solidFill>
                  <a:schemeClr val="bg2">
                    <a:lumMod val="75000"/>
                  </a:schemeClr>
                </a:solidFill>
                <a:latin typeface="Ebrima" panose="02000000000000000000" charset="0"/>
                <a:cs typeface="Ebrima" panose="02000000000000000000" charset="0"/>
              </a:rPr>
              <a:t>СЕРТИФИКАТ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275" y="2698115"/>
            <a:ext cx="4065905" cy="3807460"/>
          </a:xfrm>
          <a:prstGeom prst="rect">
            <a:avLst/>
          </a:prstGeom>
          <a:ln w="28575" cmpd="dbl">
            <a:noFill/>
            <a:prstDash val="sysDash"/>
          </a:ln>
        </p:spPr>
      </p:pic>
      <p:pic>
        <p:nvPicPr>
          <p:cNvPr id="10" name="Изображение 9" descr="firs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" y="3072765"/>
            <a:ext cx="710565" cy="710565"/>
          </a:xfrm>
          <a:prstGeom prst="rect">
            <a:avLst/>
          </a:prstGeom>
        </p:spPr>
      </p:pic>
      <p:pic>
        <p:nvPicPr>
          <p:cNvPr id="15" name="Изображение 14" descr="fi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4032250"/>
            <a:ext cx="700405" cy="700405"/>
          </a:xfrm>
          <a:prstGeom prst="rect">
            <a:avLst/>
          </a:prstGeom>
        </p:spPr>
      </p:pic>
      <p:pic>
        <p:nvPicPr>
          <p:cNvPr id="16" name="Изображение 15" descr="tea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" y="4872990"/>
            <a:ext cx="748030" cy="74803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553210" y="3072765"/>
            <a:ext cx="4403725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ru-RU" sz="1965">
                <a:solidFill>
                  <a:srgbClr val="2847A4"/>
                </a:solidFill>
                <a:latin typeface="Fira Sans Light" panose="020B0403050000020004"/>
              </a:rPr>
              <a:t>Вывод товаров ОТП первым</a:t>
            </a:r>
          </a:p>
          <a:p>
            <a:pPr>
              <a:lnSpc>
                <a:spcPts val="2750"/>
              </a:lnSpc>
            </a:pPr>
            <a:r>
              <a:rPr lang="ru-RU" sz="1965">
                <a:solidFill>
                  <a:srgbClr val="2847A4"/>
                </a:solidFill>
                <a:latin typeface="Fira Sans Light" panose="020B0403050000020004"/>
              </a:rPr>
              <a:t>результатом, при поиске</a:t>
            </a:r>
          </a:p>
        </p:txBody>
      </p:sp>
      <p:sp>
        <p:nvSpPr>
          <p:cNvPr id="17" name="TextBox 38"/>
          <p:cNvSpPr txBox="1"/>
          <p:nvPr/>
        </p:nvSpPr>
        <p:spPr>
          <a:xfrm>
            <a:off x="1553210" y="4032250"/>
            <a:ext cx="4250055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ru-RU" altLang="en-US" sz="1965">
                <a:solidFill>
                  <a:srgbClr val="2847A4"/>
                </a:solidFill>
                <a:latin typeface="Fira Sans Light" panose="020B0403050000020004"/>
              </a:rPr>
              <a:t>Фильтр для поиска отечественных</a:t>
            </a:r>
          </a:p>
          <a:p>
            <a:pPr>
              <a:lnSpc>
                <a:spcPts val="2750"/>
              </a:lnSpc>
            </a:pPr>
            <a:r>
              <a:rPr lang="ru-RU" altLang="en-US" sz="1965">
                <a:solidFill>
                  <a:srgbClr val="2847A4"/>
                </a:solidFill>
                <a:latin typeface="Fira Sans Light" panose="020B0403050000020004"/>
              </a:rPr>
              <a:t>товаров</a:t>
            </a:r>
          </a:p>
        </p:txBody>
      </p:sp>
      <p:sp>
        <p:nvSpPr>
          <p:cNvPr id="18" name="TextBox 38"/>
          <p:cNvSpPr txBox="1"/>
          <p:nvPr/>
        </p:nvSpPr>
        <p:spPr>
          <a:xfrm>
            <a:off x="1553210" y="4894580"/>
            <a:ext cx="4250055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ru-RU" altLang="en-US" sz="1965">
                <a:solidFill>
                  <a:srgbClr val="2847A4"/>
                </a:solidFill>
                <a:latin typeface="Fira Sans Light" panose="020B0403050000020004"/>
              </a:rPr>
              <a:t>Производители управляют </a:t>
            </a:r>
          </a:p>
          <a:p>
            <a:pPr>
              <a:lnSpc>
                <a:spcPts val="2750"/>
              </a:lnSpc>
            </a:pPr>
            <a:r>
              <a:rPr lang="ru-RU" altLang="en-US" sz="1965">
                <a:solidFill>
                  <a:srgbClr val="2847A4"/>
                </a:solidFill>
                <a:latin typeface="Fira Sans Light" panose="020B0403050000020004"/>
              </a:rPr>
              <a:t>дилерской сетью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/>
          <p:nvPr/>
        </p:nvSpPr>
        <p:spPr>
          <a:xfrm>
            <a:off x="-34290" y="0"/>
            <a:ext cx="12259945" cy="6203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endParaRPr lang="ru-RU" altLang="en-US" sz="2800" b="1" dirty="0" err="1" smtClean="0">
              <a:solidFill>
                <a:schemeClr val="bg1"/>
              </a:solidFill>
              <a:latin typeface="Broadway" panose="04040905080B02020502" charset="0"/>
              <a:cs typeface="Broadway" panose="04040905080B02020502" charset="0"/>
              <a:sym typeface="+mn-e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0245" y="108585"/>
            <a:ext cx="9103360" cy="831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5"/>
              </a:lnSpc>
            </a:pPr>
            <a:r>
              <a:rPr lang="ru-RU" altLang="en-US" sz="2320">
                <a:solidFill>
                  <a:srgbClr val="FFFFFF"/>
                </a:solidFill>
                <a:latin typeface="Montserrat Black" panose="00000A00000000000000" charset="0"/>
                <a:cs typeface="Montserrat Black" panose="00000A00000000000000" charset="0"/>
              </a:rPr>
              <a:t> ПРОЦЕСС РАБОТЫ НА </a:t>
            </a:r>
            <a:r>
              <a:rPr lang="en-US" altLang="en-US" sz="2320">
                <a:solidFill>
                  <a:srgbClr val="FFFFFF"/>
                </a:solidFill>
                <a:latin typeface="Montserrat Black" panose="00000A00000000000000" charset="0"/>
                <a:cs typeface="Montserrat Black" panose="00000A00000000000000" charset="0"/>
              </a:rPr>
              <a:t>OMARKET.KZ</a:t>
            </a:r>
            <a:endParaRPr lang="en-US" sz="2320">
              <a:solidFill>
                <a:srgbClr val="FFFFFF"/>
              </a:solidFill>
              <a:latin typeface="Montserrat Black" panose="00000A00000000000000" charset="0"/>
              <a:cs typeface="Montserrat Black" panose="00000A00000000000000" charset="0"/>
            </a:endParaRPr>
          </a:p>
          <a:p>
            <a:pPr algn="l">
              <a:lnSpc>
                <a:spcPts val="3245"/>
              </a:lnSpc>
            </a:pPr>
            <a:endParaRPr>
              <a:latin typeface="Montserrat Black" panose="00000A00000000000000" charset="0"/>
              <a:cs typeface="Montserrat Black" panose="00000A0000000000000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930" y="915035"/>
            <a:ext cx="4147185" cy="5815330"/>
          </a:xfrm>
          <a:prstGeom prst="rect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428115" y="940435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>
                <a:solidFill>
                  <a:schemeClr val="tx1"/>
                </a:solidFill>
              </a:rPr>
              <a:t>ЗАКАЗЧИК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9235440" y="940435"/>
            <a:ext cx="3225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>
                <a:solidFill>
                  <a:schemeClr val="tx1"/>
                </a:solidFill>
              </a:rPr>
              <a:t>ПОСТАВЩИК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276340" y="916305"/>
            <a:ext cx="1457960" cy="1519555"/>
            <a:chOff x="8646" y="5786"/>
            <a:chExt cx="1912" cy="2299"/>
          </a:xfrm>
        </p:grpSpPr>
        <p:pic>
          <p:nvPicPr>
            <p:cNvPr id="49" name="Picture 18" descr="иконка imac, монитор, компьютер,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8" y="6325"/>
              <a:ext cx="1760" cy="1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" y="5786"/>
              <a:ext cx="1913" cy="54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0" y="6455"/>
              <a:ext cx="1478" cy="89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/>
            <a:srcRect t="47625" b="-2"/>
            <a:stretch>
              <a:fillRect/>
            </a:stretch>
          </p:blipFill>
          <p:spPr>
            <a:xfrm flipV="1">
              <a:off x="9147" y="7502"/>
              <a:ext cx="960" cy="72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6"/>
            <a:srcRect t="47625" b="-2"/>
            <a:stretch>
              <a:fillRect/>
            </a:stretch>
          </p:blipFill>
          <p:spPr>
            <a:xfrm flipV="1">
              <a:off x="9147" y="7544"/>
              <a:ext cx="960" cy="72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6"/>
            <a:srcRect t="47625" b="-2"/>
            <a:stretch>
              <a:fillRect/>
            </a:stretch>
          </p:blipFill>
          <p:spPr>
            <a:xfrm flipV="1">
              <a:off x="9129" y="7535"/>
              <a:ext cx="960" cy="7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6" y="7463"/>
              <a:ext cx="1563" cy="272"/>
            </a:xfrm>
            <a:prstGeom prst="rect">
              <a:avLst/>
            </a:prstGeom>
          </p:spPr>
        </p:pic>
      </p:grpSp>
      <p:sp>
        <p:nvSpPr>
          <p:cNvPr id="23" name="Текстовое поле 22"/>
          <p:cNvSpPr txBox="1"/>
          <p:nvPr/>
        </p:nvSpPr>
        <p:spPr>
          <a:xfrm>
            <a:off x="5321935" y="2741930"/>
            <a:ext cx="2493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Автоматический поиск наименьшей цены с учетом доставки, направление заказа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поставщику;</a:t>
            </a:r>
            <a:endParaRPr lang="ru-RU" altLang="en-US" b="1" dirty="0">
              <a:solidFill>
                <a:schemeClr val="bg1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8493125" y="2598420"/>
            <a:ext cx="3732530" cy="35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ru-RU" b="1">
                <a:solidFill>
                  <a:schemeClr val="bg2">
                    <a:lumMod val="50000"/>
                  </a:schemeClr>
                </a:solidFill>
                <a:latin typeface="Fira Sans Light" panose="020B0403050000020004"/>
              </a:rPr>
              <a:t>5. Резервирование товара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4613910" y="815340"/>
            <a:ext cx="1136015" cy="1605280"/>
            <a:chOff x="8962" y="3736"/>
            <a:chExt cx="1789" cy="2528"/>
          </a:xfrm>
        </p:grpSpPr>
        <p:pic>
          <p:nvPicPr>
            <p:cNvPr id="64" name="Picture 4" descr="иконка database, база данных,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" y="4484"/>
              <a:ext cx="1639" cy="1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9619" y="3736"/>
              <a:ext cx="1132" cy="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65" b="1" dirty="0"/>
                <a:t>АИИС ЭГЗ</a:t>
              </a:r>
            </a:p>
          </p:txBody>
        </p:sp>
        <p:pic>
          <p:nvPicPr>
            <p:cNvPr id="66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962" y="3750"/>
              <a:ext cx="828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Прямоугольник 66"/>
          <p:cNvSpPr/>
          <p:nvPr/>
        </p:nvSpPr>
        <p:spPr>
          <a:xfrm>
            <a:off x="7807960" y="944880"/>
            <a:ext cx="4147185" cy="5815330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5587365" y="1824355"/>
            <a:ext cx="743585" cy="19050"/>
          </a:xfrm>
          <a:prstGeom prst="straightConnector1">
            <a:avLst/>
          </a:prstGeom>
          <a:ln w="38100">
            <a:solidFill>
              <a:srgbClr val="33CC33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4613275" y="4404360"/>
            <a:ext cx="3200400" cy="1962150"/>
            <a:chOff x="7266" y="6805"/>
            <a:chExt cx="5040" cy="3090"/>
          </a:xfrm>
        </p:grpSpPr>
        <p:sp>
          <p:nvSpPr>
            <p:cNvPr id="63" name="Текстовое поле 62"/>
            <p:cNvSpPr txBox="1"/>
            <p:nvPr/>
          </p:nvSpPr>
          <p:spPr>
            <a:xfrm>
              <a:off x="7266" y="7571"/>
              <a:ext cx="5041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/>
              <a:r>
                <a:rPr lang="ru-RU" b="1" dirty="0">
                  <a:solidFill>
                    <a:srgbClr val="FA5818"/>
                  </a:solidFill>
                  <a:latin typeface="+mn-ea"/>
                  <a:cs typeface="+mn-ea"/>
                  <a:sym typeface="+mn-ea"/>
                </a:rPr>
                <a:t>6.Отправка информации о заказе с действующими предложениями в ЭГЗ (для отчета об одном источнике)</a:t>
              </a:r>
              <a:endParaRPr lang="ru-RU" altLang="en-US" b="1" dirty="0">
                <a:solidFill>
                  <a:srgbClr val="FA5818"/>
                </a:solidFill>
                <a:latin typeface="+mn-ea"/>
                <a:cs typeface="+mn-ea"/>
                <a:sym typeface="+mn-ea"/>
              </a:endParaRPr>
            </a:p>
          </p:txBody>
        </p:sp>
        <p:pic>
          <p:nvPicPr>
            <p:cNvPr id="70" name="Изображение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38" y="6805"/>
              <a:ext cx="2725" cy="762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364490" y="2774950"/>
            <a:ext cx="4249420" cy="704850"/>
            <a:chOff x="574" y="4370"/>
            <a:chExt cx="6692" cy="1110"/>
          </a:xfrm>
        </p:grpSpPr>
        <p:sp>
          <p:nvSpPr>
            <p:cNvPr id="29" name="TextBox 21"/>
            <p:cNvSpPr txBox="1"/>
            <p:nvPr/>
          </p:nvSpPr>
          <p:spPr>
            <a:xfrm>
              <a:off x="1388" y="4370"/>
              <a:ext cx="5878" cy="1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ru-RU" altLang="en-US" b="1">
                  <a:solidFill>
                    <a:srgbClr val="FA5818"/>
                  </a:solidFill>
                  <a:latin typeface="Fira Sans Light" panose="020B0403050000020004"/>
                </a:rPr>
                <a:t>3. Выбор товара и оформление заказа</a:t>
              </a:r>
            </a:p>
          </p:txBody>
        </p:sp>
        <p:pic>
          <p:nvPicPr>
            <p:cNvPr id="38" name="Изображение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15" y="4913"/>
              <a:ext cx="567" cy="567"/>
            </a:xfrm>
            <a:prstGeom prst="rect">
              <a:avLst/>
            </a:prstGeom>
          </p:spPr>
        </p:pic>
        <p:pic>
          <p:nvPicPr>
            <p:cNvPr id="73" name="Изображение 72" descr="basket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4" y="4516"/>
              <a:ext cx="705" cy="705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76555" y="3646170"/>
            <a:ext cx="4237355" cy="483235"/>
            <a:chOff x="593" y="5742"/>
            <a:chExt cx="6673" cy="761"/>
          </a:xfrm>
        </p:grpSpPr>
        <p:sp>
          <p:nvSpPr>
            <p:cNvPr id="32" name="TextBox 21"/>
            <p:cNvSpPr txBox="1"/>
            <p:nvPr/>
          </p:nvSpPr>
          <p:spPr>
            <a:xfrm>
              <a:off x="1388" y="5789"/>
              <a:ext cx="5878" cy="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ru-RU" altLang="en-US" b="1">
                  <a:solidFill>
                    <a:srgbClr val="2847A4"/>
                  </a:solidFill>
                  <a:latin typeface="Fira Sans Light" panose="020B0403050000020004"/>
                </a:rPr>
                <a:t>7. Формирование договора</a:t>
              </a:r>
            </a:p>
          </p:txBody>
        </p:sp>
        <p:pic>
          <p:nvPicPr>
            <p:cNvPr id="48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093" y="5718"/>
              <a:ext cx="555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Изображение 73" descr="contract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" y="5789"/>
              <a:ext cx="714" cy="714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7908925" y="3048635"/>
            <a:ext cx="4316730" cy="476885"/>
            <a:chOff x="12486" y="4319"/>
            <a:chExt cx="6798" cy="751"/>
          </a:xfrm>
        </p:grpSpPr>
        <p:sp>
          <p:nvSpPr>
            <p:cNvPr id="42" name="TextBox 21"/>
            <p:cNvSpPr txBox="1"/>
            <p:nvPr/>
          </p:nvSpPr>
          <p:spPr>
            <a:xfrm>
              <a:off x="13406" y="4516"/>
              <a:ext cx="5878" cy="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ru-RU" altLang="en-US" b="1">
                  <a:solidFill>
                    <a:srgbClr val="2847A4"/>
                  </a:solidFill>
                  <a:latin typeface="Fira Sans Light" panose="020B0403050000020004"/>
                </a:rPr>
                <a:t>8. Подписание договора</a:t>
              </a:r>
            </a:p>
          </p:txBody>
        </p:sp>
        <p:pic>
          <p:nvPicPr>
            <p:cNvPr id="57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7713" y="4399"/>
              <a:ext cx="555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Изображение 74" descr="pencil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486" y="4319"/>
              <a:ext cx="741" cy="741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306705" y="5875020"/>
            <a:ext cx="3177540" cy="491490"/>
            <a:chOff x="482" y="9084"/>
            <a:chExt cx="5004" cy="774"/>
          </a:xfrm>
        </p:grpSpPr>
        <p:sp>
          <p:nvSpPr>
            <p:cNvPr id="37" name="TextBox 21"/>
            <p:cNvSpPr txBox="1"/>
            <p:nvPr/>
          </p:nvSpPr>
          <p:spPr>
            <a:xfrm>
              <a:off x="1388" y="9304"/>
              <a:ext cx="4099" cy="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en-US" b="1">
                  <a:solidFill>
                    <a:srgbClr val="2847A4"/>
                  </a:solidFill>
                  <a:latin typeface="Fira Sans Light" panose="020B0403050000020004"/>
                </a:rPr>
                <a:t>13.</a:t>
              </a:r>
              <a:r>
                <a:rPr lang="ru-RU" altLang="en-US" b="1">
                  <a:solidFill>
                    <a:srgbClr val="2847A4"/>
                  </a:solidFill>
                  <a:latin typeface="Fira Sans Light" panose="020B0403050000020004"/>
                </a:rPr>
                <a:t>Оплата</a:t>
              </a:r>
            </a:p>
          </p:txBody>
        </p:sp>
        <p:pic>
          <p:nvPicPr>
            <p:cNvPr id="45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306" y="9280"/>
              <a:ext cx="555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Изображение 75" descr="salary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2" y="9084"/>
              <a:ext cx="775" cy="775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7908925" y="4944110"/>
            <a:ext cx="4316730" cy="518160"/>
            <a:chOff x="12486" y="6936"/>
            <a:chExt cx="6798" cy="816"/>
          </a:xfrm>
        </p:grpSpPr>
        <p:sp>
          <p:nvSpPr>
            <p:cNvPr id="44" name="TextBox 21"/>
            <p:cNvSpPr txBox="1"/>
            <p:nvPr/>
          </p:nvSpPr>
          <p:spPr>
            <a:xfrm>
              <a:off x="13406" y="6990"/>
              <a:ext cx="5878" cy="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ru-RU" altLang="en-US" b="1">
                  <a:solidFill>
                    <a:srgbClr val="2847A4"/>
                  </a:solidFill>
                  <a:latin typeface="Fira Sans Light" panose="020B0403050000020004"/>
                </a:rPr>
                <a:t>1</a:t>
              </a:r>
              <a:r>
                <a:rPr lang="en-US" altLang="ru-RU" b="1">
                  <a:solidFill>
                    <a:srgbClr val="2847A4"/>
                  </a:solidFill>
                  <a:latin typeface="Fira Sans Light" panose="020B0403050000020004"/>
                </a:rPr>
                <a:t>1</a:t>
              </a:r>
              <a:r>
                <a:rPr lang="ru-RU" altLang="en-US" b="1">
                  <a:solidFill>
                    <a:srgbClr val="2847A4"/>
                  </a:solidFill>
                  <a:latin typeface="Fira Sans Light" panose="020B0403050000020004"/>
                </a:rPr>
                <a:t>. Выставление акта</a:t>
              </a:r>
            </a:p>
          </p:txBody>
        </p:sp>
        <p:pic>
          <p:nvPicPr>
            <p:cNvPr id="54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7110" y="6988"/>
              <a:ext cx="555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Изображение 76" descr="alert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486" y="6936"/>
              <a:ext cx="816" cy="816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7844790" y="3785870"/>
            <a:ext cx="4115435" cy="1057910"/>
            <a:chOff x="12307" y="5270"/>
            <a:chExt cx="6977" cy="1666"/>
          </a:xfrm>
        </p:grpSpPr>
        <p:sp>
          <p:nvSpPr>
            <p:cNvPr id="43" name="TextBox 21"/>
            <p:cNvSpPr txBox="1"/>
            <p:nvPr/>
          </p:nvSpPr>
          <p:spPr>
            <a:xfrm>
              <a:off x="13577" y="5270"/>
              <a:ext cx="5707" cy="1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ru-RU" altLang="en-US" b="1">
                  <a:solidFill>
                    <a:srgbClr val="FA5818"/>
                  </a:solidFill>
                  <a:latin typeface="Fira Sans Light" panose="020B0403050000020004"/>
                </a:rPr>
                <a:t>9. Отправка товара </a:t>
              </a:r>
            </a:p>
            <a:p>
              <a:pPr>
                <a:lnSpc>
                  <a:spcPts val="2750"/>
                </a:lnSpc>
              </a:pPr>
              <a:r>
                <a:rPr lang="ru-RU" altLang="en-US" b="1">
                  <a:solidFill>
                    <a:srgbClr val="FA5818"/>
                  </a:solidFill>
                  <a:latin typeface="Fira Sans Light" panose="020B0403050000020004"/>
                </a:rPr>
                <a:t>(доставка транспортной компанией -трекинг)</a:t>
              </a:r>
            </a:p>
          </p:txBody>
        </p:sp>
        <p:pic>
          <p:nvPicPr>
            <p:cNvPr id="50" name="Изображение 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408" y="5384"/>
              <a:ext cx="567" cy="567"/>
            </a:xfrm>
            <a:prstGeom prst="rect">
              <a:avLst/>
            </a:prstGeom>
          </p:spPr>
        </p:pic>
        <p:pic>
          <p:nvPicPr>
            <p:cNvPr id="78" name="Изображение 77" descr="delivery-truck (1)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307" y="5274"/>
              <a:ext cx="1099" cy="1099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7908925" y="1469390"/>
            <a:ext cx="4316730" cy="1057910"/>
            <a:chOff x="12486" y="2477"/>
            <a:chExt cx="6798" cy="166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13406" y="2477"/>
              <a:ext cx="5878" cy="1666"/>
              <a:chOff x="12499" y="2552"/>
              <a:chExt cx="5878" cy="1666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12499" y="2552"/>
                <a:ext cx="5878" cy="16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50"/>
                  </a:lnSpc>
                </a:pPr>
                <a:r>
                  <a:rPr lang="ru-RU" b="1">
                    <a:solidFill>
                      <a:srgbClr val="FA5818"/>
                    </a:solidFill>
                    <a:latin typeface="Fira Sans Light" panose="020B0403050000020004"/>
                  </a:rPr>
                  <a:t>4. Подтверждение заказа (наличие и условия поставки) </a:t>
                </a:r>
              </a:p>
              <a:p>
                <a:pPr>
                  <a:lnSpc>
                    <a:spcPts val="2750"/>
                  </a:lnSpc>
                </a:pPr>
                <a:r>
                  <a:rPr lang="ru-RU" sz="1600">
                    <a:solidFill>
                      <a:schemeClr val="accent2"/>
                    </a:solidFill>
                    <a:latin typeface="Bahnschrift SemiLight" panose="020B0502040204020203" charset="0"/>
                    <a:cs typeface="Bahnschrift SemiLight" panose="020B0502040204020203" charset="0"/>
                  </a:rPr>
                  <a:t>СМС оповещение о заказе</a:t>
                </a:r>
              </a:p>
            </p:txBody>
          </p:sp>
          <p:pic>
            <p:nvPicPr>
              <p:cNvPr id="53" name="Изображение 5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49" y="3651"/>
                <a:ext cx="567" cy="567"/>
              </a:xfrm>
              <a:prstGeom prst="rect">
                <a:avLst/>
              </a:prstGeom>
            </p:spPr>
          </p:pic>
        </p:grpSp>
        <p:pic>
          <p:nvPicPr>
            <p:cNvPr id="79" name="Изображение 78" descr="confirm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486" y="2625"/>
              <a:ext cx="703" cy="70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76555" y="1515110"/>
            <a:ext cx="4237355" cy="516255"/>
            <a:chOff x="593" y="2386"/>
            <a:chExt cx="6673" cy="813"/>
          </a:xfrm>
        </p:grpSpPr>
        <p:pic>
          <p:nvPicPr>
            <p:cNvPr id="55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270" y="2586"/>
              <a:ext cx="555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1"/>
            <p:cNvSpPr txBox="1"/>
            <p:nvPr/>
          </p:nvSpPr>
          <p:spPr>
            <a:xfrm>
              <a:off x="1388" y="2645"/>
              <a:ext cx="5878" cy="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en-US" b="1">
                  <a:solidFill>
                    <a:srgbClr val="2847A4"/>
                  </a:solidFill>
                  <a:latin typeface="Fira Sans Light" panose="020B0403050000020004"/>
                </a:rPr>
                <a:t>1. Ввод планов</a:t>
              </a:r>
              <a:r>
                <a:rPr lang="en-US">
                  <a:solidFill>
                    <a:srgbClr val="2847A4"/>
                  </a:solidFill>
                  <a:latin typeface="Fira Sans Light" panose="020B0403050000020004"/>
                </a:rPr>
                <a:t> (КТРУ товары)</a:t>
              </a:r>
            </a:p>
          </p:txBody>
        </p:sp>
        <p:pic>
          <p:nvPicPr>
            <p:cNvPr id="80" name="Изображение 79" descr="add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3" y="2386"/>
              <a:ext cx="686" cy="686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65125" y="2174240"/>
            <a:ext cx="4248785" cy="433070"/>
            <a:chOff x="575" y="3424"/>
            <a:chExt cx="6691" cy="682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1388" y="3472"/>
              <a:ext cx="5878" cy="571"/>
              <a:chOff x="1521" y="3657"/>
              <a:chExt cx="5878" cy="571"/>
            </a:xfrm>
          </p:grpSpPr>
          <p:pic>
            <p:nvPicPr>
              <p:cNvPr id="25" name="Изображение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6" y="3657"/>
                <a:ext cx="567" cy="567"/>
              </a:xfrm>
              <a:prstGeom prst="rect">
                <a:avLst/>
              </a:prstGeom>
            </p:spPr>
          </p:pic>
          <p:sp>
            <p:nvSpPr>
              <p:cNvPr id="28" name="TextBox 21"/>
              <p:cNvSpPr txBox="1"/>
              <p:nvPr/>
            </p:nvSpPr>
            <p:spPr>
              <a:xfrm>
                <a:off x="1521" y="3673"/>
                <a:ext cx="5878" cy="5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50"/>
                  </a:lnSpc>
                </a:pPr>
                <a:r>
                  <a:rPr lang="en-US" b="1">
                    <a:solidFill>
                      <a:srgbClr val="FA5818"/>
                    </a:solidFill>
                    <a:latin typeface="Fira Sans Light" panose="020B0403050000020004"/>
                  </a:rPr>
                  <a:t>2</a:t>
                </a:r>
                <a:r>
                  <a:rPr lang="ru-RU" b="1">
                    <a:solidFill>
                      <a:srgbClr val="FA5818"/>
                    </a:solidFill>
                    <a:latin typeface="Fira Sans Light" panose="020B0403050000020004"/>
                  </a:rPr>
                  <a:t>. Поиск товара</a:t>
                </a:r>
              </a:p>
            </p:txBody>
          </p:sp>
        </p:grpSp>
        <p:pic>
          <p:nvPicPr>
            <p:cNvPr id="81" name="Изображение 80" descr="loupe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5" y="3424"/>
              <a:ext cx="682" cy="682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411480" y="4368800"/>
            <a:ext cx="4202430" cy="704850"/>
            <a:chOff x="648" y="6880"/>
            <a:chExt cx="6618" cy="1110"/>
          </a:xfrm>
        </p:grpSpPr>
        <p:sp>
          <p:nvSpPr>
            <p:cNvPr id="30" name="TextBox 21"/>
            <p:cNvSpPr txBox="1"/>
            <p:nvPr/>
          </p:nvSpPr>
          <p:spPr>
            <a:xfrm>
              <a:off x="1388" y="6880"/>
              <a:ext cx="5878" cy="1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r>
                <a:rPr lang="en-US" b="1">
                  <a:solidFill>
                    <a:srgbClr val="2847A4"/>
                  </a:solidFill>
                  <a:latin typeface="Fira Sans Light" panose="020B0403050000020004"/>
                </a:rPr>
                <a:t>10.</a:t>
              </a:r>
              <a:r>
                <a:rPr lang="ru-RU" altLang="en-US" b="1">
                  <a:solidFill>
                    <a:srgbClr val="2847A4"/>
                  </a:solidFill>
                  <a:latin typeface="Fira Sans Light" panose="020B0403050000020004"/>
                </a:rPr>
                <a:t>Скан накладной (возврат накладной)</a:t>
              </a:r>
            </a:p>
          </p:txBody>
        </p:sp>
        <p:pic>
          <p:nvPicPr>
            <p:cNvPr id="47" name="Picture 2" descr="https://goszakup.gov.kz/images/logo_header_mi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624" y="7411"/>
              <a:ext cx="555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Изображение 81" descr="return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8" y="7143"/>
              <a:ext cx="609" cy="609"/>
            </a:xfrm>
            <a:prstGeom prst="rect">
              <a:avLst/>
            </a:prstGeom>
          </p:spPr>
        </p:pic>
      </p:grpSp>
      <p:cxnSp>
        <p:nvCxnSpPr>
          <p:cNvPr id="95" name="Прямая со стрелкой 94"/>
          <p:cNvCxnSpPr/>
          <p:nvPr/>
        </p:nvCxnSpPr>
        <p:spPr>
          <a:xfrm>
            <a:off x="5031105" y="2247900"/>
            <a:ext cx="375285" cy="2204720"/>
          </a:xfrm>
          <a:prstGeom prst="straightConnector1">
            <a:avLst/>
          </a:prstGeom>
          <a:ln w="38100">
            <a:solidFill>
              <a:srgbClr val="33CC33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267970" y="5136515"/>
            <a:ext cx="4345940" cy="529590"/>
            <a:chOff x="422" y="8089"/>
            <a:chExt cx="6844" cy="834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1388" y="8369"/>
              <a:ext cx="5878" cy="555"/>
              <a:chOff x="1388" y="8369"/>
              <a:chExt cx="5878" cy="555"/>
            </a:xfrm>
          </p:grpSpPr>
          <p:sp>
            <p:nvSpPr>
              <p:cNvPr id="36" name="TextBox 21"/>
              <p:cNvSpPr txBox="1"/>
              <p:nvPr/>
            </p:nvSpPr>
            <p:spPr>
              <a:xfrm>
                <a:off x="1388" y="8369"/>
                <a:ext cx="5878" cy="5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50"/>
                  </a:lnSpc>
                </a:pPr>
                <a:r>
                  <a:rPr lang="en-US" b="1">
                    <a:solidFill>
                      <a:srgbClr val="2847A4"/>
                    </a:solidFill>
                    <a:latin typeface="Fira Sans Light" panose="020B0403050000020004"/>
                  </a:rPr>
                  <a:t>12.</a:t>
                </a:r>
                <a:r>
                  <a:rPr lang="ru-RU" altLang="en-US" b="1">
                    <a:solidFill>
                      <a:srgbClr val="2847A4"/>
                    </a:solidFill>
                    <a:latin typeface="Fira Sans Light" panose="020B0403050000020004"/>
                  </a:rPr>
                  <a:t> Подписание акта</a:t>
                </a:r>
              </a:p>
            </p:txBody>
          </p:sp>
          <p:pic>
            <p:nvPicPr>
              <p:cNvPr id="46" name="Picture 2" descr="https://goszakup.gov.kz/images/logo_header_min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4909" y="8345"/>
                <a:ext cx="555" cy="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6" name="Изображение 95" descr="agreement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2" y="8089"/>
              <a:ext cx="835" cy="8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847725"/>
            <a:ext cx="6183630" cy="60102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62345" y="846455"/>
            <a:ext cx="6129020" cy="601027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 cmpd="dbl">
            <a:noFill/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9" name="AutoShape 5"/>
          <p:cNvSpPr/>
          <p:nvPr/>
        </p:nvSpPr>
        <p:spPr>
          <a:xfrm>
            <a:off x="-37465" y="0"/>
            <a:ext cx="12266930" cy="847090"/>
          </a:xfrm>
          <a:prstGeom prst="rect">
            <a:avLst/>
          </a:prstGeom>
          <a:solidFill>
            <a:srgbClr val="FF9235"/>
          </a:solidFill>
        </p:spPr>
      </p:sp>
      <p:sp>
        <p:nvSpPr>
          <p:cNvPr id="10" name="Текстовое поле 9"/>
          <p:cNvSpPr txBox="1"/>
          <p:nvPr/>
        </p:nvSpPr>
        <p:spPr>
          <a:xfrm>
            <a:off x="1934210" y="1534160"/>
            <a:ext cx="3383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cap="all">
                <a:solidFill>
                  <a:schemeClr val="tx1"/>
                </a:solidFill>
                <a:uFillTx/>
                <a:latin typeface="Montserrat Black" panose="00000A00000000000000" charset="0"/>
                <a:ea typeface="+Основной текст (восточно-азиат" charset="0"/>
                <a:cs typeface="Montserrat Black" panose="00000A00000000000000" charset="0"/>
              </a:rPr>
              <a:t>Для государства</a:t>
            </a:r>
            <a:r>
              <a:rPr lang="ru-RU" altLang="en-US" b="1" cap="all">
                <a:solidFill>
                  <a:schemeClr val="tx1"/>
                </a:solidFill>
                <a:uFillTx/>
                <a:latin typeface="Montserrat Black" panose="00000A00000000000000" charset="0"/>
                <a:ea typeface="+Основной текст (восточно-азиат" charset="0"/>
                <a:cs typeface="Montserrat Black" panose="00000A00000000000000" charset="0"/>
              </a:rPr>
              <a:t>: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8167370" y="1540510"/>
            <a:ext cx="298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cap="all">
                <a:solidFill>
                  <a:schemeClr val="bg1"/>
                </a:solidFill>
                <a:uFillTx/>
                <a:latin typeface="Montserrat Black" panose="00000A00000000000000" charset="0"/>
                <a:ea typeface="+Основной текст (восточно-азиат" charset="0"/>
                <a:cs typeface="Montserrat Black" panose="00000A00000000000000" charset="0"/>
              </a:rPr>
              <a:t>Для бизнеса: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0820" y="119380"/>
            <a:ext cx="11798935" cy="41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5"/>
              </a:lnSpc>
            </a:pPr>
            <a:r>
              <a:rPr lang="en-US" sz="2300" b="1" cap="all">
                <a:solidFill>
                  <a:srgbClr val="FFFFFF"/>
                </a:solidFill>
                <a:uFillTx/>
                <a:latin typeface="Bahnschrift SemiBold Condensed" panose="020B0502040204020203" charset="0"/>
                <a:ea typeface="+Основной текст (восточно-азиат" charset="0"/>
                <a:cs typeface="Bahnschrift SemiBold Condensed" panose="020B0502040204020203" charset="0"/>
              </a:rPr>
              <a:t>Преимущества использования Омаркет</a:t>
            </a:r>
          </a:p>
        </p:txBody>
      </p:sp>
      <p:pic>
        <p:nvPicPr>
          <p:cNvPr id="23" name="Замещающее содержимое 22" descr="bank (1)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2490" y="1214120"/>
            <a:ext cx="973455" cy="973455"/>
          </a:xfrm>
          <a:prstGeom prst="rect">
            <a:avLst/>
          </a:prstGeom>
        </p:spPr>
      </p:pic>
      <p:pic>
        <p:nvPicPr>
          <p:cNvPr id="24" name="Замещающее содержимое 23" descr="plan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65315" y="1214120"/>
            <a:ext cx="973455" cy="9734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10820" y="2444115"/>
            <a:ext cx="5133340" cy="828675"/>
            <a:chOff x="422" y="3947"/>
            <a:chExt cx="8084" cy="1305"/>
          </a:xfrm>
        </p:grpSpPr>
        <p:sp>
          <p:nvSpPr>
            <p:cNvPr id="12" name="Текстовое поле 11"/>
            <p:cNvSpPr txBox="1"/>
            <p:nvPr/>
          </p:nvSpPr>
          <p:spPr>
            <a:xfrm>
              <a:off x="1877" y="4236"/>
              <a:ext cx="66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latin typeface="Bahnschrift SemiCondensed" panose="020B0502040204020203" charset="0"/>
                  <a:cs typeface="Bahnschrift SemiCondensed" panose="020B0502040204020203" charset="0"/>
                </a:rPr>
                <a:t>Аналитика по часто закупаемым товарам</a:t>
              </a:r>
            </a:p>
          </p:txBody>
        </p:sp>
        <p:pic>
          <p:nvPicPr>
            <p:cNvPr id="26" name="Изображение 25" descr="analytic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" y="3947"/>
              <a:ext cx="1189" cy="118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49555" y="4250690"/>
            <a:ext cx="5094605" cy="753745"/>
            <a:chOff x="533" y="7492"/>
            <a:chExt cx="8023" cy="1187"/>
          </a:xfrm>
        </p:grpSpPr>
        <p:sp>
          <p:nvSpPr>
            <p:cNvPr id="15" name="Текстовое поле 14"/>
            <p:cNvSpPr txBox="1"/>
            <p:nvPr/>
          </p:nvSpPr>
          <p:spPr>
            <a:xfrm>
              <a:off x="1927" y="7663"/>
              <a:ext cx="66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latin typeface="Bahnschrift SemiCondensed" panose="020B0502040204020203" charset="0"/>
                  <a:cs typeface="Bahnschrift SemiCondensed" panose="020B0502040204020203" charset="0"/>
                </a:rPr>
                <a:t>Поддержка Отечественных Товаропроизводителей</a:t>
              </a:r>
              <a:endParaRPr lang="en-US" altLang="en-US">
                <a:latin typeface="Bahnschrift SemiCondensed" panose="020B0502040204020203" charset="0"/>
                <a:cs typeface="Bahnschrift SemiCondensed" panose="020B0502040204020203" charset="0"/>
              </a:endParaRPr>
            </a:p>
          </p:txBody>
        </p:sp>
        <p:pic>
          <p:nvPicPr>
            <p:cNvPr id="27" name="Изображение 26" descr="made_in_kz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" y="7492"/>
              <a:ext cx="1254" cy="751"/>
            </a:xfrm>
            <a:prstGeom prst="rect">
              <a:avLst/>
            </a:prstGeom>
            <a:ln w="25400" cap="rnd">
              <a:solidFill>
                <a:schemeClr val="bg2">
                  <a:lumMod val="25000"/>
                </a:schemeClr>
              </a:solidFill>
              <a:round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210820" y="3282315"/>
            <a:ext cx="5626100" cy="753745"/>
            <a:chOff x="332" y="5357"/>
            <a:chExt cx="8860" cy="1187"/>
          </a:xfrm>
        </p:grpSpPr>
        <p:sp>
          <p:nvSpPr>
            <p:cNvPr id="14" name="Текстовое поле 13"/>
            <p:cNvSpPr txBox="1"/>
            <p:nvPr/>
          </p:nvSpPr>
          <p:spPr>
            <a:xfrm>
              <a:off x="332" y="5964"/>
              <a:ext cx="767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latin typeface="Bahnschrift SemiCondensed" panose="020B0502040204020203" charset="0"/>
                  <a:cs typeface="Bahnschrift SemiCondensed" panose="020B0502040204020203" charset="0"/>
                </a:rPr>
                <a:t>Формирование типовых тех.спецификаций</a:t>
              </a:r>
            </a:p>
          </p:txBody>
        </p:sp>
        <p:pic>
          <p:nvPicPr>
            <p:cNvPr id="29" name="Изображение 28" descr="document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5" y="5357"/>
              <a:ext cx="1187" cy="1187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213995" y="4880610"/>
            <a:ext cx="5622925" cy="750570"/>
            <a:chOff x="332" y="8657"/>
            <a:chExt cx="8855" cy="1182"/>
          </a:xfrm>
        </p:grpSpPr>
        <p:sp>
          <p:nvSpPr>
            <p:cNvPr id="16" name="Текстовое поле 15"/>
            <p:cNvSpPr txBox="1"/>
            <p:nvPr/>
          </p:nvSpPr>
          <p:spPr>
            <a:xfrm>
              <a:off x="332" y="9259"/>
              <a:ext cx="73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latin typeface="Bahnschrift SemiCondensed" panose="020B0502040204020203" charset="0"/>
                  <a:cs typeface="Bahnschrift SemiCondensed" panose="020B0502040204020203" charset="0"/>
                </a:rPr>
                <a:t>Обеспечение связи нац.классификаторов </a:t>
              </a:r>
            </a:p>
          </p:txBody>
        </p:sp>
        <p:pic>
          <p:nvPicPr>
            <p:cNvPr id="30" name="Изображение 29" descr="decentralized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05" y="8657"/>
              <a:ext cx="1182" cy="118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183630" y="2469515"/>
            <a:ext cx="6150610" cy="729615"/>
            <a:chOff x="9738" y="3889"/>
            <a:chExt cx="9686" cy="1149"/>
          </a:xfrm>
        </p:grpSpPr>
        <p:sp>
          <p:nvSpPr>
            <p:cNvPr id="18" name="Текстовое поле 17"/>
            <p:cNvSpPr txBox="1"/>
            <p:nvPr/>
          </p:nvSpPr>
          <p:spPr>
            <a:xfrm>
              <a:off x="11110" y="4022"/>
              <a:ext cx="831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Увеличение объёмов продаж на прозрачной площадке</a:t>
              </a:r>
            </a:p>
          </p:txBody>
        </p:sp>
        <p:pic>
          <p:nvPicPr>
            <p:cNvPr id="36" name="Изображение 35" descr="growth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38" y="3889"/>
              <a:ext cx="1149" cy="114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248400" y="4092575"/>
            <a:ext cx="5254625" cy="773430"/>
            <a:chOff x="9840" y="6445"/>
            <a:chExt cx="8275" cy="1218"/>
          </a:xfrm>
        </p:grpSpPr>
        <p:sp>
          <p:nvSpPr>
            <p:cNvPr id="21" name="Текстовое поле 20"/>
            <p:cNvSpPr txBox="1"/>
            <p:nvPr/>
          </p:nvSpPr>
          <p:spPr>
            <a:xfrm>
              <a:off x="11115" y="7083"/>
              <a:ext cx="70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Снижение кредитных ставок </a:t>
              </a:r>
            </a:p>
          </p:txBody>
        </p:sp>
        <p:pic>
          <p:nvPicPr>
            <p:cNvPr id="39" name="Изображение 38" descr="chart (2)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40" y="6445"/>
              <a:ext cx="1047" cy="104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6431280" y="4886325"/>
            <a:ext cx="5459095" cy="744855"/>
            <a:chOff x="10128" y="7695"/>
            <a:chExt cx="8597" cy="1173"/>
          </a:xfrm>
        </p:grpSpPr>
        <p:sp>
          <p:nvSpPr>
            <p:cNvPr id="22" name="Текстовое поле 21"/>
            <p:cNvSpPr txBox="1"/>
            <p:nvPr/>
          </p:nvSpPr>
          <p:spPr>
            <a:xfrm>
              <a:off x="10128" y="8279"/>
              <a:ext cx="85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Электронный документооборот</a:t>
              </a:r>
            </a:p>
          </p:txBody>
        </p:sp>
        <p:pic>
          <p:nvPicPr>
            <p:cNvPr id="40" name="Изображение 39" descr="connection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75" y="7695"/>
              <a:ext cx="1173" cy="117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431280" y="3282315"/>
            <a:ext cx="5579110" cy="763270"/>
            <a:chOff x="10128" y="5169"/>
            <a:chExt cx="8786" cy="1202"/>
          </a:xfrm>
        </p:grpSpPr>
        <p:sp>
          <p:nvSpPr>
            <p:cNvPr id="20" name="Текстовое поле 19"/>
            <p:cNvSpPr txBox="1"/>
            <p:nvPr/>
          </p:nvSpPr>
          <p:spPr>
            <a:xfrm>
              <a:off x="10128" y="5776"/>
              <a:ext cx="87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Расширение географии доставки</a:t>
              </a:r>
              <a:r>
                <a:rPr lang="en-US" altLang="ru-RU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(</a:t>
              </a:r>
              <a:r>
                <a:rPr lang="ru-RU" altLang="ru-RU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в села)</a:t>
              </a:r>
            </a:p>
          </p:txBody>
        </p:sp>
        <p:pic>
          <p:nvPicPr>
            <p:cNvPr id="41" name="Изображение 40" descr="map (1)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75" y="5169"/>
              <a:ext cx="1202" cy="1202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251575" y="5778500"/>
            <a:ext cx="5641340" cy="897890"/>
            <a:chOff x="9840" y="9077"/>
            <a:chExt cx="8884" cy="1414"/>
          </a:xfrm>
        </p:grpSpPr>
        <p:sp>
          <p:nvSpPr>
            <p:cNvPr id="19" name="Текстовое поле 18"/>
            <p:cNvSpPr txBox="1"/>
            <p:nvPr/>
          </p:nvSpPr>
          <p:spPr>
            <a:xfrm>
              <a:off x="11110" y="9475"/>
              <a:ext cx="761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altLang="en-US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 Информации о благонадежности</a:t>
              </a:r>
            </a:p>
            <a:p>
              <a:pPr algn="l"/>
              <a:r>
                <a:rPr lang="ru-RU" altLang="en-US">
                  <a:solidFill>
                    <a:schemeClr val="bg1"/>
                  </a:solidFill>
                  <a:latin typeface="Bahnschrift SemiCondensed" panose="020B0502040204020203" charset="0"/>
                  <a:cs typeface="Bahnschrift SemiCondensed" panose="020B0502040204020203" charset="0"/>
                </a:rPr>
                <a:t> контрагентов</a:t>
              </a:r>
            </a:p>
          </p:txBody>
        </p:sp>
        <p:pic>
          <p:nvPicPr>
            <p:cNvPr id="42" name="Изображение 41" descr="candidat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40" y="9077"/>
              <a:ext cx="1124" cy="112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13995" y="5977255"/>
            <a:ext cx="5622290" cy="753110"/>
            <a:chOff x="337" y="9413"/>
            <a:chExt cx="8854" cy="1186"/>
          </a:xfrm>
        </p:grpSpPr>
        <p:sp>
          <p:nvSpPr>
            <p:cNvPr id="2" name="Текстовое поле 1"/>
            <p:cNvSpPr txBox="1"/>
            <p:nvPr/>
          </p:nvSpPr>
          <p:spPr>
            <a:xfrm>
              <a:off x="1827" y="9498"/>
              <a:ext cx="736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>
                  <a:latin typeface="Bahnschrift SemiCondensed" panose="020B0502040204020203" charset="0"/>
                  <a:cs typeface="Bahnschrift SemiCondensed" panose="020B0502040204020203" charset="0"/>
                </a:rPr>
                <a:t>Актуальные цены для планирования бюджетных средств</a:t>
              </a:r>
            </a:p>
          </p:txBody>
        </p:sp>
        <p:pic>
          <p:nvPicPr>
            <p:cNvPr id="3" name="Изображение 2" descr="pri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7" y="9413"/>
              <a:ext cx="1187" cy="11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Произвольный</PresentationFormat>
  <Paragraphs>92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ОСНОВНЫЕ ВОПРОСЫ ПО РАБОТЕ НА ПОРТАЛЕ OMARKET.KZ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Элина Черногрицкая</dc:creator>
  <cp:lastModifiedBy>Элина Черногрицкая</cp:lastModifiedBy>
  <cp:revision>28</cp:revision>
  <dcterms:created xsi:type="dcterms:W3CDTF">2021-07-31T23:21:00Z</dcterms:created>
  <dcterms:modified xsi:type="dcterms:W3CDTF">2021-09-01T04:37:22Z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1049-11.2.0.10200</vt:lpwstr>
  </property>
</Properties>
</file>