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1155" r:id="rId4"/>
    <p:sldId id="1203" r:id="rId5"/>
    <p:sldId id="270" r:id="rId6"/>
    <p:sldId id="268" r:id="rId7"/>
    <p:sldId id="266" r:id="rId8"/>
    <p:sldId id="269" r:id="rId9"/>
    <p:sldId id="265" r:id="rId10"/>
  </p:sldIdLst>
  <p:sldSz cx="9791700" cy="5508625"/>
  <p:notesSz cx="6858000" cy="9144000"/>
  <p:defaultTextStyle>
    <a:defPPr>
      <a:defRPr lang="ru-RU"/>
    </a:defPPr>
    <a:lvl1pPr marL="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530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06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2591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012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765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5182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271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0243" algn="l" defTabSz="71506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625" userDrawn="1">
          <p15:clr>
            <a:srgbClr val="A4A3A4"/>
          </p15:clr>
        </p15:guide>
        <p15:guide id="2" orient="horz" pos="624" userDrawn="1">
          <p15:clr>
            <a:srgbClr val="A4A3A4"/>
          </p15:clr>
        </p15:guide>
        <p15:guide id="3" pos="5657" userDrawn="1">
          <p15:clr>
            <a:srgbClr val="A4A3A4"/>
          </p15:clr>
        </p15:guide>
        <p15:guide id="4" orient="horz" pos="2960" userDrawn="1">
          <p15:clr>
            <a:srgbClr val="A4A3A4"/>
          </p15:clr>
        </p15:guide>
        <p15:guide id="5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49"/>
  </p:normalViewPr>
  <p:slideViewPr>
    <p:cSldViewPr snapToGrid="0" snapToObjects="1">
      <p:cViewPr>
        <p:scale>
          <a:sx n="117" d="100"/>
          <a:sy n="117" d="100"/>
        </p:scale>
        <p:origin x="-408" y="0"/>
      </p:cViewPr>
      <p:guideLst>
        <p:guide orient="horz" pos="624"/>
        <p:guide orient="horz" pos="2960"/>
        <p:guide pos="625"/>
        <p:guide pos="5657"/>
        <p:guide pos="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EC6E8-E538-462E-82AF-FD2A0F4CF39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7A96B6F-C1C5-4557-9CCA-126495DC799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заказчик</a:t>
          </a:r>
        </a:p>
      </dgm:t>
    </dgm:pt>
    <dgm:pt modelId="{6CB7BCF7-1909-4C65-8579-D45DF64E25FA}" type="parTrans" cxnId="{EA72E1B9-8096-4C5E-B32B-FC47590F885E}">
      <dgm:prSet/>
      <dgm:spPr/>
      <dgm:t>
        <a:bodyPr/>
        <a:lstStyle/>
        <a:p>
          <a:endParaRPr lang="ru-RU"/>
        </a:p>
      </dgm:t>
    </dgm:pt>
    <dgm:pt modelId="{6E0926E6-0ABC-47FF-8D7D-76EDAF78D806}" type="sibTrans" cxnId="{EA72E1B9-8096-4C5E-B32B-FC47590F885E}">
      <dgm:prSet/>
      <dgm:spPr/>
      <dgm:t>
        <a:bodyPr/>
        <a:lstStyle/>
        <a:p>
          <a:endParaRPr lang="ru-RU"/>
        </a:p>
      </dgm:t>
    </dgm:pt>
    <dgm:pt modelId="{499AD8E5-0D95-4ADF-B5D7-DD2F29F795F9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омаркет</a:t>
          </a:r>
          <a:endParaRPr lang="ru-RU" b="1" dirty="0">
            <a:solidFill>
              <a:schemeClr val="tx1"/>
            </a:solidFill>
          </a:endParaRPr>
        </a:p>
      </dgm:t>
    </dgm:pt>
    <dgm:pt modelId="{94804ECE-7606-43D6-861F-03578020DBDB}" type="parTrans" cxnId="{AE7FCD77-FDD6-49AB-B645-6587FF9AE667}">
      <dgm:prSet/>
      <dgm:spPr/>
      <dgm:t>
        <a:bodyPr/>
        <a:lstStyle/>
        <a:p>
          <a:endParaRPr lang="ru-RU"/>
        </a:p>
      </dgm:t>
    </dgm:pt>
    <dgm:pt modelId="{9115B022-B812-482C-8B8E-9AE2DF3CC6C9}" type="sibTrans" cxnId="{AE7FCD77-FDD6-49AB-B645-6587FF9AE667}">
      <dgm:prSet/>
      <dgm:spPr/>
      <dgm:t>
        <a:bodyPr/>
        <a:lstStyle/>
        <a:p>
          <a:endParaRPr lang="ru-RU"/>
        </a:p>
      </dgm:t>
    </dgm:pt>
    <dgm:pt modelId="{39B22EA2-6910-47A0-B290-C8B03C586D9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поставщик</a:t>
          </a:r>
        </a:p>
      </dgm:t>
    </dgm:pt>
    <dgm:pt modelId="{0A43FB19-AD30-4D76-BFFF-605C2ABE7091}" type="parTrans" cxnId="{8E0CBAA0-D28A-4639-BD70-96E36B9126A2}">
      <dgm:prSet/>
      <dgm:spPr/>
      <dgm:t>
        <a:bodyPr/>
        <a:lstStyle/>
        <a:p>
          <a:endParaRPr lang="ru-RU"/>
        </a:p>
      </dgm:t>
    </dgm:pt>
    <dgm:pt modelId="{6E758075-6E28-493F-9160-FF332277EC88}" type="sibTrans" cxnId="{8E0CBAA0-D28A-4639-BD70-96E36B9126A2}">
      <dgm:prSet/>
      <dgm:spPr/>
      <dgm:t>
        <a:bodyPr/>
        <a:lstStyle/>
        <a:p>
          <a:endParaRPr lang="ru-RU"/>
        </a:p>
      </dgm:t>
    </dgm:pt>
    <dgm:pt modelId="{A58EF372-FE77-426E-A790-EAD785BA9DA7}" type="pres">
      <dgm:prSet presAssocID="{C1AEC6E8-E538-462E-82AF-FD2A0F4CF390}" presName="CompostProcess" presStyleCnt="0">
        <dgm:presLayoutVars>
          <dgm:dir/>
          <dgm:resizeHandles val="exact"/>
        </dgm:presLayoutVars>
      </dgm:prSet>
      <dgm:spPr/>
    </dgm:pt>
    <dgm:pt modelId="{ABC71AE3-FEBC-4166-9282-B0CAFB143A69}" type="pres">
      <dgm:prSet presAssocID="{C1AEC6E8-E538-462E-82AF-FD2A0F4CF390}" presName="arrow" presStyleLbl="bgShp" presStyleIdx="0" presStyleCnt="1"/>
      <dgm:spPr/>
    </dgm:pt>
    <dgm:pt modelId="{12C09BE0-BC46-4F84-BFB1-CDCFBC1FE74A}" type="pres">
      <dgm:prSet presAssocID="{C1AEC6E8-E538-462E-82AF-FD2A0F4CF390}" presName="linearProcess" presStyleCnt="0"/>
      <dgm:spPr/>
    </dgm:pt>
    <dgm:pt modelId="{4B4927F0-2594-4971-84C4-3147866E60EC}" type="pres">
      <dgm:prSet presAssocID="{87A96B6F-C1C5-4557-9CCA-126495DC799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375F5-BCC7-4FC5-86C5-1080B33099CA}" type="pres">
      <dgm:prSet presAssocID="{6E0926E6-0ABC-47FF-8D7D-76EDAF78D806}" presName="sibTrans" presStyleCnt="0"/>
      <dgm:spPr/>
    </dgm:pt>
    <dgm:pt modelId="{9B57FFAC-F95A-4036-A5A3-4E7280840721}" type="pres">
      <dgm:prSet presAssocID="{499AD8E5-0D95-4ADF-B5D7-DD2F29F795F9}" presName="textNode" presStyleLbl="node1" presStyleIdx="1" presStyleCnt="3" custLinFactNeighborX="-46067" custLinFactNeighborY="-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623B4-2506-4C49-B33A-C8F2CA550FDD}" type="pres">
      <dgm:prSet presAssocID="{9115B022-B812-482C-8B8E-9AE2DF3CC6C9}" presName="sibTrans" presStyleCnt="0"/>
      <dgm:spPr/>
    </dgm:pt>
    <dgm:pt modelId="{1DA93E2C-4269-47F7-BC49-12DAA9B9E42F}" type="pres">
      <dgm:prSet presAssocID="{39B22EA2-6910-47A0-B290-C8B03C586D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2E1B9-8096-4C5E-B32B-FC47590F885E}" srcId="{C1AEC6E8-E538-462E-82AF-FD2A0F4CF390}" destId="{87A96B6F-C1C5-4557-9CCA-126495DC7992}" srcOrd="0" destOrd="0" parTransId="{6CB7BCF7-1909-4C65-8579-D45DF64E25FA}" sibTransId="{6E0926E6-0ABC-47FF-8D7D-76EDAF78D806}"/>
    <dgm:cxn modelId="{AE7FCD77-FDD6-49AB-B645-6587FF9AE667}" srcId="{C1AEC6E8-E538-462E-82AF-FD2A0F4CF390}" destId="{499AD8E5-0D95-4ADF-B5D7-DD2F29F795F9}" srcOrd="1" destOrd="0" parTransId="{94804ECE-7606-43D6-861F-03578020DBDB}" sibTransId="{9115B022-B812-482C-8B8E-9AE2DF3CC6C9}"/>
    <dgm:cxn modelId="{A78B8CFC-D3C5-4987-A473-07AB291FD634}" type="presOf" srcId="{87A96B6F-C1C5-4557-9CCA-126495DC7992}" destId="{4B4927F0-2594-4971-84C4-3147866E60EC}" srcOrd="0" destOrd="0" presId="urn:microsoft.com/office/officeart/2005/8/layout/hProcess9"/>
    <dgm:cxn modelId="{D61193A6-28E4-4BF2-9E9A-F08CB5BF98B1}" type="presOf" srcId="{39B22EA2-6910-47A0-B290-C8B03C586D90}" destId="{1DA93E2C-4269-47F7-BC49-12DAA9B9E42F}" srcOrd="0" destOrd="0" presId="urn:microsoft.com/office/officeart/2005/8/layout/hProcess9"/>
    <dgm:cxn modelId="{32061568-4A62-45C2-85F0-374D7BB97357}" type="presOf" srcId="{499AD8E5-0D95-4ADF-B5D7-DD2F29F795F9}" destId="{9B57FFAC-F95A-4036-A5A3-4E7280840721}" srcOrd="0" destOrd="0" presId="urn:microsoft.com/office/officeart/2005/8/layout/hProcess9"/>
    <dgm:cxn modelId="{8E0CBAA0-D28A-4639-BD70-96E36B9126A2}" srcId="{C1AEC6E8-E538-462E-82AF-FD2A0F4CF390}" destId="{39B22EA2-6910-47A0-B290-C8B03C586D90}" srcOrd="2" destOrd="0" parTransId="{0A43FB19-AD30-4D76-BFFF-605C2ABE7091}" sibTransId="{6E758075-6E28-493F-9160-FF332277EC88}"/>
    <dgm:cxn modelId="{659EF628-3F86-46D2-A2FD-9CA6C9370C60}" type="presOf" srcId="{C1AEC6E8-E538-462E-82AF-FD2A0F4CF390}" destId="{A58EF372-FE77-426E-A790-EAD785BA9DA7}" srcOrd="0" destOrd="0" presId="urn:microsoft.com/office/officeart/2005/8/layout/hProcess9"/>
    <dgm:cxn modelId="{F96677EA-379C-413D-A4E8-C39D6785DE06}" type="presParOf" srcId="{A58EF372-FE77-426E-A790-EAD785BA9DA7}" destId="{ABC71AE3-FEBC-4166-9282-B0CAFB143A69}" srcOrd="0" destOrd="0" presId="urn:microsoft.com/office/officeart/2005/8/layout/hProcess9"/>
    <dgm:cxn modelId="{23F5051F-90B4-441F-B874-317C69BC496E}" type="presParOf" srcId="{A58EF372-FE77-426E-A790-EAD785BA9DA7}" destId="{12C09BE0-BC46-4F84-BFB1-CDCFBC1FE74A}" srcOrd="1" destOrd="0" presId="urn:microsoft.com/office/officeart/2005/8/layout/hProcess9"/>
    <dgm:cxn modelId="{340479BD-448C-4418-A390-C00BA44A4266}" type="presParOf" srcId="{12C09BE0-BC46-4F84-BFB1-CDCFBC1FE74A}" destId="{4B4927F0-2594-4971-84C4-3147866E60EC}" srcOrd="0" destOrd="0" presId="urn:microsoft.com/office/officeart/2005/8/layout/hProcess9"/>
    <dgm:cxn modelId="{680391C2-4748-4AB8-A495-3C9AF761A9D5}" type="presParOf" srcId="{12C09BE0-BC46-4F84-BFB1-CDCFBC1FE74A}" destId="{5EC375F5-BCC7-4FC5-86C5-1080B33099CA}" srcOrd="1" destOrd="0" presId="urn:microsoft.com/office/officeart/2005/8/layout/hProcess9"/>
    <dgm:cxn modelId="{E419B01E-9E46-42CC-B8D3-0A14D1BC2D89}" type="presParOf" srcId="{12C09BE0-BC46-4F84-BFB1-CDCFBC1FE74A}" destId="{9B57FFAC-F95A-4036-A5A3-4E7280840721}" srcOrd="2" destOrd="0" presId="urn:microsoft.com/office/officeart/2005/8/layout/hProcess9"/>
    <dgm:cxn modelId="{2866BC98-D64A-4E53-997E-3719DC449BBC}" type="presParOf" srcId="{12C09BE0-BC46-4F84-BFB1-CDCFBC1FE74A}" destId="{863623B4-2506-4C49-B33A-C8F2CA550FDD}" srcOrd="3" destOrd="0" presId="urn:microsoft.com/office/officeart/2005/8/layout/hProcess9"/>
    <dgm:cxn modelId="{B112F266-6C92-45BB-98A0-40CCE3DACC2C}" type="presParOf" srcId="{12C09BE0-BC46-4F84-BFB1-CDCFBC1FE74A}" destId="{1DA93E2C-4269-47F7-BC49-12DAA9B9E4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71AE3-FEBC-4166-9282-B0CAFB143A69}">
      <dsp:nvSpPr>
        <dsp:cNvPr id="0" name=""/>
        <dsp:cNvSpPr/>
      </dsp:nvSpPr>
      <dsp:spPr>
        <a:xfrm>
          <a:off x="645179" y="0"/>
          <a:ext cx="7312034" cy="460277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927F0-2594-4971-84C4-3147866E60EC}">
      <dsp:nvSpPr>
        <dsp:cNvPr id="0" name=""/>
        <dsp:cNvSpPr/>
      </dsp:nvSpPr>
      <dsp:spPr>
        <a:xfrm>
          <a:off x="6003" y="1380831"/>
          <a:ext cx="2696566" cy="18411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>
              <a:solidFill>
                <a:schemeClr val="tx1"/>
              </a:solidFill>
            </a:rPr>
            <a:t>заказчик</a:t>
          </a:r>
        </a:p>
      </dsp:txBody>
      <dsp:txXfrm>
        <a:off x="95879" y="1470707"/>
        <a:ext cx="2516814" cy="1661357"/>
      </dsp:txXfrm>
    </dsp:sp>
    <dsp:sp modelId="{9B57FFAC-F95A-4036-A5A3-4E7280840721}">
      <dsp:nvSpPr>
        <dsp:cNvPr id="0" name=""/>
        <dsp:cNvSpPr/>
      </dsp:nvSpPr>
      <dsp:spPr>
        <a:xfrm>
          <a:off x="2837588" y="0"/>
          <a:ext cx="2696566" cy="1841109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err="1">
              <a:solidFill>
                <a:schemeClr val="tx1"/>
              </a:solidFill>
            </a:rPr>
            <a:t>омаркет</a:t>
          </a:r>
          <a:endParaRPr lang="ru-RU" sz="3700" b="1" kern="1200" dirty="0">
            <a:solidFill>
              <a:schemeClr val="tx1"/>
            </a:solidFill>
          </a:endParaRPr>
        </a:p>
      </dsp:txBody>
      <dsp:txXfrm>
        <a:off x="2927464" y="89876"/>
        <a:ext cx="2516814" cy="1661357"/>
      </dsp:txXfrm>
    </dsp:sp>
    <dsp:sp modelId="{1DA93E2C-4269-47F7-BC49-12DAA9B9E42F}">
      <dsp:nvSpPr>
        <dsp:cNvPr id="0" name=""/>
        <dsp:cNvSpPr/>
      </dsp:nvSpPr>
      <dsp:spPr>
        <a:xfrm>
          <a:off x="5899823" y="1380831"/>
          <a:ext cx="2696566" cy="184110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>
              <a:solidFill>
                <a:schemeClr val="tx1"/>
              </a:solidFill>
            </a:rPr>
            <a:t>поставщик</a:t>
          </a:r>
        </a:p>
      </dsp:txBody>
      <dsp:txXfrm>
        <a:off x="5989699" y="1470707"/>
        <a:ext cx="2516814" cy="166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963" y="901527"/>
            <a:ext cx="7343775" cy="1917818"/>
          </a:xfrm>
        </p:spPr>
        <p:txBody>
          <a:bodyPr anchor="b"/>
          <a:lstStyle>
            <a:lvl1pPr algn="ctr"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2893304"/>
            <a:ext cx="7343775" cy="1329975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177" indent="0" algn="ctr">
              <a:buNone/>
              <a:defRPr sz="1606"/>
            </a:lvl2pPr>
            <a:lvl3pPr marL="734355" indent="0" algn="ctr">
              <a:buNone/>
              <a:defRPr sz="1446"/>
            </a:lvl3pPr>
            <a:lvl4pPr marL="1101532" indent="0" algn="ctr">
              <a:buNone/>
              <a:defRPr sz="1285"/>
            </a:lvl4pPr>
            <a:lvl5pPr marL="1468709" indent="0" algn="ctr">
              <a:buNone/>
              <a:defRPr sz="1285"/>
            </a:lvl5pPr>
            <a:lvl6pPr marL="1835887" indent="0" algn="ctr">
              <a:buNone/>
              <a:defRPr sz="1285"/>
            </a:lvl6pPr>
            <a:lvl7pPr marL="2203064" indent="0" algn="ctr">
              <a:buNone/>
              <a:defRPr sz="1285"/>
            </a:lvl7pPr>
            <a:lvl8pPr marL="2570241" indent="0" algn="ctr">
              <a:buNone/>
              <a:defRPr sz="1285"/>
            </a:lvl8pPr>
            <a:lvl9pPr marL="2937419" indent="0" algn="ctr">
              <a:buNone/>
              <a:defRPr sz="12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185" y="293283"/>
            <a:ext cx="2111335" cy="46683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79" y="293283"/>
            <a:ext cx="6211610" cy="4668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80" y="1373331"/>
            <a:ext cx="8445341" cy="2291435"/>
          </a:xfrm>
        </p:spPr>
        <p:txBody>
          <a:bodyPr anchor="b"/>
          <a:lstStyle>
            <a:lvl1pPr>
              <a:defRPr sz="48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080" y="3686444"/>
            <a:ext cx="8445341" cy="1205011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>
                    <a:tint val="75000"/>
                  </a:schemeClr>
                </a:solidFill>
              </a:defRPr>
            </a:lvl1pPr>
            <a:lvl2pPr marL="367177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355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532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870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5887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06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24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741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79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048" y="1466416"/>
            <a:ext cx="4161473" cy="34951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293284"/>
            <a:ext cx="8445341" cy="10647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455" y="1350378"/>
            <a:ext cx="41423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55" y="2012178"/>
            <a:ext cx="41423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048" y="1350378"/>
            <a:ext cx="4162748" cy="661800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048" y="2012178"/>
            <a:ext cx="4162748" cy="29596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5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748" y="793140"/>
            <a:ext cx="4957048" cy="3914694"/>
          </a:xfrm>
        </p:spPr>
        <p:txBody>
          <a:bodyPr/>
          <a:lstStyle>
            <a:lvl1pPr>
              <a:defRPr sz="2570"/>
            </a:lvl1pPr>
            <a:lvl2pPr>
              <a:defRPr sz="2249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5" y="367242"/>
            <a:ext cx="3158078" cy="1285346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62748" y="793140"/>
            <a:ext cx="4957048" cy="3914694"/>
          </a:xfrm>
        </p:spPr>
        <p:txBody>
          <a:bodyPr anchor="t"/>
          <a:lstStyle>
            <a:lvl1pPr marL="0" indent="0">
              <a:buNone/>
              <a:defRPr sz="2570"/>
            </a:lvl1pPr>
            <a:lvl2pPr marL="367177" indent="0">
              <a:buNone/>
              <a:defRPr sz="2249"/>
            </a:lvl2pPr>
            <a:lvl3pPr marL="734355" indent="0">
              <a:buNone/>
              <a:defRPr sz="1927"/>
            </a:lvl3pPr>
            <a:lvl4pPr marL="1101532" indent="0">
              <a:buNone/>
              <a:defRPr sz="1606"/>
            </a:lvl4pPr>
            <a:lvl5pPr marL="1468709" indent="0">
              <a:buNone/>
              <a:defRPr sz="1606"/>
            </a:lvl5pPr>
            <a:lvl6pPr marL="1835887" indent="0">
              <a:buNone/>
              <a:defRPr sz="1606"/>
            </a:lvl6pPr>
            <a:lvl7pPr marL="2203064" indent="0">
              <a:buNone/>
              <a:defRPr sz="1606"/>
            </a:lvl7pPr>
            <a:lvl8pPr marL="2570241" indent="0">
              <a:buNone/>
              <a:defRPr sz="1606"/>
            </a:lvl8pPr>
            <a:lvl9pPr marL="2937419" indent="0">
              <a:buNone/>
              <a:defRPr sz="16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455" y="1652587"/>
            <a:ext cx="3158078" cy="3061623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80" y="293284"/>
            <a:ext cx="8445341" cy="106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80" y="1466416"/>
            <a:ext cx="8445341" cy="349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179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060B-EE6C-D24D-AB7D-8A56CCAE4184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3501" y="5105680"/>
            <a:ext cx="3304699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388" y="5105680"/>
            <a:ext cx="2203133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6447-8222-5543-AC28-BF2F5F283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4355" rtl="0" eaLnBrk="1" latinLnBrk="0" hangingPunct="1">
        <a:lnSpc>
          <a:spcPct val="90000"/>
        </a:lnSpc>
        <a:spcBef>
          <a:spcPct val="0"/>
        </a:spcBef>
        <a:buNone/>
        <a:defRPr sz="3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89" indent="-183589" algn="l" defTabSz="734355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766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94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5121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298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475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665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3830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007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17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355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532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70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887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064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241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algn="l" defTabSz="734355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arket.kz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627AC2-348B-C14D-9F48-03C20068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"/>
            <a:ext cx="9791700" cy="5509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94FA0-FCBC-D34A-A2FA-B00034DF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1" y="1920239"/>
            <a:ext cx="8572500" cy="2513019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ПРИОБРЕТЕНИЕ ТОВАРОВ</a:t>
            </a:r>
            <a:br>
              <a:rPr lang="ru-RU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kk-KZ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до</a:t>
            </a:r>
            <a:r>
              <a:rPr lang="ru-RU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 100 МРП </a:t>
            </a:r>
            <a:br>
              <a:rPr lang="ru-RU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через ЭЛЕКТРОННЫЙ КАТАЛОГ </a:t>
            </a:r>
            <a:r>
              <a:rPr lang="en-US" sz="32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OMARKET KZ</a:t>
            </a:r>
            <a:endParaRPr lang="ru-RU" sz="3200" b="1" dirty="0">
              <a:solidFill>
                <a:srgbClr val="C00000"/>
              </a:solidFill>
              <a:latin typeface="Helvetica Neue" panose="02000806000000020004" pitchFamily="2" charset="-52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21981E-77FB-1F43-9C63-841AF10478CE}"/>
              </a:ext>
            </a:extLst>
          </p:cNvPr>
          <p:cNvSpPr txBox="1"/>
          <p:nvPr/>
        </p:nvSpPr>
        <p:spPr>
          <a:xfrm>
            <a:off x="3360424" y="4243136"/>
            <a:ext cx="5706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Наталья Романова (</a:t>
            </a:r>
            <a:r>
              <a:rPr lang="ru-RU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Худайбергенова</a:t>
            </a:r>
            <a:r>
              <a:rPr lang="ru-RU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9DF08C-7544-A74A-B585-21D137F36246}"/>
              </a:ext>
            </a:extLst>
          </p:cNvPr>
          <p:cNvSpPr txBox="1"/>
          <p:nvPr/>
        </p:nvSpPr>
        <p:spPr>
          <a:xfrm>
            <a:off x="3060051" y="4628080"/>
            <a:ext cx="60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Эксперт-практик по государственным закупкам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E64071-7CB9-4F14-90B2-B59F845A9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1" y="3943709"/>
            <a:ext cx="3371849" cy="9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8BBF0A-05F4-FD41-B6B0-1DA9BF72D57A}"/>
              </a:ext>
            </a:extLst>
          </p:cNvPr>
          <p:cNvSpPr txBox="1"/>
          <p:nvPr/>
        </p:nvSpPr>
        <p:spPr>
          <a:xfrm>
            <a:off x="400052" y="617220"/>
            <a:ext cx="9086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/>
              <a:t>Справочно</a:t>
            </a:r>
            <a:r>
              <a:rPr lang="ru-RU" sz="2000" b="1" i="1" dirty="0"/>
              <a:t>: </a:t>
            </a:r>
          </a:p>
          <a:p>
            <a:pPr algn="just"/>
            <a:r>
              <a:rPr lang="ru-RU" sz="2800" b="1" i="1" dirty="0">
                <a:solidFill>
                  <a:srgbClr val="C00000"/>
                </a:solidFill>
              </a:rPr>
              <a:t>В настоящих Правилах используются следующие понятия: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/>
            <a:endParaRPr lang="ru-RU" sz="2800" b="1" i="1" dirty="0">
              <a:solidFill>
                <a:srgbClr val="FF0000"/>
              </a:solidFill>
            </a:endParaRPr>
          </a:p>
          <a:p>
            <a:pPr algn="just"/>
            <a:endParaRPr lang="ru-RU" sz="2800" b="1" i="1" dirty="0">
              <a:solidFill>
                <a:srgbClr val="FF0000"/>
              </a:solidFill>
            </a:endParaRPr>
          </a:p>
          <a:p>
            <a:pPr algn="just"/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i="1" dirty="0">
                <a:solidFill>
                  <a:srgbClr val="C00000"/>
                </a:solidFill>
              </a:rPr>
              <a:t>19) электронный каталог товаров –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/>
              <a:t>информационная система, интегрированная с веб-порталом, в которой размещаются сведения о товарах, предлагаемые потенциальными поставщиками посредством интернет-магазинов.</a:t>
            </a:r>
            <a:endParaRPr lang="ru-RU" sz="28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DCB454-76D2-4720-BDFE-50CE51C1D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0" y="1437841"/>
            <a:ext cx="2257440" cy="14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0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741" y="121433"/>
            <a:ext cx="9083710" cy="527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31" b="1" dirty="0">
                <a:solidFill>
                  <a:schemeClr val="bg1"/>
                </a:solidFill>
              </a:rPr>
              <a:t> </a:t>
            </a:r>
            <a:r>
              <a:rPr lang="ru-RU" sz="1928" b="1" dirty="0">
                <a:solidFill>
                  <a:srgbClr val="C00000"/>
                </a:solidFill>
              </a:rPr>
              <a:t>ЭЛЕКТРОННЫЙ КАТАЛОГ ТОВАРОВ</a:t>
            </a:r>
          </a:p>
          <a:p>
            <a:pPr algn="ctr"/>
            <a:r>
              <a:rPr lang="ru-RU" sz="1800" b="1" dirty="0">
                <a:highlight>
                  <a:srgbClr val="FFFF00"/>
                </a:highlight>
                <a:cs typeface="Arial" panose="020B0604020202020204" pitchFamily="34" charset="0"/>
              </a:rPr>
              <a:t>С 1 июня 2020 года:</a:t>
            </a:r>
          </a:p>
          <a:p>
            <a:pPr algn="ctr"/>
            <a:endParaRPr lang="ru-RU" sz="1131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/>
              <a:t>Государственные закупки способом из одного источника путем прямого заключения договора по основанию, </a:t>
            </a:r>
            <a:r>
              <a:rPr lang="ru-RU" sz="1800" b="1" dirty="0">
                <a:solidFill>
                  <a:srgbClr val="C00000"/>
                </a:solidFill>
              </a:rPr>
              <a:t>предусмотренному подпунктом 42) пункта 3 статьи 39 Закона </a:t>
            </a:r>
            <a:r>
              <a:rPr lang="ru-RU" sz="1800" b="1" dirty="0"/>
              <a:t>осуществляются из электронного каталога товаров.</a:t>
            </a:r>
            <a:endParaRPr lang="en-US" sz="1800" b="1" dirty="0"/>
          </a:p>
          <a:p>
            <a:pPr algn="ctr"/>
            <a:endParaRPr lang="ru-RU" sz="1800" b="1" dirty="0">
              <a:highlight>
                <a:srgbClr val="FFFF00"/>
              </a:highlight>
            </a:endParaRPr>
          </a:p>
          <a:p>
            <a:pPr algn="ctr"/>
            <a:endParaRPr lang="ru-RU" sz="1800" b="1" dirty="0">
              <a:highlight>
                <a:srgbClr val="FFFF00"/>
              </a:highlight>
            </a:endParaRPr>
          </a:p>
          <a:p>
            <a:pPr algn="ctr"/>
            <a:endParaRPr lang="ru-RU" sz="1800" b="1" dirty="0">
              <a:highlight>
                <a:srgbClr val="FFFF00"/>
              </a:highlight>
            </a:endParaRPr>
          </a:p>
          <a:p>
            <a:pPr algn="ctr"/>
            <a:endParaRPr lang="ru-RU" sz="1800" b="1" dirty="0">
              <a:highlight>
                <a:srgbClr val="FFFF00"/>
              </a:highlight>
            </a:endParaRPr>
          </a:p>
          <a:p>
            <a:pPr algn="ctr"/>
            <a:endParaRPr lang="ru-RU" sz="1800" b="1" dirty="0">
              <a:highlight>
                <a:srgbClr val="FFFF00"/>
              </a:highlight>
            </a:endParaRPr>
          </a:p>
          <a:p>
            <a:pPr algn="ctr"/>
            <a:r>
              <a:rPr lang="en-US" sz="1800" b="1" dirty="0">
                <a:highlight>
                  <a:srgbClr val="FFFF00"/>
                </a:highlight>
              </a:rPr>
              <a:t>C 1 </a:t>
            </a:r>
            <a:r>
              <a:rPr lang="en-US" sz="1800" b="1" dirty="0" err="1">
                <a:highlight>
                  <a:srgbClr val="FFFF00"/>
                </a:highlight>
              </a:rPr>
              <a:t>и</a:t>
            </a:r>
            <a:r>
              <a:rPr lang="ru-RU" sz="1800" b="1" dirty="0" err="1">
                <a:highlight>
                  <a:srgbClr val="FFFF00"/>
                </a:highlight>
              </a:rPr>
              <a:t>юня</a:t>
            </a:r>
            <a:r>
              <a:rPr lang="ru-RU" sz="1800" b="1" dirty="0">
                <a:highlight>
                  <a:srgbClr val="FFFF00"/>
                </a:highlight>
              </a:rPr>
              <a:t> 2021 года:</a:t>
            </a:r>
          </a:p>
          <a:p>
            <a:pPr algn="just"/>
            <a:endParaRPr lang="x-none" sz="1800" b="1" dirty="0">
              <a:highlight>
                <a:srgbClr val="FFFF00"/>
              </a:highlight>
            </a:endParaRPr>
          </a:p>
          <a:p>
            <a:pPr algn="just"/>
            <a:r>
              <a:rPr lang="ru-RU" sz="1800" b="1" dirty="0"/>
              <a:t>Заказчик в течение </a:t>
            </a:r>
            <a:r>
              <a:rPr lang="ru-RU" sz="1800" b="1" dirty="0">
                <a:solidFill>
                  <a:srgbClr val="C00000"/>
                </a:solidFill>
              </a:rPr>
              <a:t>одного рабочего дня </a:t>
            </a:r>
            <a:r>
              <a:rPr lang="ru-RU" sz="1800" b="1" dirty="0"/>
              <a:t>со дня определения победителя государственных закупок из электронного каталога товаров, направляет посредством веб-портала победителю запрос сведений о лице, подписывающем договор, и реквизитах поставщика для оформления договора.</a:t>
            </a:r>
            <a:endParaRPr lang="x-none" sz="1800" b="1" dirty="0"/>
          </a:p>
          <a:p>
            <a:pPr algn="just"/>
            <a:r>
              <a:rPr lang="ru-RU" sz="1800" b="1" dirty="0"/>
              <a:t>При этом заказчикам </a:t>
            </a:r>
            <a:r>
              <a:rPr lang="ru-RU" sz="1800" b="1" dirty="0">
                <a:solidFill>
                  <a:srgbClr val="C00000"/>
                </a:solidFill>
              </a:rPr>
              <a:t>не допускается отказываться </a:t>
            </a:r>
            <a:r>
              <a:rPr lang="ru-RU" sz="1800" b="1" dirty="0"/>
              <a:t>от заключения договора, кроме случаев, - предусмотренных в пункте 13 статьи 5 Закона</a:t>
            </a:r>
            <a:r>
              <a:rPr lang="ru-RU" sz="1606" b="1" dirty="0"/>
              <a:t>.</a:t>
            </a:r>
            <a:endParaRPr lang="x-none" sz="1606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75" y="1713195"/>
            <a:ext cx="1619513" cy="16195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FAB8B5-D881-1440-A565-7D774FF6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65" y="2141982"/>
            <a:ext cx="2708406" cy="7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967" y="76656"/>
            <a:ext cx="91640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ЭЛЕКТРОННЫЙ КАТАЛОГ ТОВАРОВ</a:t>
            </a:r>
            <a:endParaRPr lang="ru-RU" sz="1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endParaRPr lang="ru-RU" sz="1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endParaRPr lang="ru-RU" sz="1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endParaRPr lang="ru-RU" sz="1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800" b="1" dirty="0">
                <a:highlight>
                  <a:srgbClr val="FFFF00"/>
                </a:highlight>
              </a:rPr>
              <a:t>C 1 </a:t>
            </a:r>
            <a:r>
              <a:rPr lang="en-US" sz="1800" b="1" dirty="0" err="1">
                <a:highlight>
                  <a:srgbClr val="FFFF00"/>
                </a:highlight>
              </a:rPr>
              <a:t>и</a:t>
            </a:r>
            <a:r>
              <a:rPr lang="ru-RU" sz="1800" b="1" dirty="0" err="1">
                <a:highlight>
                  <a:srgbClr val="FFFF00"/>
                </a:highlight>
              </a:rPr>
              <a:t>юня</a:t>
            </a:r>
            <a:r>
              <a:rPr lang="ru-RU" sz="1800" b="1" dirty="0">
                <a:highlight>
                  <a:srgbClr val="FFFF00"/>
                </a:highlight>
              </a:rPr>
              <a:t> 2021 года:</a:t>
            </a:r>
            <a:endParaRPr lang="x-none" sz="1800" b="1" dirty="0">
              <a:highlight>
                <a:srgbClr val="FFFF00"/>
              </a:highlight>
            </a:endParaRPr>
          </a:p>
          <a:p>
            <a:pPr algn="just"/>
            <a:r>
              <a:rPr lang="ru-RU" sz="1800" b="1" dirty="0"/>
              <a:t>Государственные закупки в соответствии с подпунктом 42) пункта 3 статьи 39 Закона осуществляются </a:t>
            </a:r>
            <a:r>
              <a:rPr lang="ru-RU" sz="1800" b="1" dirty="0">
                <a:solidFill>
                  <a:srgbClr val="C00000"/>
                </a:solidFill>
              </a:rPr>
              <a:t>без использования электронного каталога </a:t>
            </a:r>
            <a:r>
              <a:rPr lang="ru-RU" sz="1800" b="1" dirty="0"/>
              <a:t>товаров в случаях:</a:t>
            </a:r>
          </a:p>
          <a:p>
            <a:pPr algn="just"/>
            <a:endParaRPr lang="x-none" sz="1800" b="1" dirty="0"/>
          </a:p>
          <a:p>
            <a:pPr algn="just"/>
            <a:r>
              <a:rPr lang="ru-RU" sz="1800" b="1" dirty="0"/>
              <a:t>1) </a:t>
            </a:r>
            <a:r>
              <a:rPr lang="ru-RU" sz="1800" b="1" dirty="0">
                <a:solidFill>
                  <a:srgbClr val="C00000"/>
                </a:solidFill>
              </a:rPr>
              <a:t>отсутствия</a:t>
            </a:r>
            <a:r>
              <a:rPr lang="ru-RU" sz="1800" b="1" dirty="0"/>
              <a:t> закупаемых товаров в электронном каталоге товаров;</a:t>
            </a:r>
            <a:endParaRPr lang="x-none" sz="1800" b="1" dirty="0"/>
          </a:p>
          <a:p>
            <a:pPr algn="just"/>
            <a:r>
              <a:rPr lang="ru-RU" sz="1800" b="1" dirty="0"/>
              <a:t>2) </a:t>
            </a:r>
            <a:r>
              <a:rPr lang="ru-RU" sz="1800" b="1" dirty="0">
                <a:solidFill>
                  <a:srgbClr val="C00000"/>
                </a:solidFill>
              </a:rPr>
              <a:t>отказа</a:t>
            </a:r>
            <a:r>
              <a:rPr lang="ru-RU" sz="1800" b="1" dirty="0"/>
              <a:t> потенциального поставщика, разместившего товар в электронном каталоге товаров от подписания договора;</a:t>
            </a:r>
            <a:endParaRPr lang="x-none" sz="1800" b="1" dirty="0"/>
          </a:p>
          <a:p>
            <a:pPr algn="just"/>
            <a:r>
              <a:rPr lang="ru-RU" sz="1800" b="1" dirty="0"/>
              <a:t>3) </a:t>
            </a:r>
            <a:r>
              <a:rPr lang="ru-RU" sz="1800" b="1" dirty="0">
                <a:solidFill>
                  <a:srgbClr val="C00000"/>
                </a:solidFill>
              </a:rPr>
              <a:t>недоступности</a:t>
            </a:r>
            <a:r>
              <a:rPr lang="ru-RU" sz="1800" b="1" dirty="0"/>
              <a:t> доставки закупаемых товаров, размещенных в электронном каталоге товаров для региона заказчика;</a:t>
            </a:r>
            <a:endParaRPr lang="x-none" sz="1800" b="1" dirty="0"/>
          </a:p>
          <a:p>
            <a:pPr algn="just"/>
            <a:r>
              <a:rPr lang="ru-RU" sz="1800" b="1" dirty="0"/>
              <a:t>4) </a:t>
            </a:r>
            <a:r>
              <a:rPr lang="ru-RU" sz="1800" b="1" dirty="0">
                <a:solidFill>
                  <a:srgbClr val="C00000"/>
                </a:solidFill>
              </a:rPr>
              <a:t>превышения</a:t>
            </a:r>
            <a:r>
              <a:rPr lang="ru-RU" sz="1800" b="1" dirty="0"/>
              <a:t> стоимости товара, размещенного в электронном каталоге товаров плановой сумме закупаемого заказчиком товара.</a:t>
            </a:r>
          </a:p>
          <a:p>
            <a:pPr algn="just"/>
            <a:endParaRPr lang="x-none" sz="1800" b="1" dirty="0"/>
          </a:p>
          <a:p>
            <a:pPr algn="just"/>
            <a:r>
              <a:rPr lang="ru-RU" sz="1800" b="1" dirty="0"/>
              <a:t>При этом в случаях, предусмотренных подпунктами 2), 3) и 4) настоящего пункта характеристики закупаемых товаров для технической спецификации к договору </a:t>
            </a:r>
            <a:r>
              <a:rPr lang="ru-RU" sz="1800" b="1" dirty="0">
                <a:solidFill>
                  <a:srgbClr val="C00000"/>
                </a:solidFill>
              </a:rPr>
              <a:t>формируются </a:t>
            </a:r>
            <a:r>
              <a:rPr lang="ru-RU" sz="1800" b="1" dirty="0"/>
              <a:t>из сведений электронного каталога товаров</a:t>
            </a:r>
            <a:r>
              <a:rPr lang="x-none" sz="1800" b="1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FAB8B5-D881-1440-A565-7D774FF6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47" y="729920"/>
            <a:ext cx="2708406" cy="7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8BBF0A-05F4-FD41-B6B0-1DA9BF72D57A}"/>
              </a:ext>
            </a:extLst>
          </p:cNvPr>
          <p:cNvSpPr txBox="1"/>
          <p:nvPr/>
        </p:nvSpPr>
        <p:spPr>
          <a:xfrm>
            <a:off x="400052" y="617220"/>
            <a:ext cx="90868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800" b="0" i="0" dirty="0">
                <a:solidFill>
                  <a:srgbClr val="5F5F5F"/>
                </a:solidFill>
                <a:effectLst/>
                <a:latin typeface="Arial" panose="020B0604020202020204" pitchFamily="34" charset="0"/>
              </a:rPr>
              <a:t>   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 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Отмечаем, что 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Каталог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 является электронной площадкой для оперативного приобретения ~15 тыс. Заказчиками (в т.ч. государственными учреждениями и подведомственными </a:t>
            </a:r>
            <a:r>
              <a:rPr lang="ru-RU" sz="1800" b="1" i="0" dirty="0" err="1">
                <a:effectLst/>
                <a:latin typeface="Arial" panose="020B0604020202020204" pitchFamily="34" charset="0"/>
              </a:rPr>
              <a:t>квазигоскомпаниями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) товаров стоимостью до 100 МРП.</a:t>
            </a:r>
            <a:br>
              <a:rPr lang="ru-RU" sz="1800" b="1" i="0" dirty="0">
                <a:effectLst/>
                <a:latin typeface="Arial" panose="020B0604020202020204" pitchFamily="34" charset="0"/>
              </a:rPr>
            </a:br>
            <a:r>
              <a:rPr lang="ru-RU" sz="1800" b="1" i="0" dirty="0">
                <a:effectLst/>
                <a:latin typeface="Arial" panose="020B0604020202020204" pitchFamily="34" charset="0"/>
              </a:rPr>
              <a:t>	При этом Каталог интегрирован с ведущими логистическими системами, что позволяет Поставщику не заботиться о доставке товара – курьеры сами заберут и доставят Ваш товар Заказчикам.</a:t>
            </a:r>
            <a:br>
              <a:rPr lang="ru-RU" sz="1800" b="1" i="0" dirty="0">
                <a:effectLst/>
                <a:latin typeface="Arial" panose="020B0604020202020204" pitchFamily="34" charset="0"/>
              </a:rPr>
            </a:br>
            <a:r>
              <a:rPr lang="ru-RU" sz="1800" b="1" i="0" dirty="0">
                <a:effectLst/>
                <a:latin typeface="Arial" panose="020B0604020202020204" pitchFamily="34" charset="0"/>
              </a:rPr>
              <a:t>    В связи с вышеизложенным, с целью повышения конкуренции, увеличения объёмов Ваших продаж и прозрачности осуществления закупок товаров госучреждениями из одного источника - призываем 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всех</a:t>
            </a:r>
            <a:r>
              <a:rPr lang="ru-RU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потенциальных поставщиков </a:t>
            </a:r>
            <a:r>
              <a:rPr lang="ru-RU" sz="1800" b="1" i="0" dirty="0">
                <a:effectLst/>
                <a:latin typeface="Arial" panose="020B0604020202020204" pitchFamily="34" charset="0"/>
              </a:rPr>
              <a:t>размещать</a:t>
            </a:r>
          </a:p>
          <a:p>
            <a:pPr algn="just"/>
            <a:r>
              <a:rPr lang="ru-RU" sz="1800" b="1" i="0" dirty="0">
                <a:effectLst/>
                <a:latin typeface="Arial" panose="020B0604020202020204" pitchFamily="34" charset="0"/>
              </a:rPr>
              <a:t> информацию по Вашим товарам </a:t>
            </a:r>
          </a:p>
          <a:p>
            <a:pPr algn="just"/>
            <a:r>
              <a:rPr lang="ru-RU" sz="1800" b="1" i="0" dirty="0">
                <a:effectLst/>
                <a:latin typeface="Arial" panose="020B0604020202020204" pitchFamily="34" charset="0"/>
              </a:rPr>
              <a:t>и ценам в электронном каталоге </a:t>
            </a:r>
            <a:r>
              <a:rPr lang="ru-RU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www.omarket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.kz</a:t>
            </a:r>
            <a:endParaRPr lang="ru-RU" sz="20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sz="2800" b="1" i="1" dirty="0">
              <a:solidFill>
                <a:srgbClr val="FF0000"/>
              </a:solidFill>
            </a:endParaRPr>
          </a:p>
          <a:p>
            <a:pPr algn="just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DC0E98-4519-447D-A7EC-C6693272F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3535362"/>
            <a:ext cx="3215640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F8930F-CFFC-4620-813D-C52C84A9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"/>
            <a:ext cx="9791700" cy="55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3DC1D9-D6BC-401E-9867-6236787A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1"/>
            <a:ext cx="9791700" cy="550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CB82051-1D7B-B643-80EE-C5C4FF52E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1"/>
            <a:ext cx="9791700" cy="5513489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5F673E1-BC36-42A5-856F-DB5ECC569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5894"/>
              </p:ext>
            </p:extLst>
          </p:nvPr>
        </p:nvGraphicFramePr>
        <p:xfrm>
          <a:off x="640080" y="742949"/>
          <a:ext cx="8602394" cy="46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8AE2121A-722F-43AD-BA91-D2E0A4D9ADE8}"/>
              </a:ext>
            </a:extLst>
          </p:cNvPr>
          <p:cNvSpPr/>
          <p:nvPr/>
        </p:nvSpPr>
        <p:spPr>
          <a:xfrm>
            <a:off x="2423160" y="2088776"/>
            <a:ext cx="1383030" cy="520065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DBBAC83-75AA-463B-85A6-BD9DB198CA4D}"/>
              </a:ext>
            </a:extLst>
          </p:cNvPr>
          <p:cNvSpPr/>
          <p:nvPr/>
        </p:nvSpPr>
        <p:spPr>
          <a:xfrm flipH="1">
            <a:off x="5381772" y="2088776"/>
            <a:ext cx="1567668" cy="520065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0D4A466B-0657-418F-859B-C8FCA3E6716D}"/>
              </a:ext>
            </a:extLst>
          </p:cNvPr>
          <p:cNvSpPr/>
          <p:nvPr/>
        </p:nvSpPr>
        <p:spPr>
          <a:xfrm flipH="1">
            <a:off x="4516315" y="2366105"/>
            <a:ext cx="619272" cy="11113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8FB8E6C-2973-461F-991E-0BAC1F148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57" y="3644419"/>
            <a:ext cx="3113185" cy="19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3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627AC2-348B-C14D-9F48-03C20068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"/>
            <a:ext cx="9791700" cy="5509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94FA0-FCBC-D34A-A2FA-B00034DF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1" y="1920239"/>
            <a:ext cx="8572500" cy="2513019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Helvetica Neue" panose="02000806000000020004" pitchFamily="2" charset="-52"/>
                <a:ea typeface="Helvetica Neue" panose="02000503000000020004" pitchFamily="2" charset="0"/>
                <a:cs typeface="Helvetica Neue" panose="02000503000000020004" pitchFamily="2" charset="0"/>
              </a:rPr>
              <a:t>СПАСИБО ЗА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21981E-77FB-1F43-9C63-841AF10478CE}"/>
              </a:ext>
            </a:extLst>
          </p:cNvPr>
          <p:cNvSpPr txBox="1"/>
          <p:nvPr/>
        </p:nvSpPr>
        <p:spPr>
          <a:xfrm>
            <a:off x="3360424" y="4243136"/>
            <a:ext cx="5706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Наталья Романова (</a:t>
            </a:r>
            <a:r>
              <a:rPr lang="ru-RU" sz="2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Худайбергенова</a:t>
            </a:r>
            <a:r>
              <a:rPr lang="ru-RU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9DF08C-7544-A74A-B585-21D137F36246}"/>
              </a:ext>
            </a:extLst>
          </p:cNvPr>
          <p:cNvSpPr txBox="1"/>
          <p:nvPr/>
        </p:nvSpPr>
        <p:spPr>
          <a:xfrm>
            <a:off x="3060051" y="4628080"/>
            <a:ext cx="60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Эксперт-практик по государственным закупкам</a:t>
            </a:r>
          </a:p>
        </p:txBody>
      </p:sp>
    </p:spTree>
    <p:extLst>
      <p:ext uri="{BB962C8B-B14F-4D97-AF65-F5344CB8AC3E}">
        <p14:creationId xmlns:p14="http://schemas.microsoft.com/office/powerpoint/2010/main" val="1859418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287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ПРИОБРЕТЕНИЕ ТОВАРОВ  до 100 МРП  через ЭЛЕКТРОННЫЙ КАТАЛОГ OMARKET KZ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Элина Черногрицкая</cp:lastModifiedBy>
  <cp:revision>36</cp:revision>
  <dcterms:created xsi:type="dcterms:W3CDTF">2020-09-30T04:12:22Z</dcterms:created>
  <dcterms:modified xsi:type="dcterms:W3CDTF">2021-08-31T04:46:07Z</dcterms:modified>
</cp:coreProperties>
</file>