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344" r:id="rId3"/>
    <p:sldId id="259" r:id="rId4"/>
    <p:sldId id="260" r:id="rId5"/>
    <p:sldId id="264" r:id="rId6"/>
    <p:sldId id="262" r:id="rId7"/>
    <p:sldId id="265" r:id="rId8"/>
    <p:sldId id="266" r:id="rId9"/>
    <p:sldId id="267" r:id="rId10"/>
    <p:sldId id="273" r:id="rId11"/>
    <p:sldId id="320" r:id="rId12"/>
    <p:sldId id="270" r:id="rId13"/>
    <p:sldId id="271" r:id="rId14"/>
    <p:sldId id="274" r:id="rId15"/>
    <p:sldId id="301" r:id="rId16"/>
    <p:sldId id="310" r:id="rId17"/>
    <p:sldId id="333" r:id="rId18"/>
    <p:sldId id="276" r:id="rId19"/>
    <p:sldId id="277" r:id="rId20"/>
    <p:sldId id="278" r:id="rId21"/>
    <p:sldId id="275" r:id="rId22"/>
    <p:sldId id="316" r:id="rId23"/>
    <p:sldId id="317" r:id="rId24"/>
    <p:sldId id="318" r:id="rId25"/>
    <p:sldId id="326" r:id="rId26"/>
    <p:sldId id="325" r:id="rId27"/>
    <p:sldId id="303" r:id="rId28"/>
    <p:sldId id="338" r:id="rId29"/>
    <p:sldId id="309" r:id="rId30"/>
    <p:sldId id="313" r:id="rId31"/>
    <p:sldId id="332" r:id="rId32"/>
    <p:sldId id="324" r:id="rId33"/>
    <p:sldId id="327" r:id="rId34"/>
    <p:sldId id="330" r:id="rId35"/>
    <p:sldId id="328" r:id="rId36"/>
    <p:sldId id="33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dana Mustafina" initials="GM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E"/>
    <a:srgbClr val="FB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>
        <p:scale>
          <a:sx n="77" d="100"/>
          <a:sy n="77" d="100"/>
        </p:scale>
        <p:origin x="-942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91EA-A186-4FA0-A048-F88DF7C9E983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3B68-26CF-454F-AA6B-4B65D42E27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4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5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543791-6672-414E-8804-16F7B221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3BDC14-0171-4845-BA8E-737589942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6E9A7D-6105-4C2D-BEDE-90707626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F01DD3-7F7A-45C4-A029-07231067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9CF66F-6DE6-42AC-A235-385CF229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63CCA-C4A3-4F77-80FA-456BFAEA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4D3B1A-56B4-4BE6-8BD5-D4F75332E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73539F-C7DF-4C07-9869-82CED3F8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9F078F-F880-431D-9B2C-664023BD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D7797-1E39-4A17-AB43-ACD1EDF4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47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9EA7E0-ED9C-4EEA-A3F6-2CAFB2164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0ADA86-1155-47DE-80EE-935AE4BCA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6D653F-00F9-4624-9329-FA2199FC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9F4A29-EF67-4E0A-BBAA-09F7C100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B8C6C4-32EF-4205-B0D5-B9E961E1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6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=""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5273678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=""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2490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744" y="5605201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99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=""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490" y="6019189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=""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490" y="6216807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=""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743" y="5914642"/>
            <a:ext cx="5757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30978121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=""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2490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744" y="5605201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99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=""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44" y="6019189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=""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44" y="6216807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7732202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=""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171693452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=""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=""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1" name="Freeform 8">
              <a:extLst>
                <a:ext uri="{FF2B5EF4-FFF2-40B4-BE49-F238E27FC236}">
                  <a16:creationId xmlns=""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=""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=""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=""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=""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=""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=""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=""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=""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=""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=""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=""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=""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=""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=""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=""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=""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=""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=""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=""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=""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=""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=""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=""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=""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=""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=""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=""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=""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=""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=""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=""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=""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=""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=""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=""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=""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=""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=""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=""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=""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=""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=""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=""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=""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=""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=""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=""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=""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=""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=""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=""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=""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=""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=""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=""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=""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=""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=""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=""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=""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388" y="2158329"/>
            <a:ext cx="4781392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4580" y="3200329"/>
            <a:ext cx="480552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112" y="723658"/>
            <a:ext cx="5677988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112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294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359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grpSp>
        <p:nvGrpSpPr>
          <p:cNvPr id="76" name="Group 4">
            <a:extLst>
              <a:ext uri="{FF2B5EF4-FFF2-40B4-BE49-F238E27FC236}">
                <a16:creationId xmlns=""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=""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78" name="Freeform 6">
              <a:extLst>
                <a:ext uri="{FF2B5EF4-FFF2-40B4-BE49-F238E27FC236}">
                  <a16:creationId xmlns=""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13465742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=""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=""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90" name="Freeform 8">
              <a:extLst>
                <a:ext uri="{FF2B5EF4-FFF2-40B4-BE49-F238E27FC236}">
                  <a16:creationId xmlns=""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=""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=""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=""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=""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=""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=""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=""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=""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=""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=""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=""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=""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=""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=""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=""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=""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=""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=""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=""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=""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=""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=""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=""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=""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=""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=""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=""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=""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=""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=""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=""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=""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=""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=""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=""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=""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=""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=""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=""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=""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=""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=""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=""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=""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=""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=""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=""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=""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=""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=""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=""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=""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=""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=""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=""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=""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=""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=""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=""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=""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=""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=""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=""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88" y="2158329"/>
            <a:ext cx="3998354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=""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80" y="3200329"/>
            <a:ext cx="401853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112" y="876059"/>
            <a:ext cx="4852768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=""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=""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84" name="Freeform 6">
              <a:extLst>
                <a:ext uri="{FF2B5EF4-FFF2-40B4-BE49-F238E27FC236}">
                  <a16:creationId xmlns=""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22902623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=""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08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=""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02A-78D6-48B7-A389-464ED573BA5D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2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C0824-66DC-4C13-AD7B-DDC7CBB6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2FE662-65D0-4A98-B138-49CE01C7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52F8B-793B-4F97-B291-419DB4FA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75CCCC-841A-44E3-BA8A-C4A1CD2F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35DA61-3363-4385-840D-688697B9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2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4852" y="1"/>
            <a:ext cx="3997149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7440547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37921"/>
            <a:ext cx="7295842" cy="873760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1" y="2311401"/>
            <a:ext cx="3578253" cy="384470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7190" y="2311402"/>
            <a:ext cx="3578253" cy="1254759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7190" y="4236721"/>
            <a:ext cx="3578253" cy="1944160"/>
          </a:xfrm>
        </p:spPr>
        <p:txBody>
          <a:bodyPr numCol="1"/>
          <a:lstStyle>
            <a:lvl1pPr marL="0" indent="0">
              <a:buNone/>
              <a:defRPr sz="1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=""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771983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86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383219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91" y="294200"/>
            <a:ext cx="8887371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3890" y="1137921"/>
            <a:ext cx="2741454" cy="5018184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4102" y="1137921"/>
            <a:ext cx="2802382" cy="501818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5241" y="1137922"/>
            <a:ext cx="2767159" cy="2796151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=""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3891" y="907750"/>
            <a:ext cx="888737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95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9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39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=""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D130-B426-4A46-85E5-B0049A4DA5C7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89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029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FBFE83-FB75-47BB-81F0-F0FF13E5BA5A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39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102" y="1488927"/>
            <a:ext cx="2337171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3" y="2526765"/>
            <a:ext cx="5289245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083" y="4632765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83" y="4971442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64688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=""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=""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=""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478764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938" y="0"/>
            <a:ext cx="5968062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13" y="2578743"/>
            <a:ext cx="4535597" cy="1055708"/>
          </a:xfrm>
        </p:spPr>
        <p:txBody>
          <a:bodyPr/>
          <a:lstStyle>
            <a:lvl1pPr marL="0" indent="0">
              <a:buNone/>
              <a:defRPr sz="299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13" y="3840384"/>
            <a:ext cx="4535597" cy="1055708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42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=""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137921"/>
            <a:ext cx="4954924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=""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748" y="3813288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748" y="4055931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=""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9820" y="3578084"/>
            <a:ext cx="778554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821" y="1137921"/>
            <a:ext cx="5462580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9821" y="1635009"/>
            <a:ext cx="5462580" cy="1611554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=""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872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184" y="6471244"/>
            <a:ext cx="119063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AD1DFC-053D-4B86-B715-9C611EC38679}" type="datetime3">
              <a:rPr lang="en-US" smtClean="0"/>
              <a:pPr/>
              <a:t>7 September 2021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7502" y="6471244"/>
            <a:ext cx="3084493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6900" y="6471244"/>
            <a:ext cx="662721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21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20BA6-66E0-4C4D-9350-0D69450F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E7BA3-8D56-46BE-9B0E-CAFB97C0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503CFC-9E9D-4CD9-8EBE-CD834880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0A3367-A28E-423D-B0D5-27867D8E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29E75D-E03D-4F46-9449-795B0DA2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61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438">
              <a:defRPr>
                <a:solidFill>
                  <a:schemeClr val="bg1"/>
                </a:solidFill>
              </a:defRPr>
            </a:lvl2pPr>
            <a:lvl3pPr marL="712875">
              <a:defRPr>
                <a:solidFill>
                  <a:schemeClr val="bg1"/>
                </a:solidFill>
              </a:defRPr>
            </a:lvl3pPr>
            <a:lvl4pPr marL="1069313">
              <a:defRPr>
                <a:solidFill>
                  <a:schemeClr val="bg1"/>
                </a:solidFill>
              </a:defRPr>
            </a:lvl4pPr>
            <a:lvl5pPr marL="1425751"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=""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46D-36B7-425F-AEB7-676F0E436ACC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76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=""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591-978A-463D-B9B3-9852A288C9B6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09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=""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AE4F-17A3-4837-8418-FB6AD56A8907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891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1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=""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665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236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202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5199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9245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92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=""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17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446E4-FCC4-4BA8-9434-DF942757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1EEAB-8003-4F87-9EFA-7C81BACD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B30470-DDB9-4FFF-AF31-E74A13AF2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DD693C-C5BC-418B-A638-D005EAC3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3958D2-2EAE-47AC-A916-00A59C3E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B958E0-8EDB-43BB-9A4A-2A381D74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573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699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91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498488-8765-4B8D-9D72-8E71718AE3EF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9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FA97F1-9ACF-4FB4-9CCB-BB868BBE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24098E-3E9C-44F1-9C48-1416AD64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AC3610-2986-4B8E-BFD9-10C61261D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523106-8C4A-4246-B46D-6F8466CF2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B7F19D-49D9-4188-B339-083BE663B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9B3703-94C1-479C-86FF-95A2E438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8924C2-FBCA-44DD-BBD0-E12BE968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427A4B-598D-439C-87C0-9882C120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4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FBD9F-F641-4C3E-A906-F4013F0F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436414-7288-4D96-A015-34714FCD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5AA7B9-2986-4462-B3F7-5519B51F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8CA673-E8C2-44B5-9D8E-B2793D8F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675919-DE2F-45E8-BCDD-AC09FD72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F971B9-85C4-4B60-BD48-7D3B44FA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4B89F2-0DCD-47CD-9FD2-8E656EB1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3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2B1F53-B497-45D2-A848-D95D3604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40C54F-6A42-483C-8DA7-D8E932B7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8E41A6-E460-4B04-AD4F-216E12DC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E8BAAE-55E2-407B-A342-B1AB2DA6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A58B9D-2D6F-4DA8-8B45-95FC59FC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3C8126-1447-443B-B210-2EE52EF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87E48-1EA9-4A06-8A5A-76C9139C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3ADD01-1111-42AB-BCA5-348C8FFEE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807F53-36F3-46E5-B24C-2001E7D3F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189D19-737E-44E1-BBCA-F3BBFE30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7 сентября 2021 г.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8FFE87-8435-4469-B6C2-A3D36DB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EA398A-6B3F-4BBA-BA01-1EB4B9B2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9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BE6D76-BE71-4A47-9B52-A3D80CAD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75C085-C152-482C-8306-E5A39E10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DFF5E-DF9D-4403-84A1-F29EDCED1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7 сентября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7D6D05-8FB4-4F3E-9CF0-F499D985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Электронная биржа труда (enbek.kz)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F2AB5E-0D79-4752-B3B0-5F2BB647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4121-1840-414B-8DA1-CA1B7CC927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3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1250" y="6356350"/>
            <a:ext cx="303055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184" y="6471244"/>
            <a:ext cx="1190638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7100257-1BC6-4873-8F55-DA97C4F73818}" type="datetime3">
              <a:rPr lang="en-US" smtClean="0"/>
              <a:t>7 September 2021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7502" y="6471244"/>
            <a:ext cx="3084493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900" y="6471244"/>
            <a:ext cx="662721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8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hyperlink" Target="mailto:Kamilya.Kassimova@kz.ey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mira.Abraimova@kz.ey.com" TargetMode="External"/><Relationship Id="rId5" Type="http://schemas.microsoft.com/office/2007/relationships/hdphoto" Target="../media/hdphoto2.wdp"/><Relationship Id="rId10" Type="http://schemas.openxmlformats.org/officeDocument/2006/relationships/hyperlink" Target="mailto:Vladimir.Fesenko@kz.ey.com" TargetMode="Externa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mailto:Vladimir.Fesenko@kz.ey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hyperlink" Target="mailto:Kamilya.Kassimova@kz.ey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2E2E38"/>
                </a:solidFill>
              </a:rPr>
              <a:t>Электронная биржа труда (</a:t>
            </a:r>
            <a:r>
              <a:rPr lang="en-US" dirty="0">
                <a:solidFill>
                  <a:srgbClr val="2E2E38"/>
                </a:solidFill>
              </a:rPr>
              <a:t>enbek.kz)</a:t>
            </a:r>
            <a:r>
              <a:rPr lang="ru-RU" dirty="0">
                <a:solidFill>
                  <a:srgbClr val="2E2E38"/>
                </a:solidFill>
              </a:rPr>
              <a:t>: </a:t>
            </a:r>
            <a:r>
              <a:rPr lang="ru-RU" sz="3000" dirty="0">
                <a:solidFill>
                  <a:srgbClr val="2E2E38"/>
                </a:solidFill>
              </a:rPr>
              <a:t/>
            </a:r>
            <a:br>
              <a:rPr lang="ru-RU" sz="3000" dirty="0">
                <a:solidFill>
                  <a:srgbClr val="2E2E38"/>
                </a:solidFill>
              </a:rPr>
            </a:br>
            <a:r>
              <a:rPr lang="ru-RU" sz="3000" dirty="0">
                <a:solidFill>
                  <a:srgbClr val="2E2E38"/>
                </a:solidFill>
              </a:rPr>
              <a:t>последние обновления и </a:t>
            </a:r>
            <a:br>
              <a:rPr lang="ru-RU" sz="3000" dirty="0">
                <a:solidFill>
                  <a:srgbClr val="2E2E38"/>
                </a:solidFill>
              </a:rPr>
            </a:br>
            <a:r>
              <a:rPr lang="ru-RU" sz="3000" dirty="0">
                <a:solidFill>
                  <a:srgbClr val="2E2E38"/>
                </a:solidFill>
              </a:rPr>
              <a:t>возможности для Работодателя</a:t>
            </a:r>
            <a:r>
              <a:rPr lang="en-GB" sz="3000" dirty="0">
                <a:solidFill>
                  <a:srgbClr val="2E2E38"/>
                </a:solidFill>
              </a:rPr>
              <a:t/>
            </a:r>
            <a:br>
              <a:rPr lang="en-GB" sz="3000" dirty="0">
                <a:solidFill>
                  <a:srgbClr val="2E2E38"/>
                </a:solidFill>
              </a:rPr>
            </a:br>
            <a:endParaRPr lang="en-GB" sz="3000" dirty="0">
              <a:solidFill>
                <a:srgbClr val="2E2E38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75100" y="3924078"/>
            <a:ext cx="4326679" cy="323122"/>
          </a:xfrm>
        </p:spPr>
        <p:txBody>
          <a:bodyPr>
            <a:noAutofit/>
          </a:bodyPr>
          <a:lstStyle/>
          <a:p>
            <a:pPr lvl="1"/>
            <a:r>
              <a:rPr lang="ru-RU" dirty="0">
                <a:solidFill>
                  <a:srgbClr val="2E2E38"/>
                </a:solidFill>
                <a:latin typeface="EYInterstate" panose="02000503020000020004" pitchFamily="2" charset="0"/>
              </a:rPr>
              <a:t>7 сентября 2021</a:t>
            </a:r>
            <a:endParaRPr lang="en-GB" dirty="0">
              <a:solidFill>
                <a:srgbClr val="2E2E38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1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C3F121F-3E1B-4B1A-9A5E-E1529CEE705B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chemeClr val="tx1"/>
                </a:solidFill>
              </a:rPr>
              <a:t>Расторжение трудового договора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EB9A201-2C64-4AF7-B0DA-5B30010531A4}"/>
              </a:ext>
            </a:extLst>
          </p:cNvPr>
          <p:cNvSpPr/>
          <p:nvPr/>
        </p:nvSpPr>
        <p:spPr>
          <a:xfrm>
            <a:off x="838200" y="1008743"/>
            <a:ext cx="10515599" cy="1084596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0FBED0E-9591-4883-B6A8-1C76191BB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88753"/>
            <a:ext cx="10515599" cy="10045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EYInterstate Light" panose="02000506000000020004" pitchFamily="2" charset="0"/>
              </a:rPr>
              <a:t>Пп.1 п.2 ст. 28 Закона РК «О занятости населения»:</a:t>
            </a:r>
          </a:p>
          <a:p>
            <a:pPr marL="0" indent="0" algn="just">
              <a:buNone/>
            </a:pPr>
            <a:r>
              <a:rPr lang="ru-RU" sz="1800" dirty="0">
                <a:latin typeface="EYInterstate Light" panose="02000506000000020004" pitchFamily="2" charset="0"/>
              </a:rPr>
              <a:t>Работодатель обязан направлять ЦЗН письменно или посредством ЭБТ сведения о наличии вакансий в течение 5 рабочих дней со дня их появления с указанием условий труда и оплаты.</a:t>
            </a:r>
            <a:endParaRPr lang="x-none" b="1" dirty="0">
              <a:latin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BEA8C1-71BB-45F9-BE5D-E2F8B267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58" y="2264793"/>
            <a:ext cx="5745480" cy="39328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680B116-D789-4E85-9C49-FF9B835190FD}"/>
              </a:ext>
            </a:extLst>
          </p:cNvPr>
          <p:cNvSpPr/>
          <p:nvPr/>
        </p:nvSpPr>
        <p:spPr>
          <a:xfrm>
            <a:off x="7614919" y="5563507"/>
            <a:ext cx="41148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A405131-95B8-443D-A949-0A04B9A5122C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chemeClr val="tx1"/>
                </a:solidFill>
              </a:rPr>
              <a:t>Добавление социального отпуска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D685A7AC-E561-4961-AD6F-51D86D60935A}"/>
              </a:ext>
            </a:extLst>
          </p:cNvPr>
          <p:cNvSpPr txBox="1">
            <a:spLocks/>
          </p:cNvSpPr>
          <p:nvPr/>
        </p:nvSpPr>
        <p:spPr>
          <a:xfrm>
            <a:off x="838199" y="1060076"/>
            <a:ext cx="10515601" cy="483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Рекомендуется зарегистрировать социальный отпуск в течение 15 календарных дней 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даты начала социального отпуска.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1725E9B-C0EC-428F-9EC3-3E6854FD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9823"/>
            <a:ext cx="10515600" cy="261603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FA92025-2597-4495-8954-DE4736176074}"/>
              </a:ext>
            </a:extLst>
          </p:cNvPr>
          <p:cNvSpPr/>
          <p:nvPr/>
        </p:nvSpPr>
        <p:spPr>
          <a:xfrm>
            <a:off x="9838801" y="3451697"/>
            <a:ext cx="1231765" cy="229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36D9868A-BA78-4D29-ACB1-980D58248539}"/>
              </a:ext>
            </a:extLst>
          </p:cNvPr>
          <p:cNvCxnSpPr>
            <a:cxnSpLocks/>
          </p:cNvCxnSpPr>
          <p:nvPr/>
        </p:nvCxnSpPr>
        <p:spPr>
          <a:xfrm flipV="1">
            <a:off x="8417933" y="3587847"/>
            <a:ext cx="1317381" cy="356572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A7A93AE-50D9-4FC8-B086-02938FC21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225928"/>
            <a:ext cx="10515600" cy="832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0D28E30-0B3A-4E8C-A667-0089F3C60E6E}"/>
              </a:ext>
            </a:extLst>
          </p:cNvPr>
          <p:cNvSpPr/>
          <p:nvPr/>
        </p:nvSpPr>
        <p:spPr>
          <a:xfrm>
            <a:off x="8845618" y="5358486"/>
            <a:ext cx="2508181" cy="618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05EAAD4-82ED-4653-AB26-91557E0F691F}"/>
              </a:ext>
            </a:extLst>
          </p:cNvPr>
          <p:cNvCxnSpPr>
            <a:cxnSpLocks/>
          </p:cNvCxnSpPr>
          <p:nvPr/>
        </p:nvCxnSpPr>
        <p:spPr>
          <a:xfrm flipV="1">
            <a:off x="7421919" y="5652759"/>
            <a:ext cx="1317381" cy="356572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720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Добавление социального отпуска: отпуск по беременности и родам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1D123B-F5BF-4A8C-8814-532EDC34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2959"/>
            <a:ext cx="5257800" cy="301303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D9ADC1E-387E-4DE4-98BB-CED68DB1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62959"/>
            <a:ext cx="5257800" cy="2960453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BCD7154-4058-4A1A-A95F-528D91D99760}"/>
              </a:ext>
            </a:extLst>
          </p:cNvPr>
          <p:cNvSpPr/>
          <p:nvPr/>
        </p:nvSpPr>
        <p:spPr>
          <a:xfrm>
            <a:off x="838200" y="4396884"/>
            <a:ext cx="10515600" cy="1855746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CFF7FC-9834-4B9C-9393-41FDA37E6F51}"/>
              </a:ext>
            </a:extLst>
          </p:cNvPr>
          <p:cNvSpPr/>
          <p:nvPr/>
        </p:nvSpPr>
        <p:spPr>
          <a:xfrm>
            <a:off x="838200" y="4524538"/>
            <a:ext cx="105155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EYInterstate Light" panose="02000506000000020004" pitchFamily="2" charset="0"/>
              </a:rPr>
              <a:t>Назначение  соответствующей социальной выплаты для вышедших в отпуск работников можно осуществить в </a:t>
            </a:r>
            <a:r>
              <a:rPr lang="ru-RU" sz="1400" dirty="0" err="1">
                <a:latin typeface="EYInterstate Light" panose="02000506000000020004" pitchFamily="2" charset="0"/>
              </a:rPr>
              <a:t>проактивном</a:t>
            </a:r>
            <a:r>
              <a:rPr lang="ru-RU" sz="1400" dirty="0">
                <a:latin typeface="EYInterstate Light" panose="02000506000000020004" pitchFamily="2" charset="0"/>
              </a:rPr>
              <a:t> формате, без участия заявителя. Для </a:t>
            </a:r>
            <a:r>
              <a:rPr lang="ru-RU" sz="1400" dirty="0" err="1">
                <a:latin typeface="EYInterstate Light" panose="02000506000000020004" pitchFamily="2" charset="0"/>
              </a:rPr>
              <a:t>проактивного</a:t>
            </a:r>
            <a:r>
              <a:rPr lang="ru-RU" sz="1400" dirty="0">
                <a:latin typeface="EYInterstate Light" panose="02000506000000020004" pitchFamily="2" charset="0"/>
              </a:rPr>
              <a:t> назначения выплаты работнику, вышедшему в социальный отпуск по беременности и родам, работодателю необходимо зарегистрировать факт выхода работника. Данные будут направлены в Единую систему учета трудовых договоров, откуда по запросу они будут предоставляться в НАО «Государственная корпорация «Правительство для граждан»» для назначения </a:t>
            </a:r>
            <a:r>
              <a:rPr lang="ru-RU" sz="1400" dirty="0" err="1">
                <a:latin typeface="EYInterstate Light" panose="02000506000000020004" pitchFamily="2" charset="0"/>
              </a:rPr>
              <a:t>соцвыплаты</a:t>
            </a:r>
            <a:r>
              <a:rPr lang="ru-RU" sz="1400" dirty="0">
                <a:latin typeface="EYInterstate Light" panose="02000506000000020004" pitchFamily="2" charset="0"/>
              </a:rPr>
              <a:t>. В свою очередь </a:t>
            </a:r>
            <a:r>
              <a:rPr lang="ru-RU" sz="1400" dirty="0" err="1">
                <a:latin typeface="EYInterstate Light" panose="02000506000000020004" pitchFamily="2" charset="0"/>
              </a:rPr>
              <a:t>услугополучателю</a:t>
            </a:r>
            <a:r>
              <a:rPr lang="ru-RU" sz="1400" dirty="0">
                <a:latin typeface="EYInterstate Light" panose="02000506000000020004" pitchFamily="2" charset="0"/>
              </a:rPr>
              <a:t> посредством SMS-сообщения придет запрос на получение согласия на назначение социальной выплаты в </a:t>
            </a:r>
            <a:r>
              <a:rPr lang="ru-RU" sz="1400" dirty="0" err="1">
                <a:latin typeface="EYInterstate Light" panose="02000506000000020004" pitchFamily="2" charset="0"/>
              </a:rPr>
              <a:t>проактивном</a:t>
            </a:r>
            <a:r>
              <a:rPr lang="ru-RU" sz="1400" dirty="0">
                <a:latin typeface="EYInterstate Light" panose="02000506000000020004" pitchFamily="2" charset="0"/>
              </a:rPr>
              <a:t> формате, на который необходимо будет ответить в течение трех дней.</a:t>
            </a:r>
          </a:p>
        </p:txBody>
      </p:sp>
    </p:spTree>
    <p:extLst>
      <p:ext uri="{BB962C8B-B14F-4D97-AF65-F5344CB8AC3E}">
        <p14:creationId xmlns:p14="http://schemas.microsoft.com/office/powerpoint/2010/main" val="167263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Добавление социального отпуска: отпуск по уходу за ребенком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52D5EE-29EB-4E47-A2A7-D88B0930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4858"/>
            <a:ext cx="5261941" cy="292727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C8697D-1388-426F-8AA1-6138435C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4858"/>
            <a:ext cx="5257800" cy="3009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10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E7CA594C-131C-4BE6-88AD-1E16E9456318}"/>
              </a:ext>
            </a:extLst>
          </p:cNvPr>
          <p:cNvSpPr txBox="1">
            <a:spLocks/>
          </p:cNvSpPr>
          <p:nvPr/>
        </p:nvSpPr>
        <p:spPr>
          <a:xfrm>
            <a:off x="93551" y="-523541"/>
            <a:ext cx="5217283" cy="6854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07383">
              <a:defRPr/>
            </a:pPr>
            <a:r>
              <a:rPr lang="en-GB" sz="54973" dirty="0">
                <a:solidFill>
                  <a:srgbClr val="747480">
                    <a:alpha val="50000"/>
                  </a:srgbClr>
                </a:solidFill>
                <a:latin typeface="EYInterstate Light" panose="02000506000000020004" pitchFamily="2" charset="0"/>
              </a:rPr>
              <a:t>2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FCA98128-9345-4824-ADFE-0F12A13A035F}"/>
              </a:ext>
            </a:extLst>
          </p:cNvPr>
          <p:cNvSpPr txBox="1">
            <a:spLocks/>
          </p:cNvSpPr>
          <p:nvPr/>
        </p:nvSpPr>
        <p:spPr>
          <a:xfrm>
            <a:off x="352616" y="2851522"/>
            <a:ext cx="4445485" cy="120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solidFill>
                  <a:schemeClr val="tx1"/>
                </a:solidFill>
                <a:latin typeface="EYInterstate Light" panose="02000506000000020004" pitchFamily="2" charset="0"/>
              </a:rPr>
              <a:t>Функции для Работодателя</a:t>
            </a:r>
            <a:endParaRPr lang="en-IN" sz="360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1BFC68-E9B9-4F0B-A94D-90FF8C8F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25" y="666750"/>
            <a:ext cx="4476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8CF2778-C484-4F75-80D3-33040ED57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3040" y="2060235"/>
            <a:ext cx="9265920" cy="30255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E600"/>
              </a:buClr>
            </a:pPr>
            <a:r>
              <a:rPr lang="ru-RU" sz="2400" dirty="0"/>
              <a:t>В современном мире одним из главных факторов конкурентоспособности является глубинная цифровизация</a:t>
            </a:r>
            <a:r>
              <a:rPr lang="en-GB" sz="2400" dirty="0"/>
              <a:t> </a:t>
            </a:r>
            <a:r>
              <a:rPr lang="ru-RU" sz="2400" dirty="0"/>
              <a:t>…</a:t>
            </a:r>
            <a:endParaRPr lang="en-GB" sz="2400" dirty="0"/>
          </a:p>
          <a:p>
            <a:pPr>
              <a:spcBef>
                <a:spcPts val="0"/>
              </a:spcBef>
              <a:buClr>
                <a:srgbClr val="FFE600"/>
              </a:buClr>
            </a:pPr>
            <a:r>
              <a:rPr lang="en-GB" sz="2400" dirty="0"/>
              <a:t>… </a:t>
            </a:r>
            <a:r>
              <a:rPr lang="ru-RU" sz="2400" dirty="0"/>
              <a:t>Эти и другие задачи потребуют полной «цифровой перезагрузки» государственного сектора. Здесь главной и давней проблемой является отсутствие эффективной интеграции информсистем государственных органов. Данный вопрос требует кардинального, скорейшего решения.</a:t>
            </a:r>
          </a:p>
          <a:p>
            <a:r>
              <a:rPr lang="en-IN" sz="280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92C70239-4DF0-4ACD-ABA3-C2F00BBFD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Касым-</a:t>
            </a:r>
            <a:r>
              <a:rPr lang="ru-RU" dirty="0" err="1"/>
              <a:t>Жомарт</a:t>
            </a:r>
            <a:r>
              <a:rPr lang="ru-RU" dirty="0"/>
              <a:t> Токаев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5D44E9B-2902-44B2-8467-EAEF899C7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Президент Республики Казахстан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00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16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Размещение вакансий</a:t>
            </a:r>
            <a:endParaRPr lang="en-GB" sz="4000" dirty="0">
              <a:solidFill>
                <a:srgbClr val="2E2E3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EC107A-06D1-4E62-A5C9-1176E334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8303"/>
            <a:ext cx="7102222" cy="2890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8E22CD-A457-45E8-AA92-8B5BE903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3682601"/>
            <a:ext cx="6981825" cy="17072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B2062C-EB2C-451F-8A03-EB5E9B1EDF23}"/>
              </a:ext>
            </a:extLst>
          </p:cNvPr>
          <p:cNvSpPr/>
          <p:nvPr/>
        </p:nvSpPr>
        <p:spPr>
          <a:xfrm>
            <a:off x="971550" y="2984738"/>
            <a:ext cx="6968872" cy="590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A6D2EBD-4350-4792-8F30-E9554CE65D02}"/>
              </a:ext>
            </a:extLst>
          </p:cNvPr>
          <p:cNvCxnSpPr>
            <a:cxnSpLocks/>
          </p:cNvCxnSpPr>
          <p:nvPr/>
        </p:nvCxnSpPr>
        <p:spPr>
          <a:xfrm>
            <a:off x="3876674" y="3622288"/>
            <a:ext cx="785813" cy="373244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944F4E1-CA32-4247-B236-0AB225412D0D}"/>
              </a:ext>
            </a:extLst>
          </p:cNvPr>
          <p:cNvSpPr/>
          <p:nvPr/>
        </p:nvSpPr>
        <p:spPr>
          <a:xfrm>
            <a:off x="971550" y="4173996"/>
            <a:ext cx="3434523" cy="181588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EYInterstate Light" panose="02000506000000020004" pitchFamily="2" charset="0"/>
              </a:rPr>
              <a:t>Если необходимая профессия не найдена, работодатели могут направить обратную связь ЭБТ. </a:t>
            </a:r>
          </a:p>
          <a:p>
            <a:r>
              <a:rPr lang="ru-RU" sz="1600" dirty="0">
                <a:latin typeface="EYInterstate Light" panose="02000506000000020004" pitchFamily="2" charset="0"/>
              </a:rPr>
              <a:t>Методологи ЭБТ проанализируют необходимость включения запрашиваемых должностей в единый справочник.</a:t>
            </a:r>
          </a:p>
        </p:txBody>
      </p:sp>
    </p:spTree>
    <p:extLst>
      <p:ext uri="{BB962C8B-B14F-4D97-AF65-F5344CB8AC3E}">
        <p14:creationId xmlns:p14="http://schemas.microsoft.com/office/powerpoint/2010/main" val="207082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Размещение вакансий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CA3329A-9470-4C75-A5CE-391C38E7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675"/>
            <a:ext cx="10518958" cy="2705194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D92EDF-41F3-4F36-B1DA-1F7766E69572}"/>
              </a:ext>
            </a:extLst>
          </p:cNvPr>
          <p:cNvSpPr/>
          <p:nvPr/>
        </p:nvSpPr>
        <p:spPr>
          <a:xfrm>
            <a:off x="942976" y="3095624"/>
            <a:ext cx="1009650" cy="2509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4A523CB-7B92-44C3-9A8E-DC93CA6E47D6}"/>
              </a:ext>
            </a:extLst>
          </p:cNvPr>
          <p:cNvSpPr/>
          <p:nvPr/>
        </p:nvSpPr>
        <p:spPr>
          <a:xfrm>
            <a:off x="3800474" y="2316304"/>
            <a:ext cx="1438275" cy="279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94C53D8-73F7-4DA0-B769-057FF6619934}"/>
              </a:ext>
            </a:extLst>
          </p:cNvPr>
          <p:cNvCxnSpPr>
            <a:cxnSpLocks/>
          </p:cNvCxnSpPr>
          <p:nvPr/>
        </p:nvCxnSpPr>
        <p:spPr>
          <a:xfrm>
            <a:off x="4395086" y="2665575"/>
            <a:ext cx="672213" cy="807292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3980EC7-9016-42F4-9774-5770D9719786}"/>
              </a:ext>
            </a:extLst>
          </p:cNvPr>
          <p:cNvSpPr/>
          <p:nvPr/>
        </p:nvSpPr>
        <p:spPr>
          <a:xfrm>
            <a:off x="3900489" y="3625920"/>
            <a:ext cx="1438275" cy="279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4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Размещение вакансий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C30715-1253-494E-9D74-E892C028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064"/>
            <a:ext cx="10515600" cy="52649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02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19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Размещение вакансий</a:t>
            </a:r>
            <a:endParaRPr lang="en-GB" sz="4000" dirty="0">
              <a:solidFill>
                <a:srgbClr val="2E2E3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F42BFC-1D15-42D9-BB1C-99AAA341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0" y="816672"/>
            <a:ext cx="9088120" cy="372514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6C7FCB-E25F-480D-967E-A93F7ECA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9"/>
          <a:stretch/>
        </p:blipFill>
        <p:spPr>
          <a:xfrm>
            <a:off x="1551940" y="4596462"/>
            <a:ext cx="9088120" cy="16789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6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00EC1-C60E-4FC1-ADD9-A4EAE84E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5BC83-E9C5-4301-9AB7-BDE144A6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E6FD8-BBE7-4D34-81FB-ED671E1C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>
                <a:latin typeface="EYInterstate Light" panose="02000506000000020004" pitchFamily="2" charset="0"/>
              </a:rPr>
              <a:t>2</a:t>
            </a:fld>
            <a:endParaRPr lang="ru-RU" dirty="0">
              <a:latin typeface="EYInterstate Light" panose="0200050600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709EA04-A5C9-495E-B435-7973D66416FD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Arial" pitchFamily="34" charset="0"/>
              </a:rPr>
              <a:t>EY: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Arial" pitchFamily="34" charset="0"/>
              </a:rPr>
              <a:t>Группа консультационных услуг по управлению персоналом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DA3CB870-1A54-4A6A-B4B9-82E2FCDD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5553" r="24220" b="56875"/>
          <a:stretch/>
        </p:blipFill>
        <p:spPr bwMode="auto">
          <a:xfrm>
            <a:off x="5236132" y="1589072"/>
            <a:ext cx="1487750" cy="152169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8">
            <a:extLst>
              <a:ext uri="{FF2B5EF4-FFF2-40B4-BE49-F238E27FC236}">
                <a16:creationId xmlns="" xmlns:a16="http://schemas.microsoft.com/office/drawing/2014/main" id="{50B42D72-6DFF-490F-8168-F2860872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63" y="4526709"/>
            <a:ext cx="2158599" cy="1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lvl="0" defTabSz="995338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442902" algn="l"/>
              </a:tabLst>
            </a:pPr>
            <a:endParaRPr lang="en-US" sz="900" b="1" dirty="0">
              <a:solidFill>
                <a:srgbClr val="000000"/>
              </a:solidFill>
              <a:latin typeface="EYInterstate Light" panose="02000506000000020004" pitchFamily="2" charset="0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4697D1A-E316-4DF9-AE31-23CBCF9E7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83" t="9200" r="31284" b="36509"/>
          <a:stretch/>
        </p:blipFill>
        <p:spPr>
          <a:xfrm>
            <a:off x="3033689" y="1589104"/>
            <a:ext cx="1487750" cy="1521667"/>
          </a:xfrm>
          <a:prstGeom prst="flowChartConnector">
            <a:avLst/>
          </a:prstGeom>
        </p:spPr>
      </p:pic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7D48F5DE-32D8-4616-A4B0-D5E3C998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588" y="3414134"/>
            <a:ext cx="2158598" cy="15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Альмира </a:t>
            </a:r>
            <a:r>
              <a:rPr lang="ru-RU" sz="1200" b="1" dirty="0" err="1">
                <a:solidFill>
                  <a:srgbClr val="000000"/>
                </a:solidFill>
                <a:latin typeface="EYInterstate Light" panose="02000506000000020004" pitchFamily="2" charset="0"/>
              </a:rPr>
              <a:t>Абраимова</a:t>
            </a:r>
            <a:endParaRPr lang="ru-RU" sz="1200" b="1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Директор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Группа консультационных услуг по управлению персоналом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endParaRPr lang="ru-RU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  <a:hlinkClick r:id="rId6"/>
              </a:rPr>
              <a:t>Almira.Abraimova@kz.ey.com</a:t>
            </a: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 </a:t>
            </a:r>
            <a:endParaRPr lang="en-US" sz="10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it-IT" alt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+7 727 258 5960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="" xmlns:a16="http://schemas.microsoft.com/office/drawing/2014/main" id="{E061CF14-B00B-48AA-9135-627CEE4CD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770" y="3418283"/>
            <a:ext cx="2158598" cy="15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lvl="0"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Камиля Касимова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Старший консультант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Группа консультационных услуг по управлению персоналом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endParaRPr lang="ru-RU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  <a:hlinkClick r:id="rId7"/>
              </a:rPr>
              <a:t>Kamilya.Kassimova@kz.ey.com</a:t>
            </a: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 </a:t>
            </a:r>
            <a:endParaRPr lang="en-US" sz="10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+7 727 258 5960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1538A58-02DA-4C19-B7BF-E1FA77D7446B}"/>
              </a:ext>
            </a:extLst>
          </p:cNvPr>
          <p:cNvSpPr/>
          <p:nvPr/>
        </p:nvSpPr>
        <p:spPr>
          <a:xfrm>
            <a:off x="7356629" y="1110601"/>
            <a:ext cx="4432413" cy="4578999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A13F979-03BE-404F-BAFE-9632393A2832}"/>
              </a:ext>
            </a:extLst>
          </p:cNvPr>
          <p:cNvSpPr txBox="1">
            <a:spLocks/>
          </p:cNvSpPr>
          <p:nvPr/>
        </p:nvSpPr>
        <p:spPr>
          <a:xfrm>
            <a:off x="7763158" y="1484195"/>
            <a:ext cx="3768442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1800" b="1" dirty="0">
                <a:solidFill>
                  <a:srgbClr val="2E2E38"/>
                </a:solidFill>
              </a:rPr>
              <a:t>Команда PAS </a:t>
            </a:r>
            <a:r>
              <a:rPr lang="en-US" sz="1800" b="1" dirty="0">
                <a:solidFill>
                  <a:srgbClr val="2E2E38"/>
                </a:solidFill>
              </a:rPr>
              <a:t>(People Advisory Services) </a:t>
            </a:r>
            <a:r>
              <a:rPr lang="ru-RU" sz="1800" b="1" dirty="0">
                <a:solidFill>
                  <a:srgbClr val="2E2E38"/>
                </a:solidFill>
              </a:rPr>
              <a:t>предоставляет полный спектр комплексных решений в области вопросов человеческого</a:t>
            </a:r>
            <a:r>
              <a:rPr lang="en-US" sz="1800" b="1" dirty="0">
                <a:solidFill>
                  <a:srgbClr val="2E2E38"/>
                </a:solidFill>
              </a:rPr>
              <a:t> </a:t>
            </a:r>
            <a:r>
              <a:rPr lang="ru-RU" sz="1800" b="1" dirty="0">
                <a:solidFill>
                  <a:srgbClr val="2E2E38"/>
                </a:solidFill>
              </a:rPr>
              <a:t>капитала</a:t>
            </a:r>
            <a:endParaRPr lang="en-US" sz="1800" b="1" dirty="0">
              <a:solidFill>
                <a:srgbClr val="2E2E38"/>
              </a:solidFill>
            </a:endParaRPr>
          </a:p>
          <a:p>
            <a:pPr lvl="0"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Международное налогообложение физических лиц</a:t>
            </a:r>
            <a:endParaRPr lang="en-US" sz="1700" dirty="0">
              <a:solidFill>
                <a:srgbClr val="2E2E38"/>
              </a:solidFill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Иммиграционная поддержка</a:t>
            </a:r>
            <a:endParaRPr lang="en-US" sz="1700" dirty="0">
              <a:solidFill>
                <a:srgbClr val="2E2E38"/>
              </a:solidFill>
            </a:endParaRPr>
          </a:p>
          <a:p>
            <a:pPr marL="28575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Консультационные услуги в области налогообложения</a:t>
            </a:r>
            <a:r>
              <a:rPr lang="en-US" sz="1700" dirty="0">
                <a:solidFill>
                  <a:srgbClr val="2E2E38"/>
                </a:solidFill>
              </a:rPr>
              <a:t> </a:t>
            </a:r>
            <a:r>
              <a:rPr lang="ru-RU" sz="1700" dirty="0">
                <a:solidFill>
                  <a:srgbClr val="2E2E38"/>
                </a:solidFill>
              </a:rPr>
              <a:t>частных клиентов</a:t>
            </a:r>
            <a:endParaRPr lang="en-US" sz="1700" dirty="0">
              <a:solidFill>
                <a:srgbClr val="2E2E38"/>
              </a:solidFill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Заработная плата и кадровое администрирование</a:t>
            </a:r>
            <a:endParaRPr lang="en-US" sz="1700" dirty="0">
              <a:solidFill>
                <a:srgbClr val="2E2E38"/>
              </a:solidFill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Консультационные услуги по управлению талантами</a:t>
            </a:r>
            <a:endParaRPr lang="en-US" sz="1700" dirty="0">
              <a:solidFill>
                <a:srgbClr val="2E2E38"/>
              </a:solidFill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r>
              <a:rPr lang="ru-RU" sz="1700" dirty="0">
                <a:solidFill>
                  <a:srgbClr val="2E2E38"/>
                </a:solidFill>
              </a:rPr>
              <a:t>Автоматизация </a:t>
            </a:r>
            <a:r>
              <a:rPr lang="en-US" sz="1700" dirty="0">
                <a:solidFill>
                  <a:srgbClr val="2E2E38"/>
                </a:solidFill>
              </a:rPr>
              <a:t>HR </a:t>
            </a:r>
            <a:r>
              <a:rPr lang="ru-RU" sz="1700" dirty="0">
                <a:solidFill>
                  <a:srgbClr val="2E2E38"/>
                </a:solidFill>
              </a:rPr>
              <a:t>функций</a:t>
            </a:r>
            <a:endParaRPr lang="en-US" sz="1700" dirty="0">
              <a:solidFill>
                <a:srgbClr val="2E2E38"/>
              </a:solidFill>
            </a:endParaRPr>
          </a:p>
          <a:p>
            <a:pPr marL="285750" lvl="0" indent="-285750">
              <a:buFont typeface="EYInterstate Light" panose="02000506000000020004" pitchFamily="2" charset="0"/>
              <a:buChar char="•"/>
              <a:defRPr/>
            </a:pPr>
            <a:endParaRPr lang="en-US" sz="1800" dirty="0">
              <a:solidFill>
                <a:srgbClr val="2E2E3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F17623-5B29-4A61-B5C8-43E45078FD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557" t="8390" r="12394" b="39756"/>
          <a:stretch/>
        </p:blipFill>
        <p:spPr>
          <a:xfrm>
            <a:off x="838201" y="1589104"/>
            <a:ext cx="1487750" cy="1521668"/>
          </a:xfrm>
          <a:prstGeom prst="flowChartConnector">
            <a:avLst/>
          </a:prstGeom>
        </p:spPr>
      </p:pic>
      <p:sp>
        <p:nvSpPr>
          <p:cNvPr id="17" name="Text Box 7">
            <a:extLst>
              <a:ext uri="{FF2B5EF4-FFF2-40B4-BE49-F238E27FC236}">
                <a16:creationId xmlns="" xmlns:a16="http://schemas.microsoft.com/office/drawing/2014/main" id="{D932CE02-FA87-45CC-BFB5-1003DAC6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90" y="3400100"/>
            <a:ext cx="2158598" cy="15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Владимир Фесенко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Партнер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Группа консультационных услуг по управлению персоналом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endParaRPr lang="ru-RU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  <a:hlinkClick r:id="rId10"/>
              </a:rPr>
              <a:t>Vladimir.Fesenko@kz.ey.com</a:t>
            </a: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 </a:t>
            </a:r>
            <a:endParaRPr lang="en-US" sz="10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+7 727 258 59 60</a:t>
            </a:r>
          </a:p>
        </p:txBody>
      </p:sp>
    </p:spTree>
    <p:extLst>
      <p:ext uri="{BB962C8B-B14F-4D97-AF65-F5344CB8AC3E}">
        <p14:creationId xmlns:p14="http://schemas.microsoft.com/office/powerpoint/2010/main" val="79471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20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Менеджеры кабинета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437D2DB-FAFD-4FA1-93DD-DFA94F72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67623"/>
            <a:ext cx="10515599" cy="2810542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10BF613-9F76-4672-826B-C5C58A2E00F0}"/>
              </a:ext>
            </a:extLst>
          </p:cNvPr>
          <p:cNvSpPr/>
          <p:nvPr/>
        </p:nvSpPr>
        <p:spPr>
          <a:xfrm>
            <a:off x="1009642" y="3418295"/>
            <a:ext cx="1991792" cy="3304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078E975-34F7-41BB-B981-DC1B003A38AB}"/>
              </a:ext>
            </a:extLst>
          </p:cNvPr>
          <p:cNvSpPr/>
          <p:nvPr/>
        </p:nvSpPr>
        <p:spPr>
          <a:xfrm>
            <a:off x="9060611" y="1651238"/>
            <a:ext cx="2242390" cy="5204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62A84BF-FE13-4D00-AC52-5DFF076FD568}"/>
              </a:ext>
            </a:extLst>
          </p:cNvPr>
          <p:cNvCxnSpPr>
            <a:cxnSpLocks/>
          </p:cNvCxnSpPr>
          <p:nvPr/>
        </p:nvCxnSpPr>
        <p:spPr>
          <a:xfrm flipH="1">
            <a:off x="8153401" y="2378834"/>
            <a:ext cx="2072265" cy="1916690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18AE5EE-2CEC-4701-942E-0C922A33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48" y="3985296"/>
            <a:ext cx="3295418" cy="2356252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F549FDE-D15F-41F3-BD6A-37D24CC50AC5}"/>
              </a:ext>
            </a:extLst>
          </p:cNvPr>
          <p:cNvSpPr/>
          <p:nvPr/>
        </p:nvSpPr>
        <p:spPr>
          <a:xfrm>
            <a:off x="8610600" y="4027445"/>
            <a:ext cx="2499360" cy="160043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rgbClr val="000000"/>
                </a:solidFill>
                <a:latin typeface="EYInterstate Light"/>
              </a:rPr>
              <a:t>Администратор по кнопке  «Добавить менеджера»  отправляет на электронную почту менеджера приглашение для присоединения к  личному кабинету предприятия.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E600"/>
              </a:highlight>
              <a:uLnTx/>
              <a:uFillTx/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81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21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Менеджеры кабинета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FB76D1D-EF82-408A-A6E3-4477F6CB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065"/>
            <a:ext cx="10515600" cy="422908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ru-RU" sz="1800" dirty="0">
                <a:latin typeface="EYInterstate Light" panose="02000506000000020004" pitchFamily="2" charset="0"/>
              </a:rPr>
              <a:t>Менеджер, получив приглашение, уведомляет администратора, что сообщение, адресованное ему, получено.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ru-RU" sz="1800" dirty="0">
                <a:latin typeface="EYInterstate Light" panose="02000506000000020004" pitchFamily="2" charset="0"/>
              </a:rPr>
              <a:t>Администратор в своём личном кабинете активирует учетную запись менеджера, передвинув серую фишку вправо.</a:t>
            </a:r>
            <a:endParaRPr lang="x-none" b="1" dirty="0">
              <a:latin typeface="EYInterstate Light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42B08B-7352-42FD-BBEF-AF53FD3D8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" t="8085" r="2222" b="3776"/>
          <a:stretch/>
        </p:blipFill>
        <p:spPr>
          <a:xfrm>
            <a:off x="1908213" y="2281646"/>
            <a:ext cx="8375574" cy="36342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029DE4-4FD3-43EF-82BB-D0C876C12342}"/>
              </a:ext>
            </a:extLst>
          </p:cNvPr>
          <p:cNvSpPr/>
          <p:nvPr/>
        </p:nvSpPr>
        <p:spPr>
          <a:xfrm>
            <a:off x="3743008" y="4751706"/>
            <a:ext cx="2552699" cy="2063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0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Менеджеры кабинета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FB76D1D-EF82-408A-A6E3-4477F6CB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065"/>
            <a:ext cx="10515600" cy="4229087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00"/>
              </a:buClr>
              <a:buFont typeface="+mj-lt"/>
              <a:buAutoNum type="arabicPeriod" startAt="3"/>
            </a:pPr>
            <a:r>
              <a:rPr lang="ru-RU" sz="1800" dirty="0">
                <a:latin typeface="EYInterstate Light" panose="02000506000000020004" pitchFamily="2" charset="0"/>
              </a:rPr>
              <a:t>Менеджер проходит по ссылке из сообщения-приглашения. Авторизуется на ЭБТ под своей учетной записью.</a:t>
            </a:r>
            <a:r>
              <a:rPr lang="en-GB" sz="1800" dirty="0">
                <a:latin typeface="EYInterstate Light" panose="02000506000000020004" pitchFamily="2" charset="0"/>
              </a:rPr>
              <a:t> </a:t>
            </a:r>
            <a:r>
              <a:rPr lang="ru-RU" sz="1800" dirty="0">
                <a:latin typeface="EYInterstate Light" panose="02000506000000020004" pitchFamily="2" charset="0"/>
              </a:rPr>
              <a:t>Открывается личный кабинет предприятия. Менеджер заполняет свои контактные данные, выбрав  в меню личного кабинета соответствующую опцию.</a:t>
            </a:r>
            <a:endParaRPr lang="x-none" b="1" dirty="0">
              <a:latin typeface="EYInterstate Light" panose="02000506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34D0CE-64F8-4353-8AE4-28EAE3415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" b="801"/>
          <a:stretch/>
        </p:blipFill>
        <p:spPr>
          <a:xfrm>
            <a:off x="1815047" y="2070099"/>
            <a:ext cx="8561905" cy="366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029DE4-4FD3-43EF-82BB-D0C876C12342}"/>
              </a:ext>
            </a:extLst>
          </p:cNvPr>
          <p:cNvSpPr/>
          <p:nvPr/>
        </p:nvSpPr>
        <p:spPr>
          <a:xfrm>
            <a:off x="1942048" y="3843867"/>
            <a:ext cx="1317620" cy="2624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8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BB6C57-C37A-4530-A33B-22408E7D9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8"/>
          <a:stretch/>
        </p:blipFill>
        <p:spPr>
          <a:xfrm>
            <a:off x="838200" y="1493408"/>
            <a:ext cx="7507496" cy="36956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Менеджеры кабинета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FB76D1D-EF82-408A-A6E3-4477F6CB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920" y="1334632"/>
            <a:ext cx="4119880" cy="4188735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00"/>
              </a:buClr>
              <a:buNone/>
            </a:pPr>
            <a:r>
              <a:rPr lang="ru-RU" sz="1600" dirty="0">
                <a:latin typeface="EYInterstate Light" panose="02000506000000020004" pitchFamily="2" charset="0"/>
              </a:rPr>
              <a:t>Контактные данные менеджера, создавшего или изменившего вакансию, выводятся на просмотр после размещения вакансии на ЭБТ .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ru-RU" sz="1600" dirty="0">
                <a:latin typeface="EYInterstate Light" panose="02000506000000020004" pitchFamily="2" charset="0"/>
              </a:rPr>
              <a:t>Количество менеджеров, которым дается доступ на работу в личном кабинете с данными предприятия, не ограничено.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ru-RU" sz="1600" dirty="0">
                <a:latin typeface="EYInterstate Light" panose="02000506000000020004" pitchFamily="2" charset="0"/>
              </a:rPr>
              <a:t>Администратор может в любой момент добавить нового менеджера или снять доступ менеджера к личному кабинету предприятия.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ru-RU" sz="1600" dirty="0">
                <a:latin typeface="EYInterstate Light" panose="02000506000000020004" pitchFamily="2" charset="0"/>
              </a:rPr>
              <a:t>При работе с вакансиями и с откликами на вакансии можно по фамилии менеджера отфильтровать вакансии, созданные им, а также отклики на данные вакансии.</a:t>
            </a:r>
            <a:endParaRPr lang="x-none" sz="2400" b="1" dirty="0">
              <a:latin typeface="EYInterstate Light" panose="02000506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029DE4-4FD3-43EF-82BB-D0C876C12342}"/>
              </a:ext>
            </a:extLst>
          </p:cNvPr>
          <p:cNvSpPr/>
          <p:nvPr/>
        </p:nvSpPr>
        <p:spPr>
          <a:xfrm flipV="1">
            <a:off x="3217230" y="2639482"/>
            <a:ext cx="3722050" cy="4440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5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24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Подписки на резюме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3C7CCA-5E2A-4453-B26E-7108DC5C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7" y="942064"/>
            <a:ext cx="10558914" cy="646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7041C28-C270-4675-907E-46C29E297AEA}"/>
              </a:ext>
            </a:extLst>
          </p:cNvPr>
          <p:cNvSpPr/>
          <p:nvPr/>
        </p:nvSpPr>
        <p:spPr>
          <a:xfrm>
            <a:off x="7505700" y="1009267"/>
            <a:ext cx="3848100" cy="5789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DE8524-21D7-4516-B965-BC2587A2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69" y="1859069"/>
            <a:ext cx="6048375" cy="42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25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Государственные услуги: меры содействия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590267-7952-429A-AE1B-871DFE08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05840"/>
            <a:ext cx="10515599" cy="38797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360993-F918-40D1-BCF7-301BF2A4A2E7}"/>
              </a:ext>
            </a:extLst>
          </p:cNvPr>
          <p:cNvSpPr/>
          <p:nvPr/>
        </p:nvSpPr>
        <p:spPr>
          <a:xfrm>
            <a:off x="838197" y="5390749"/>
            <a:ext cx="10515601" cy="654175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13BF5A2-3407-4989-BD86-89202AAEBB55}"/>
              </a:ext>
            </a:extLst>
          </p:cNvPr>
          <p:cNvSpPr txBox="1">
            <a:spLocks/>
          </p:cNvSpPr>
          <p:nvPr/>
        </p:nvSpPr>
        <p:spPr>
          <a:xfrm>
            <a:off x="838196" y="5390750"/>
            <a:ext cx="10515601" cy="65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EYInterstate Light" panose="02000506000000020004" pitchFamily="2" charset="0"/>
              </a:rPr>
              <a:t>Для работодателей планируют реализовать возможность подачи заявок в ЦЗН на субсидированные рабочие места через онлайн-кабинет на ЭБТ.</a:t>
            </a:r>
            <a:endParaRPr lang="x-none" b="1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5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Высвобождаемые работники</a:t>
            </a:r>
            <a:endParaRPr lang="en-GB" sz="4000" dirty="0">
              <a:solidFill>
                <a:srgbClr val="2E2E3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177167-3B51-4E31-9C0A-09356770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22" y="929999"/>
            <a:ext cx="9064683" cy="4211680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40C694-E9C8-46D3-8894-CE4855AE2FAC}"/>
              </a:ext>
            </a:extLst>
          </p:cNvPr>
          <p:cNvSpPr/>
          <p:nvPr/>
        </p:nvSpPr>
        <p:spPr>
          <a:xfrm>
            <a:off x="3886200" y="2997201"/>
            <a:ext cx="6788150" cy="14102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BAF874-4651-4809-95C5-CA00BCD4C896}"/>
              </a:ext>
            </a:extLst>
          </p:cNvPr>
          <p:cNvSpPr/>
          <p:nvPr/>
        </p:nvSpPr>
        <p:spPr>
          <a:xfrm>
            <a:off x="838200" y="5205455"/>
            <a:ext cx="10515601" cy="1087119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CF9B504C-5E41-49C2-AF39-80B3D2693A18}"/>
              </a:ext>
            </a:extLst>
          </p:cNvPr>
          <p:cNvSpPr txBox="1">
            <a:spLocks/>
          </p:cNvSpPr>
          <p:nvPr/>
        </p:nvSpPr>
        <p:spPr>
          <a:xfrm>
            <a:off x="838199" y="5269230"/>
            <a:ext cx="10515601" cy="1023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latin typeface="EYInterstate Light" panose="02000506000000020004" pitchFamily="2" charset="0"/>
              </a:rPr>
              <a:t>Пп.2 п.2 ст. 28 Закона РК «О занятости населения»:</a:t>
            </a:r>
          </a:p>
          <a:p>
            <a:pPr marL="0" indent="0" algn="just">
              <a:buNone/>
            </a:pPr>
            <a:r>
              <a:rPr lang="ru-RU" sz="1800" dirty="0">
                <a:latin typeface="EYInterstate Light" panose="02000506000000020004" pitchFamily="2" charset="0"/>
              </a:rPr>
              <a:t>Работодатель обязан предоставлять ЦЗН письменно или посредством ЭБТ информацию о предстоящем высвобождении работников в связи с одной из вышеуказанных причин не менее чем за 1 месяц до начала высвобождения.</a:t>
            </a:r>
          </a:p>
          <a:p>
            <a:pPr marL="0" indent="0" algn="just">
              <a:buNone/>
            </a:pPr>
            <a:endParaRPr lang="x-none" b="1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3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27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E2E38"/>
                </a:solidFill>
              </a:rPr>
              <a:t>Нарушение Закона «О занятости населения»</a:t>
            </a:r>
            <a:endParaRPr lang="en-GB" dirty="0">
              <a:solidFill>
                <a:srgbClr val="2E2E38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9EBE89CB-3C66-42BA-BBD8-2E2C1488C125}"/>
              </a:ext>
            </a:extLst>
          </p:cNvPr>
          <p:cNvSpPr txBox="1">
            <a:spLocks/>
          </p:cNvSpPr>
          <p:nvPr/>
        </p:nvSpPr>
        <p:spPr>
          <a:xfrm>
            <a:off x="838200" y="1433280"/>
            <a:ext cx="10515600" cy="542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base">
              <a:buClr>
                <a:srgbClr val="FFFF00"/>
              </a:buClr>
              <a:buNone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Согласно ст. 98 Кодекса РК об административных правонарушениях:</a:t>
            </a:r>
          </a:p>
          <a:p>
            <a:pPr marL="571500" indent="-342900" algn="just" fontAlgn="base">
              <a:buClr>
                <a:srgbClr val="FFFF00"/>
              </a:buClr>
              <a:buFont typeface="EYInterstate Light" panose="02000506000000020004" pitchFamily="2" charset="0"/>
              <a:buChar char="•"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непредоставление в полном объеме в установленные сроки ЦЗН информации о предстоящем высвобождении работников в связи с ликвидацией работодателя, прекращением деятельности работодателя, сокращением численности или штата, снижением объема производств и выполняемых работ и услуг, повлекшим ухудшение экономического состояния работодателя;</a:t>
            </a:r>
            <a:endParaRPr lang="en-GB" sz="1600" dirty="0">
              <a:latin typeface="EYInterstate Light" panose="02000506000000020004" pitchFamily="2" charset="0"/>
              <a:ea typeface="Times New Roman" panose="02020603050405020304" pitchFamily="18" charset="0"/>
            </a:endParaRPr>
          </a:p>
          <a:p>
            <a:pPr marL="571500" indent="-342900" algn="just" fontAlgn="base">
              <a:buClr>
                <a:srgbClr val="FFFF00"/>
              </a:buClr>
              <a:buFont typeface="EYInterstate Light" panose="02000506000000020004" pitchFamily="2" charset="0"/>
              <a:buChar char="•"/>
            </a:pPr>
            <a:r>
              <a:rPr lang="ru-RU" sz="1600" dirty="0" err="1">
                <a:latin typeface="EYInterstate Light" panose="02000506000000020004" pitchFamily="2" charset="0"/>
                <a:ea typeface="Times New Roman" panose="02020603050405020304" pitchFamily="18" charset="0"/>
              </a:rPr>
              <a:t>ненаправление</a:t>
            </a: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 в установленные сроки ЦЗН сведений о наличии вакансий;</a:t>
            </a:r>
            <a:endParaRPr lang="en-GB" sz="1600" dirty="0">
              <a:latin typeface="EYInterstate Light" panose="02000506000000020004" pitchFamily="2" charset="0"/>
              <a:ea typeface="Times New Roman" panose="02020603050405020304" pitchFamily="18" charset="0"/>
            </a:endParaRPr>
          </a:p>
          <a:p>
            <a:pPr marL="571500" indent="-342900" algn="just" fontAlgn="base">
              <a:buClr>
                <a:srgbClr val="FFFF00"/>
              </a:buClr>
              <a:buFont typeface="EYInterstate Light" panose="02000506000000020004" pitchFamily="2" charset="0"/>
              <a:buChar char="•"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непредставление, несвоевременное извещения о приеме на работу или отказе в приеме на работу;</a:t>
            </a:r>
            <a:endParaRPr lang="en-GB" sz="1600" dirty="0">
              <a:latin typeface="EYInterstate Light" panose="02000506000000020004" pitchFamily="2" charset="0"/>
              <a:ea typeface="Times New Roman" panose="02020603050405020304" pitchFamily="18" charset="0"/>
            </a:endParaRPr>
          </a:p>
          <a:p>
            <a:pPr marL="571500" indent="-342900" algn="just" fontAlgn="base">
              <a:buClr>
                <a:srgbClr val="FFFF00"/>
              </a:buClr>
              <a:buFont typeface="EYInterstate Light" panose="02000506000000020004" pitchFamily="2" charset="0"/>
              <a:buChar char="•"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невыполнение установленной квоты рабочих мест для инвалидов, лиц, состоящих на учете службы пробации, а также лиц, освобожденных из мест лишения свободы, и граждан из числа молодежи, потерявших или оставшихся до наступления совершеннолетия без попечения родителей, являющихся выпускниками организаций образования.</a:t>
            </a:r>
          </a:p>
          <a:p>
            <a:pPr indent="0" algn="just" fontAlgn="base">
              <a:buNone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		</a:t>
            </a:r>
          </a:p>
          <a:p>
            <a:pPr indent="0" algn="just" fontAlgn="base">
              <a:buNone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		Первичное нарушение: </a:t>
            </a:r>
            <a:r>
              <a:rPr lang="ru-RU" sz="1600" b="1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предупреждение</a:t>
            </a: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.</a:t>
            </a:r>
          </a:p>
          <a:p>
            <a:pPr indent="0" fontAlgn="base">
              <a:buNone/>
            </a:pP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		Нарушение, совершенное повторно в течение года: </a:t>
            </a:r>
            <a:r>
              <a:rPr lang="ru-RU" sz="1600" b="1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штраф в размере 5-10 МРП</a:t>
            </a:r>
            <a:r>
              <a:rPr lang="ru-RU" sz="1600" dirty="0">
                <a:latin typeface="EYInterstate Light" panose="02000506000000020004" pitchFamily="2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9046C24-D116-4ADB-9951-020ECDA5C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4764836"/>
            <a:ext cx="791210" cy="7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53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81E335D-9648-4DA0-ABB0-9F19525051CA}"/>
              </a:ext>
            </a:extLst>
          </p:cNvPr>
          <p:cNvSpPr/>
          <p:nvPr/>
        </p:nvSpPr>
        <p:spPr>
          <a:xfrm>
            <a:off x="838200" y="5205455"/>
            <a:ext cx="10515601" cy="1087119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353175"/>
            <a:ext cx="2743200" cy="365125"/>
          </a:xfrm>
        </p:spPr>
        <p:txBody>
          <a:bodyPr/>
          <a:lstStyle/>
          <a:p>
            <a:fld id="{EADC4121-1840-414B-8DA1-CA1B7CC927C9}" type="slidenum">
              <a:rPr lang="ru-RU" smtClean="0"/>
              <a:t>28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Отчеты 3-ТН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8B47723-107C-4486-AFA5-77DABB61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57"/>
          <a:stretch/>
        </p:blipFill>
        <p:spPr>
          <a:xfrm>
            <a:off x="714376" y="1203258"/>
            <a:ext cx="10601324" cy="18142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60AA709-5C33-4BAB-9792-EA47E0AD7506}"/>
              </a:ext>
            </a:extLst>
          </p:cNvPr>
          <p:cNvSpPr/>
          <p:nvPr/>
        </p:nvSpPr>
        <p:spPr>
          <a:xfrm>
            <a:off x="9906000" y="1314450"/>
            <a:ext cx="1409700" cy="5235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D749EE-695B-4A6D-8A03-F4EBD8FA6F02}"/>
              </a:ext>
            </a:extLst>
          </p:cNvPr>
          <p:cNvSpPr/>
          <p:nvPr/>
        </p:nvSpPr>
        <p:spPr>
          <a:xfrm>
            <a:off x="795338" y="2750393"/>
            <a:ext cx="1043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Статистическая форма представляется ежемесячно районными (городскими), областными уполномоченными органами по вопросам занятости, при наличии одного из следующих случаев:</a:t>
            </a:r>
          </a:p>
          <a:p>
            <a:pPr marL="285750" indent="-285750" fontAlgn="base">
              <a:buFont typeface="EYInterstate Light" panose="02000506000000020004" pitchFamily="2" charset="0"/>
              <a:buChar char="•"/>
            </a:pPr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полная остановка производства (прекращении выполнения работ и услуг)</a:t>
            </a:r>
          </a:p>
          <a:p>
            <a:pPr marL="285750" indent="-285750" fontAlgn="base">
              <a:buFont typeface="EYInterstate Light" panose="02000506000000020004" pitchFamily="2" charset="0"/>
              <a:buChar char="•"/>
            </a:pPr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переход на режим неполного рабочего времени (частичная приостановка, сокращение объема производства, изменение режима работы)</a:t>
            </a:r>
          </a:p>
          <a:p>
            <a:pPr marL="285750" indent="-285750" fontAlgn="base">
              <a:buFont typeface="EYInterstate Light" panose="02000506000000020004" pitchFamily="2" charset="0"/>
              <a:buChar char="•"/>
            </a:pPr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работа в полном объеме, но планирующие и осуществившие сокращение штатного состава</a:t>
            </a:r>
          </a:p>
          <a:p>
            <a:pPr marL="285750" indent="-285750" fontAlgn="base">
              <a:buFont typeface="EYInterstate Light" panose="02000506000000020004" pitchFamily="2" charset="0"/>
              <a:buChar char="•"/>
            </a:pPr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наличии просроченной задолженности по заработной плате</a:t>
            </a:r>
          </a:p>
          <a:p>
            <a:pPr marL="285750" indent="-285750" fontAlgn="base">
              <a:buFont typeface="EYInterstate Light" panose="02000506000000020004" pitchFamily="2" charset="0"/>
              <a:buChar char="•"/>
            </a:pPr>
            <a:endParaRPr lang="ru-RU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algn="ctr" fontAlgn="base"/>
            <a:r>
              <a:rPr lang="ru-RU" dirty="0">
                <a:solidFill>
                  <a:srgbClr val="000000"/>
                </a:solidFill>
                <a:latin typeface="EYInterstate Light" panose="02000506000000020004" pitchFamily="2" charset="0"/>
              </a:rPr>
              <a:t>Предоставление недостоверных данных или непредставление первичных данных является административным  правонарушением, предусмотренным статьей 497 Кодекса «Об административных правонарушениях» (штраф 10 МРП).</a:t>
            </a:r>
          </a:p>
          <a:p>
            <a:pPr fontAlgn="base"/>
            <a:endParaRPr lang="ru-RU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012DC8-D0B5-4A4F-8EDA-2C42F1F3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98"/>
          <a:stretch/>
        </p:blipFill>
        <p:spPr>
          <a:xfrm>
            <a:off x="838200" y="1103421"/>
            <a:ext cx="10515600" cy="13946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29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Охрана труда: декларирование деятельности предприятий</a:t>
            </a:r>
            <a:endParaRPr lang="en-GB" sz="3200" dirty="0">
              <a:solidFill>
                <a:srgbClr val="2E2E38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DF55A8-E57D-4497-9B13-0BF419EEE713}"/>
              </a:ext>
            </a:extLst>
          </p:cNvPr>
          <p:cNvSpPr/>
          <p:nvPr/>
        </p:nvSpPr>
        <p:spPr>
          <a:xfrm>
            <a:off x="9944100" y="1190625"/>
            <a:ext cx="1409700" cy="5235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3637AD-D9E2-4371-9B2A-302F7B1CB578}"/>
              </a:ext>
            </a:extLst>
          </p:cNvPr>
          <p:cNvSpPr/>
          <p:nvPr/>
        </p:nvSpPr>
        <p:spPr>
          <a:xfrm>
            <a:off x="838200" y="2498092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 fontAlgn="base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Статья 200. Декларирование деятельности работодателя</a:t>
            </a:r>
            <a:endParaRPr lang="ru-RU" sz="16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indent="254000" algn="just" fontAlgn="base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EYInterstate Light" panose="02000506000000020004" pitchFamily="2" charset="0"/>
              </a:rPr>
              <a:t>Декларирование деятельности работодателя осуществляется местным органом по инспекции труда совместно с региональными объединениями (ассоциациями, союзами) работодателей и территориальными объединениями профессиональных союзов в порядке, определенном уполномоченным государственным органом по труду.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EYInterstate Light" panose="02000506000000020004" pitchFamily="2" charset="0"/>
              </a:rPr>
              <a:t>Декларирование осуществляется путем сопоставления критериев (показателей), по которым работодатель самостоятельно проводит оценку своей деятельности на соответствие требованиям трудового законодательства Республики Казахстан.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EYInterstate Light" panose="02000506000000020004" pitchFamily="2" charset="0"/>
              </a:rPr>
              <a:t>Сведения по декларированию вносятся работодателем в информационную систему по охране труда и безопасности.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EYInterstate Light" panose="02000506000000020004" pitchFamily="2" charset="0"/>
              </a:rPr>
              <a:t>Работодателям, деятельность которых признана соответствующей требованиям трудового законодательства Республики Казахстан, вручается сертификат доверия сроком на три года, который учитывается при формировании полугодового списка проведения профилактического контроля с посещением субъекта (объекта) контроля в соответствии с Предпринимательским кодексом 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461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25DFFF-DA26-436D-8C38-DEC36C53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D4376D-7552-40D3-983C-F7D9492D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712CC-BDC9-4704-928F-7134D9AC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>
                <a:latin typeface="EYInterstate Light" panose="02000506000000020004" pitchFamily="2" charset="0"/>
              </a:rPr>
              <a:t>3</a:t>
            </a:fld>
            <a:endParaRPr lang="ru-RU" dirty="0">
              <a:latin typeface="EYInterstate Light" panose="02000506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F33EDF-0FF8-490F-BCA6-3430DDC9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870"/>
            <a:ext cx="12198350" cy="54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3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30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Охрана труда: планируемые нововведения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209A28-641A-4349-9F76-CF6E01A5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6" r="77979" b="32236"/>
          <a:stretch/>
        </p:blipFill>
        <p:spPr>
          <a:xfrm>
            <a:off x="838200" y="2871744"/>
            <a:ext cx="3295048" cy="14391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8EF8F6-CC81-45E7-ACF8-BD4FCC846A63}"/>
              </a:ext>
            </a:extLst>
          </p:cNvPr>
          <p:cNvSpPr/>
          <p:nvPr/>
        </p:nvSpPr>
        <p:spPr>
          <a:xfrm>
            <a:off x="1085850" y="3558453"/>
            <a:ext cx="2638425" cy="3556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D7FE7D-61BE-4AA1-BC32-C18C3D56B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t="19345" r="20033" b="36497"/>
          <a:stretch/>
        </p:blipFill>
        <p:spPr>
          <a:xfrm>
            <a:off x="5218132" y="929283"/>
            <a:ext cx="6135667" cy="2499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12E76E-904A-4398-BB93-2D373BB34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32" y="3519023"/>
            <a:ext cx="6135667" cy="28373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7EA88F8-C35B-4EC6-9A19-26E6429D0911}"/>
              </a:ext>
            </a:extLst>
          </p:cNvPr>
          <p:cNvCxnSpPr>
            <a:cxnSpLocks/>
          </p:cNvCxnSpPr>
          <p:nvPr/>
        </p:nvCxnSpPr>
        <p:spPr>
          <a:xfrm flipV="1">
            <a:off x="3430109" y="1159335"/>
            <a:ext cx="1788023" cy="1962813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28A7B14-5A59-4F43-8EA0-94DFFBB18B2E}"/>
              </a:ext>
            </a:extLst>
          </p:cNvPr>
          <p:cNvCxnSpPr>
            <a:cxnSpLocks/>
          </p:cNvCxnSpPr>
          <p:nvPr/>
        </p:nvCxnSpPr>
        <p:spPr>
          <a:xfrm flipV="1">
            <a:off x="3816275" y="3716537"/>
            <a:ext cx="1401856" cy="1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71CF40-24AA-4104-9EF5-D5D04F9DCE3F}"/>
              </a:ext>
            </a:extLst>
          </p:cNvPr>
          <p:cNvSpPr/>
          <p:nvPr/>
        </p:nvSpPr>
        <p:spPr>
          <a:xfrm>
            <a:off x="1085850" y="3204755"/>
            <a:ext cx="2638425" cy="3556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2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31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Электронные трудовые договоры</a:t>
            </a:r>
            <a:endParaRPr lang="en-GB" sz="3200" dirty="0">
              <a:solidFill>
                <a:srgbClr val="2E2E38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1C295E5-2D03-4345-A1B1-BCB660612EC1}"/>
              </a:ext>
            </a:extLst>
          </p:cNvPr>
          <p:cNvSpPr txBox="1">
            <a:spLocks/>
          </p:cNvSpPr>
          <p:nvPr/>
        </p:nvSpPr>
        <p:spPr>
          <a:xfrm>
            <a:off x="8747760" y="942064"/>
            <a:ext cx="2606040" cy="488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FF00"/>
              </a:buClr>
              <a:buNone/>
            </a:pPr>
            <a:r>
              <a:rPr lang="ru-RU" sz="1800" dirty="0">
                <a:latin typeface="EYInterstate Light" panose="02000506000000020004" pitchFamily="2" charset="0"/>
              </a:rPr>
              <a:t>Работодателю и работнику на портале необходимо пройти бизнес-процесс отклика и приглашения на собеседование.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ru-RU" sz="1800" dirty="0">
                <a:latin typeface="EYInterstate Light" panose="02000506000000020004" pitchFamily="2" charset="0"/>
              </a:rPr>
              <a:t>После трудоустройства работодателю необходимо сформировать и отправить работнику заявление на </a:t>
            </a:r>
            <a:r>
              <a:rPr lang="ru-RU" sz="1800" b="1" dirty="0">
                <a:latin typeface="EYInterstate Light" panose="02000506000000020004" pitchFamily="2" charset="0"/>
              </a:rPr>
              <a:t>согласие на сбор и обработку персональных данных</a:t>
            </a:r>
            <a:r>
              <a:rPr lang="ru-RU" sz="1800" dirty="0">
                <a:latin typeface="EYInterstate Light" panose="02000506000000020004" pitchFamily="2" charset="0"/>
              </a:rPr>
              <a:t>.</a:t>
            </a:r>
          </a:p>
          <a:p>
            <a:pPr marL="0" indent="0" algn="just">
              <a:buNone/>
            </a:pPr>
            <a:endParaRPr lang="x-none" b="1" dirty="0">
              <a:latin typeface="EYInterstate Light" panose="02000506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954269-A2AF-4FFF-B548-F40FBD95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96" y="831734"/>
            <a:ext cx="7435149" cy="4020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CA2436-1D99-4AF0-8135-C2AA8ECA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54" y="4531676"/>
            <a:ext cx="6387966" cy="17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7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470E26-ECBA-40A1-A49B-411790B06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" t="1159" r="368" b="423"/>
          <a:stretch/>
        </p:blipFill>
        <p:spPr>
          <a:xfrm>
            <a:off x="838200" y="777800"/>
            <a:ext cx="9138034" cy="27736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32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Электронные трудовые договоры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DCA213-80B8-4929-B2C2-CB3B5CAC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793" y="3611471"/>
            <a:ext cx="8643007" cy="27424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6DAB81-37EF-4FF3-886C-6BA6E44F90C1}"/>
              </a:ext>
            </a:extLst>
          </p:cNvPr>
          <p:cNvSpPr/>
          <p:nvPr/>
        </p:nvSpPr>
        <p:spPr>
          <a:xfrm flipV="1">
            <a:off x="6283516" y="2626782"/>
            <a:ext cx="1833033" cy="4995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9FD52C1-1094-4250-8FF4-B220231BC7A2}"/>
              </a:ext>
            </a:extLst>
          </p:cNvPr>
          <p:cNvCxnSpPr>
            <a:cxnSpLocks/>
          </p:cNvCxnSpPr>
          <p:nvPr/>
        </p:nvCxnSpPr>
        <p:spPr>
          <a:xfrm>
            <a:off x="5864417" y="1457799"/>
            <a:ext cx="626533" cy="550919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FBCFD-61C4-4ABE-BD0B-76F5B905018B}"/>
              </a:ext>
            </a:extLst>
          </p:cNvPr>
          <p:cNvSpPr/>
          <p:nvPr/>
        </p:nvSpPr>
        <p:spPr>
          <a:xfrm flipV="1">
            <a:off x="4648518" y="5933010"/>
            <a:ext cx="1209248" cy="3651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6286C6B-B0C2-4FE6-A96B-CF98475BAD94}"/>
              </a:ext>
            </a:extLst>
          </p:cNvPr>
          <p:cNvCxnSpPr>
            <a:cxnSpLocks/>
          </p:cNvCxnSpPr>
          <p:nvPr/>
        </p:nvCxnSpPr>
        <p:spPr>
          <a:xfrm flipH="1">
            <a:off x="5972066" y="6115572"/>
            <a:ext cx="1060230" cy="0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1847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33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Электронные трудовые договоры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44BB18-526B-4723-9BD8-76C534E0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87" y="4264169"/>
            <a:ext cx="9305623" cy="2092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F27E9B2-1126-40AE-851E-3EB8C5F53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4" b="1"/>
          <a:stretch/>
        </p:blipFill>
        <p:spPr>
          <a:xfrm>
            <a:off x="838200" y="768117"/>
            <a:ext cx="10515600" cy="30799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97EC675-A65D-44F6-9AE1-B006150A5729}"/>
              </a:ext>
            </a:extLst>
          </p:cNvPr>
          <p:cNvSpPr/>
          <p:nvPr/>
        </p:nvSpPr>
        <p:spPr>
          <a:xfrm flipV="1">
            <a:off x="3343276" y="2978827"/>
            <a:ext cx="2657474" cy="225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C334E9-D2DD-4C80-9BF4-4BBB34A13EED}"/>
              </a:ext>
            </a:extLst>
          </p:cNvPr>
          <p:cNvSpPr/>
          <p:nvPr/>
        </p:nvSpPr>
        <p:spPr>
          <a:xfrm flipV="1">
            <a:off x="3394076" y="1322746"/>
            <a:ext cx="2813684" cy="225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3745744-8553-4F98-AA11-F5110706E8E4}"/>
              </a:ext>
            </a:extLst>
          </p:cNvPr>
          <p:cNvSpPr/>
          <p:nvPr/>
        </p:nvSpPr>
        <p:spPr>
          <a:xfrm flipV="1">
            <a:off x="7725454" y="4998698"/>
            <a:ext cx="2019679" cy="6315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7C4E26E-2117-4F03-B7CA-C33582C83153}"/>
              </a:ext>
            </a:extLst>
          </p:cNvPr>
          <p:cNvCxnSpPr>
            <a:cxnSpLocks/>
          </p:cNvCxnSpPr>
          <p:nvPr/>
        </p:nvCxnSpPr>
        <p:spPr>
          <a:xfrm>
            <a:off x="5869517" y="4684183"/>
            <a:ext cx="1822450" cy="626230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C5735FDA-A176-4141-8862-A9F27221B64B}"/>
              </a:ext>
            </a:extLst>
          </p:cNvPr>
          <p:cNvSpPr txBox="1">
            <a:spLocks/>
          </p:cNvSpPr>
          <p:nvPr/>
        </p:nvSpPr>
        <p:spPr>
          <a:xfrm>
            <a:off x="838200" y="3991898"/>
            <a:ext cx="2433388" cy="272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FF00"/>
              </a:buClr>
              <a:buNone/>
            </a:pPr>
            <a:r>
              <a:rPr lang="ru-RU" sz="1800" dirty="0">
                <a:latin typeface="EYInterstate Light" panose="02000506000000020004" pitchFamily="2" charset="0"/>
              </a:rPr>
              <a:t>В кабинете работника:</a:t>
            </a:r>
          </a:p>
          <a:p>
            <a:pPr marL="0" indent="0" algn="just">
              <a:buNone/>
            </a:pPr>
            <a:endParaRPr lang="x-none" b="1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51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34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Электронные трудовые договоры</a:t>
            </a:r>
            <a:endParaRPr lang="en-GB" sz="3200" dirty="0">
              <a:solidFill>
                <a:srgbClr val="2E2E3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0935BDC-E9BB-4435-8ED9-FBCB81E29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" t="2128" r="1"/>
          <a:stretch/>
        </p:blipFill>
        <p:spPr>
          <a:xfrm>
            <a:off x="838200" y="820736"/>
            <a:ext cx="10515600" cy="29846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D26E14B-CF0A-45CF-BEF2-6BABA6A574BD}"/>
              </a:ext>
            </a:extLst>
          </p:cNvPr>
          <p:cNvSpPr/>
          <p:nvPr/>
        </p:nvSpPr>
        <p:spPr>
          <a:xfrm flipV="1">
            <a:off x="3317876" y="2559048"/>
            <a:ext cx="2657474" cy="225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17D329-438E-4977-B809-D70AE16E8D84}"/>
              </a:ext>
            </a:extLst>
          </p:cNvPr>
          <p:cNvSpPr/>
          <p:nvPr/>
        </p:nvSpPr>
        <p:spPr>
          <a:xfrm>
            <a:off x="6565900" y="2412321"/>
            <a:ext cx="112395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B715188-8BB5-43C5-892E-7059ED702337}"/>
              </a:ext>
            </a:extLst>
          </p:cNvPr>
          <p:cNvCxnSpPr>
            <a:cxnSpLocks/>
          </p:cNvCxnSpPr>
          <p:nvPr/>
        </p:nvCxnSpPr>
        <p:spPr>
          <a:xfrm>
            <a:off x="6096000" y="2766680"/>
            <a:ext cx="1609724" cy="572661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94D1CBA-A531-4BCA-A68A-0D19CA919DAE}"/>
              </a:ext>
            </a:extLst>
          </p:cNvPr>
          <p:cNvSpPr/>
          <p:nvPr/>
        </p:nvSpPr>
        <p:spPr>
          <a:xfrm>
            <a:off x="7771341" y="3415622"/>
            <a:ext cx="3306233" cy="11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30533CE-A2E3-444C-B83C-AD4833814B25}"/>
              </a:ext>
            </a:extLst>
          </p:cNvPr>
          <p:cNvSpPr/>
          <p:nvPr/>
        </p:nvSpPr>
        <p:spPr>
          <a:xfrm flipV="1">
            <a:off x="7771340" y="3199717"/>
            <a:ext cx="3306234" cy="5726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C4F1DBC-B352-4360-B3CE-C7827DCB3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"/>
          <a:stretch/>
        </p:blipFill>
        <p:spPr>
          <a:xfrm>
            <a:off x="838200" y="3911218"/>
            <a:ext cx="9705975" cy="250547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B28BCAD-2C4D-46BC-B9FA-24392774DE30}"/>
              </a:ext>
            </a:extLst>
          </p:cNvPr>
          <p:cNvSpPr/>
          <p:nvPr/>
        </p:nvSpPr>
        <p:spPr>
          <a:xfrm flipV="1">
            <a:off x="3352800" y="5841216"/>
            <a:ext cx="2622550" cy="468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CA785B15-0131-4DD8-A454-A6C13898A562}"/>
              </a:ext>
            </a:extLst>
          </p:cNvPr>
          <p:cNvCxnSpPr>
            <a:cxnSpLocks/>
          </p:cNvCxnSpPr>
          <p:nvPr/>
        </p:nvCxnSpPr>
        <p:spPr>
          <a:xfrm flipH="1">
            <a:off x="6175375" y="5630027"/>
            <a:ext cx="2140585" cy="400003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58298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35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34FFBC-AF00-40A5-8E79-3AF4D656CC59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2E2E38"/>
                </a:solidFill>
              </a:rPr>
              <a:t>EY: </a:t>
            </a:r>
            <a:r>
              <a:rPr lang="ru-RU" dirty="0">
                <a:solidFill>
                  <a:srgbClr val="2E2E38"/>
                </a:solidFill>
              </a:rPr>
              <a:t>Автоматизация функций </a:t>
            </a:r>
            <a:r>
              <a:rPr lang="en-US" dirty="0">
                <a:solidFill>
                  <a:srgbClr val="2E2E38"/>
                </a:solidFill>
              </a:rPr>
              <a:t>HR</a:t>
            </a:r>
            <a:endParaRPr lang="ru-RU" dirty="0">
              <a:solidFill>
                <a:srgbClr val="2E2E38"/>
              </a:solidFill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="" xmlns:a16="http://schemas.microsoft.com/office/drawing/2014/main" id="{AA9D5AC1-2FDD-4D2A-A63A-17978C9157E4}"/>
              </a:ext>
            </a:extLst>
          </p:cNvPr>
          <p:cNvSpPr txBox="1">
            <a:spLocks/>
          </p:cNvSpPr>
          <p:nvPr/>
        </p:nvSpPr>
        <p:spPr>
          <a:xfrm>
            <a:off x="838200" y="1568627"/>
            <a:ext cx="4535597" cy="1055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29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7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5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3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1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lang="ru-RU" sz="2400" dirty="0">
                <a:solidFill>
                  <a:srgbClr val="2E2E38"/>
                </a:solidFill>
              </a:rPr>
              <a:t>Внедрение электронного кадрового документооборота</a:t>
            </a:r>
            <a:endParaRPr lang="en-IN" sz="2400" dirty="0">
              <a:solidFill>
                <a:srgbClr val="2E2E38"/>
              </a:solidFill>
            </a:endParaRPr>
          </a:p>
        </p:txBody>
      </p:sp>
      <p:sp>
        <p:nvSpPr>
          <p:cNvPr id="55" name="Text Placeholder 5">
            <a:extLst>
              <a:ext uri="{FF2B5EF4-FFF2-40B4-BE49-F238E27FC236}">
                <a16:creationId xmlns="" xmlns:a16="http://schemas.microsoft.com/office/drawing/2014/main" id="{2500FFCC-1321-4E1F-B7BE-C9D0A1D6D8A1}"/>
              </a:ext>
            </a:extLst>
          </p:cNvPr>
          <p:cNvSpPr txBox="1">
            <a:spLocks/>
          </p:cNvSpPr>
          <p:nvPr/>
        </p:nvSpPr>
        <p:spPr>
          <a:xfrm>
            <a:off x="838200" y="2621191"/>
            <a:ext cx="5174672" cy="310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5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7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5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3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199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199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Автоматизация процессов по кадровому администрированию в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н</a:t>
            </a: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у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т</a:t>
            </a: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р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и </a:t>
            </a: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е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д</a:t>
            </a: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и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н</a:t>
            </a:r>
            <a:r>
              <a:rPr kumimoji="0" lang="ru-RU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о</a:t>
            </a:r>
            <a:r>
              <a:rPr kumimoji="0" lang="x-none" sz="1599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й платформы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Администрирование всех кадровых событий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Инициация, согласование, одобрение заявок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Генерация документов в шаблонах Компании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Подписание документов с помощью ЭЦП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Хранение документов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Интеграция с внутренней системой учета и внешними платформами </a:t>
            </a:r>
          </a:p>
          <a:p>
            <a:pPr marL="285750" marR="0" lvl="0" indent="-28575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Формирование кадровых отчетов</a:t>
            </a:r>
          </a:p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199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x-none" sz="1599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199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x-none" sz="1599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199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endParaRPr kumimoji="0" lang="ru-RU" sz="1599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43871768-B67F-4D29-B370-1CA78B6BA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5869" r="26083" b="54860"/>
          <a:stretch/>
        </p:blipFill>
        <p:spPr bwMode="auto">
          <a:xfrm>
            <a:off x="9446787" y="1331651"/>
            <a:ext cx="1438182" cy="152169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6005EA91-C12D-4B7B-8C03-7AF66FDC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787" y="3090525"/>
            <a:ext cx="2158598" cy="15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lvl="0"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Камиля Касимова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Старший консультант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Группа консультационных услуг по управлению персоналом</a:t>
            </a: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endParaRPr lang="ru-RU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  <a:hlinkClick r:id="rId4"/>
              </a:rPr>
              <a:t>Kamilya.Kassimova@kz.ey.com</a:t>
            </a: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 </a:t>
            </a:r>
            <a:endParaRPr lang="en-US" sz="10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lvl="0"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+7 727 258 5960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C04B36-DF28-46ED-9C77-7C4102D9E0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754" t="9596" r="15946" b="41996"/>
          <a:stretch/>
        </p:blipFill>
        <p:spPr>
          <a:xfrm>
            <a:off x="7102136" y="1331651"/>
            <a:ext cx="1438182" cy="1506952"/>
          </a:xfrm>
          <a:prstGeom prst="flowChartConnector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1E14B772-1136-4F3E-BCBE-1559FD9FE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101" y="3090525"/>
            <a:ext cx="2158598" cy="15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5363"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spcAft>
                <a:spcPct val="40000"/>
              </a:spcAft>
              <a:buClr>
                <a:srgbClr val="FFD200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500" b="1">
                <a:solidFill>
                  <a:schemeClr val="tx2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spcAft>
                <a:spcPct val="40000"/>
              </a:spcAft>
              <a:buClr>
                <a:schemeClr val="tx2"/>
              </a:buClr>
              <a:buSzPct val="75000"/>
              <a:buFont typeface="Arial Unicode MS" panose="020B0604020202020204" pitchFamily="34" charset="-128"/>
              <a:tabLst>
                <a:tab pos="442913" algn="l"/>
              </a:tabLst>
              <a:defRPr sz="1300" b="1">
                <a:solidFill>
                  <a:schemeClr val="accent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3pPr>
            <a:lvl4pPr marL="16002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4pPr>
            <a:lvl5pPr marL="2057400" indent="-228600" defTabSz="995363"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75000"/>
              <a:buFont typeface="EYInterstate" panose="02000503020000020004" pitchFamily="2" charset="0"/>
              <a:buChar char="►"/>
              <a:tabLst>
                <a:tab pos="442913" algn="l"/>
              </a:tabLst>
              <a:defRPr sz="1100">
                <a:solidFill>
                  <a:schemeClr val="tx1"/>
                </a:solidFill>
                <a:latin typeface="EYInterstate" panose="02000503020000020004" pitchFamily="2" charset="0"/>
                <a:cs typeface="Arial" panose="020B0604020202020204" pitchFamily="34" charset="0"/>
              </a:defRPr>
            </a:lvl9pPr>
          </a:lstStyle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Владимир Фесенко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Партнер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ru-RU" sz="1200" dirty="0">
                <a:solidFill>
                  <a:srgbClr val="000000"/>
                </a:solidFill>
                <a:latin typeface="EYInterstate Light" panose="02000506000000020004" pitchFamily="2" charset="0"/>
              </a:rPr>
              <a:t>Группа консультационных услуг по управлению персоналом</a:t>
            </a: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endParaRPr lang="ru-RU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  <a:hlinkClick r:id="rId7"/>
              </a:rPr>
              <a:t>Vladimir.Fesenko@kz.ey.com</a:t>
            </a:r>
            <a:r>
              <a:rPr lang="ru-RU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 </a:t>
            </a:r>
            <a:endParaRPr lang="en-US" sz="10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defTabSz="902794">
              <a:lnSpc>
                <a:spcPct val="96000"/>
              </a:lnSpc>
              <a:spcBef>
                <a:spcPct val="0"/>
              </a:spcBef>
              <a:spcAft>
                <a:spcPts val="0"/>
              </a:spcAft>
              <a:buClr>
                <a:srgbClr val="FFE600"/>
              </a:buClr>
              <a:buSzPct val="80000"/>
              <a:tabLst>
                <a:tab pos="401722" algn="l"/>
              </a:tabLst>
            </a:pPr>
            <a:r>
              <a:rPr lang="en-US" sz="1000" dirty="0">
                <a:solidFill>
                  <a:srgbClr val="000000"/>
                </a:solidFill>
                <a:latin typeface="EYInterstate Light" panose="02000506000000020004" pitchFamily="2" charset="0"/>
              </a:rPr>
              <a:t>+7 727 258 59 60</a:t>
            </a:r>
          </a:p>
        </p:txBody>
      </p:sp>
    </p:spTree>
    <p:extLst>
      <p:ext uri="{BB962C8B-B14F-4D97-AF65-F5344CB8AC3E}">
        <p14:creationId xmlns:p14="http://schemas.microsoft.com/office/powerpoint/2010/main" val="331723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Сентябрь 2021 г.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Электронная биржа труда (enbek.kz)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82AF58-80DC-4C53-B11C-53376B617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"/>
          <a:stretch/>
        </p:blipFill>
        <p:spPr>
          <a:xfrm>
            <a:off x="656953" y="950503"/>
            <a:ext cx="10878093" cy="49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00EC1-C60E-4FC1-ADD9-A4EAE84E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5BC83-E9C5-4301-9AB7-BDE144A6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EYInterstate Light" panose="02000506000000020004" pitchFamily="2" charset="0"/>
              </a:rPr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E6FD8-BBE7-4D34-81FB-ED671E1C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>
                <a:latin typeface="EYInterstate Light" panose="02000506000000020004" pitchFamily="2" charset="0"/>
              </a:rPr>
              <a:t>5</a:t>
            </a:fld>
            <a:endParaRPr lang="ru-RU" dirty="0">
              <a:latin typeface="EYInterstate Light" panose="0200050600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709EA04-A5C9-495E-B435-7973D66416FD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srgbClr val="2E2E38"/>
                </a:solidFill>
              </a:rPr>
              <a:t>Сроки внесения сведений в ЕСУТД</a:t>
            </a:r>
            <a:r>
              <a:rPr lang="en-GB" dirty="0">
                <a:solidFill>
                  <a:srgbClr val="2E2E38"/>
                </a:solidFill>
              </a:rPr>
              <a:t>*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C43122CA-21F4-4DCA-8012-CD79C37C9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46471"/>
              </p:ext>
            </p:extLst>
          </p:nvPr>
        </p:nvGraphicFramePr>
        <p:xfrm>
          <a:off x="838200" y="1062510"/>
          <a:ext cx="10653713" cy="35134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02642">
                  <a:extLst>
                    <a:ext uri="{9D8B030D-6E8A-4147-A177-3AD203B41FA5}">
                      <a16:colId xmlns="" xmlns:a16="http://schemas.microsoft.com/office/drawing/2014/main" val="1118949813"/>
                    </a:ext>
                  </a:extLst>
                </a:gridCol>
                <a:gridCol w="3551071">
                  <a:extLst>
                    <a:ext uri="{9D8B030D-6E8A-4147-A177-3AD203B41FA5}">
                      <a16:colId xmlns="" xmlns:a16="http://schemas.microsoft.com/office/drawing/2014/main" val="2831023974"/>
                    </a:ext>
                  </a:extLst>
                </a:gridCol>
              </a:tblGrid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b="1" dirty="0">
                          <a:effectLst/>
                        </a:rPr>
                        <a:t>Сведения о заключенных трудовых договорах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5 рабочих дней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120689"/>
                  </a:ext>
                </a:extLst>
              </a:tr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Внесение корректировок в сведения в случае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восстановлении на работе работника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10 рабочих дней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5283547"/>
                  </a:ext>
                </a:extLst>
              </a:tr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b="1" dirty="0">
                          <a:effectLst/>
                        </a:rPr>
                        <a:t>Информация о прекращении трудового договора</a:t>
                      </a:r>
                      <a:endParaRPr lang="en-US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3 рабочих дня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94781"/>
                  </a:ext>
                </a:extLst>
              </a:tr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0" kern="1200" dirty="0">
                          <a:solidFill>
                            <a:schemeClr val="dk1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Сведения о внесенных изменениях и дополнениях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0" kern="1200" dirty="0">
                          <a:solidFill>
                            <a:schemeClr val="dk1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в трудовой договор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15 календарных дней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455153"/>
                  </a:ext>
                </a:extLst>
              </a:tr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b="1" dirty="0">
                          <a:effectLst/>
                        </a:rPr>
                        <a:t>Исправление ошибок при неправильном введении сведений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30 календарных дней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148282"/>
                  </a:ext>
                </a:extLst>
              </a:tr>
              <a:tr h="585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b="1" dirty="0">
                          <a:effectLst/>
                        </a:rPr>
                        <a:t>Удаление сведений при неправильном внесении реквизитов работника и/или работодателя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</a:rPr>
                        <a:t>30 календарных дней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8976819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4599BCC-64FA-439C-9230-15746E0CD6C2}"/>
              </a:ext>
            </a:extLst>
          </p:cNvPr>
          <p:cNvCxnSpPr/>
          <p:nvPr/>
        </p:nvCxnSpPr>
        <p:spPr>
          <a:xfrm>
            <a:off x="838200" y="5828390"/>
            <a:ext cx="871938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27C4478-9A1F-4D08-8BF8-98C876ED9D66}"/>
              </a:ext>
            </a:extLst>
          </p:cNvPr>
          <p:cNvSpPr/>
          <p:nvPr/>
        </p:nvSpPr>
        <p:spPr>
          <a:xfrm>
            <a:off x="838200" y="4870287"/>
            <a:ext cx="10653713" cy="743129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="" xmlns:a16="http://schemas.microsoft.com/office/drawing/2014/main" id="{3E2FE444-097A-4FE2-8C3F-68AF2E65027E}"/>
              </a:ext>
            </a:extLst>
          </p:cNvPr>
          <p:cNvSpPr txBox="1">
            <a:spLocks/>
          </p:cNvSpPr>
          <p:nvPr/>
        </p:nvSpPr>
        <p:spPr>
          <a:xfrm>
            <a:off x="838200" y="4870287"/>
            <a:ext cx="10590002" cy="743129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110000"/>
              <a:buFont typeface="EYInterstate Light" panose="02000506000000020004" pitchFamily="2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Сведения о трудовых договорах, сроки действия которых не истекли, подлежат внесению работодателем в ЕСУТД в течение года со дня вступления в силу настоящих Правил для предприятий с численностью до 2000 человек, в течение двух лет со дня вступления в силу настоящих Правил для предприятий с численностью свыше 2000 человек.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="" xmlns:a16="http://schemas.microsoft.com/office/drawing/2014/main" id="{A1ACCDC6-7C68-484D-9936-6B2A9FFAAC6F}"/>
              </a:ext>
            </a:extLst>
          </p:cNvPr>
          <p:cNvSpPr txBox="1">
            <a:spLocks/>
          </p:cNvSpPr>
          <p:nvPr/>
        </p:nvSpPr>
        <p:spPr>
          <a:xfrm>
            <a:off x="838200" y="5894541"/>
            <a:ext cx="10653712" cy="395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EYInterstate Light" panose="02000506000000020004" pitchFamily="2" charset="0"/>
              </a:rPr>
              <a:t>* Приказом </a:t>
            </a:r>
            <a:r>
              <a:rPr lang="ru-RU" dirty="0" err="1">
                <a:solidFill>
                  <a:schemeClr val="tx1"/>
                </a:solidFill>
                <a:latin typeface="EYInterstate Light" panose="02000506000000020004" pitchFamily="2" charset="0"/>
              </a:rPr>
              <a:t>МТиСЗН</a:t>
            </a:r>
            <a:r>
              <a:rPr lang="ru-RU" dirty="0">
                <a:solidFill>
                  <a:schemeClr val="tx1"/>
                </a:solidFill>
                <a:latin typeface="EYInterstate Light" panose="02000506000000020004" pitchFamily="2" charset="0"/>
              </a:rPr>
              <a:t> от 3 сентября 2020 года №353 утверждены правила предоставления и получения сведений о трудовом договоре в единой системе учета трудовых договоров, которые действуют с 18 сентября 2020 года. Именно данные правила отвечают на большинство вопросов, касательно порядка и сроков регистрации трудовых договоров в ЕСУТД.</a:t>
            </a:r>
          </a:p>
          <a:p>
            <a:pPr marL="0" marR="0" lvl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4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Сентябрь 2021 г.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Электронная биржа труда (enbek.kz)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6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760B86-118A-4759-A996-A09CEEA2C18F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Регистрация трудовых договоров: что нового? </a:t>
            </a:r>
            <a:br>
              <a:rPr lang="ru-RU" dirty="0">
                <a:solidFill>
                  <a:srgbClr val="2E2E38"/>
                </a:solidFill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830EDC4-360C-4866-ABF0-9375534A3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7" b="38375"/>
          <a:stretch/>
        </p:blipFill>
        <p:spPr>
          <a:xfrm>
            <a:off x="4108885" y="1513874"/>
            <a:ext cx="6995996" cy="3390334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CADA19E-9069-493B-8F7A-C6AA7A703BF6}"/>
              </a:ext>
            </a:extLst>
          </p:cNvPr>
          <p:cNvSpPr/>
          <p:nvPr/>
        </p:nvSpPr>
        <p:spPr>
          <a:xfrm>
            <a:off x="4150160" y="1599597"/>
            <a:ext cx="1945840" cy="6664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C0A545B-BAA9-4967-B821-B4A68AAE802E}"/>
              </a:ext>
            </a:extLst>
          </p:cNvPr>
          <p:cNvCxnSpPr>
            <a:cxnSpLocks/>
          </p:cNvCxnSpPr>
          <p:nvPr/>
        </p:nvCxnSpPr>
        <p:spPr>
          <a:xfrm flipV="1">
            <a:off x="3436937" y="1809525"/>
            <a:ext cx="650875" cy="392112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F5058A7-30CC-4057-9EFB-DED6A2EB2315}"/>
              </a:ext>
            </a:extLst>
          </p:cNvPr>
          <p:cNvSpPr/>
          <p:nvPr/>
        </p:nvSpPr>
        <p:spPr>
          <a:xfrm>
            <a:off x="838200" y="2266037"/>
            <a:ext cx="2924175" cy="20313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</a:rPr>
              <a:t>Согласно п.2 ст. 138 «</a:t>
            </a:r>
            <a:r>
              <a:rPr lang="ru-RU" sz="1400" kern="0" dirty="0">
                <a:solidFill>
                  <a:srgbClr val="000000"/>
                </a:solidFill>
                <a:latin typeface="EYInterstate Light"/>
              </a:rPr>
              <a:t>Дистанционная работа» ТК РК: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>
              <a:solidFill>
                <a:srgbClr val="000000"/>
              </a:solidFill>
              <a:latin typeface="EYInterstate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EYInterstate Light"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</a:rPr>
              <a:t>По инициативе работника или работодателя по соглашению сторон может устанавливаться дистанционная работа или комбинированная дистанционная работа».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E600"/>
              </a:highlight>
              <a:uLnTx/>
              <a:uFillTx/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29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Сентябрь 2021 г.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Электронная биржа труда (enbek.kz)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7</a:t>
            </a:fld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7D5656-EA3C-4587-A7AE-C3F71805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55" y="1211203"/>
            <a:ext cx="8030490" cy="34400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4A6137-8E48-4FC1-B227-79E1588A1236}"/>
              </a:ext>
            </a:extLst>
          </p:cNvPr>
          <p:cNvSpPr/>
          <p:nvPr/>
        </p:nvSpPr>
        <p:spPr>
          <a:xfrm>
            <a:off x="2119489" y="3786776"/>
            <a:ext cx="2000391" cy="2559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1864BBC-DD8F-44B9-A24C-ADB3F961C9EF}"/>
              </a:ext>
            </a:extLst>
          </p:cNvPr>
          <p:cNvSpPr/>
          <p:nvPr/>
        </p:nvSpPr>
        <p:spPr>
          <a:xfrm>
            <a:off x="838200" y="5134446"/>
            <a:ext cx="6143625" cy="7386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rgbClr val="000000"/>
                </a:solidFill>
                <a:latin typeface="EYInterstate Light"/>
              </a:rPr>
              <a:t>Согласно п</a:t>
            </a:r>
            <a:r>
              <a:rPr kumimoji="0" 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</a:rPr>
              <a:t>п.3 п.1. ст. 28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</a:rPr>
              <a:t> «</a:t>
            </a:r>
            <a:r>
              <a:rPr lang="ru-RU" sz="1400" kern="0" dirty="0">
                <a:solidFill>
                  <a:srgbClr val="000000"/>
                </a:solidFill>
                <a:latin typeface="EYInterstate Light"/>
              </a:rPr>
              <a:t>Содержание трудового договора» ТК РК: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</a:rPr>
              <a:t>«При дистанционной работе место выполнения работы не указывается, за исключением комбинированной дистанционной работы».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2FD99E3-268F-43D2-8071-9BD67EDCE58D}"/>
              </a:ext>
            </a:extLst>
          </p:cNvPr>
          <p:cNvCxnSpPr>
            <a:cxnSpLocks/>
          </p:cNvCxnSpPr>
          <p:nvPr/>
        </p:nvCxnSpPr>
        <p:spPr>
          <a:xfrm flipV="1">
            <a:off x="1695450" y="4118889"/>
            <a:ext cx="424039" cy="900786"/>
          </a:xfrm>
          <a:prstGeom prst="straightConnector1">
            <a:avLst/>
          </a:prstGeom>
          <a:noFill/>
          <a:ln w="38100" cap="flat" cmpd="sng" algn="ctr">
            <a:solidFill>
              <a:srgbClr val="FF41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C493785-AAAD-44CA-AA18-34E5B0D5AA2E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2E2E38"/>
                </a:solidFill>
              </a:rPr>
              <a:t>Регистрация трудовых договоров: что нового? </a:t>
            </a:r>
            <a:br>
              <a:rPr lang="ru-RU" dirty="0">
                <a:solidFill>
                  <a:srgbClr val="2E2E38"/>
                </a:solidFill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8</a:t>
            </a:fld>
            <a:endParaRPr lang="ru-RU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1E7C4A-FF00-495D-AA2B-71E6C079E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95475"/>
            <a:ext cx="10562999" cy="3192637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BEB0A5A-7556-437C-A839-2EA58730FA38}"/>
              </a:ext>
            </a:extLst>
          </p:cNvPr>
          <p:cNvSpPr/>
          <p:nvPr/>
        </p:nvSpPr>
        <p:spPr>
          <a:xfrm>
            <a:off x="838199" y="4334268"/>
            <a:ext cx="4371976" cy="6402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389FC98-6981-4F63-8B1E-10B37A6A1B0A}"/>
              </a:ext>
            </a:extLst>
          </p:cNvPr>
          <p:cNvSpPr/>
          <p:nvPr/>
        </p:nvSpPr>
        <p:spPr>
          <a:xfrm>
            <a:off x="6638926" y="4334268"/>
            <a:ext cx="4762272" cy="6402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E063AAF-8BF3-44D3-83E2-EEC68612809E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Arial" pitchFamily="34" charset="0"/>
              </a:rPr>
              <a:t>Актуализация реквизитов работника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BF172-47A8-4387-B379-08C1E09C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Сентябрь 2021 г.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9CCCA-F59F-45C0-9F72-B708601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биржа труда (enbek.kz)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5577-E09D-4FEE-BCCE-E91C4CC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4121-1840-414B-8DA1-CA1B7CC927C9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96336C-12CC-4928-BDED-030F4E64D222}"/>
              </a:ext>
            </a:extLst>
          </p:cNvPr>
          <p:cNvSpPr txBox="1">
            <a:spLocks/>
          </p:cNvSpPr>
          <p:nvPr/>
        </p:nvSpPr>
        <p:spPr>
          <a:xfrm>
            <a:off x="838200" y="351665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Arial" pitchFamily="34" charset="0"/>
              </a:rPr>
              <a:t>Пролонгация трудового договора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3AD646-CD1F-4186-A0BF-D4DFC4B4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1104591"/>
            <a:ext cx="6151880" cy="21294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0A90F2A-B0ED-43E2-86F9-22BE49B0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3141228"/>
            <a:ext cx="6167975" cy="32783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47F50EE-CE64-42A7-87A9-B5EF019D816D}"/>
              </a:ext>
            </a:extLst>
          </p:cNvPr>
          <p:cNvSpPr/>
          <p:nvPr/>
        </p:nvSpPr>
        <p:spPr>
          <a:xfrm>
            <a:off x="3400230" y="1707058"/>
            <a:ext cx="6151880" cy="3792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32B028E-62FC-4488-89B3-5145A3FBE2FF}"/>
              </a:ext>
            </a:extLst>
          </p:cNvPr>
          <p:cNvSpPr/>
          <p:nvPr/>
        </p:nvSpPr>
        <p:spPr>
          <a:xfrm>
            <a:off x="3384135" y="3647443"/>
            <a:ext cx="6167975" cy="4168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9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Z_EY_widescreen_presentation_2020.potx" id="{58F73771-CE6C-4D26-B25D-8714C01DCB62}" vid="{F3B53F00-C62D-4B7A-BC78-E2ECA00659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1498</Words>
  <Application>Microsoft Office PowerPoint</Application>
  <PresentationFormat>Произвольный</PresentationFormat>
  <Paragraphs>247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Office Theme</vt:lpstr>
      <vt:lpstr>EY light background</vt:lpstr>
      <vt:lpstr>Электронная биржа труда (enbek.kz):  последние обновления и  возможности для Работодателя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Guldana Mustafina</dc:creator>
  <cp:lastModifiedBy>Элина Черногрицкая</cp:lastModifiedBy>
  <cp:revision>139</cp:revision>
  <dcterms:created xsi:type="dcterms:W3CDTF">2021-09-03T04:14:07Z</dcterms:created>
  <dcterms:modified xsi:type="dcterms:W3CDTF">2021-09-07T03:03:35Z</dcterms:modified>
</cp:coreProperties>
</file>