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1" r:id="rId3"/>
    <p:sldId id="301" r:id="rId4"/>
    <p:sldId id="303" r:id="rId5"/>
    <p:sldId id="304" r:id="rId6"/>
    <p:sldId id="305" r:id="rId7"/>
    <p:sldId id="306" r:id="rId8"/>
    <p:sldId id="308" r:id="rId9"/>
    <p:sldId id="307" r:id="rId10"/>
    <p:sldId id="311" r:id="rId11"/>
    <p:sldId id="310" r:id="rId12"/>
    <p:sldId id="312" r:id="rId13"/>
    <p:sldId id="313" r:id="rId14"/>
    <p:sldId id="314" r:id="rId15"/>
    <p:sldId id="315" r:id="rId16"/>
    <p:sldId id="286" r:id="rId17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FB4"/>
    <a:srgbClr val="D1AA67"/>
    <a:srgbClr val="002060"/>
    <a:srgbClr val="DDD9C3"/>
    <a:srgbClr val="4F81BD"/>
    <a:srgbClr val="E39F67"/>
    <a:srgbClr val="646098"/>
    <a:srgbClr val="36317A"/>
    <a:srgbClr val="0C04A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6270" autoAdjust="0"/>
  </p:normalViewPr>
  <p:slideViewPr>
    <p:cSldViewPr>
      <p:cViewPr varScale="1">
        <p:scale>
          <a:sx n="68" d="100"/>
          <a:sy n="68" d="100"/>
        </p:scale>
        <p:origin x="118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99004458659007E-2"/>
          <c:y val="5.0168919713951959E-2"/>
          <c:w val="0.68300087821317212"/>
          <c:h val="0.949831082095974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335-4872-B0E8-5ABC37212B79}"/>
              </c:ext>
            </c:extLst>
          </c:dPt>
          <c:dPt>
            <c:idx val="1"/>
            <c:bubble3D val="0"/>
            <c:spPr>
              <a:solidFill>
                <a:srgbClr val="D2A000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335-4872-B0E8-5ABC37212B79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335-4872-B0E8-5ABC37212B79}"/>
              </c:ext>
            </c:extLst>
          </c:dPt>
          <c:dPt>
            <c:idx val="3"/>
            <c:bubble3D val="0"/>
            <c:spPr>
              <a:solidFill>
                <a:srgbClr val="01D92A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335-4872-B0E8-5ABC37212B79}"/>
              </c:ext>
            </c:extLst>
          </c:dPt>
          <c:cat>
            <c:strRef>
              <c:f>Лист1!$A$2:$A$5</c:f>
              <c:strCache>
                <c:ptCount val="4"/>
                <c:pt idx="0">
                  <c:v>e-Salyq Аzamat</c:v>
                </c:pt>
                <c:pt idx="1">
                  <c:v>На бумажном носителе</c:v>
                </c:pt>
                <c:pt idx="2">
                  <c:v>Кабинет НП, СОНО</c:v>
                </c:pt>
                <c:pt idx="3">
                  <c:v>eGov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54.3</c:v>
                </c:pt>
                <c:pt idx="1">
                  <c:v>0.1</c:v>
                </c:pt>
                <c:pt idx="2">
                  <c:v>40.1</c:v>
                </c:pt>
                <c:pt idx="3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35-4872-B0E8-5ABC37212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4"/>
        <c:holeSize val="6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0.12832</cdr:x>
      <cdr:y>0.1896</cdr:y>
    </cdr:from>
    <cdr:to>
      <cdr:x>0.38224</cdr:x>
      <cdr:y>0.33297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1542" y="1089969"/>
          <a:ext cx="2298547" cy="824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0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54,3</a:t>
          </a:r>
          <a:r>
            <a:rPr lang="en-US" sz="30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ru-RU" sz="3000" b="1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0.39887</cdr:x>
      <cdr:y>0.16027</cdr:y>
    </cdr:from>
    <cdr:to>
      <cdr:x>0.61918</cdr:x>
      <cdr:y>0.29367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43779" y="851316"/>
          <a:ext cx="1736427" cy="708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30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40,1</a:t>
          </a:r>
          <a:r>
            <a:rPr lang="en-US" sz="30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ru-RU" sz="3000" b="1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0.35173</cdr:x>
      <cdr:y>0.64399</cdr:y>
    </cdr:from>
    <cdr:to>
      <cdr:x>0.5729</cdr:x>
      <cdr:y>0.74994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83987" y="3702233"/>
          <a:ext cx="2002086" cy="609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kern="12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5,5</a:t>
          </a:r>
          <a:r>
            <a:rPr lang="en-US" sz="3200" b="1" kern="12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ru-RU" sz="3200" b="1" kern="1200" dirty="0">
            <a:solidFill>
              <a:srgbClr val="00B05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59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8674" tIns="24337" rIns="48674" bIns="2433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5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69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D1AA67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34616" y="0"/>
            <a:ext cx="13775690" cy="2686685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0" y="0"/>
                </a:moveTo>
                <a:lnTo>
                  <a:pt x="0" y="2370433"/>
                </a:lnTo>
                <a:lnTo>
                  <a:pt x="1053" y="2396271"/>
                </a:lnTo>
                <a:lnTo>
                  <a:pt x="9231" y="2446190"/>
                </a:lnTo>
                <a:lnTo>
                  <a:pt x="24951" y="2493216"/>
                </a:lnTo>
                <a:lnTo>
                  <a:pt x="47549" y="2536684"/>
                </a:lnTo>
                <a:lnTo>
                  <a:pt x="76361" y="2575931"/>
                </a:lnTo>
                <a:lnTo>
                  <a:pt x="110722" y="2610293"/>
                </a:lnTo>
                <a:lnTo>
                  <a:pt x="149969" y="2639104"/>
                </a:lnTo>
                <a:lnTo>
                  <a:pt x="193438" y="2661702"/>
                </a:lnTo>
                <a:lnTo>
                  <a:pt x="240464" y="2677422"/>
                </a:lnTo>
                <a:lnTo>
                  <a:pt x="290383" y="2685601"/>
                </a:lnTo>
                <a:lnTo>
                  <a:pt x="316220" y="2686654"/>
                </a:lnTo>
                <a:lnTo>
                  <a:pt x="13459454" y="2686654"/>
                </a:lnTo>
                <a:lnTo>
                  <a:pt x="13510568" y="2682496"/>
                </a:lnTo>
                <a:lnTo>
                  <a:pt x="13559122" y="2670464"/>
                </a:lnTo>
                <a:lnTo>
                  <a:pt x="13604452" y="2651222"/>
                </a:lnTo>
                <a:lnTo>
                  <a:pt x="13645893" y="2625434"/>
                </a:lnTo>
                <a:lnTo>
                  <a:pt x="13682781" y="2593764"/>
                </a:lnTo>
                <a:lnTo>
                  <a:pt x="13714451" y="2556877"/>
                </a:lnTo>
                <a:lnTo>
                  <a:pt x="13740240" y="2515436"/>
                </a:lnTo>
                <a:lnTo>
                  <a:pt x="13759483" y="2470106"/>
                </a:lnTo>
                <a:lnTo>
                  <a:pt x="13771516" y="2421550"/>
                </a:lnTo>
                <a:lnTo>
                  <a:pt x="13775674" y="2370433"/>
                </a:lnTo>
                <a:lnTo>
                  <a:pt x="13775674" y="0"/>
                </a:lnTo>
                <a:lnTo>
                  <a:pt x="0" y="0"/>
                </a:lnTo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34616" y="0"/>
            <a:ext cx="316230" cy="2686685"/>
          </a:xfrm>
          <a:custGeom>
            <a:avLst/>
            <a:gdLst/>
            <a:ahLst/>
            <a:cxnLst/>
            <a:rect l="l" t="t" r="r" b="b"/>
            <a:pathLst>
              <a:path w="316229" h="2686685">
                <a:moveTo>
                  <a:pt x="316220" y="2686654"/>
                </a:moveTo>
                <a:lnTo>
                  <a:pt x="265103" y="2682496"/>
                </a:lnTo>
                <a:lnTo>
                  <a:pt x="216547" y="2670464"/>
                </a:lnTo>
                <a:lnTo>
                  <a:pt x="171217" y="2651222"/>
                </a:lnTo>
                <a:lnTo>
                  <a:pt x="129776" y="2625434"/>
                </a:lnTo>
                <a:lnTo>
                  <a:pt x="92889" y="2593764"/>
                </a:lnTo>
                <a:lnTo>
                  <a:pt x="61220" y="2556877"/>
                </a:lnTo>
                <a:lnTo>
                  <a:pt x="35432" y="2515436"/>
                </a:lnTo>
                <a:lnTo>
                  <a:pt x="16190" y="2470106"/>
                </a:lnTo>
                <a:lnTo>
                  <a:pt x="4158" y="2421550"/>
                </a:lnTo>
                <a:lnTo>
                  <a:pt x="0" y="2370433"/>
                </a:lnTo>
                <a:lnTo>
                  <a:pt x="0" y="0"/>
                </a:lnTo>
              </a:path>
            </a:pathLst>
          </a:custGeom>
          <a:ln w="29684">
            <a:solidFill>
              <a:srgbClr val="D6B5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50837" y="0"/>
            <a:ext cx="13459460" cy="2686685"/>
          </a:xfrm>
          <a:custGeom>
            <a:avLst/>
            <a:gdLst/>
            <a:ahLst/>
            <a:cxnLst/>
            <a:rect l="l" t="t" r="r" b="b"/>
            <a:pathLst>
              <a:path w="13459460" h="2686685">
                <a:moveTo>
                  <a:pt x="13459454" y="0"/>
                </a:moveTo>
                <a:lnTo>
                  <a:pt x="13459454" y="2370433"/>
                </a:lnTo>
                <a:lnTo>
                  <a:pt x="13458400" y="2396271"/>
                </a:lnTo>
                <a:lnTo>
                  <a:pt x="13450221" y="2446190"/>
                </a:lnTo>
                <a:lnTo>
                  <a:pt x="13434500" y="2493216"/>
                </a:lnTo>
                <a:lnTo>
                  <a:pt x="13411901" y="2536684"/>
                </a:lnTo>
                <a:lnTo>
                  <a:pt x="13383089" y="2575931"/>
                </a:lnTo>
                <a:lnTo>
                  <a:pt x="13348727" y="2610293"/>
                </a:lnTo>
                <a:lnTo>
                  <a:pt x="13309479" y="2639104"/>
                </a:lnTo>
                <a:lnTo>
                  <a:pt x="13266011" y="2661702"/>
                </a:lnTo>
                <a:lnTo>
                  <a:pt x="13218986" y="2677422"/>
                </a:lnTo>
                <a:lnTo>
                  <a:pt x="13169069" y="2685601"/>
                </a:lnTo>
                <a:lnTo>
                  <a:pt x="13143233" y="2686654"/>
                </a:lnTo>
                <a:lnTo>
                  <a:pt x="0" y="2686654"/>
                </a:lnTo>
              </a:path>
            </a:pathLst>
          </a:custGeom>
          <a:ln w="29684">
            <a:solidFill>
              <a:srgbClr val="D6B5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25104" y="0"/>
            <a:ext cx="16278985" cy="4639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25104" y="9199709"/>
            <a:ext cx="16278985" cy="2108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D1AA67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3008840" y="3703028"/>
            <a:ext cx="5937250" cy="645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D1AA67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341F90-BEA2-494A-8E85-72BC858A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5"/>
            <a:ext cx="4623943" cy="276999"/>
          </a:xfrm>
        </p:spPr>
        <p:txBody>
          <a:bodyPr/>
          <a:lstStyle/>
          <a:p>
            <a:fld id="{A7A3F1D0-48E0-459F-B85A-EDD382DB4217}" type="datetime1">
              <a:rPr lang="kk-KZ" smtClean="0"/>
              <a:t>11.10.2021</a:t>
            </a:fld>
            <a:endParaRPr lang="kk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561010-DA20-4B1B-A2D0-61096BC2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5"/>
            <a:ext cx="6433311" cy="276999"/>
          </a:xfrm>
        </p:spPr>
        <p:txBody>
          <a:bodyPr/>
          <a:lstStyle/>
          <a:p>
            <a:endParaRPr lang="kk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4F5528-1DEB-468A-9B5E-4BF537AE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2" y="10517695"/>
            <a:ext cx="4623943" cy="276999"/>
          </a:xfrm>
        </p:spPr>
        <p:txBody>
          <a:bodyPr/>
          <a:lstStyle/>
          <a:p>
            <a:fld id="{5C3B128D-E86D-444D-84D2-B52C59F74288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5536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7843" y="782671"/>
            <a:ext cx="12708413" cy="1271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D1AA67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53930" y="4645964"/>
            <a:ext cx="14396239" cy="2990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6.jpe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5104" y="0"/>
            <a:ext cx="16278995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5402" cy="11308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4944" y="1707752"/>
            <a:ext cx="17634585" cy="7893050"/>
          </a:xfrm>
          <a:custGeom>
            <a:avLst/>
            <a:gdLst/>
            <a:ahLst/>
            <a:cxnLst/>
            <a:rect l="l" t="t" r="r" b="b"/>
            <a:pathLst>
              <a:path w="17634585" h="7893050">
                <a:moveTo>
                  <a:pt x="7119416" y="7893058"/>
                </a:moveTo>
                <a:lnTo>
                  <a:pt x="316220" y="7893058"/>
                </a:lnTo>
                <a:lnTo>
                  <a:pt x="290382" y="7892004"/>
                </a:lnTo>
                <a:lnTo>
                  <a:pt x="240460" y="7883826"/>
                </a:lnTo>
                <a:lnTo>
                  <a:pt x="193433" y="7868106"/>
                </a:lnTo>
                <a:lnTo>
                  <a:pt x="149965" y="7845508"/>
                </a:lnTo>
                <a:lnTo>
                  <a:pt x="110718" y="7816696"/>
                </a:lnTo>
                <a:lnTo>
                  <a:pt x="76357" y="7782335"/>
                </a:lnTo>
                <a:lnTo>
                  <a:pt x="47547" y="7743088"/>
                </a:lnTo>
                <a:lnTo>
                  <a:pt x="24950" y="7699619"/>
                </a:lnTo>
                <a:lnTo>
                  <a:pt x="9231" y="7652593"/>
                </a:lnTo>
                <a:lnTo>
                  <a:pt x="1053" y="7602674"/>
                </a:lnTo>
                <a:lnTo>
                  <a:pt x="0" y="7576837"/>
                </a:lnTo>
                <a:lnTo>
                  <a:pt x="0" y="316220"/>
                </a:lnTo>
                <a:lnTo>
                  <a:pt x="4158" y="265103"/>
                </a:lnTo>
                <a:lnTo>
                  <a:pt x="16189" y="216547"/>
                </a:lnTo>
                <a:lnTo>
                  <a:pt x="35430" y="171217"/>
                </a:lnTo>
                <a:lnTo>
                  <a:pt x="61217" y="129776"/>
                </a:lnTo>
                <a:lnTo>
                  <a:pt x="92885" y="92889"/>
                </a:lnTo>
                <a:lnTo>
                  <a:pt x="129772" y="61220"/>
                </a:lnTo>
                <a:lnTo>
                  <a:pt x="171213" y="35432"/>
                </a:lnTo>
                <a:lnTo>
                  <a:pt x="216543" y="16190"/>
                </a:lnTo>
                <a:lnTo>
                  <a:pt x="265101" y="4158"/>
                </a:lnTo>
                <a:lnTo>
                  <a:pt x="316220" y="0"/>
                </a:lnTo>
                <a:lnTo>
                  <a:pt x="17317985" y="0"/>
                </a:lnTo>
                <a:lnTo>
                  <a:pt x="17369105" y="4158"/>
                </a:lnTo>
                <a:lnTo>
                  <a:pt x="17417662" y="16190"/>
                </a:lnTo>
                <a:lnTo>
                  <a:pt x="17462993" y="35432"/>
                </a:lnTo>
                <a:lnTo>
                  <a:pt x="17504434" y="61220"/>
                </a:lnTo>
                <a:lnTo>
                  <a:pt x="17541320" y="92889"/>
                </a:lnTo>
                <a:lnTo>
                  <a:pt x="17572989" y="129776"/>
                </a:lnTo>
                <a:lnTo>
                  <a:pt x="17598775" y="171217"/>
                </a:lnTo>
                <a:lnTo>
                  <a:pt x="17618017" y="216547"/>
                </a:lnTo>
                <a:lnTo>
                  <a:pt x="17630048" y="265103"/>
                </a:lnTo>
                <a:lnTo>
                  <a:pt x="17634206" y="316220"/>
                </a:lnTo>
                <a:lnTo>
                  <a:pt x="17634206" y="7576837"/>
                </a:lnTo>
                <a:lnTo>
                  <a:pt x="17630048" y="7627951"/>
                </a:lnTo>
                <a:lnTo>
                  <a:pt x="17618017" y="7676506"/>
                </a:lnTo>
                <a:lnTo>
                  <a:pt x="17598775" y="7721835"/>
                </a:lnTo>
                <a:lnTo>
                  <a:pt x="17572989" y="7763276"/>
                </a:lnTo>
                <a:lnTo>
                  <a:pt x="17541320" y="7800164"/>
                </a:lnTo>
                <a:lnTo>
                  <a:pt x="17504434" y="7831834"/>
                </a:lnTo>
                <a:lnTo>
                  <a:pt x="17462993" y="7857623"/>
                </a:lnTo>
                <a:lnTo>
                  <a:pt x="17417662" y="7876866"/>
                </a:lnTo>
                <a:lnTo>
                  <a:pt x="17369105" y="7888899"/>
                </a:lnTo>
                <a:lnTo>
                  <a:pt x="17317985" y="7893058"/>
                </a:lnTo>
                <a:lnTo>
                  <a:pt x="10514800" y="7893058"/>
                </a:lnTo>
              </a:path>
            </a:pathLst>
          </a:custGeom>
          <a:ln w="29684">
            <a:solidFill>
              <a:srgbClr val="140A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56650" y="9236075"/>
            <a:ext cx="2590800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950" spc="65" dirty="0">
                <a:solidFill>
                  <a:srgbClr val="D1AA67"/>
                </a:solidFill>
                <a:latin typeface="Roboto Condensed"/>
                <a:cs typeface="Roboto Condensed"/>
              </a:rPr>
              <a:t>НУР-СУЛТАН</a:t>
            </a:r>
            <a:r>
              <a:rPr sz="2950" spc="90" dirty="0">
                <a:solidFill>
                  <a:srgbClr val="D1AA67"/>
                </a:solidFill>
                <a:latin typeface="Roboto Condensed"/>
                <a:cs typeface="Roboto Condensed"/>
              </a:rPr>
              <a:t> </a:t>
            </a:r>
            <a:r>
              <a:rPr sz="2950" spc="40" dirty="0" smtClean="0">
                <a:solidFill>
                  <a:srgbClr val="D1AA67"/>
                </a:solidFill>
                <a:latin typeface="Roboto Condensed"/>
                <a:cs typeface="Roboto Condensed"/>
              </a:rPr>
              <a:t>202</a:t>
            </a:r>
            <a:r>
              <a:rPr lang="ru-RU" sz="2950" spc="40" smtClean="0">
                <a:solidFill>
                  <a:srgbClr val="D1AA67"/>
                </a:solidFill>
                <a:latin typeface="Roboto Condensed"/>
                <a:cs typeface="Roboto Condensed"/>
              </a:rPr>
              <a:t>1</a:t>
            </a:r>
            <a:endParaRPr sz="2950" dirty="0">
              <a:latin typeface="Roboto Condensed"/>
              <a:cs typeface="Roboto Condensed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4337050" y="7239212"/>
            <a:ext cx="11449332" cy="111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/>
            <a:r>
              <a:rPr lang="ru-RU" sz="3600" b="1" spc="55" dirty="0">
                <a:solidFill>
                  <a:srgbClr val="140A50"/>
                </a:solidFill>
                <a:latin typeface="Roboto Condensed"/>
                <a:cs typeface="Roboto Condensed"/>
              </a:rPr>
              <a:t>ИТОГИ ПЕРВОГО ЭТАПА</a:t>
            </a:r>
          </a:p>
          <a:p>
            <a:pPr lvl="0" algn="ctr"/>
            <a:r>
              <a:rPr lang="ru-RU" sz="3600" b="1" spc="55" dirty="0">
                <a:solidFill>
                  <a:srgbClr val="140A50"/>
                </a:solidFill>
                <a:latin typeface="Roboto Condensed"/>
                <a:cs typeface="Roboto Condensed"/>
              </a:rPr>
              <a:t>ВСЕОБЩЕГО ДЕКЛАРИРОВАНИЯ</a:t>
            </a:r>
          </a:p>
        </p:txBody>
      </p:sp>
      <p:sp>
        <p:nvSpPr>
          <p:cNvPr id="11" name="object 7"/>
          <p:cNvSpPr txBox="1"/>
          <p:nvPr/>
        </p:nvSpPr>
        <p:spPr>
          <a:xfrm>
            <a:off x="4730468" y="1898680"/>
            <a:ext cx="1073178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pc="55" dirty="0">
                <a:solidFill>
                  <a:srgbClr val="140A50"/>
                </a:solidFill>
                <a:latin typeface="Roboto Condensed"/>
                <a:cs typeface="Roboto Condensed"/>
              </a:rPr>
              <a:t>МИНИСТЕРСТВО ФИНАНСОВ </a:t>
            </a:r>
          </a:p>
          <a:p>
            <a:pPr algn="ctr">
              <a:lnSpc>
                <a:spcPct val="100000"/>
              </a:lnSpc>
            </a:pPr>
            <a:r>
              <a:rPr lang="ru-RU" sz="3600" b="1" spc="55" dirty="0">
                <a:solidFill>
                  <a:srgbClr val="140A50"/>
                </a:solidFill>
                <a:latin typeface="Roboto Condensed"/>
                <a:cs typeface="Roboto Condensed"/>
              </a:rPr>
              <a:t>РЕСПУБЛИКИ КАЗАХСТАН</a:t>
            </a:r>
            <a:endParaRPr sz="3600" dirty="0">
              <a:latin typeface="Roboto Condensed"/>
              <a:cs typeface="Roboto Condensed"/>
            </a:endParaRPr>
          </a:p>
        </p:txBody>
      </p:sp>
      <p:pic>
        <p:nvPicPr>
          <p:cNvPr id="12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81" y="3902075"/>
            <a:ext cx="2884669" cy="29995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10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4641850" y="1"/>
            <a:ext cx="16168802" cy="3523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089650" y="553969"/>
            <a:ext cx="14352204" cy="890920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ДОЛЯ УЧАСТИЯ В ЮРИДИЧЕСКОМ ЛИЦЕ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10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9292"/>
              </p:ext>
            </p:extLst>
          </p:nvPr>
        </p:nvGraphicFramePr>
        <p:xfrm>
          <a:off x="1075530" y="4992929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33"/>
              </p:ext>
            </p:extLst>
          </p:nvPr>
        </p:nvGraphicFramePr>
        <p:xfrm>
          <a:off x="222250" y="5352360"/>
          <a:ext cx="876426" cy="1439520"/>
        </p:xfrm>
        <a:graphic>
          <a:graphicData uri="http://schemas.openxmlformats.org/drawingml/2006/table">
            <a:tbl>
              <a:tblPr/>
              <a:tblGrid>
                <a:gridCol w="876426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39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1242"/>
              </p:ext>
            </p:extLst>
          </p:nvPr>
        </p:nvGraphicFramePr>
        <p:xfrm>
          <a:off x="997115" y="6507282"/>
          <a:ext cx="1268922" cy="247423"/>
        </p:xfrm>
        <a:graphic>
          <a:graphicData uri="http://schemas.openxmlformats.org/drawingml/2006/table">
            <a:tbl>
              <a:tblPr/>
              <a:tblGrid>
                <a:gridCol w="1268922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24742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6267"/>
              </p:ext>
            </p:extLst>
          </p:nvPr>
        </p:nvGraphicFramePr>
        <p:xfrm>
          <a:off x="997115" y="9673243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082"/>
              </p:ext>
            </p:extLst>
          </p:nvPr>
        </p:nvGraphicFramePr>
        <p:xfrm>
          <a:off x="952263" y="8340978"/>
          <a:ext cx="1506070" cy="2133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5022"/>
              </p:ext>
            </p:extLst>
          </p:nvPr>
        </p:nvGraphicFramePr>
        <p:xfrm>
          <a:off x="684823" y="7808863"/>
          <a:ext cx="443829" cy="1946549"/>
        </p:xfrm>
        <a:graphic>
          <a:graphicData uri="http://schemas.openxmlformats.org/drawingml/2006/table">
            <a:tbl>
              <a:tblPr/>
              <a:tblGrid>
                <a:gridCol w="443829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946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28652" y="2461872"/>
            <a:ext cx="18989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47 физических лиц отразили наличие </a:t>
            </a:r>
            <a:endParaRPr lang="ru-RU" sz="4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доли </a:t>
            </a: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участия в уставном капитале </a:t>
            </a:r>
            <a:r>
              <a:rPr lang="ru-RU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 </a:t>
            </a: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юридических лиц </a:t>
            </a:r>
            <a:endParaRPr lang="ru-RU" sz="4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пределами Республики Казахстан в 21 стране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36457" y="4739612"/>
            <a:ext cx="14401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Российская Федерация			</a:t>
            </a:r>
            <a:r>
              <a:rPr lang="kk-KZ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kk-KZ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Республика Кипр			</a:t>
            </a: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Объединенные Арабские Эмираты 	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20. Республика Словения			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21. Турецкая Республика 			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11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4718050" y="-2054"/>
            <a:ext cx="16078200" cy="367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035238" y="207388"/>
            <a:ext cx="14352204" cy="1629584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ДОЛЯ УЧАСТИЯ В СТРОИТЕЛЬСТВЕ НЕДВИЖИМОСТИ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11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9292"/>
              </p:ext>
            </p:extLst>
          </p:nvPr>
        </p:nvGraphicFramePr>
        <p:xfrm>
          <a:off x="1075530" y="4992929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33"/>
              </p:ext>
            </p:extLst>
          </p:nvPr>
        </p:nvGraphicFramePr>
        <p:xfrm>
          <a:off x="222250" y="5352360"/>
          <a:ext cx="876426" cy="1439520"/>
        </p:xfrm>
        <a:graphic>
          <a:graphicData uri="http://schemas.openxmlformats.org/drawingml/2006/table">
            <a:tbl>
              <a:tblPr/>
              <a:tblGrid>
                <a:gridCol w="876426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39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1242"/>
              </p:ext>
            </p:extLst>
          </p:nvPr>
        </p:nvGraphicFramePr>
        <p:xfrm>
          <a:off x="997115" y="6507282"/>
          <a:ext cx="1268922" cy="247423"/>
        </p:xfrm>
        <a:graphic>
          <a:graphicData uri="http://schemas.openxmlformats.org/drawingml/2006/table">
            <a:tbl>
              <a:tblPr/>
              <a:tblGrid>
                <a:gridCol w="1268922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24742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6267"/>
              </p:ext>
            </p:extLst>
          </p:nvPr>
        </p:nvGraphicFramePr>
        <p:xfrm>
          <a:off x="997115" y="9673243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082"/>
              </p:ext>
            </p:extLst>
          </p:nvPr>
        </p:nvGraphicFramePr>
        <p:xfrm>
          <a:off x="952263" y="8340978"/>
          <a:ext cx="1506070" cy="2133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5022"/>
              </p:ext>
            </p:extLst>
          </p:nvPr>
        </p:nvGraphicFramePr>
        <p:xfrm>
          <a:off x="684823" y="7808863"/>
          <a:ext cx="443829" cy="1946549"/>
        </p:xfrm>
        <a:graphic>
          <a:graphicData uri="http://schemas.openxmlformats.org/drawingml/2006/table">
            <a:tbl>
              <a:tblPr/>
              <a:tblGrid>
                <a:gridCol w="443829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946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0136" y="2610890"/>
            <a:ext cx="19528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1585 физических лиц отразили наличие доли участия в строительстве </a:t>
            </a: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1603 объектов недвижимости в 11 странах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90241" y="4289281"/>
            <a:ext cx="11049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Республика Казахстан		</a:t>
            </a:r>
            <a:r>
              <a:rPr lang="kk-KZ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kk-KZ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kk-KZ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568  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kk-KZ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Российская Федерация </a:t>
            </a:r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Объединенные Арабские Эмираты </a:t>
            </a: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  <a:p>
            <a:pPr algn="just"/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10. Соединенное королевство Ирландия </a:t>
            </a: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11. Монголия					</a:t>
            </a: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5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12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4718050" y="-2054"/>
            <a:ext cx="16078200" cy="367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323495" y="621515"/>
            <a:ext cx="14352204" cy="890920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ПРОЧЕЕ ИМУЩЕСТВО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12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9292"/>
              </p:ext>
            </p:extLst>
          </p:nvPr>
        </p:nvGraphicFramePr>
        <p:xfrm>
          <a:off x="1075530" y="4992929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33"/>
              </p:ext>
            </p:extLst>
          </p:nvPr>
        </p:nvGraphicFramePr>
        <p:xfrm>
          <a:off x="222250" y="5352360"/>
          <a:ext cx="876426" cy="1439520"/>
        </p:xfrm>
        <a:graphic>
          <a:graphicData uri="http://schemas.openxmlformats.org/drawingml/2006/table">
            <a:tbl>
              <a:tblPr/>
              <a:tblGrid>
                <a:gridCol w="876426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39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1242"/>
              </p:ext>
            </p:extLst>
          </p:nvPr>
        </p:nvGraphicFramePr>
        <p:xfrm>
          <a:off x="997115" y="6507282"/>
          <a:ext cx="1268922" cy="247423"/>
        </p:xfrm>
        <a:graphic>
          <a:graphicData uri="http://schemas.openxmlformats.org/drawingml/2006/table">
            <a:tbl>
              <a:tblPr/>
              <a:tblGrid>
                <a:gridCol w="1268922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24742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6267"/>
              </p:ext>
            </p:extLst>
          </p:nvPr>
        </p:nvGraphicFramePr>
        <p:xfrm>
          <a:off x="997115" y="9673243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082"/>
              </p:ext>
            </p:extLst>
          </p:nvPr>
        </p:nvGraphicFramePr>
        <p:xfrm>
          <a:off x="952263" y="8340978"/>
          <a:ext cx="1506070" cy="2133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5022"/>
              </p:ext>
            </p:extLst>
          </p:nvPr>
        </p:nvGraphicFramePr>
        <p:xfrm>
          <a:off x="684823" y="7808863"/>
          <a:ext cx="443829" cy="1946549"/>
        </p:xfrm>
        <a:graphic>
          <a:graphicData uri="http://schemas.openxmlformats.org/drawingml/2006/table">
            <a:tbl>
              <a:tblPr/>
              <a:tblGrid>
                <a:gridCol w="443829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946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85363" y="2822634"/>
            <a:ext cx="1881602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400" dirty="0">
              <a:solidFill>
                <a:schemeClr val="bg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116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человек задекларировало инвестиционное золото; 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918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человек задекларировало ценные бумаги в </a:t>
            </a: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странах; 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608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человек имеют паи в </a:t>
            </a: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635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паевых инвестиционных фондах;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212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человек имеют </a:t>
            </a: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218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объектов интеллектуальной собственности, авторского права;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355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человек имеют дебиторскую задолженность;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578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человек имеют кредиторскую задолженность.</a:t>
            </a:r>
          </a:p>
          <a:p>
            <a:pPr algn="just"/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chemeClr val="bg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chemeClr val="bg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>
              <a:solidFill>
                <a:schemeClr val="bg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0"/>
              </a:spcAft>
            </a:pPr>
            <a:endParaRPr lang="ru-RU" sz="2400" dirty="0">
              <a:solidFill>
                <a:schemeClr val="bg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13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4718050" y="-2054"/>
            <a:ext cx="16078200" cy="367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035238" y="207388"/>
            <a:ext cx="14352204" cy="1629584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ПЕРЕДАНО В ДОВЕРИТЕЛЬНОЕ УПРАВЛЕНИЕ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13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9292"/>
              </p:ext>
            </p:extLst>
          </p:nvPr>
        </p:nvGraphicFramePr>
        <p:xfrm>
          <a:off x="1075530" y="4992929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33"/>
              </p:ext>
            </p:extLst>
          </p:nvPr>
        </p:nvGraphicFramePr>
        <p:xfrm>
          <a:off x="222250" y="5352360"/>
          <a:ext cx="876426" cy="1439520"/>
        </p:xfrm>
        <a:graphic>
          <a:graphicData uri="http://schemas.openxmlformats.org/drawingml/2006/table">
            <a:tbl>
              <a:tblPr/>
              <a:tblGrid>
                <a:gridCol w="876426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39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1242"/>
              </p:ext>
            </p:extLst>
          </p:nvPr>
        </p:nvGraphicFramePr>
        <p:xfrm>
          <a:off x="997115" y="6507282"/>
          <a:ext cx="1268922" cy="247423"/>
        </p:xfrm>
        <a:graphic>
          <a:graphicData uri="http://schemas.openxmlformats.org/drawingml/2006/table">
            <a:tbl>
              <a:tblPr/>
              <a:tblGrid>
                <a:gridCol w="1268922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24742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6267"/>
              </p:ext>
            </p:extLst>
          </p:nvPr>
        </p:nvGraphicFramePr>
        <p:xfrm>
          <a:off x="997115" y="9673243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082"/>
              </p:ext>
            </p:extLst>
          </p:nvPr>
        </p:nvGraphicFramePr>
        <p:xfrm>
          <a:off x="952263" y="8340978"/>
          <a:ext cx="1506070" cy="2133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5022"/>
              </p:ext>
            </p:extLst>
          </p:nvPr>
        </p:nvGraphicFramePr>
        <p:xfrm>
          <a:off x="684823" y="7808863"/>
          <a:ext cx="443829" cy="1946549"/>
        </p:xfrm>
        <a:graphic>
          <a:graphicData uri="http://schemas.openxmlformats.org/drawingml/2006/table">
            <a:tbl>
              <a:tblPr/>
              <a:tblGrid>
                <a:gridCol w="443829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946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965450" y="2492118"/>
            <a:ext cx="14930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1 704 физических лиц передали </a:t>
            </a: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2 327 объектов в доверительное управление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61050" y="4300187"/>
            <a:ext cx="1016372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Земельный участок					</a:t>
            </a:r>
            <a:r>
              <a:rPr lang="kk-KZ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792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Участие в уставном капитале ЮЛ		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590</a:t>
            </a: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Недвижимость  					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446</a:t>
            </a: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Земельный пай					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444</a:t>
            </a: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Транспортное средство				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  <a:p>
            <a:endParaRPr lang="ru-RU" sz="25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14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4718050" y="-2054"/>
            <a:ext cx="16078200" cy="367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323495" y="621515"/>
            <a:ext cx="14352204" cy="890920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ДЕКЛАРАЦИЯ О ДОХОДАХ И ИМУЩЕСТВЕ 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14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9292"/>
              </p:ext>
            </p:extLst>
          </p:nvPr>
        </p:nvGraphicFramePr>
        <p:xfrm>
          <a:off x="1075530" y="4992929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33"/>
              </p:ext>
            </p:extLst>
          </p:nvPr>
        </p:nvGraphicFramePr>
        <p:xfrm>
          <a:off x="222250" y="5352360"/>
          <a:ext cx="876426" cy="1439520"/>
        </p:xfrm>
        <a:graphic>
          <a:graphicData uri="http://schemas.openxmlformats.org/drawingml/2006/table">
            <a:tbl>
              <a:tblPr/>
              <a:tblGrid>
                <a:gridCol w="876426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39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1242"/>
              </p:ext>
            </p:extLst>
          </p:nvPr>
        </p:nvGraphicFramePr>
        <p:xfrm>
          <a:off x="997115" y="6507282"/>
          <a:ext cx="1268922" cy="247423"/>
        </p:xfrm>
        <a:graphic>
          <a:graphicData uri="http://schemas.openxmlformats.org/drawingml/2006/table">
            <a:tbl>
              <a:tblPr/>
              <a:tblGrid>
                <a:gridCol w="1268922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24742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6267"/>
              </p:ext>
            </p:extLst>
          </p:nvPr>
        </p:nvGraphicFramePr>
        <p:xfrm>
          <a:off x="997115" y="9673243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082"/>
              </p:ext>
            </p:extLst>
          </p:nvPr>
        </p:nvGraphicFramePr>
        <p:xfrm>
          <a:off x="952263" y="8340978"/>
          <a:ext cx="1506070" cy="2133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5022"/>
              </p:ext>
            </p:extLst>
          </p:nvPr>
        </p:nvGraphicFramePr>
        <p:xfrm>
          <a:off x="684823" y="7808863"/>
          <a:ext cx="443829" cy="1946549"/>
        </p:xfrm>
        <a:graphic>
          <a:graphicData uri="http://schemas.openxmlformats.org/drawingml/2006/table">
            <a:tbl>
              <a:tblPr/>
              <a:tblGrid>
                <a:gridCol w="443829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946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0787EED-60F0-441D-8924-564D926A903C}"/>
              </a:ext>
            </a:extLst>
          </p:cNvPr>
          <p:cNvSpPr/>
          <p:nvPr/>
        </p:nvSpPr>
        <p:spPr>
          <a:xfrm>
            <a:off x="4680324" y="3410344"/>
            <a:ext cx="12192001" cy="5899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912">
              <a:spcBef>
                <a:spcPts val="300"/>
              </a:spcBef>
            </a:pPr>
            <a:r>
              <a:rPr lang="ru-RU" sz="2400" b="1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Имущество и доходы в Республике Казахстан и за ее пределами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5C5BC89-F5BB-4E6C-8136-43953B326327}"/>
              </a:ext>
            </a:extLst>
          </p:cNvPr>
          <p:cNvSpPr/>
          <p:nvPr/>
        </p:nvSpPr>
        <p:spPr>
          <a:xfrm>
            <a:off x="4680326" y="6508350"/>
            <a:ext cx="12192000" cy="6671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912">
              <a:spcBef>
                <a:spcPts val="300"/>
              </a:spcBef>
            </a:pPr>
            <a:r>
              <a:rPr lang="ru-RU" sz="2400" b="1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об источниках покрытия расходов на приобретение имущества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30920" y="7040459"/>
            <a:ext cx="13838077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Недвижимое имущество, подлежащее регистрации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Транспортные средства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Доля участия в уставном капитале юридического лица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Ценные бумаги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Доля участия в жилищном строительстве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Инвестиционное золото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59682" y="2889369"/>
            <a:ext cx="1658376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Полученные доходы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Налоговые вычеты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или отчуждение имущества, подлежащего регистрации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Деньги на банковских счетах в иностранных манках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Недвижимое имущество, подлежащее регистрации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Ценные бумаги зарубежных эмитентов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Дебиторская/кредиторская задолженность (при наличии нотариально засвидетельствованного договора)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312" y="2338904"/>
            <a:ext cx="1567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8912">
              <a:spcBef>
                <a:spcPts val="300"/>
              </a:spcBef>
            </a:pPr>
            <a:r>
              <a:rPr lang="ru-RU" sz="3600" b="1" spc="-50" dirty="0">
                <a:solidFill>
                  <a:srgbClr val="D1A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Имущество и доходы в Республике Казахстан и за ее пределами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7726" y="6640489"/>
            <a:ext cx="1783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8912">
              <a:spcBef>
                <a:spcPts val="300"/>
              </a:spcBef>
            </a:pPr>
            <a:r>
              <a:rPr lang="ru-RU" sz="3600" b="1" spc="-50" dirty="0">
                <a:solidFill>
                  <a:srgbClr val="D1A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об источниках покрытия расходов на приобретение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217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15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4718050" y="-2054"/>
            <a:ext cx="16078200" cy="367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308180" y="585145"/>
            <a:ext cx="14352204" cy="890920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РАЗЪЯСНИТЕЛЬНЫЕ МЕРОПРИЯТИЯ 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15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9292"/>
              </p:ext>
            </p:extLst>
          </p:nvPr>
        </p:nvGraphicFramePr>
        <p:xfrm>
          <a:off x="1075530" y="4992929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33"/>
              </p:ext>
            </p:extLst>
          </p:nvPr>
        </p:nvGraphicFramePr>
        <p:xfrm>
          <a:off x="222250" y="5352360"/>
          <a:ext cx="876426" cy="1439520"/>
        </p:xfrm>
        <a:graphic>
          <a:graphicData uri="http://schemas.openxmlformats.org/drawingml/2006/table">
            <a:tbl>
              <a:tblPr/>
              <a:tblGrid>
                <a:gridCol w="876426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39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1242"/>
              </p:ext>
            </p:extLst>
          </p:nvPr>
        </p:nvGraphicFramePr>
        <p:xfrm>
          <a:off x="997115" y="6507282"/>
          <a:ext cx="1268922" cy="247423"/>
        </p:xfrm>
        <a:graphic>
          <a:graphicData uri="http://schemas.openxmlformats.org/drawingml/2006/table">
            <a:tbl>
              <a:tblPr/>
              <a:tblGrid>
                <a:gridCol w="1268922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24742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6267"/>
              </p:ext>
            </p:extLst>
          </p:nvPr>
        </p:nvGraphicFramePr>
        <p:xfrm>
          <a:off x="997115" y="9673243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5022"/>
              </p:ext>
            </p:extLst>
          </p:nvPr>
        </p:nvGraphicFramePr>
        <p:xfrm>
          <a:off x="684823" y="7808863"/>
          <a:ext cx="443829" cy="1946549"/>
        </p:xfrm>
        <a:graphic>
          <a:graphicData uri="http://schemas.openxmlformats.org/drawingml/2006/table">
            <a:tbl>
              <a:tblPr/>
              <a:tblGrid>
                <a:gridCol w="443829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946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sp>
        <p:nvSpPr>
          <p:cNvPr id="22" name="Прямоугольник 1">
            <a:extLst>
              <a:ext uri="{FF2B5EF4-FFF2-40B4-BE49-F238E27FC236}">
                <a16:creationId xmlns:a16="http://schemas.microsoft.com/office/drawing/2014/main" id="{5C778D3D-4399-48C5-9692-D7CDA7222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943" y="3310219"/>
            <a:ext cx="5365879" cy="348166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48000" tIns="96012" rIns="48000" bIns="96012" anchor="ctr"/>
          <a:lstStyle/>
          <a:p>
            <a:endParaRPr lang="ru-RU" sz="2000" b="1" dirty="0">
              <a:solidFill>
                <a:schemeClr val="tx2">
                  <a:lumMod val="50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30086" y="4272135"/>
            <a:ext cx="4001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Консультации по вопросам всеобщего декларирования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25" name="Picture 2" descr="https://rcpp.kz/images/news/new245i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059" y="2657455"/>
            <a:ext cx="4573763" cy="170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4A68E4E-86E0-430B-ABAB-ACBFD75FDA13}"/>
              </a:ext>
            </a:extLst>
          </p:cNvPr>
          <p:cNvSpPr/>
          <p:nvPr/>
        </p:nvSpPr>
        <p:spPr>
          <a:xfrm>
            <a:off x="2965450" y="8714076"/>
            <a:ext cx="9070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Еженедельные разъяснения </a:t>
            </a: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через </a:t>
            </a:r>
            <a:r>
              <a:rPr lang="en-US" sz="3200" b="1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Zoom</a:t>
            </a: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Центральные исполнительные органы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Местные исполнительные органы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1966894-AE89-4D59-ABAD-5FF00D331661}"/>
              </a:ext>
            </a:extLst>
          </p:cNvPr>
          <p:cNvSpPr/>
          <p:nvPr/>
        </p:nvSpPr>
        <p:spPr>
          <a:xfrm>
            <a:off x="2931060" y="6676617"/>
            <a:ext cx="123472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странице КГД в </a:t>
            </a:r>
            <a:r>
              <a:rPr lang="en-US" sz="3200" b="1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YouTube</a:t>
            </a:r>
            <a:endParaRPr lang="ru-RU" sz="3200" b="1" dirty="0">
              <a:solidFill>
                <a:srgbClr val="3C4FB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Проводятся прямые эфиры для физических </a:t>
            </a:r>
            <a:r>
              <a:rPr lang="ru-RU" sz="3200" dirty="0" smtClean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лиц</a:t>
            </a:r>
            <a:endParaRPr lang="ru-RU" sz="3200" dirty="0">
              <a:solidFill>
                <a:srgbClr val="3C4FB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Размещаются видео ролики по порядку заполнения декларации</a:t>
            </a:r>
            <a:r>
              <a:rPr lang="ru-RU" sz="28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606874" y="5814784"/>
            <a:ext cx="476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На сайте </a:t>
            </a:r>
            <a:r>
              <a:rPr lang="en-US" sz="2800" b="1" i="1" dirty="0" smtClean="0">
                <a:solidFill>
                  <a:srgbClr val="00B050"/>
                </a:solidFill>
              </a:rPr>
              <a:t> kgd.gov.kz 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раздел «Всеобщее декларирование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29" name="Picture 4" descr="https://c7.hotpng.com/preview/61/684/918/check-mark-logo-villa-check.jpg">
            <a:extLst>
              <a:ext uri="{FF2B5EF4-FFF2-40B4-BE49-F238E27FC236}">
                <a16:creationId xmlns:a16="http://schemas.microsoft.com/office/drawing/2014/main" id="{10B54F1F-9819-4E07-9A36-AEC1EC548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5000"/>
                    </a14:imgEffect>
                    <a14:imgEffect>
                      <a14:brightnessContrast bright="11000" contrast="-30000"/>
                    </a14:imgEffect>
                  </a14:imgLayer>
                </a14:imgProps>
              </a:ext>
            </a:extLst>
          </a:blip>
          <a:srcRect l="2032" t="4409" r="2032" b="4409"/>
          <a:stretch/>
        </p:blipFill>
        <p:spPr bwMode="auto">
          <a:xfrm>
            <a:off x="15239079" y="4446982"/>
            <a:ext cx="1035598" cy="992964"/>
          </a:xfrm>
          <a:prstGeom prst="rect">
            <a:avLst/>
          </a:prstGeom>
          <a:solidFill>
            <a:srgbClr val="00B050">
              <a:alpha val="0"/>
            </a:srgbClr>
          </a:solidFill>
          <a:effectLst>
            <a:glow>
              <a:schemeClr val="accent1">
                <a:alpha val="0"/>
              </a:schemeClr>
            </a:glow>
            <a:outerShdw sx="1000" sy="1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B prst="relaxedInset"/>
            <a:contourClr>
              <a:schemeClr val="bg1"/>
            </a:contourClr>
          </a:sp3d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54" y="7241076"/>
            <a:ext cx="1256969" cy="103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08" y="8982634"/>
            <a:ext cx="1266877" cy="103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CD01BC5-AC30-4F40-B83A-BB22EDE04CEB}"/>
              </a:ext>
            </a:extLst>
          </p:cNvPr>
          <p:cNvSpPr/>
          <p:nvPr/>
        </p:nvSpPr>
        <p:spPr>
          <a:xfrm>
            <a:off x="2976275" y="2661344"/>
            <a:ext cx="94373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Страницы </a:t>
            </a:r>
            <a:r>
              <a:rPr lang="ru-RU" sz="3200" b="1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en-US" sz="3200" b="1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b="1" dirty="0" err="1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Instagram</a:t>
            </a: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b="1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Telegram</a:t>
            </a: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ru-RU" sz="3200" dirty="0" smtClean="0">
              <a:solidFill>
                <a:srgbClr val="3C4FB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посвященные  </a:t>
            </a: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всеобщему </a:t>
            </a:r>
            <a:r>
              <a:rPr lang="ru-RU" sz="3200" dirty="0" smtClean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декларированию</a:t>
            </a:r>
          </a:p>
          <a:p>
            <a:endParaRPr lang="ru-RU" sz="3200" dirty="0">
              <a:solidFill>
                <a:srgbClr val="3C4FB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Прямые </a:t>
            </a:r>
            <a:r>
              <a:rPr lang="ru-RU" sz="3200" dirty="0" smtClean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эфиры</a:t>
            </a:r>
            <a:endParaRPr lang="ru-RU" sz="3200" dirty="0">
              <a:solidFill>
                <a:srgbClr val="3C4FB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по всеобщему </a:t>
            </a:r>
            <a:r>
              <a:rPr lang="ru-RU" sz="3200" dirty="0" smtClean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декларированию</a:t>
            </a:r>
            <a:endParaRPr lang="ru-RU" sz="3200" dirty="0">
              <a:solidFill>
                <a:srgbClr val="3C4FB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Информационные видео </a:t>
            </a:r>
            <a:r>
              <a:rPr lang="ru-RU" sz="3200" dirty="0" smtClean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ролики</a:t>
            </a:r>
            <a:endParaRPr lang="ru-RU" sz="3200" dirty="0">
              <a:solidFill>
                <a:srgbClr val="3C4FB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3C4FB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Объявления о проведении МРР по ВД </a:t>
            </a: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91" y="2749003"/>
            <a:ext cx="1167357" cy="112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10" y="4198501"/>
            <a:ext cx="1149275" cy="112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54" y="5567542"/>
            <a:ext cx="1230525" cy="114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 descr="https://c7.hotpng.com/preview/61/684/918/check-mark-logo-villa-check.jpg">
            <a:extLst>
              <a:ext uri="{FF2B5EF4-FFF2-40B4-BE49-F238E27FC236}">
                <a16:creationId xmlns:a16="http://schemas.microsoft.com/office/drawing/2014/main" id="{10B54F1F-9819-4E07-9A36-AEC1EC548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5000"/>
                    </a14:imgEffect>
                    <a14:imgEffect>
                      <a14:brightnessContrast bright="11000" contrast="-30000"/>
                    </a14:imgEffect>
                  </a14:imgLayer>
                </a14:imgProps>
              </a:ext>
            </a:extLst>
          </a:blip>
          <a:srcRect l="2032" t="4409" r="2032" b="4409"/>
          <a:stretch/>
        </p:blipFill>
        <p:spPr bwMode="auto">
          <a:xfrm>
            <a:off x="15239079" y="5915789"/>
            <a:ext cx="1035598" cy="992964"/>
          </a:xfrm>
          <a:prstGeom prst="rect">
            <a:avLst/>
          </a:prstGeom>
          <a:solidFill>
            <a:srgbClr val="00B050">
              <a:alpha val="0"/>
            </a:srgbClr>
          </a:solidFill>
          <a:effectLst>
            <a:glow>
              <a:schemeClr val="accent1">
                <a:alpha val="0"/>
              </a:schemeClr>
            </a:glow>
            <a:outerShdw sx="1000" sy="1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B prst="relaxedInset"/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3221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1234948" y="1244169"/>
            <a:ext cx="17634585" cy="7893050"/>
          </a:xfrm>
          <a:custGeom>
            <a:avLst/>
            <a:gdLst/>
            <a:ahLst/>
            <a:cxnLst/>
            <a:rect l="l" t="t" r="r" b="b"/>
            <a:pathLst>
              <a:path w="17634585" h="7893050">
                <a:moveTo>
                  <a:pt x="17317985" y="0"/>
                </a:moveTo>
                <a:lnTo>
                  <a:pt x="316220" y="0"/>
                </a:lnTo>
                <a:lnTo>
                  <a:pt x="290382" y="1053"/>
                </a:lnTo>
                <a:lnTo>
                  <a:pt x="240460" y="9231"/>
                </a:lnTo>
                <a:lnTo>
                  <a:pt x="193433" y="24951"/>
                </a:lnTo>
                <a:lnTo>
                  <a:pt x="149965" y="47550"/>
                </a:lnTo>
                <a:lnTo>
                  <a:pt x="110718" y="76362"/>
                </a:lnTo>
                <a:lnTo>
                  <a:pt x="76357" y="110724"/>
                </a:lnTo>
                <a:lnTo>
                  <a:pt x="47547" y="149972"/>
                </a:lnTo>
                <a:lnTo>
                  <a:pt x="24950" y="193442"/>
                </a:lnTo>
                <a:lnTo>
                  <a:pt x="9231" y="240470"/>
                </a:lnTo>
                <a:lnTo>
                  <a:pt x="1053" y="290392"/>
                </a:lnTo>
                <a:lnTo>
                  <a:pt x="0" y="316231"/>
                </a:lnTo>
                <a:lnTo>
                  <a:pt x="0" y="7576837"/>
                </a:lnTo>
                <a:lnTo>
                  <a:pt x="4158" y="7627954"/>
                </a:lnTo>
                <a:lnTo>
                  <a:pt x="16189" y="7676510"/>
                </a:lnTo>
                <a:lnTo>
                  <a:pt x="35430" y="7721840"/>
                </a:lnTo>
                <a:lnTo>
                  <a:pt x="61217" y="7763281"/>
                </a:lnTo>
                <a:lnTo>
                  <a:pt x="92885" y="7800168"/>
                </a:lnTo>
                <a:lnTo>
                  <a:pt x="129772" y="7831837"/>
                </a:lnTo>
                <a:lnTo>
                  <a:pt x="171213" y="7857625"/>
                </a:lnTo>
                <a:lnTo>
                  <a:pt x="216543" y="7876867"/>
                </a:lnTo>
                <a:lnTo>
                  <a:pt x="265101" y="7888899"/>
                </a:lnTo>
                <a:lnTo>
                  <a:pt x="316220" y="7893058"/>
                </a:lnTo>
                <a:lnTo>
                  <a:pt x="17317985" y="7893058"/>
                </a:lnTo>
                <a:lnTo>
                  <a:pt x="17369102" y="7888899"/>
                </a:lnTo>
                <a:lnTo>
                  <a:pt x="17417658" y="7876866"/>
                </a:lnTo>
                <a:lnTo>
                  <a:pt x="17462988" y="7857623"/>
                </a:lnTo>
                <a:lnTo>
                  <a:pt x="17504429" y="7831834"/>
                </a:lnTo>
                <a:lnTo>
                  <a:pt x="17541316" y="7800164"/>
                </a:lnTo>
                <a:lnTo>
                  <a:pt x="17572986" y="7763276"/>
                </a:lnTo>
                <a:lnTo>
                  <a:pt x="17598773" y="7721835"/>
                </a:lnTo>
                <a:lnTo>
                  <a:pt x="17618016" y="7676506"/>
                </a:lnTo>
                <a:lnTo>
                  <a:pt x="17630048" y="7627951"/>
                </a:lnTo>
                <a:lnTo>
                  <a:pt x="17634206" y="7576837"/>
                </a:lnTo>
                <a:lnTo>
                  <a:pt x="17634206" y="316231"/>
                </a:lnTo>
                <a:lnTo>
                  <a:pt x="17630048" y="265111"/>
                </a:lnTo>
                <a:lnTo>
                  <a:pt x="17618016" y="216553"/>
                </a:lnTo>
                <a:lnTo>
                  <a:pt x="17598773" y="171221"/>
                </a:lnTo>
                <a:lnTo>
                  <a:pt x="17572986" y="129779"/>
                </a:lnTo>
                <a:lnTo>
                  <a:pt x="17541316" y="92891"/>
                </a:lnTo>
                <a:lnTo>
                  <a:pt x="17504429" y="61221"/>
                </a:lnTo>
                <a:lnTo>
                  <a:pt x="17462988" y="35432"/>
                </a:lnTo>
                <a:lnTo>
                  <a:pt x="17417658" y="16190"/>
                </a:lnTo>
                <a:lnTo>
                  <a:pt x="17369102" y="4158"/>
                </a:lnTo>
                <a:lnTo>
                  <a:pt x="17317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4948" y="1244169"/>
            <a:ext cx="17634585" cy="7893050"/>
          </a:xfrm>
          <a:custGeom>
            <a:avLst/>
            <a:gdLst/>
            <a:ahLst/>
            <a:cxnLst/>
            <a:rect l="l" t="t" r="r" b="b"/>
            <a:pathLst>
              <a:path w="17634585" h="7893050">
                <a:moveTo>
                  <a:pt x="17317985" y="0"/>
                </a:moveTo>
                <a:lnTo>
                  <a:pt x="316220" y="0"/>
                </a:lnTo>
                <a:lnTo>
                  <a:pt x="290382" y="1053"/>
                </a:lnTo>
                <a:lnTo>
                  <a:pt x="240460" y="9231"/>
                </a:lnTo>
                <a:lnTo>
                  <a:pt x="193433" y="24951"/>
                </a:lnTo>
                <a:lnTo>
                  <a:pt x="149965" y="47550"/>
                </a:lnTo>
                <a:lnTo>
                  <a:pt x="110718" y="76362"/>
                </a:lnTo>
                <a:lnTo>
                  <a:pt x="76357" y="110724"/>
                </a:lnTo>
                <a:lnTo>
                  <a:pt x="47547" y="149972"/>
                </a:lnTo>
                <a:lnTo>
                  <a:pt x="24950" y="193442"/>
                </a:lnTo>
                <a:lnTo>
                  <a:pt x="9231" y="240470"/>
                </a:lnTo>
                <a:lnTo>
                  <a:pt x="1053" y="290392"/>
                </a:lnTo>
                <a:lnTo>
                  <a:pt x="0" y="316231"/>
                </a:lnTo>
                <a:lnTo>
                  <a:pt x="0" y="7576837"/>
                </a:lnTo>
                <a:lnTo>
                  <a:pt x="4158" y="7627954"/>
                </a:lnTo>
                <a:lnTo>
                  <a:pt x="16189" y="7676510"/>
                </a:lnTo>
                <a:lnTo>
                  <a:pt x="35430" y="7721840"/>
                </a:lnTo>
                <a:lnTo>
                  <a:pt x="61217" y="7763281"/>
                </a:lnTo>
                <a:lnTo>
                  <a:pt x="92885" y="7800168"/>
                </a:lnTo>
                <a:lnTo>
                  <a:pt x="129772" y="7831837"/>
                </a:lnTo>
                <a:lnTo>
                  <a:pt x="171213" y="7857625"/>
                </a:lnTo>
                <a:lnTo>
                  <a:pt x="216543" y="7876867"/>
                </a:lnTo>
                <a:lnTo>
                  <a:pt x="265101" y="7888899"/>
                </a:lnTo>
                <a:lnTo>
                  <a:pt x="316220" y="7893058"/>
                </a:lnTo>
                <a:lnTo>
                  <a:pt x="17317985" y="7893058"/>
                </a:lnTo>
                <a:lnTo>
                  <a:pt x="17369102" y="7888899"/>
                </a:lnTo>
                <a:lnTo>
                  <a:pt x="17417658" y="7876866"/>
                </a:lnTo>
                <a:lnTo>
                  <a:pt x="17462988" y="7857623"/>
                </a:lnTo>
                <a:lnTo>
                  <a:pt x="17504429" y="7831834"/>
                </a:lnTo>
                <a:lnTo>
                  <a:pt x="17541316" y="7800164"/>
                </a:lnTo>
                <a:lnTo>
                  <a:pt x="17572986" y="7763276"/>
                </a:lnTo>
                <a:lnTo>
                  <a:pt x="17598773" y="7721835"/>
                </a:lnTo>
                <a:lnTo>
                  <a:pt x="17618016" y="7676506"/>
                </a:lnTo>
                <a:lnTo>
                  <a:pt x="17630048" y="7627951"/>
                </a:lnTo>
                <a:lnTo>
                  <a:pt x="17634206" y="7576837"/>
                </a:lnTo>
                <a:lnTo>
                  <a:pt x="17634206" y="316231"/>
                </a:lnTo>
                <a:lnTo>
                  <a:pt x="17630048" y="265111"/>
                </a:lnTo>
                <a:lnTo>
                  <a:pt x="17618016" y="216553"/>
                </a:lnTo>
                <a:lnTo>
                  <a:pt x="17598773" y="171221"/>
                </a:lnTo>
                <a:lnTo>
                  <a:pt x="17572986" y="129779"/>
                </a:lnTo>
                <a:lnTo>
                  <a:pt x="17541316" y="92891"/>
                </a:lnTo>
                <a:lnTo>
                  <a:pt x="17504429" y="61221"/>
                </a:lnTo>
                <a:lnTo>
                  <a:pt x="17462988" y="35432"/>
                </a:lnTo>
                <a:lnTo>
                  <a:pt x="17417658" y="16190"/>
                </a:lnTo>
                <a:lnTo>
                  <a:pt x="17369102" y="4158"/>
                </a:lnTo>
                <a:lnTo>
                  <a:pt x="17317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4948" y="1244169"/>
            <a:ext cx="17634585" cy="7893050"/>
          </a:xfrm>
          <a:custGeom>
            <a:avLst/>
            <a:gdLst/>
            <a:ahLst/>
            <a:cxnLst/>
            <a:rect l="l" t="t" r="r" b="b"/>
            <a:pathLst>
              <a:path w="17634585" h="7893050">
                <a:moveTo>
                  <a:pt x="316220" y="7893058"/>
                </a:moveTo>
                <a:lnTo>
                  <a:pt x="265101" y="7888899"/>
                </a:lnTo>
                <a:lnTo>
                  <a:pt x="216543" y="7876867"/>
                </a:lnTo>
                <a:lnTo>
                  <a:pt x="171213" y="7857625"/>
                </a:lnTo>
                <a:lnTo>
                  <a:pt x="129772" y="7831837"/>
                </a:lnTo>
                <a:lnTo>
                  <a:pt x="92885" y="7800168"/>
                </a:lnTo>
                <a:lnTo>
                  <a:pt x="61217" y="7763281"/>
                </a:lnTo>
                <a:lnTo>
                  <a:pt x="35430" y="7721840"/>
                </a:lnTo>
                <a:lnTo>
                  <a:pt x="16189" y="7676510"/>
                </a:lnTo>
                <a:lnTo>
                  <a:pt x="4158" y="7627954"/>
                </a:lnTo>
                <a:lnTo>
                  <a:pt x="0" y="7576837"/>
                </a:lnTo>
                <a:lnTo>
                  <a:pt x="0" y="316231"/>
                </a:lnTo>
                <a:lnTo>
                  <a:pt x="4158" y="265111"/>
                </a:lnTo>
                <a:lnTo>
                  <a:pt x="16189" y="216553"/>
                </a:lnTo>
                <a:lnTo>
                  <a:pt x="35430" y="171221"/>
                </a:lnTo>
                <a:lnTo>
                  <a:pt x="61217" y="129779"/>
                </a:lnTo>
                <a:lnTo>
                  <a:pt x="92885" y="92891"/>
                </a:lnTo>
                <a:lnTo>
                  <a:pt x="129772" y="61221"/>
                </a:lnTo>
                <a:lnTo>
                  <a:pt x="171213" y="35432"/>
                </a:lnTo>
                <a:lnTo>
                  <a:pt x="216543" y="16190"/>
                </a:lnTo>
                <a:lnTo>
                  <a:pt x="265101" y="4158"/>
                </a:lnTo>
                <a:lnTo>
                  <a:pt x="316220" y="0"/>
                </a:lnTo>
                <a:lnTo>
                  <a:pt x="17317985" y="0"/>
                </a:lnTo>
                <a:lnTo>
                  <a:pt x="17369102" y="4158"/>
                </a:lnTo>
                <a:lnTo>
                  <a:pt x="17417658" y="16190"/>
                </a:lnTo>
                <a:lnTo>
                  <a:pt x="17462988" y="35432"/>
                </a:lnTo>
                <a:lnTo>
                  <a:pt x="17504429" y="61221"/>
                </a:lnTo>
                <a:lnTo>
                  <a:pt x="17541316" y="92891"/>
                </a:lnTo>
                <a:lnTo>
                  <a:pt x="17572986" y="129779"/>
                </a:lnTo>
                <a:lnTo>
                  <a:pt x="17598773" y="171221"/>
                </a:lnTo>
                <a:lnTo>
                  <a:pt x="17618016" y="216553"/>
                </a:lnTo>
                <a:lnTo>
                  <a:pt x="17630048" y="265111"/>
                </a:lnTo>
                <a:lnTo>
                  <a:pt x="17634206" y="316231"/>
                </a:lnTo>
                <a:lnTo>
                  <a:pt x="17634206" y="7576837"/>
                </a:lnTo>
                <a:lnTo>
                  <a:pt x="17630048" y="7627951"/>
                </a:lnTo>
                <a:lnTo>
                  <a:pt x="17618016" y="7676506"/>
                </a:lnTo>
                <a:lnTo>
                  <a:pt x="17598773" y="7721835"/>
                </a:lnTo>
                <a:lnTo>
                  <a:pt x="17572986" y="7763276"/>
                </a:lnTo>
                <a:lnTo>
                  <a:pt x="17541316" y="7800164"/>
                </a:lnTo>
                <a:lnTo>
                  <a:pt x="17504429" y="7831834"/>
                </a:lnTo>
                <a:lnTo>
                  <a:pt x="17462988" y="7857623"/>
                </a:lnTo>
                <a:lnTo>
                  <a:pt x="17417658" y="7876866"/>
                </a:lnTo>
                <a:lnTo>
                  <a:pt x="17369102" y="7888899"/>
                </a:lnTo>
                <a:lnTo>
                  <a:pt x="17317985" y="7893058"/>
                </a:lnTo>
                <a:lnTo>
                  <a:pt x="316220" y="7893058"/>
                </a:lnTo>
                <a:close/>
              </a:path>
            </a:pathLst>
          </a:custGeom>
          <a:ln w="29684">
            <a:solidFill>
              <a:srgbClr val="140A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46549" y="4014822"/>
            <a:ext cx="11810999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600" b="1" spc="55" dirty="0">
                <a:solidFill>
                  <a:srgbClr val="002774"/>
                </a:solidFill>
                <a:latin typeface="Roboto Condensed"/>
                <a:cs typeface="Roboto Condensed"/>
              </a:rPr>
              <a:t>ДЕКЛАРИРУЙ ДЛЯ БУДУЩЕГО!</a:t>
            </a:r>
            <a:endParaRPr lang="ru-RU" sz="6600" dirty="0">
              <a:solidFill>
                <a:srgbClr val="002774"/>
              </a:solidFill>
              <a:latin typeface="Roboto Condensed"/>
              <a:cs typeface="Roboto Condense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57799" y="8816799"/>
            <a:ext cx="4189095" cy="724076"/>
          </a:xfrm>
          <a:custGeom>
            <a:avLst/>
            <a:gdLst/>
            <a:ahLst/>
            <a:cxnLst/>
            <a:rect l="l" t="t" r="r" b="b"/>
            <a:pathLst>
              <a:path w="4189095" h="335915">
                <a:moveTo>
                  <a:pt x="4188490" y="335801"/>
                </a:moveTo>
                <a:lnTo>
                  <a:pt x="0" y="335801"/>
                </a:lnTo>
                <a:lnTo>
                  <a:pt x="0" y="0"/>
                </a:lnTo>
                <a:lnTo>
                  <a:pt x="4188490" y="0"/>
                </a:lnTo>
                <a:lnTo>
                  <a:pt x="4188490" y="335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47064" y="8931275"/>
            <a:ext cx="335758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spc="35" dirty="0">
                <a:solidFill>
                  <a:srgbClr val="140A50"/>
                </a:solidFill>
                <a:latin typeface="Roboto Condensed Light"/>
                <a:cs typeface="Roboto Condensed Light"/>
              </a:rPr>
              <a:t>г</a:t>
            </a:r>
            <a:r>
              <a:rPr sz="2800" b="0" dirty="0">
                <a:solidFill>
                  <a:srgbClr val="140A50"/>
                </a:solidFill>
                <a:latin typeface="Roboto Condensed Light"/>
                <a:cs typeface="Roboto Condensed Light"/>
              </a:rPr>
              <a:t>.</a:t>
            </a:r>
            <a:r>
              <a:rPr sz="2800" b="0" spc="70" dirty="0">
                <a:solidFill>
                  <a:srgbClr val="140A50"/>
                </a:solidFill>
                <a:latin typeface="Roboto Condensed Light"/>
                <a:cs typeface="Roboto Condensed Light"/>
              </a:rPr>
              <a:t> </a:t>
            </a:r>
            <a:r>
              <a:rPr lang="ru-RU" sz="2800" b="0" spc="70" dirty="0" err="1">
                <a:solidFill>
                  <a:srgbClr val="140A50"/>
                </a:solidFill>
                <a:latin typeface="Roboto Condensed Light"/>
                <a:cs typeface="Roboto Condensed Light"/>
              </a:rPr>
              <a:t>Нур-Султан</a:t>
            </a:r>
            <a:r>
              <a:rPr sz="2800" b="0" dirty="0">
                <a:solidFill>
                  <a:srgbClr val="140A50"/>
                </a:solidFill>
                <a:latin typeface="Roboto Condensed Light"/>
                <a:cs typeface="Roboto Condensed Light"/>
              </a:rPr>
              <a:t>,</a:t>
            </a:r>
            <a:r>
              <a:rPr sz="2800" b="0" spc="70" dirty="0">
                <a:solidFill>
                  <a:srgbClr val="140A50"/>
                </a:solidFill>
                <a:latin typeface="Roboto Condensed Light"/>
                <a:cs typeface="Roboto Condensed Light"/>
              </a:rPr>
              <a:t> </a:t>
            </a:r>
            <a:r>
              <a:rPr sz="2800" b="0" spc="35" dirty="0" smtClean="0">
                <a:solidFill>
                  <a:srgbClr val="140A50"/>
                </a:solidFill>
                <a:latin typeface="Roboto Condensed Light"/>
                <a:cs typeface="Roboto Condensed Light"/>
              </a:rPr>
              <a:t>20</a:t>
            </a:r>
            <a:r>
              <a:rPr lang="ru-RU" sz="2800" b="0" spc="35" dirty="0" smtClean="0">
                <a:solidFill>
                  <a:srgbClr val="140A50"/>
                </a:solidFill>
                <a:latin typeface="Roboto Condensed Light"/>
                <a:cs typeface="Roboto Condensed Light"/>
              </a:rPr>
              <a:t>21</a:t>
            </a:r>
            <a:endParaRPr sz="2800" dirty="0">
              <a:latin typeface="Roboto Condensed Light"/>
              <a:cs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8400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5659211" y="2378075"/>
            <a:ext cx="4298840" cy="967771"/>
          </a:xfrm>
          <a:prstGeom prst="homePlate">
            <a:avLst>
              <a:gd name="adj" fmla="val 2460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8048" tIns="134022" rIns="268048" bIns="13402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r>
              <a:rPr lang="ru-RU" sz="4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ЭТАП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1499851" y="2378076"/>
            <a:ext cx="4839916" cy="982498"/>
          </a:xfrm>
          <a:prstGeom prst="homePlate">
            <a:avLst>
              <a:gd name="adj" fmla="val 24607"/>
            </a:avLst>
          </a:prstGeom>
          <a:solidFill>
            <a:srgbClr val="0B00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8048" tIns="134022" rIns="268048" bIns="13402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  <a:r>
              <a:rPr lang="ru-RU" sz="4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ЭТАП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5784851" y="2378813"/>
            <a:ext cx="5988159" cy="981761"/>
          </a:xfrm>
          <a:prstGeom prst="homePlate">
            <a:avLst>
              <a:gd name="adj" fmla="val 24607"/>
            </a:avLst>
          </a:prstGeom>
          <a:solidFill>
            <a:srgbClr val="0C04A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8048" tIns="134022" rIns="268048" bIns="13402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r>
              <a:rPr lang="ru-RU" sz="4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ЭТАП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2" y="2378813"/>
            <a:ext cx="6323493" cy="981761"/>
          </a:xfrm>
          <a:prstGeom prst="homePlate">
            <a:avLst>
              <a:gd name="adj" fmla="val 24607"/>
            </a:avLst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8048" tIns="134022" rIns="268048" bIns="13402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ru-RU" sz="4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00" y="3292475"/>
            <a:ext cx="5740252" cy="5558315"/>
          </a:xfrm>
          <a:prstGeom prst="rect">
            <a:avLst/>
          </a:prstGeom>
          <a:noFill/>
        </p:spPr>
        <p:txBody>
          <a:bodyPr wrap="square" lIns="201041" tIns="100520" rIns="201041" bIns="100520" rtlCol="0">
            <a:spAutoFit/>
          </a:bodyPr>
          <a:lstStyle/>
          <a:p>
            <a:pPr algn="ctr"/>
            <a:r>
              <a:rPr lang="ru-RU" sz="4000" b="1" dirty="0">
                <a:solidFill>
                  <a:srgbClr val="D1AA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2021 года        </a:t>
            </a:r>
          </a:p>
          <a:p>
            <a:pPr marL="357188" indent="-357188" algn="just">
              <a:buFont typeface="Arial" pitchFamily="34" charset="0"/>
              <a:buChar char="•"/>
              <a:tabLst>
                <a:tab pos="180975" algn="l"/>
              </a:tabLst>
            </a:pPr>
            <a:endParaRPr lang="ru-RU" sz="2800" b="1" spc="-85" dirty="0" smtClean="0">
              <a:solidFill>
                <a:srgbClr val="36317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7188" indent="-357188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2800" b="1" spc="-85" dirty="0" smtClean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Государственные </a:t>
            </a:r>
            <a:r>
              <a:rPr lang="ru-RU" sz="2800" b="1" spc="-85" dirty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служащие и лица, приравненные к ним, и их супруги;</a:t>
            </a:r>
          </a:p>
          <a:p>
            <a:pPr marL="357188" indent="-357188" algn="just">
              <a:buFont typeface="Arial" pitchFamily="34" charset="0"/>
              <a:buChar char="•"/>
              <a:tabLst>
                <a:tab pos="180975" algn="l"/>
              </a:tabLst>
            </a:pPr>
            <a:endParaRPr lang="ru-RU" sz="2800" b="1" spc="-85" dirty="0" smtClean="0">
              <a:solidFill>
                <a:srgbClr val="36317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7188" indent="-357188" algn="just">
              <a:buFont typeface="Arial" pitchFamily="34" charset="0"/>
              <a:buChar char="•"/>
              <a:tabLst>
                <a:tab pos="180975" algn="l"/>
              </a:tabLst>
            </a:pPr>
            <a:endParaRPr lang="ru-RU" sz="2800" b="1" spc="-85" dirty="0" smtClean="0">
              <a:solidFill>
                <a:srgbClr val="36317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7188" indent="-357188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2800" b="1" spc="-85" dirty="0" smtClean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Кандидаты на </a:t>
            </a:r>
            <a:r>
              <a:rPr lang="ru-RU" sz="2800" b="1" spc="-85" dirty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государственную и выборную должность и их супруги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9835" y="3394577"/>
            <a:ext cx="5420015" cy="5065873"/>
          </a:xfrm>
          <a:prstGeom prst="rect">
            <a:avLst/>
          </a:prstGeom>
          <a:noFill/>
        </p:spPr>
        <p:txBody>
          <a:bodyPr wrap="square" lIns="201041" tIns="100520" rIns="201041" bIns="100520" rtlCol="0">
            <a:spAutoFit/>
          </a:bodyPr>
          <a:lstStyle/>
          <a:p>
            <a:pPr algn="ctr"/>
            <a:r>
              <a:rPr lang="ru-RU" sz="25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4000" b="1" dirty="0">
                <a:solidFill>
                  <a:srgbClr val="D1AA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2023 </a:t>
            </a:r>
            <a:r>
              <a:rPr lang="ru-RU" sz="4000" b="1" dirty="0" smtClean="0">
                <a:solidFill>
                  <a:srgbClr val="D1AA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</a:t>
            </a:r>
          </a:p>
          <a:p>
            <a:pPr algn="ctr"/>
            <a:endParaRPr lang="ru-RU" sz="2400" b="1" spc="-85" dirty="0" smtClean="0">
              <a:solidFill>
                <a:srgbClr val="36317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b="1" spc="-85" dirty="0" smtClean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Работники</a:t>
            </a:r>
            <a:r>
              <a:rPr lang="ru-RU" sz="2800" b="1" dirty="0" smtClean="0">
                <a:solidFill>
                  <a:srgbClr val="36317A"/>
                </a:solidFill>
                <a:latin typeface="Roboto Condensed"/>
              </a:rPr>
              <a:t> </a:t>
            </a:r>
            <a:r>
              <a:rPr lang="ru-RU" sz="2800" b="1" spc="-85" dirty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государственных учреждений и их супруги;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800" b="1" spc="-85" dirty="0" smtClean="0">
              <a:solidFill>
                <a:srgbClr val="36317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800" b="1" spc="-85" dirty="0" smtClean="0">
              <a:solidFill>
                <a:srgbClr val="36317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800" b="1" spc="-85" dirty="0" smtClean="0">
              <a:solidFill>
                <a:srgbClr val="36317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b="1" spc="-85" dirty="0" smtClean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Работники </a:t>
            </a:r>
            <a:r>
              <a:rPr lang="ru-RU" sz="2800" b="1" spc="-85" dirty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субъектов </a:t>
            </a:r>
            <a:r>
              <a:rPr lang="ru-RU" sz="2800" b="1" spc="-85" dirty="0" err="1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квазигосударственного</a:t>
            </a:r>
            <a:r>
              <a:rPr lang="ru-RU" sz="2800" b="1" spc="-85" dirty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сектора и их супруги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11204" y="3383614"/>
            <a:ext cx="4679802" cy="5081262"/>
          </a:xfrm>
          <a:prstGeom prst="rect">
            <a:avLst/>
          </a:prstGeom>
          <a:noFill/>
        </p:spPr>
        <p:txBody>
          <a:bodyPr wrap="square" lIns="201041" tIns="100520" rIns="201041" bIns="100520" rtlCol="0">
            <a:spAutoFit/>
          </a:bodyPr>
          <a:lstStyle/>
          <a:p>
            <a:pPr algn="ctr"/>
            <a:r>
              <a:rPr lang="ru-RU" sz="4000" b="1" dirty="0">
                <a:solidFill>
                  <a:srgbClr val="D1AA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2024 года</a:t>
            </a:r>
          </a:p>
          <a:p>
            <a:pPr algn="ctr"/>
            <a:endParaRPr lang="ru-RU" sz="25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spc="-85" dirty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Руководители, учредители (участники) юридических лиц и их </a:t>
            </a:r>
            <a:r>
              <a:rPr lang="ru-RU" sz="2800" b="1" spc="-85" dirty="0" smtClean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супруги;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800" b="1" spc="-85" dirty="0">
              <a:solidFill>
                <a:srgbClr val="36317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spc="-85" dirty="0" smtClean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Индивидуальные </a:t>
            </a:r>
            <a:r>
              <a:rPr lang="ru-RU" sz="2800" b="1" spc="-85" dirty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предприниматели и их супруги</a:t>
            </a:r>
            <a:endParaRPr lang="ru-RU" sz="2800" spc="-85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24250" y="3383614"/>
            <a:ext cx="3523991" cy="2495939"/>
          </a:xfrm>
          <a:prstGeom prst="rect">
            <a:avLst/>
          </a:prstGeom>
          <a:noFill/>
        </p:spPr>
        <p:txBody>
          <a:bodyPr wrap="square" lIns="201041" tIns="100520" rIns="201041" bIns="100520" rtlCol="0">
            <a:spAutoFit/>
          </a:bodyPr>
          <a:lstStyle/>
          <a:p>
            <a:pPr algn="ctr"/>
            <a:r>
              <a:rPr lang="ru-RU" sz="4000" b="1" dirty="0">
                <a:solidFill>
                  <a:srgbClr val="D1AA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2025 года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5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spc="-85" dirty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2800" b="1" spc="-85" dirty="0" smtClean="0">
                <a:solidFill>
                  <a:srgbClr val="3631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ставшиеся категории граждан</a:t>
            </a:r>
            <a:endParaRPr lang="ru-RU" sz="2800" b="1" spc="-85" dirty="0">
              <a:solidFill>
                <a:srgbClr val="36317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4794250" y="-32091"/>
            <a:ext cx="16050385" cy="1190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035238" y="553463"/>
            <a:ext cx="14352204" cy="890920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Этапы всеобщего декларирования</a:t>
            </a:r>
            <a:endParaRPr lang="kk-KZ" sz="4800" b="1" dirty="0">
              <a:solidFill>
                <a:srgbClr val="D1AA67"/>
              </a:solidFill>
              <a:latin typeface="Roboto Condensed"/>
              <a:ea typeface="+mj-ea"/>
              <a:cs typeface="Roboto Condensed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2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30668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4794250" y="-2054"/>
            <a:ext cx="15440793" cy="367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035238" y="553463"/>
            <a:ext cx="14352204" cy="890920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Цели </a:t>
            </a:r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всеобщего декларирования</a:t>
            </a:r>
            <a:endParaRPr lang="kk-KZ" sz="4800" b="1" dirty="0">
              <a:solidFill>
                <a:srgbClr val="D1AA67"/>
              </a:solidFill>
              <a:latin typeface="Roboto Condensed"/>
              <a:ea typeface="+mj-ea"/>
              <a:cs typeface="Roboto Condensed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3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59AA8E4-096E-40E6-BA0B-8D8D3F4F91F8}"/>
              </a:ext>
            </a:extLst>
          </p:cNvPr>
          <p:cNvSpPr/>
          <p:nvPr/>
        </p:nvSpPr>
        <p:spPr>
          <a:xfrm>
            <a:off x="2432050" y="5585606"/>
            <a:ext cx="7188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3C4FB4"/>
                </a:solidFill>
                <a:latin typeface="Roboto Condensed"/>
              </a:rPr>
              <a:t>Сокращение</a:t>
            </a:r>
            <a:r>
              <a:rPr lang="en-US" sz="3200" b="1" dirty="0">
                <a:solidFill>
                  <a:srgbClr val="3C4FB4"/>
                </a:solidFill>
                <a:latin typeface="Roboto Condensed"/>
              </a:rPr>
              <a:t> </a:t>
            </a:r>
            <a:r>
              <a:rPr lang="ru-RU" sz="3200" b="1" dirty="0">
                <a:solidFill>
                  <a:srgbClr val="3C4FB4"/>
                </a:solidFill>
                <a:latin typeface="Roboto Condensed"/>
              </a:rPr>
              <a:t>теневой </a:t>
            </a:r>
            <a:r>
              <a:rPr lang="ru-RU" sz="3200" b="1" dirty="0" smtClean="0">
                <a:solidFill>
                  <a:srgbClr val="3C4FB4"/>
                </a:solidFill>
                <a:latin typeface="Roboto Condensed"/>
              </a:rPr>
              <a:t> экономики</a:t>
            </a:r>
            <a:endParaRPr lang="ru-RU" sz="3200" b="1" dirty="0">
              <a:solidFill>
                <a:srgbClr val="3C4FB4"/>
              </a:solidFill>
              <a:latin typeface="Roboto Condensed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115BB09-96B9-441A-85BD-25F4D55F84F5}"/>
              </a:ext>
            </a:extLst>
          </p:cNvPr>
          <p:cNvGrpSpPr/>
          <p:nvPr/>
        </p:nvGrpSpPr>
        <p:grpSpPr>
          <a:xfrm>
            <a:off x="1098676" y="8523431"/>
            <a:ext cx="8684570" cy="1161553"/>
            <a:chOff x="-1660731" y="3280871"/>
            <a:chExt cx="8684570" cy="1161553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5705078-5395-46E5-81F3-7A6B68D4F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60731" y="3280871"/>
              <a:ext cx="1218450" cy="1161553"/>
            </a:xfrm>
            <a:prstGeom prst="rect">
              <a:avLst/>
            </a:prstGeom>
            <a:ln w="12700">
              <a:solidFill>
                <a:srgbClr val="002774"/>
              </a:solidFill>
            </a:ln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441ABF92-34D1-4E0B-BF93-93D04B5540A5}"/>
                </a:ext>
              </a:extLst>
            </p:cNvPr>
            <p:cNvSpPr/>
            <p:nvPr/>
          </p:nvSpPr>
          <p:spPr>
            <a:xfrm>
              <a:off x="-343742" y="3326153"/>
              <a:ext cx="73675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ru-RU" sz="3200" b="1" dirty="0">
                  <a:solidFill>
                    <a:srgbClr val="3C4FB4"/>
                  </a:solidFill>
                  <a:latin typeface="Roboto Condensed"/>
                </a:rPr>
                <a:t>Снижение уровня коррупции</a:t>
              </a: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1AB14B9-577E-4E59-9B17-FA491BCC2F1A}"/>
              </a:ext>
            </a:extLst>
          </p:cNvPr>
          <p:cNvSpPr/>
          <p:nvPr/>
        </p:nvSpPr>
        <p:spPr>
          <a:xfrm>
            <a:off x="2432051" y="7049090"/>
            <a:ext cx="7367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3C4FB4"/>
                </a:solidFill>
                <a:latin typeface="Roboto Condensed"/>
              </a:rPr>
              <a:t>Совершенствование социальной политики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3125DBA-87A0-415B-B401-832A9B174EEC}"/>
              </a:ext>
            </a:extLst>
          </p:cNvPr>
          <p:cNvSpPr/>
          <p:nvPr/>
        </p:nvSpPr>
        <p:spPr>
          <a:xfrm>
            <a:off x="8985250" y="89707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Roboto Condensed"/>
              </a:rPr>
              <a:t>Создание эффективной системы камерального контроля деклараций физических лиц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29C692A-85D2-4967-94CB-698D11AB1B5C}"/>
              </a:ext>
            </a:extLst>
          </p:cNvPr>
          <p:cNvSpPr/>
          <p:nvPr/>
        </p:nvSpPr>
        <p:spPr>
          <a:xfrm>
            <a:off x="9943399" y="3882262"/>
            <a:ext cx="9677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3C4FB4"/>
                </a:solidFill>
                <a:latin typeface="Roboto Condensed"/>
              </a:rPr>
              <a:t>Совершенствование действующего законодательства для введения всеобщего декларирования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D9FA270-E049-4BBA-95FC-9833EFE92C04}"/>
              </a:ext>
            </a:extLst>
          </p:cNvPr>
          <p:cNvSpPr/>
          <p:nvPr/>
        </p:nvSpPr>
        <p:spPr>
          <a:xfrm>
            <a:off x="9939454" y="5563914"/>
            <a:ext cx="9677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3C4FB4"/>
                </a:solidFill>
                <a:latin typeface="Roboto Condensed"/>
              </a:rPr>
              <a:t>Создание современных и удобных сервисов для населения по декларированию доходов и </a:t>
            </a:r>
            <a:r>
              <a:rPr lang="ru-RU" sz="3200" b="1" dirty="0" smtClean="0">
                <a:solidFill>
                  <a:srgbClr val="3C4FB4"/>
                </a:solidFill>
                <a:latin typeface="Roboto Condensed"/>
              </a:rPr>
              <a:t>имущества</a:t>
            </a:r>
            <a:endParaRPr lang="ru-RU" sz="3200" b="1" dirty="0">
              <a:solidFill>
                <a:srgbClr val="3C4FB4"/>
              </a:solidFill>
              <a:latin typeface="Roboto Condensed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E82A47A-9BE4-45A7-83AE-C744E0558729}"/>
              </a:ext>
            </a:extLst>
          </p:cNvPr>
          <p:cNvSpPr/>
          <p:nvPr/>
        </p:nvSpPr>
        <p:spPr>
          <a:xfrm>
            <a:off x="9886491" y="7133574"/>
            <a:ext cx="960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3C4FB4"/>
                </a:solidFill>
                <a:latin typeface="Roboto Condensed"/>
              </a:rPr>
              <a:t>Широкомасштабная разъяснительная работа по вопросам перехода к всеобщему декларированию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A80E708-C0BF-459B-AFF6-D116B4159AAB}"/>
              </a:ext>
            </a:extLst>
          </p:cNvPr>
          <p:cNvSpPr/>
          <p:nvPr/>
        </p:nvSpPr>
        <p:spPr>
          <a:xfrm>
            <a:off x="9886490" y="8608963"/>
            <a:ext cx="94619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3C4FB4"/>
                </a:solidFill>
                <a:latin typeface="Roboto Condensed"/>
              </a:rPr>
              <a:t>Создание надлежащей инфраструктуры для составления и представления деклараций</a:t>
            </a:r>
          </a:p>
        </p:txBody>
      </p:sp>
      <p:sp>
        <p:nvSpPr>
          <p:cNvPr id="44" name="Прямоугольник: усеченные противолежащие углы 25">
            <a:extLst>
              <a:ext uri="{FF2B5EF4-FFF2-40B4-BE49-F238E27FC236}">
                <a16:creationId xmlns:a16="http://schemas.microsoft.com/office/drawing/2014/main" id="{799C41F6-D5DF-4172-B73C-E690BD4F4345}"/>
              </a:ext>
            </a:extLst>
          </p:cNvPr>
          <p:cNvSpPr/>
          <p:nvPr/>
        </p:nvSpPr>
        <p:spPr>
          <a:xfrm>
            <a:off x="2762982" y="2670471"/>
            <a:ext cx="5012092" cy="603449"/>
          </a:xfrm>
          <a:prstGeom prst="snip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kern="0" dirty="0">
                <a:solidFill>
                  <a:srgbClr val="3C4F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</a:t>
            </a:r>
            <a:endParaRPr lang="x-none" sz="5400" b="1" kern="0" dirty="0">
              <a:solidFill>
                <a:srgbClr val="3C4F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CB66E4A-666A-4F23-BB84-F0465F190EA3}"/>
              </a:ext>
            </a:extLst>
          </p:cNvPr>
          <p:cNvSpPr/>
          <p:nvPr/>
        </p:nvSpPr>
        <p:spPr>
          <a:xfrm>
            <a:off x="10585450" y="2758401"/>
            <a:ext cx="6096000" cy="60344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90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C4FB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МЕРЫ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3C4FB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8AB63AB-5352-45BB-856F-5F7625E30752}"/>
              </a:ext>
            </a:extLst>
          </p:cNvPr>
          <p:cNvSpPr/>
          <p:nvPr/>
        </p:nvSpPr>
        <p:spPr>
          <a:xfrm>
            <a:off x="2432050" y="3940726"/>
            <a:ext cx="7188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3C4FB4"/>
                </a:solidFill>
                <a:latin typeface="Roboto Condensed"/>
              </a:rPr>
              <a:t>Обеспечение дополнительных поступлений</a:t>
            </a:r>
            <a:endParaRPr lang="ru-RU" sz="3200" b="1" dirty="0">
              <a:solidFill>
                <a:srgbClr val="3C4FB4"/>
              </a:solidFill>
              <a:latin typeface="Roboto Condensed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20364FE-96C4-4410-AF5A-FA42A4AB59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3675999"/>
            <a:ext cx="1219200" cy="12192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560E5BC-B97B-4945-AFB4-8920AF92A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5" y="5352359"/>
            <a:ext cx="1175970" cy="1175970"/>
          </a:xfrm>
          <a:prstGeom prst="rect">
            <a:avLst/>
          </a:prstGeom>
          <a:ln w="12700">
            <a:solidFill>
              <a:srgbClr val="002774"/>
            </a:solidFill>
          </a:ln>
        </p:spPr>
      </p:pic>
      <p:pic>
        <p:nvPicPr>
          <p:cNvPr id="56" name="Picture 6" descr="F:\111\social-care.png">
            <a:extLst>
              <a:ext uri="{FF2B5EF4-FFF2-40B4-BE49-F238E27FC236}">
                <a16:creationId xmlns:a16="http://schemas.microsoft.com/office/drawing/2014/main" id="{56FDE6CB-A21B-46C5-9AEC-36520BF9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00" y="6806323"/>
            <a:ext cx="1160308" cy="11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9292"/>
              </p:ext>
            </p:extLst>
          </p:nvPr>
        </p:nvGraphicFramePr>
        <p:xfrm>
          <a:off x="1075530" y="4992929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33"/>
              </p:ext>
            </p:extLst>
          </p:nvPr>
        </p:nvGraphicFramePr>
        <p:xfrm>
          <a:off x="222250" y="5352360"/>
          <a:ext cx="876426" cy="1439520"/>
        </p:xfrm>
        <a:graphic>
          <a:graphicData uri="http://schemas.openxmlformats.org/drawingml/2006/table">
            <a:tbl>
              <a:tblPr/>
              <a:tblGrid>
                <a:gridCol w="876426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39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1242"/>
              </p:ext>
            </p:extLst>
          </p:nvPr>
        </p:nvGraphicFramePr>
        <p:xfrm>
          <a:off x="997115" y="6507282"/>
          <a:ext cx="1268922" cy="247423"/>
        </p:xfrm>
        <a:graphic>
          <a:graphicData uri="http://schemas.openxmlformats.org/drawingml/2006/table">
            <a:tbl>
              <a:tblPr/>
              <a:tblGrid>
                <a:gridCol w="1268922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24742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53644"/>
              </p:ext>
            </p:extLst>
          </p:nvPr>
        </p:nvGraphicFramePr>
        <p:xfrm>
          <a:off x="2262330" y="5282669"/>
          <a:ext cx="289720" cy="1403525"/>
        </p:xfrm>
        <a:graphic>
          <a:graphicData uri="http://schemas.openxmlformats.org/drawingml/2006/table">
            <a:tbl>
              <a:tblPr/>
              <a:tblGrid>
                <a:gridCol w="28972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035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6267"/>
              </p:ext>
            </p:extLst>
          </p:nvPr>
        </p:nvGraphicFramePr>
        <p:xfrm>
          <a:off x="997115" y="9673243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082"/>
              </p:ext>
            </p:extLst>
          </p:nvPr>
        </p:nvGraphicFramePr>
        <p:xfrm>
          <a:off x="952263" y="8340978"/>
          <a:ext cx="1506070" cy="2133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5022"/>
              </p:ext>
            </p:extLst>
          </p:nvPr>
        </p:nvGraphicFramePr>
        <p:xfrm>
          <a:off x="684823" y="7808863"/>
          <a:ext cx="443829" cy="1946549"/>
        </p:xfrm>
        <a:graphic>
          <a:graphicData uri="http://schemas.openxmlformats.org/drawingml/2006/table">
            <a:tbl>
              <a:tblPr/>
              <a:tblGrid>
                <a:gridCol w="443829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946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732438"/>
              </p:ext>
            </p:extLst>
          </p:nvPr>
        </p:nvGraphicFramePr>
        <p:xfrm>
          <a:off x="2311919" y="7950666"/>
          <a:ext cx="208280" cy="1804746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804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9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4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4794250" y="-2054"/>
            <a:ext cx="15440793" cy="367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035238" y="207388"/>
            <a:ext cx="14352204" cy="1629584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ДЕКЛАРАЦИЯ ОБ АКТИВАХ И ОБЯЗАТЕЛЬСТВАХ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4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9292"/>
              </p:ext>
            </p:extLst>
          </p:nvPr>
        </p:nvGraphicFramePr>
        <p:xfrm>
          <a:off x="1075530" y="4992929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33"/>
              </p:ext>
            </p:extLst>
          </p:nvPr>
        </p:nvGraphicFramePr>
        <p:xfrm>
          <a:off x="222250" y="5352360"/>
          <a:ext cx="876426" cy="1439520"/>
        </p:xfrm>
        <a:graphic>
          <a:graphicData uri="http://schemas.openxmlformats.org/drawingml/2006/table">
            <a:tbl>
              <a:tblPr/>
              <a:tblGrid>
                <a:gridCol w="876426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39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1242"/>
              </p:ext>
            </p:extLst>
          </p:nvPr>
        </p:nvGraphicFramePr>
        <p:xfrm>
          <a:off x="997115" y="6507282"/>
          <a:ext cx="1268922" cy="247423"/>
        </p:xfrm>
        <a:graphic>
          <a:graphicData uri="http://schemas.openxmlformats.org/drawingml/2006/table">
            <a:tbl>
              <a:tblPr/>
              <a:tblGrid>
                <a:gridCol w="1268922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24742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6267"/>
              </p:ext>
            </p:extLst>
          </p:nvPr>
        </p:nvGraphicFramePr>
        <p:xfrm>
          <a:off x="997115" y="9673243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082"/>
              </p:ext>
            </p:extLst>
          </p:nvPr>
        </p:nvGraphicFramePr>
        <p:xfrm>
          <a:off x="952263" y="8340978"/>
          <a:ext cx="1506070" cy="2133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5022"/>
              </p:ext>
            </p:extLst>
          </p:nvPr>
        </p:nvGraphicFramePr>
        <p:xfrm>
          <a:off x="684823" y="7808863"/>
          <a:ext cx="443829" cy="1946549"/>
        </p:xfrm>
        <a:graphic>
          <a:graphicData uri="http://schemas.openxmlformats.org/drawingml/2006/table">
            <a:tbl>
              <a:tblPr/>
              <a:tblGrid>
                <a:gridCol w="443829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946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5C5BC89-F5BB-4E6C-8136-43953B326327}"/>
              </a:ext>
            </a:extLst>
          </p:cNvPr>
          <p:cNvSpPr/>
          <p:nvPr/>
        </p:nvSpPr>
        <p:spPr>
          <a:xfrm>
            <a:off x="4323395" y="5999411"/>
            <a:ext cx="12192000" cy="5899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912" eaLnBrk="1" fontAlgn="auto" hangingPunct="1">
              <a:spcBef>
                <a:spcPts val="300"/>
              </a:spcBef>
              <a:spcAft>
                <a:spcPts val="0"/>
              </a:spcAft>
            </a:pPr>
            <a:r>
              <a:rPr lang="ru-RU" sz="2400" b="1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Имущество в Республике Казахстан и за ее пределами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51313" y="6611113"/>
            <a:ext cx="1913283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Ценные бумаги, производные финансовые инструменты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Доля в жилом здании по договору о долевом участии в жилищном строительстве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Инвестиционное золото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Объекты интеллектуальной собственности, авторского права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Наличные деньги в пределах 10000 МРП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Дебиторская/кредиторская задолженность (при наличии нотариально засвидетельствованного договора)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Другое имущество стоимостью свыше 1000 МРП (при наличии оценочной стоимости</a:t>
            </a:r>
            <a:r>
              <a:rPr lang="ru-RU" sz="2800" i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4216" y="3168478"/>
            <a:ext cx="169872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Транспортные средства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Доля участия в уставном капитале юридического лица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Деньги </a:t>
            </a: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банковских счетах в иностранных банках</a:t>
            </a:r>
          </a:p>
          <a:p>
            <a:pPr indent="26511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Недвижимое имущество и земельные участки </a:t>
            </a:r>
          </a:p>
          <a:p>
            <a:pPr>
              <a:spcBef>
                <a:spcPts val="30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</a:t>
            </a:r>
            <a:r>
              <a:rPr lang="ru-RU" sz="28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земельные доли, воздушные и морские суда, суда внутреннего водного плавания)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0787EED-60F0-441D-8924-564D926A903C}"/>
              </a:ext>
            </a:extLst>
          </p:cNvPr>
          <p:cNvSpPr/>
          <p:nvPr/>
        </p:nvSpPr>
        <p:spPr>
          <a:xfrm>
            <a:off x="747952" y="2366859"/>
            <a:ext cx="17100786" cy="7732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912">
              <a:spcBef>
                <a:spcPts val="300"/>
              </a:spcBef>
            </a:pPr>
            <a:r>
              <a:rPr lang="ru-RU" sz="4400" b="1" dirty="0" smtClean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Имущество за </a:t>
            </a:r>
            <a:r>
              <a:rPr lang="ru-RU" sz="44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п</a:t>
            </a:r>
            <a:r>
              <a:rPr lang="ru-RU" sz="4400" b="1" dirty="0" smtClean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ределами Республики Казахстан</a:t>
            </a:r>
            <a:endParaRPr lang="ru-RU" sz="4400" b="1" dirty="0">
              <a:solidFill>
                <a:srgbClr val="D1AA67"/>
              </a:solidFill>
              <a:latin typeface="Roboto Condensed"/>
              <a:ea typeface="+mj-ea"/>
              <a:cs typeface="Roboto Condensed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5C5BC89-F5BB-4E6C-8136-43953B326327}"/>
              </a:ext>
            </a:extLst>
          </p:cNvPr>
          <p:cNvSpPr/>
          <p:nvPr/>
        </p:nvSpPr>
        <p:spPr>
          <a:xfrm>
            <a:off x="747952" y="5897633"/>
            <a:ext cx="16238298" cy="5899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912" eaLnBrk="1" fontAlgn="auto" hangingPunct="1">
              <a:spcBef>
                <a:spcPts val="300"/>
              </a:spcBef>
              <a:spcAft>
                <a:spcPts val="0"/>
              </a:spcAft>
            </a:pPr>
            <a:r>
              <a:rPr lang="ru-RU" sz="44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Имущество в Республике Казахстан и за ее </a:t>
            </a:r>
            <a:r>
              <a:rPr lang="ru-RU" sz="4400" b="1" dirty="0" smtClean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пределами</a:t>
            </a:r>
            <a:endParaRPr lang="ru-RU" sz="4400" b="1" dirty="0">
              <a:solidFill>
                <a:srgbClr val="D1AA67"/>
              </a:solidFill>
              <a:latin typeface="Roboto Condensed"/>
              <a:ea typeface="+mj-ea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168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5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4794250" y="-2054"/>
            <a:ext cx="15440793" cy="367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035238" y="207388"/>
            <a:ext cx="14352204" cy="1629584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СПОСОБЫ И СРОКИ ПРЕДСТАВЛЕНИЯ ДЕКЛАРАЦИИ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5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9292"/>
              </p:ext>
            </p:extLst>
          </p:nvPr>
        </p:nvGraphicFramePr>
        <p:xfrm>
          <a:off x="1075530" y="4992929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33"/>
              </p:ext>
            </p:extLst>
          </p:nvPr>
        </p:nvGraphicFramePr>
        <p:xfrm>
          <a:off x="222250" y="5352360"/>
          <a:ext cx="876426" cy="1439520"/>
        </p:xfrm>
        <a:graphic>
          <a:graphicData uri="http://schemas.openxmlformats.org/drawingml/2006/table">
            <a:tbl>
              <a:tblPr/>
              <a:tblGrid>
                <a:gridCol w="876426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39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1242"/>
              </p:ext>
            </p:extLst>
          </p:nvPr>
        </p:nvGraphicFramePr>
        <p:xfrm>
          <a:off x="997115" y="6507282"/>
          <a:ext cx="1268922" cy="247423"/>
        </p:xfrm>
        <a:graphic>
          <a:graphicData uri="http://schemas.openxmlformats.org/drawingml/2006/table">
            <a:tbl>
              <a:tblPr/>
              <a:tblGrid>
                <a:gridCol w="1268922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24742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6267"/>
              </p:ext>
            </p:extLst>
          </p:nvPr>
        </p:nvGraphicFramePr>
        <p:xfrm>
          <a:off x="997115" y="9673243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082"/>
              </p:ext>
            </p:extLst>
          </p:nvPr>
        </p:nvGraphicFramePr>
        <p:xfrm>
          <a:off x="952263" y="8340978"/>
          <a:ext cx="1506070" cy="2133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5022"/>
              </p:ext>
            </p:extLst>
          </p:nvPr>
        </p:nvGraphicFramePr>
        <p:xfrm>
          <a:off x="684823" y="7808863"/>
          <a:ext cx="443829" cy="1946549"/>
        </p:xfrm>
        <a:graphic>
          <a:graphicData uri="http://schemas.openxmlformats.org/drawingml/2006/table">
            <a:tbl>
              <a:tblPr/>
              <a:tblGrid>
                <a:gridCol w="443829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946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5C5BC89-F5BB-4E6C-8136-43953B326327}"/>
              </a:ext>
            </a:extLst>
          </p:cNvPr>
          <p:cNvSpPr/>
          <p:nvPr/>
        </p:nvSpPr>
        <p:spPr>
          <a:xfrm>
            <a:off x="4323395" y="5999411"/>
            <a:ext cx="12192000" cy="5899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912" eaLnBrk="1" fontAlgn="auto" hangingPunct="1">
              <a:spcBef>
                <a:spcPts val="300"/>
              </a:spcBef>
              <a:spcAft>
                <a:spcPts val="0"/>
              </a:spcAft>
            </a:pPr>
            <a:r>
              <a:rPr lang="ru-RU" sz="2400" b="1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Имущество в Республике Казахстан и за ее пределами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F01B58A-94DE-47E1-BD28-AEB16DBD13A2}"/>
              </a:ext>
            </a:extLst>
          </p:cNvPr>
          <p:cNvSpPr/>
          <p:nvPr/>
        </p:nvSpPr>
        <p:spPr>
          <a:xfrm>
            <a:off x="9995281" y="9716785"/>
            <a:ext cx="9326877" cy="769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Roboto Condensed"/>
                <a:cs typeface="Roboto Condensed"/>
              </a:rPr>
              <a:t>НЕ ПОЗДНЕЕ 15 СЕНТЯБРЯ</a:t>
            </a:r>
            <a:endParaRPr lang="ru-RU" sz="4400" b="1" dirty="0">
              <a:solidFill>
                <a:srgbClr val="00B050"/>
              </a:solidFill>
              <a:latin typeface="Roboto Condensed"/>
              <a:cs typeface="Roboto Condensed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C778D3D-4399-48C5-9692-D7CDA7222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4265" y="3881617"/>
            <a:ext cx="6428842" cy="8340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8000" tIns="96012" rIns="48000" bIns="96012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Портал «</a:t>
            </a: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электронного правительства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C778D3D-4399-48C5-9692-D7CDA7222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547" y="5162643"/>
            <a:ext cx="5642447" cy="8340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8000" tIns="96012" rIns="48000" bIns="96012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Мобильное приложение</a:t>
            </a:r>
          </a:p>
          <a:p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Egov.kz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778D3D-4399-48C5-9692-D7CDA7222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9769" y="6473058"/>
            <a:ext cx="7207742" cy="1349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8000" tIns="96012" rIns="48000" bIns="96012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Кабинет налогоплательщика и ИС «Система обработки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налоговой отчетности</a:t>
            </a: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CBF0281B-357C-4ECC-9FEF-126FA7F838D7}"/>
              </a:ext>
            </a:extLst>
          </p:cNvPr>
          <p:cNvSpPr txBox="1"/>
          <p:nvPr/>
        </p:nvSpPr>
        <p:spPr>
          <a:xfrm>
            <a:off x="1324641" y="2620842"/>
            <a:ext cx="755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На бумажном носителе</a:t>
            </a:r>
            <a:endParaRPr lang="ru-RU" sz="4800" b="1" dirty="0">
              <a:solidFill>
                <a:srgbClr val="D1AA67"/>
              </a:solidFill>
              <a:latin typeface="Roboto Condensed"/>
              <a:ea typeface="+mj-ea"/>
              <a:cs typeface="Roboto Condensed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C778D3D-4399-48C5-9692-D7CDA7222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26" y="3702712"/>
            <a:ext cx="6332524" cy="16781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8000" tIns="96012" rIns="48000" bIns="96012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явочном порядке в орган государственных доходов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либо в ЦОН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C778D3D-4399-48C5-9692-D7CDA7222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26" y="5633514"/>
            <a:ext cx="7472467" cy="14643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8000" tIns="96012" rIns="48000" bIns="96012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почте заказным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письмом с уведомлением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01B58A-94DE-47E1-BD28-AEB16DBD13A2}"/>
              </a:ext>
            </a:extLst>
          </p:cNvPr>
          <p:cNvSpPr/>
          <p:nvPr/>
        </p:nvSpPr>
        <p:spPr>
          <a:xfrm>
            <a:off x="222250" y="9070697"/>
            <a:ext cx="7505216" cy="783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solidFill>
                  <a:srgbClr val="00B050"/>
                </a:solidFill>
                <a:latin typeface="Roboto Condensed"/>
                <a:cs typeface="Roboto Condensed"/>
              </a:rPr>
              <a:t>НЕ ПОЗДНЕЕ 15 ИЮЛЯ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51" y="3758311"/>
            <a:ext cx="1640922" cy="164092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17" y="5601768"/>
            <a:ext cx="1639556" cy="1552506"/>
          </a:xfrm>
          <a:prstGeom prst="rect">
            <a:avLst/>
          </a:prstGeom>
        </p:spPr>
      </p:pic>
      <p:sp>
        <p:nvSpPr>
          <p:cNvPr id="33" name="object 6"/>
          <p:cNvSpPr/>
          <p:nvPr/>
        </p:nvSpPr>
        <p:spPr>
          <a:xfrm>
            <a:off x="17545277" y="6473058"/>
            <a:ext cx="1473940" cy="14310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682"/>
          </a:p>
        </p:txBody>
      </p:sp>
      <p:sp>
        <p:nvSpPr>
          <p:cNvPr id="34" name="Прямоугольник 33"/>
          <p:cNvSpPr/>
          <p:nvPr/>
        </p:nvSpPr>
        <p:spPr>
          <a:xfrm>
            <a:off x="10571637" y="825545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Мобильное приложение</a:t>
            </a:r>
          </a:p>
          <a:p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Salyq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Azamat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C778D3D-4399-48C5-9692-D7CDA7222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5840" y="8322049"/>
            <a:ext cx="5412636" cy="1059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8000" tIns="96012" rIns="48000" bIns="96012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3C4FB4"/>
                </a:solidFill>
                <a:latin typeface="Roboto Condensed"/>
                <a:cs typeface="Roboto Condensed"/>
              </a:rPr>
              <a:t>e-</a:t>
            </a:r>
            <a:r>
              <a:rPr lang="en-US" sz="3600" b="1" dirty="0" err="1" smtClean="0">
                <a:solidFill>
                  <a:srgbClr val="3C4FB4"/>
                </a:solidFill>
                <a:latin typeface="Roboto Condensed"/>
                <a:cs typeface="Roboto Condensed"/>
              </a:rPr>
              <a:t>Salyq</a:t>
            </a:r>
            <a:endParaRPr lang="en-US" sz="3600" b="1" dirty="0" smtClean="0">
              <a:solidFill>
                <a:srgbClr val="3C4FB4"/>
              </a:solidFill>
              <a:latin typeface="Roboto Condensed"/>
              <a:cs typeface="Roboto Condensed"/>
            </a:endParaRPr>
          </a:p>
          <a:p>
            <a:r>
              <a:rPr lang="en-US" sz="3600" dirty="0" smtClean="0">
                <a:solidFill>
                  <a:srgbClr val="6976C5"/>
                </a:solidFill>
                <a:latin typeface="Roboto Condensed"/>
                <a:cs typeface="Roboto Condensed"/>
              </a:rPr>
              <a:t>Azamat</a:t>
            </a:r>
            <a:r>
              <a:rPr lang="en-US" sz="3600" b="1" dirty="0" smtClean="0">
                <a:solidFill>
                  <a:srgbClr val="3C4FB4"/>
                </a:solidFill>
                <a:latin typeface="Roboto Condensed"/>
                <a:cs typeface="Roboto Condensed"/>
              </a:rPr>
              <a:t> </a:t>
            </a:r>
            <a:endParaRPr lang="ru-RU" sz="3600" b="1" dirty="0">
              <a:solidFill>
                <a:srgbClr val="3C4FB4"/>
              </a:solidFill>
              <a:latin typeface="Roboto Condensed"/>
              <a:cs typeface="Roboto Condensed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028" y="3376002"/>
            <a:ext cx="2811679" cy="21149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707" y="5047555"/>
            <a:ext cx="1230839" cy="1230839"/>
          </a:xfrm>
          <a:prstGeom prst="roundRect">
            <a:avLst/>
          </a:prstGeom>
        </p:spPr>
      </p:pic>
      <p:sp>
        <p:nvSpPr>
          <p:cNvPr id="38" name="TextBox 39">
            <a:extLst>
              <a:ext uri="{FF2B5EF4-FFF2-40B4-BE49-F238E27FC236}">
                <a16:creationId xmlns:a16="http://schemas.microsoft.com/office/drawing/2014/main" id="{CBF0281B-357C-4ECC-9FEF-126FA7F838D7}"/>
              </a:ext>
            </a:extLst>
          </p:cNvPr>
          <p:cNvSpPr txBox="1"/>
          <p:nvPr/>
        </p:nvSpPr>
        <p:spPr>
          <a:xfrm>
            <a:off x="9518650" y="2556799"/>
            <a:ext cx="1004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25177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6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4794250" y="-2054"/>
            <a:ext cx="15440793" cy="367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076495" y="692609"/>
            <a:ext cx="14352204" cy="890920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СТАТИСТИКА ПРИНЯТЫХ ДЕКЛАРАЦИЙ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6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9292"/>
              </p:ext>
            </p:extLst>
          </p:nvPr>
        </p:nvGraphicFramePr>
        <p:xfrm>
          <a:off x="1075530" y="4992929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33"/>
              </p:ext>
            </p:extLst>
          </p:nvPr>
        </p:nvGraphicFramePr>
        <p:xfrm>
          <a:off x="222250" y="5352360"/>
          <a:ext cx="876426" cy="1439520"/>
        </p:xfrm>
        <a:graphic>
          <a:graphicData uri="http://schemas.openxmlformats.org/drawingml/2006/table">
            <a:tbl>
              <a:tblPr/>
              <a:tblGrid>
                <a:gridCol w="876426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39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1242"/>
              </p:ext>
            </p:extLst>
          </p:nvPr>
        </p:nvGraphicFramePr>
        <p:xfrm>
          <a:off x="997115" y="6507282"/>
          <a:ext cx="1268922" cy="247423"/>
        </p:xfrm>
        <a:graphic>
          <a:graphicData uri="http://schemas.openxmlformats.org/drawingml/2006/table">
            <a:tbl>
              <a:tblPr/>
              <a:tblGrid>
                <a:gridCol w="1268922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24742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6267"/>
              </p:ext>
            </p:extLst>
          </p:nvPr>
        </p:nvGraphicFramePr>
        <p:xfrm>
          <a:off x="997115" y="9673243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082"/>
              </p:ext>
            </p:extLst>
          </p:nvPr>
        </p:nvGraphicFramePr>
        <p:xfrm>
          <a:off x="952263" y="8340978"/>
          <a:ext cx="1506070" cy="2133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5022"/>
              </p:ext>
            </p:extLst>
          </p:nvPr>
        </p:nvGraphicFramePr>
        <p:xfrm>
          <a:off x="684823" y="7808863"/>
          <a:ext cx="443829" cy="1946549"/>
        </p:xfrm>
        <a:graphic>
          <a:graphicData uri="http://schemas.openxmlformats.org/drawingml/2006/table">
            <a:tbl>
              <a:tblPr/>
              <a:tblGrid>
                <a:gridCol w="443829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946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5C5BC89-F5BB-4E6C-8136-43953B326327}"/>
              </a:ext>
            </a:extLst>
          </p:cNvPr>
          <p:cNvSpPr/>
          <p:nvPr/>
        </p:nvSpPr>
        <p:spPr>
          <a:xfrm>
            <a:off x="4323395" y="5999411"/>
            <a:ext cx="12192000" cy="5899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912" eaLnBrk="1" fontAlgn="auto" hangingPunct="1">
              <a:spcBef>
                <a:spcPts val="300"/>
              </a:spcBef>
              <a:spcAft>
                <a:spcPts val="0"/>
              </a:spcAft>
            </a:pPr>
            <a:r>
              <a:rPr lang="ru-RU" sz="2400" b="1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Имущество в Республике Казахстан и за ее пределами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3A820E75-FD2E-4101-B6ED-EFF41C1454C3}"/>
              </a:ext>
            </a:extLst>
          </p:cNvPr>
          <p:cNvSpPr/>
          <p:nvPr/>
        </p:nvSpPr>
        <p:spPr>
          <a:xfrm>
            <a:off x="8604251" y="2473175"/>
            <a:ext cx="9233656" cy="14234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400" b="1" dirty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принятых деклараций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E2D1FA6F-4D33-49B3-891F-B8A7F20FE9AF}"/>
              </a:ext>
            </a:extLst>
          </p:cNvPr>
          <p:cNvSpPr/>
          <p:nvPr/>
        </p:nvSpPr>
        <p:spPr>
          <a:xfrm>
            <a:off x="12280838" y="4408784"/>
            <a:ext cx="160510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en-US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endParaRPr lang="ru-RU" sz="2800" dirty="0">
              <a:solidFill>
                <a:srgbClr val="3C4FB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A4A431F1-D846-4908-A633-29B9FC9F6A82}"/>
              </a:ext>
            </a:extLst>
          </p:cNvPr>
          <p:cNvSpPr/>
          <p:nvPr/>
        </p:nvSpPr>
        <p:spPr>
          <a:xfrm>
            <a:off x="11634247" y="8591638"/>
            <a:ext cx="2478253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400" b="1" dirty="0">
                <a:solidFill>
                  <a:srgbClr val="D1A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</a:t>
            </a:r>
            <a:endParaRPr lang="ru-RU" sz="3200" b="1" dirty="0">
              <a:solidFill>
                <a:srgbClr val="D1A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DE09BBF6-30C3-4458-B347-88D7BE69F3CB}"/>
              </a:ext>
            </a:extLst>
          </p:cNvPr>
          <p:cNvSpPr/>
          <p:nvPr/>
        </p:nvSpPr>
        <p:spPr>
          <a:xfrm>
            <a:off x="9582806" y="7051894"/>
            <a:ext cx="3143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бумажном носителе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7E6CCB31-E2DE-4E74-9589-5C7ED2924157}"/>
              </a:ext>
            </a:extLst>
          </p:cNvPr>
          <p:cNvSpPr/>
          <p:nvPr/>
        </p:nvSpPr>
        <p:spPr>
          <a:xfrm>
            <a:off x="14970281" y="4415780"/>
            <a:ext cx="148776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800" b="1" dirty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4,3%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43D2BF0E-57CC-4420-B0FD-6F39F1AD8745}"/>
              </a:ext>
            </a:extLst>
          </p:cNvPr>
          <p:cNvSpPr/>
          <p:nvPr/>
        </p:nvSpPr>
        <p:spPr>
          <a:xfrm>
            <a:off x="13892536" y="4475016"/>
            <a:ext cx="1128729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endParaRPr lang="ru-RU" sz="1400" dirty="0">
              <a:solidFill>
                <a:srgbClr val="3C4FB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3285FE01-B67A-4DCA-A6FB-98C9A0B059B8}"/>
              </a:ext>
            </a:extLst>
          </p:cNvPr>
          <p:cNvSpPr/>
          <p:nvPr/>
        </p:nvSpPr>
        <p:spPr>
          <a:xfrm>
            <a:off x="10137365" y="4168595"/>
            <a:ext cx="1949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en-US" sz="3200" b="1" dirty="0" err="1" smtClean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Salyq</a:t>
            </a:r>
            <a:endParaRPr lang="ru-RU" sz="3200" b="1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b="1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Azamat</a:t>
            </a:r>
            <a:endParaRPr lang="ru-RU" sz="3200" b="1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2F725C09-BD3C-4B54-B2AA-654BB8DE3638}"/>
              </a:ext>
            </a:extLst>
          </p:cNvPr>
          <p:cNvSpPr/>
          <p:nvPr/>
        </p:nvSpPr>
        <p:spPr>
          <a:xfrm>
            <a:off x="12280838" y="5522222"/>
            <a:ext cx="160510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205 643</a:t>
            </a:r>
            <a:endParaRPr lang="ru-RU" sz="2800" b="1" dirty="0">
              <a:solidFill>
                <a:srgbClr val="3C4FB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9BF1F356-4454-4A2A-B83D-17AD491A4DE1}"/>
              </a:ext>
            </a:extLst>
          </p:cNvPr>
          <p:cNvSpPr/>
          <p:nvPr/>
        </p:nvSpPr>
        <p:spPr>
          <a:xfrm>
            <a:off x="14984347" y="5486477"/>
            <a:ext cx="139975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40,1%</a:t>
            </a:r>
            <a:endParaRPr lang="ru-RU" sz="2800" dirty="0">
              <a:solidFill>
                <a:srgbClr val="3C4FB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DA343CA1-D165-4CDC-BA19-D819E6792587}"/>
              </a:ext>
            </a:extLst>
          </p:cNvPr>
          <p:cNvSpPr/>
          <p:nvPr/>
        </p:nvSpPr>
        <p:spPr>
          <a:xfrm>
            <a:off x="14065863" y="5549771"/>
            <a:ext cx="814689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endParaRPr lang="ru-RU" sz="1400" dirty="0">
              <a:solidFill>
                <a:srgbClr val="3C4FB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C8EB569C-4A84-445D-B506-22701FC86BB5}"/>
              </a:ext>
            </a:extLst>
          </p:cNvPr>
          <p:cNvSpPr/>
          <p:nvPr/>
        </p:nvSpPr>
        <p:spPr>
          <a:xfrm>
            <a:off x="9892875" y="5224040"/>
            <a:ext cx="2618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DDD9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Кабинет</a:t>
            </a:r>
          </a:p>
          <a:p>
            <a:pPr algn="ctr"/>
            <a:r>
              <a:rPr lang="ru-RU" sz="3200" b="1" dirty="0" smtClean="0">
                <a:solidFill>
                  <a:srgbClr val="DDD9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НП, СОНО </a:t>
            </a:r>
            <a:endParaRPr lang="ru-RU" sz="3200" b="1" dirty="0">
              <a:solidFill>
                <a:srgbClr val="DDD9C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A78A9806-6660-4F22-A8A4-E66B09A27EDB}"/>
              </a:ext>
            </a:extLst>
          </p:cNvPr>
          <p:cNvSpPr/>
          <p:nvPr/>
        </p:nvSpPr>
        <p:spPr>
          <a:xfrm>
            <a:off x="12278700" y="6413260"/>
            <a:ext cx="160510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056</a:t>
            </a:r>
            <a:endParaRPr lang="ru-RU" sz="2800" b="1" dirty="0">
              <a:solidFill>
                <a:srgbClr val="3C4FB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4A71D000-1416-4A0F-8926-DE1476A2A202}"/>
              </a:ext>
            </a:extLst>
          </p:cNvPr>
          <p:cNvSpPr/>
          <p:nvPr/>
        </p:nvSpPr>
        <p:spPr>
          <a:xfrm>
            <a:off x="14988241" y="6406113"/>
            <a:ext cx="120085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5,5%</a:t>
            </a:r>
            <a:endParaRPr lang="ru-RU" sz="2800" dirty="0">
              <a:solidFill>
                <a:srgbClr val="3C4FB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95E9D241-B2DE-4A60-8B4A-A62A0B54F971}"/>
              </a:ext>
            </a:extLst>
          </p:cNvPr>
          <p:cNvSpPr/>
          <p:nvPr/>
        </p:nvSpPr>
        <p:spPr>
          <a:xfrm>
            <a:off x="13992260" y="6410767"/>
            <a:ext cx="94290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endParaRPr lang="ru-RU" sz="1400" dirty="0">
              <a:solidFill>
                <a:srgbClr val="3C4FB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8FDE3A6B-BD25-4187-A16E-863FDAA3927D}"/>
              </a:ext>
            </a:extLst>
          </p:cNvPr>
          <p:cNvSpPr/>
          <p:nvPr/>
        </p:nvSpPr>
        <p:spPr>
          <a:xfrm>
            <a:off x="9859720" y="6405117"/>
            <a:ext cx="2684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EGOV.KZ</a:t>
            </a:r>
            <a:endParaRPr lang="ru-RU" sz="24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4336B646-24ED-4FB1-9615-6472736E8D4F}"/>
              </a:ext>
            </a:extLst>
          </p:cNvPr>
          <p:cNvSpPr/>
          <p:nvPr/>
        </p:nvSpPr>
        <p:spPr>
          <a:xfrm>
            <a:off x="12070824" y="7391748"/>
            <a:ext cx="160510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414</a:t>
            </a:r>
            <a:endParaRPr lang="ru-RU" sz="2800" b="1" dirty="0">
              <a:solidFill>
                <a:srgbClr val="3C4FB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FFFF3EC9-4A79-42FD-8E9B-2AE62120CE7B}"/>
              </a:ext>
            </a:extLst>
          </p:cNvPr>
          <p:cNvSpPr/>
          <p:nvPr/>
        </p:nvSpPr>
        <p:spPr>
          <a:xfrm>
            <a:off x="14988241" y="7372610"/>
            <a:ext cx="120085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800" b="1" dirty="0" smtClean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2800" dirty="0">
              <a:solidFill>
                <a:srgbClr val="3C4FB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9B914D34-2594-49B9-9293-336D9439E019}"/>
              </a:ext>
            </a:extLst>
          </p:cNvPr>
          <p:cNvSpPr/>
          <p:nvPr/>
        </p:nvSpPr>
        <p:spPr>
          <a:xfrm>
            <a:off x="13895338" y="7372610"/>
            <a:ext cx="1126344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endParaRPr lang="ru-RU" sz="1400" dirty="0">
              <a:solidFill>
                <a:srgbClr val="3C4FB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4F8C6011-1046-40BE-86D5-930118C5B804}"/>
              </a:ext>
            </a:extLst>
          </p:cNvPr>
          <p:cNvSpPr/>
          <p:nvPr/>
        </p:nvSpPr>
        <p:spPr>
          <a:xfrm>
            <a:off x="13974611" y="8580757"/>
            <a:ext cx="3211890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400" b="1" dirty="0">
                <a:solidFill>
                  <a:srgbClr val="D1A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511</a:t>
            </a:r>
            <a:r>
              <a:rPr lang="en-US" sz="4400" b="1" dirty="0">
                <a:solidFill>
                  <a:srgbClr val="D1A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400" b="1" dirty="0">
                <a:solidFill>
                  <a:srgbClr val="D1A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4400" b="1" dirty="0">
                <a:solidFill>
                  <a:srgbClr val="D1A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4400" b="1" dirty="0">
                <a:solidFill>
                  <a:srgbClr val="D1A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305762" y="9648784"/>
            <a:ext cx="14227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Декларацию представили</a:t>
            </a:r>
            <a:r>
              <a:rPr lang="ru-RU" sz="320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497 283</a:t>
            </a:r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</a:t>
            </a:r>
            <a:r>
              <a:rPr lang="ru-RU" sz="3200" b="1" dirty="0">
                <a:solidFill>
                  <a:srgbClr val="3C4F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физлиц или </a:t>
            </a:r>
            <a:r>
              <a:rPr lang="ru-RU" sz="4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103,4%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7" name="Диаграмма 96">
            <a:extLst>
              <a:ext uri="{FF2B5EF4-FFF2-40B4-BE49-F238E27FC236}">
                <a16:creationId xmlns:a16="http://schemas.microsoft.com/office/drawing/2014/main" id="{E05B42A0-AA2F-4964-972D-087E480B6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433295"/>
              </p:ext>
            </p:extLst>
          </p:nvPr>
        </p:nvGraphicFramePr>
        <p:xfrm>
          <a:off x="1873541" y="2612585"/>
          <a:ext cx="9540136" cy="614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7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4794250" y="-2054"/>
            <a:ext cx="15440793" cy="367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035238" y="207388"/>
            <a:ext cx="14352204" cy="1629584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БАНКОВСКИЕ СЧЕТА В ИНОСТРАННЫХ БАНКАХ 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7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9292"/>
              </p:ext>
            </p:extLst>
          </p:nvPr>
        </p:nvGraphicFramePr>
        <p:xfrm>
          <a:off x="1075530" y="4992929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33"/>
              </p:ext>
            </p:extLst>
          </p:nvPr>
        </p:nvGraphicFramePr>
        <p:xfrm>
          <a:off x="222250" y="5352360"/>
          <a:ext cx="876426" cy="1439520"/>
        </p:xfrm>
        <a:graphic>
          <a:graphicData uri="http://schemas.openxmlformats.org/drawingml/2006/table">
            <a:tbl>
              <a:tblPr/>
              <a:tblGrid>
                <a:gridCol w="876426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39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1242"/>
              </p:ext>
            </p:extLst>
          </p:nvPr>
        </p:nvGraphicFramePr>
        <p:xfrm>
          <a:off x="997115" y="6507282"/>
          <a:ext cx="1268922" cy="247423"/>
        </p:xfrm>
        <a:graphic>
          <a:graphicData uri="http://schemas.openxmlformats.org/drawingml/2006/table">
            <a:tbl>
              <a:tblPr/>
              <a:tblGrid>
                <a:gridCol w="1268922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24742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6267"/>
              </p:ext>
            </p:extLst>
          </p:nvPr>
        </p:nvGraphicFramePr>
        <p:xfrm>
          <a:off x="997115" y="9673243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082"/>
              </p:ext>
            </p:extLst>
          </p:nvPr>
        </p:nvGraphicFramePr>
        <p:xfrm>
          <a:off x="952263" y="8340978"/>
          <a:ext cx="1506070" cy="2133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5022"/>
              </p:ext>
            </p:extLst>
          </p:nvPr>
        </p:nvGraphicFramePr>
        <p:xfrm>
          <a:off x="684823" y="7808863"/>
          <a:ext cx="443829" cy="1946549"/>
        </p:xfrm>
        <a:graphic>
          <a:graphicData uri="http://schemas.openxmlformats.org/drawingml/2006/table">
            <a:tbl>
              <a:tblPr/>
              <a:tblGrid>
                <a:gridCol w="443829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946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5C5BC89-F5BB-4E6C-8136-43953B326327}"/>
              </a:ext>
            </a:extLst>
          </p:cNvPr>
          <p:cNvSpPr/>
          <p:nvPr/>
        </p:nvSpPr>
        <p:spPr>
          <a:xfrm>
            <a:off x="4323395" y="5999411"/>
            <a:ext cx="12192000" cy="5899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912" eaLnBrk="1" fontAlgn="auto" hangingPunct="1">
              <a:spcBef>
                <a:spcPts val="300"/>
              </a:spcBef>
              <a:spcAft>
                <a:spcPts val="0"/>
              </a:spcAft>
            </a:pPr>
            <a:r>
              <a:rPr lang="ru-RU" sz="2400" b="1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Имущество в Республике Казахстан и за ее пределами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-24279" y="2196403"/>
            <a:ext cx="19712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440 физических лиц имеют банковские счета </a:t>
            </a:r>
            <a:endParaRPr lang="ru-RU" sz="4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иностранных банках 58 стран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06319" y="4028892"/>
            <a:ext cx="876300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Российская Федерация	</a:t>
            </a:r>
            <a:r>
              <a:rPr lang="kk-KZ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140  </a:t>
            </a:r>
            <a:endParaRPr lang="ru-RU" sz="3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Соединенные </a:t>
            </a:r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</a:t>
            </a: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таты Америки 	      65</a:t>
            </a: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Швейцарская Конфедерация	      38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  <a:p>
            <a:endParaRPr lang="ru-RU" sz="3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57. Республика Таджикистан		      1</a:t>
            </a:r>
          </a:p>
          <a:p>
            <a:endParaRPr lang="ru-RU" sz="3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58. Республика Индонезия		      1</a:t>
            </a:r>
          </a:p>
          <a:p>
            <a:endParaRPr lang="ru-RU" sz="2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8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5403850" y="0"/>
            <a:ext cx="15440793" cy="367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035238" y="207388"/>
            <a:ext cx="14352204" cy="1629584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НЕДВИЖИМОСТЬ ЗА ПРЕДЕЛАМИ </a:t>
            </a:r>
            <a:endParaRPr lang="ru-RU" sz="4800" b="1" dirty="0" smtClean="0">
              <a:solidFill>
                <a:srgbClr val="D1AA67"/>
              </a:solidFill>
              <a:latin typeface="Roboto Condensed"/>
              <a:ea typeface="+mj-ea"/>
              <a:cs typeface="Roboto Condensed"/>
            </a:endParaRPr>
          </a:p>
          <a:p>
            <a:pPr algn="ctr"/>
            <a:r>
              <a:rPr lang="ru-RU" sz="4800" b="1" dirty="0" smtClean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СТРАНЫ</a:t>
            </a:r>
            <a:endParaRPr lang="ru-RU" sz="4800" b="1" dirty="0">
              <a:solidFill>
                <a:srgbClr val="D1AA67"/>
              </a:solidFill>
              <a:latin typeface="Roboto Condensed"/>
              <a:ea typeface="+mj-ea"/>
              <a:cs typeface="Roboto Condensed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8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9292"/>
              </p:ext>
            </p:extLst>
          </p:nvPr>
        </p:nvGraphicFramePr>
        <p:xfrm>
          <a:off x="1075530" y="4992929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33"/>
              </p:ext>
            </p:extLst>
          </p:nvPr>
        </p:nvGraphicFramePr>
        <p:xfrm>
          <a:off x="222250" y="5352360"/>
          <a:ext cx="876426" cy="1439520"/>
        </p:xfrm>
        <a:graphic>
          <a:graphicData uri="http://schemas.openxmlformats.org/drawingml/2006/table">
            <a:tbl>
              <a:tblPr/>
              <a:tblGrid>
                <a:gridCol w="876426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39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1242"/>
              </p:ext>
            </p:extLst>
          </p:nvPr>
        </p:nvGraphicFramePr>
        <p:xfrm>
          <a:off x="997115" y="6507282"/>
          <a:ext cx="1268922" cy="247423"/>
        </p:xfrm>
        <a:graphic>
          <a:graphicData uri="http://schemas.openxmlformats.org/drawingml/2006/table">
            <a:tbl>
              <a:tblPr/>
              <a:tblGrid>
                <a:gridCol w="1268922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24742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6267"/>
              </p:ext>
            </p:extLst>
          </p:nvPr>
        </p:nvGraphicFramePr>
        <p:xfrm>
          <a:off x="997115" y="9673243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082"/>
              </p:ext>
            </p:extLst>
          </p:nvPr>
        </p:nvGraphicFramePr>
        <p:xfrm>
          <a:off x="952263" y="8340978"/>
          <a:ext cx="1506070" cy="2133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5022"/>
              </p:ext>
            </p:extLst>
          </p:nvPr>
        </p:nvGraphicFramePr>
        <p:xfrm>
          <a:off x="684823" y="7808863"/>
          <a:ext cx="443829" cy="1946549"/>
        </p:xfrm>
        <a:graphic>
          <a:graphicData uri="http://schemas.openxmlformats.org/drawingml/2006/table">
            <a:tbl>
              <a:tblPr/>
              <a:tblGrid>
                <a:gridCol w="443829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946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42286" y="2330512"/>
            <a:ext cx="1874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494 физических лица задекларировали</a:t>
            </a: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666 объектов недвижимости за пределами Республики Казахстан в 26 странах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24406" y="4398344"/>
            <a:ext cx="121158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Российская Федерация			</a:t>
            </a:r>
            <a:r>
              <a:rPr lang="kk-KZ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436</a:t>
            </a:r>
            <a:r>
              <a:rPr lang="kk-KZ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Объединенные Арабские Эмираты 	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Турецкая Республика			</a:t>
            </a: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25. Республика Таджикистан		</a:t>
            </a: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26. Латвийская Республика		</a:t>
            </a: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5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021265" y="10600022"/>
            <a:ext cx="4690957" cy="479988"/>
          </a:xfrm>
        </p:spPr>
        <p:txBody>
          <a:bodyPr vert="horz" lIns="201028" tIns="100513" rIns="201028" bIns="100513" rtlCol="0" anchor="ctr"/>
          <a:lstStyle/>
          <a:p>
            <a:fld id="{4BB6553D-6871-4804-B494-3A3D227F9A08}" type="slidenum"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9</a:t>
            </a:fld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3495" y="0"/>
            <a:ext cx="13775690" cy="2123124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6035238" y="207388"/>
            <a:ext cx="14352204" cy="1629584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ТРАНСПОРТНЫЕ СРЕДСТВА </a:t>
            </a:r>
            <a:endParaRPr lang="ru-RU" sz="4800" b="1" dirty="0" smtClean="0">
              <a:solidFill>
                <a:srgbClr val="D1AA67"/>
              </a:solidFill>
              <a:latin typeface="Roboto Condensed"/>
              <a:ea typeface="+mj-ea"/>
              <a:cs typeface="Roboto Condensed"/>
            </a:endParaRPr>
          </a:p>
          <a:p>
            <a:pPr algn="ctr"/>
            <a:r>
              <a:rPr lang="ru-RU" sz="4800" b="1" dirty="0" smtClean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ЗА </a:t>
            </a:r>
            <a:r>
              <a:rPr lang="ru-RU" sz="4800" b="1" dirty="0">
                <a:solidFill>
                  <a:srgbClr val="D1AA67"/>
                </a:solidFill>
                <a:latin typeface="Roboto Condensed"/>
                <a:ea typeface="+mj-ea"/>
                <a:cs typeface="Roboto Condensed"/>
              </a:rPr>
              <a:t>ПРЕДЕЛАМИ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15587027" y="10843757"/>
            <a:ext cx="4523423" cy="602118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128D-E86D-444D-84D2-B52C59F74288}" type="slidenum">
              <a:rPr lang="kk-KZ" smtClean="0"/>
              <a:pPr/>
              <a:t>9</a:t>
            </a:fld>
            <a:endParaRPr lang="kk-KZ" dirty="0"/>
          </a:p>
        </p:txBody>
      </p:sp>
      <p:pic>
        <p:nvPicPr>
          <p:cNvPr id="17" name="Picture 2" descr="C:\Users\dzhora\Downloads\20201111_143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6" y="254181"/>
            <a:ext cx="1850970" cy="192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" name="Прямоугольник 18"/>
          <p:cNvSpPr/>
          <p:nvPr/>
        </p:nvSpPr>
        <p:spPr>
          <a:xfrm>
            <a:off x="2965450" y="4316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9292"/>
              </p:ext>
            </p:extLst>
          </p:nvPr>
        </p:nvGraphicFramePr>
        <p:xfrm>
          <a:off x="1075530" y="4992929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33"/>
              </p:ext>
            </p:extLst>
          </p:nvPr>
        </p:nvGraphicFramePr>
        <p:xfrm>
          <a:off x="222250" y="5352360"/>
          <a:ext cx="876426" cy="1439520"/>
        </p:xfrm>
        <a:graphic>
          <a:graphicData uri="http://schemas.openxmlformats.org/drawingml/2006/table">
            <a:tbl>
              <a:tblPr/>
              <a:tblGrid>
                <a:gridCol w="876426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439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1242"/>
              </p:ext>
            </p:extLst>
          </p:nvPr>
        </p:nvGraphicFramePr>
        <p:xfrm>
          <a:off x="997115" y="6507282"/>
          <a:ext cx="1268922" cy="247423"/>
        </p:xfrm>
        <a:graphic>
          <a:graphicData uri="http://schemas.openxmlformats.org/drawingml/2006/table">
            <a:tbl>
              <a:tblPr/>
              <a:tblGrid>
                <a:gridCol w="1268922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24742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6267"/>
              </p:ext>
            </p:extLst>
          </p:nvPr>
        </p:nvGraphicFramePr>
        <p:xfrm>
          <a:off x="997115" y="9673243"/>
          <a:ext cx="1506070" cy="3657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082"/>
              </p:ext>
            </p:extLst>
          </p:nvPr>
        </p:nvGraphicFramePr>
        <p:xfrm>
          <a:off x="952263" y="8340978"/>
          <a:ext cx="1506070" cy="21336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5022"/>
              </p:ext>
            </p:extLst>
          </p:nvPr>
        </p:nvGraphicFramePr>
        <p:xfrm>
          <a:off x="684823" y="7808863"/>
          <a:ext cx="443829" cy="1946549"/>
        </p:xfrm>
        <a:graphic>
          <a:graphicData uri="http://schemas.openxmlformats.org/drawingml/2006/table">
            <a:tbl>
              <a:tblPr/>
              <a:tblGrid>
                <a:gridCol w="443829">
                  <a:extLst>
                    <a:ext uri="{9D8B030D-6E8A-4147-A177-3AD203B41FA5}">
                      <a16:colId xmlns:a16="http://schemas.microsoft.com/office/drawing/2014/main" val="313677298"/>
                    </a:ext>
                  </a:extLst>
                </a:gridCol>
              </a:tblGrid>
              <a:tr h="1946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25834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74650" y="2359210"/>
            <a:ext cx="1988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1030 физических лица задекларировало наличие </a:t>
            </a: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1198 транспортных средств за пределами Республики Казахстан в 49 странах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57486" y="4488664"/>
            <a:ext cx="87999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Российская Федерация	</a:t>
            </a:r>
            <a:r>
              <a:rPr lang="kk-KZ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kk-KZ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292</a:t>
            </a:r>
            <a:r>
              <a:rPr lang="kk-KZ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Республика Армения			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235</a:t>
            </a: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Япония					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221</a:t>
            </a: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48. </a:t>
            </a:r>
            <a:r>
              <a:rPr lang="ru-RU" sz="32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Словацская</a:t>
            </a:r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Республика		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49. Республика Филиппины 		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endParaRPr lang="ru-RU" sz="2400" dirty="0" smtClean="0">
              <a:solidFill>
                <a:srgbClr val="3C4FB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21837</TotalTime>
  <Words>1077</Words>
  <Application>Microsoft Office PowerPoint</Application>
  <PresentationFormat>Произвольный</PresentationFormat>
  <Paragraphs>319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Roboto Condensed</vt:lpstr>
      <vt:lpstr>Roboto Condensed Light</vt:lpstr>
      <vt:lpstr>Tahoma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rasterize</dc:title>
  <dc:creator>Жора Даурен Аянулы</dc:creator>
  <cp:lastModifiedBy>Ақан Нәзік Ақанқызы</cp:lastModifiedBy>
  <cp:revision>246</cp:revision>
  <cp:lastPrinted>2020-11-12T10:20:18Z</cp:lastPrinted>
  <dcterms:created xsi:type="dcterms:W3CDTF">2020-06-04T21:54:52Z</dcterms:created>
  <dcterms:modified xsi:type="dcterms:W3CDTF">2021-10-11T06:47:53Z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2020-06-04T00:00:00Z</vt:filetime>
  </property>
  <property fmtid="{D5CDD505-2E9C-101B-9397-08002B2CF9AE}" pid="3" name="LastSaved">
    <vt:filetime>2020-06-04T00:00:00Z</vt:filetime>
  </property>
</Properties>
</file>