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7" r:id="rId3"/>
    <p:sldId id="258" r:id="rId4"/>
    <p:sldId id="297" r:id="rId5"/>
    <p:sldId id="286" r:id="rId6"/>
    <p:sldId id="279" r:id="rId7"/>
    <p:sldId id="330" r:id="rId8"/>
    <p:sldId id="308" r:id="rId9"/>
    <p:sldId id="309" r:id="rId10"/>
    <p:sldId id="311" r:id="rId11"/>
    <p:sldId id="305" r:id="rId12"/>
    <p:sldId id="307" r:id="rId13"/>
    <p:sldId id="280" r:id="rId14"/>
    <p:sldId id="302" r:id="rId15"/>
    <p:sldId id="304" r:id="rId16"/>
    <p:sldId id="325" r:id="rId17"/>
    <p:sldId id="314" r:id="rId18"/>
    <p:sldId id="287" r:id="rId19"/>
    <p:sldId id="288" r:id="rId20"/>
    <p:sldId id="289" r:id="rId21"/>
    <p:sldId id="316" r:id="rId22"/>
    <p:sldId id="317" r:id="rId23"/>
    <p:sldId id="318" r:id="rId24"/>
    <p:sldId id="319" r:id="rId25"/>
    <p:sldId id="301" r:id="rId26"/>
    <p:sldId id="298" r:id="rId27"/>
    <p:sldId id="299" r:id="rId28"/>
    <p:sldId id="300" r:id="rId29"/>
    <p:sldId id="328" r:id="rId30"/>
    <p:sldId id="306" r:id="rId31"/>
    <p:sldId id="291" r:id="rId32"/>
    <p:sldId id="292" r:id="rId33"/>
    <p:sldId id="266" r:id="rId34"/>
    <p:sldId id="290" r:id="rId35"/>
    <p:sldId id="282" r:id="rId36"/>
    <p:sldId id="283" r:id="rId37"/>
    <p:sldId id="284" r:id="rId38"/>
    <p:sldId id="321" r:id="rId39"/>
    <p:sldId id="326" r:id="rId40"/>
    <p:sldId id="269" r:id="rId41"/>
    <p:sldId id="270" r:id="rId42"/>
    <p:sldId id="271" r:id="rId43"/>
    <p:sldId id="272" r:id="rId44"/>
    <p:sldId id="322" r:id="rId45"/>
    <p:sldId id="273" r:id="rId46"/>
    <p:sldId id="274" r:id="rId47"/>
    <p:sldId id="275" r:id="rId48"/>
    <p:sldId id="310" r:id="rId49"/>
    <p:sldId id="312" r:id="rId50"/>
    <p:sldId id="313" r:id="rId51"/>
    <p:sldId id="276" r:id="rId52"/>
    <p:sldId id="327" r:id="rId53"/>
    <p:sldId id="278" r:id="rId54"/>
    <p:sldId id="323" r:id="rId55"/>
    <p:sldId id="324" r:id="rId5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918"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t>31.08.2016</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31.08.2016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31.08.2016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13716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981200"/>
            <a:ext cx="4038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981200"/>
            <a:ext cx="4038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B4DCFC2B-5AB0-4F1E-AE38-238B65CACFF8}"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3067769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31.08.2016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t>31.08.2016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31.08.2016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31.08.2016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B4C71EC6-210F-42DE-9C53-41977AD35B3D}" type="datetimeFigureOut">
              <a:rPr lang="ru-RU" smtClean="0"/>
              <a:t>31.08.2016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4C71EC6-210F-42DE-9C53-41977AD35B3D}" type="datetimeFigureOut">
              <a:rPr lang="ru-RU" smtClean="0"/>
              <a:t>31.08.2016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B4C71EC6-210F-42DE-9C53-41977AD35B3D}" type="datetimeFigureOut">
              <a:rPr lang="ru-RU" smtClean="0"/>
              <a:t>31.08.2016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t>31.08.2016</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t>31.08.2016</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Номер слайда 5"/>
          <p:cNvSpPr>
            <a:spLocks noGrp="1"/>
          </p:cNvSpPr>
          <p:nvPr>
            <p:ph type="sldNum" sz="quarter" idx="12"/>
          </p:nvPr>
        </p:nvSpPr>
        <p:spPr>
          <a:xfrm>
            <a:off x="457200" y="6245225"/>
            <a:ext cx="2133600" cy="476250"/>
          </a:xfrm>
        </p:spPr>
        <p:txBody>
          <a:bodyPr/>
          <a:lstStyle/>
          <a:p>
            <a:pPr algn="l">
              <a:defRPr/>
            </a:pPr>
            <a:fld id="{E6B55840-BFC9-486D-AA5D-33C22200D1DA}" type="slidenum">
              <a:rPr lang="ru-RU" altLang="ru-RU">
                <a:latin typeface="+mn-lt"/>
              </a:rPr>
              <a:pPr algn="l">
                <a:defRPr/>
              </a:pPr>
              <a:t>1</a:t>
            </a:fld>
            <a:endParaRPr lang="ru-RU" altLang="ru-RU">
              <a:latin typeface="+mn-lt"/>
            </a:endParaRPr>
          </a:p>
        </p:txBody>
      </p:sp>
      <p:sp>
        <p:nvSpPr>
          <p:cNvPr id="159747" name="WordArt 4"/>
          <p:cNvSpPr>
            <a:spLocks noChangeArrowheads="1" noChangeShapeType="1" noTextEdit="1"/>
          </p:cNvSpPr>
          <p:nvPr/>
        </p:nvSpPr>
        <p:spPr bwMode="auto">
          <a:xfrm>
            <a:off x="1835150" y="1268413"/>
            <a:ext cx="6337300" cy="2803525"/>
          </a:xfrm>
          <a:prstGeom prst="rect">
            <a:avLst/>
          </a:prstGeom>
        </p:spPr>
        <p:txBody>
          <a:bodyPr wrap="none" fromWordArt="1">
            <a:prstTxWarp prst="textWave2">
              <a:avLst>
                <a:gd name="adj1" fmla="val 13005"/>
                <a:gd name="adj2" fmla="val 0"/>
              </a:avLst>
            </a:prstTxWarp>
          </a:bodyPr>
          <a:lstStyle/>
          <a:p>
            <a:pPr algn="ctr"/>
            <a:r>
              <a:rPr lang="ru-RU" sz="3600" kern="10">
                <a:ln w="19050">
                  <a:solidFill>
                    <a:srgbClr val="99CCFF"/>
                  </a:solidFill>
                  <a:round/>
                  <a:headEnd/>
                  <a:tailEnd/>
                </a:ln>
                <a:solidFill>
                  <a:srgbClr val="0066CC"/>
                </a:solidFill>
                <a:effectLst>
                  <a:outerShdw dist="35921" dir="2700000" algn="ctr" rotWithShape="0">
                    <a:srgbClr val="990000"/>
                  </a:outerShdw>
                </a:effectLst>
                <a:latin typeface="Impact"/>
              </a:rPr>
              <a:t>о т п у с к а</a:t>
            </a:r>
          </a:p>
        </p:txBody>
      </p:sp>
      <p:sp>
        <p:nvSpPr>
          <p:cNvPr id="2" name="Прямоугольник 1"/>
          <p:cNvSpPr/>
          <p:nvPr/>
        </p:nvSpPr>
        <p:spPr>
          <a:xfrm rot="10800000" flipV="1">
            <a:off x="1835150" y="4706677"/>
            <a:ext cx="5914692" cy="830997"/>
          </a:xfrm>
          <a:prstGeom prst="rect">
            <a:avLst/>
          </a:prstGeom>
        </p:spPr>
        <p:txBody>
          <a:bodyPr wrap="square">
            <a:spAutoFit/>
          </a:bodyPr>
          <a:lstStyle/>
          <a:p>
            <a:pPr algn="ctr">
              <a:defRPr/>
            </a:pPr>
            <a:r>
              <a:rPr lang="ru-RU" sz="2400" b="1" dirty="0" err="1"/>
              <a:t>Гилёва</a:t>
            </a:r>
            <a:r>
              <a:rPr lang="ru-RU" sz="2400" b="1" dirty="0"/>
              <a:t> Наталья Васильевна</a:t>
            </a:r>
          </a:p>
          <a:p>
            <a:pPr algn="ctr">
              <a:defRPr/>
            </a:pPr>
            <a:r>
              <a:rPr lang="ru-RU" sz="2400" dirty="0"/>
              <a:t>кандидат юридических наук</a:t>
            </a:r>
          </a:p>
        </p:txBody>
      </p:sp>
    </p:spTree>
    <p:extLst>
      <p:ext uri="{BB962C8B-B14F-4D97-AF65-F5344CB8AC3E}">
        <p14:creationId xmlns:p14="http://schemas.microsoft.com/office/powerpoint/2010/main" val="90096461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a:t>В </a:t>
            </a:r>
            <a:r>
              <a:rPr lang="ru-RU" dirty="0" smtClean="0"/>
              <a:t>Трудовом кодексе РК </a:t>
            </a:r>
            <a:r>
              <a:rPr lang="ru-RU" dirty="0"/>
              <a:t>2016г. прописано, что инвалидам 1 и 2 групп положен дополнительный оплачиваемый отпуск не менее 6 календарных дней, ранее в прежнем ТК РК, было прописано 15 календарных дней. Подскажите какое количество дней положено сотруднику?</a:t>
            </a:r>
          </a:p>
          <a:p>
            <a:endParaRPr lang="ru-RU" dirty="0"/>
          </a:p>
        </p:txBody>
      </p:sp>
      <p:sp>
        <p:nvSpPr>
          <p:cNvPr id="2" name="Заголовок 1"/>
          <p:cNvSpPr>
            <a:spLocks noGrp="1"/>
          </p:cNvSpPr>
          <p:nvPr>
            <p:ph type="title"/>
          </p:nvPr>
        </p:nvSpPr>
        <p:spPr/>
        <p:txBody>
          <a:bodyPr/>
          <a:lstStyle/>
          <a:p>
            <a:r>
              <a:rPr lang="ru-RU" dirty="0" smtClean="0"/>
              <a:t>Вопрос</a:t>
            </a:r>
            <a:endParaRPr lang="ru-RU" dirty="0"/>
          </a:p>
        </p:txBody>
      </p:sp>
    </p:spTree>
    <p:extLst>
      <p:ext uri="{BB962C8B-B14F-4D97-AF65-F5344CB8AC3E}">
        <p14:creationId xmlns:p14="http://schemas.microsoft.com/office/powerpoint/2010/main" val="2958786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1268760"/>
            <a:ext cx="8229600" cy="5030019"/>
          </a:xfrm>
        </p:spPr>
        <p:txBody>
          <a:bodyPr>
            <a:normAutofit fontScale="92500" lnSpcReduction="10000"/>
          </a:bodyPr>
          <a:lstStyle/>
          <a:p>
            <a:r>
              <a:rPr lang="ru-RU" dirty="0"/>
              <a:t>Дополнительный отпуск лицам, проживавшим в зонах повышенного радиационного риска. </a:t>
            </a:r>
            <a:endParaRPr lang="ru-RU" dirty="0" smtClean="0"/>
          </a:p>
          <a:p>
            <a:r>
              <a:rPr lang="ru-RU" dirty="0" smtClean="0"/>
              <a:t>Обязан </a:t>
            </a:r>
            <a:r>
              <a:rPr lang="ru-RU" dirty="0"/>
              <a:t>ли работодатель предоставлять отпуск сотруднику, имеющему соответствующее удостоверение, при этом сотрудник работает и живет не в зоне повышенного радиационного риска, а просто когда-то там проживал, в период с 90-х до 2000 г., а сейчас он живет и работает в Алматы и хочет получить дополнительный отпуск 10 дней? Если работодатель не обязан предоставлять такой отпуск данному сотруднику, то на какую норму законодательства можно сослаться?</a:t>
            </a:r>
          </a:p>
          <a:p>
            <a:endParaRPr lang="ru-RU" dirty="0"/>
          </a:p>
        </p:txBody>
      </p:sp>
      <p:sp>
        <p:nvSpPr>
          <p:cNvPr id="2" name="Заголовок 1"/>
          <p:cNvSpPr>
            <a:spLocks noGrp="1"/>
          </p:cNvSpPr>
          <p:nvPr>
            <p:ph type="title"/>
          </p:nvPr>
        </p:nvSpPr>
        <p:spPr/>
        <p:txBody>
          <a:bodyPr/>
          <a:lstStyle/>
          <a:p>
            <a:r>
              <a:rPr lang="ru-RU" dirty="0" smtClean="0"/>
              <a:t>Вопрос</a:t>
            </a:r>
            <a:endParaRPr lang="ru-RU" dirty="0"/>
          </a:p>
        </p:txBody>
      </p:sp>
    </p:spTree>
    <p:extLst>
      <p:ext uri="{BB962C8B-B14F-4D97-AF65-F5344CB8AC3E}">
        <p14:creationId xmlns:p14="http://schemas.microsoft.com/office/powerpoint/2010/main" val="2361391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a:bodyPr>
          <a:lstStyle/>
          <a:p>
            <a:pPr marL="0" indent="0" algn="ctr">
              <a:buNone/>
            </a:pPr>
            <a:r>
              <a:rPr lang="ru-RU" b="1" dirty="0"/>
              <a:t>Статья 127-1. Гарантии для работников, осуществляющих </a:t>
            </a:r>
            <a:r>
              <a:rPr lang="ru-RU" b="1" dirty="0" smtClean="0"/>
              <a:t>трудовую</a:t>
            </a:r>
            <a:r>
              <a:rPr lang="ru-RU" dirty="0"/>
              <a:t> </a:t>
            </a:r>
            <a:r>
              <a:rPr lang="ru-RU" b="1" dirty="0" smtClean="0"/>
              <a:t>деятельность </a:t>
            </a:r>
            <a:r>
              <a:rPr lang="ru-RU" b="1" dirty="0"/>
              <a:t>в зонах экологического бедствия </a:t>
            </a:r>
            <a:r>
              <a:rPr lang="ru-RU" b="1" dirty="0" smtClean="0"/>
              <a:t>и </a:t>
            </a:r>
            <a:r>
              <a:rPr lang="ru-RU" dirty="0"/>
              <a:t> </a:t>
            </a:r>
            <a:r>
              <a:rPr lang="ru-RU" b="1" dirty="0"/>
              <a:t>радиационного </a:t>
            </a:r>
            <a:r>
              <a:rPr lang="ru-RU" b="1" dirty="0" smtClean="0"/>
              <a:t>риска</a:t>
            </a:r>
          </a:p>
          <a:p>
            <a:pPr marL="0" indent="0">
              <a:buNone/>
            </a:pPr>
            <a:endParaRPr lang="ru-RU" dirty="0"/>
          </a:p>
          <a:p>
            <a:r>
              <a:rPr lang="ru-RU" dirty="0"/>
              <a:t>      Гарантии для работников, </a:t>
            </a:r>
            <a:r>
              <a:rPr lang="ru-RU" b="1" dirty="0"/>
              <a:t>осуществляющих трудовую деятельность </a:t>
            </a:r>
            <a:r>
              <a:rPr lang="ru-RU" dirty="0"/>
              <a:t>в зонах экологического бедствия и радиационного риска, устанавливаются законами Республики Казахстан.</a:t>
            </a:r>
          </a:p>
          <a:p>
            <a:endParaRPr lang="ru-RU" dirty="0"/>
          </a:p>
        </p:txBody>
      </p:sp>
    </p:spTree>
    <p:extLst>
      <p:ext uri="{BB962C8B-B14F-4D97-AF65-F5344CB8AC3E}">
        <p14:creationId xmlns:p14="http://schemas.microsoft.com/office/powerpoint/2010/main" val="14496704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a:defRPr/>
            </a:pPr>
            <a:r>
              <a:rPr lang="ru-RU" dirty="0"/>
              <a:t>По соглашению между работником и работодателем оплачиваемый ежегодный трудовой отпуск может быть разделен на части. </a:t>
            </a:r>
            <a:endParaRPr lang="ru-RU" dirty="0" smtClean="0"/>
          </a:p>
          <a:p>
            <a:pPr>
              <a:defRPr/>
            </a:pPr>
            <a:r>
              <a:rPr lang="ru-RU" dirty="0" smtClean="0">
                <a:solidFill>
                  <a:srgbClr val="FF0000"/>
                </a:solidFill>
              </a:rPr>
              <a:t>При </a:t>
            </a:r>
            <a:r>
              <a:rPr lang="ru-RU" dirty="0">
                <a:solidFill>
                  <a:srgbClr val="FF0000"/>
                </a:solidFill>
              </a:rPr>
              <a:t>этом одна из частей оплачиваемого ежегодного трудового отпуска должна быть не менее двух календарных недель продолжительности отпуска, предусмотренного в трудовом договоре работника. </a:t>
            </a:r>
          </a:p>
          <a:p>
            <a:pPr>
              <a:defRPr/>
            </a:pPr>
            <a:endParaRPr lang="ru-RU" dirty="0"/>
          </a:p>
        </p:txBody>
      </p:sp>
      <p:sp>
        <p:nvSpPr>
          <p:cNvPr id="2" name="Заголовок 1"/>
          <p:cNvSpPr>
            <a:spLocks noGrp="1"/>
          </p:cNvSpPr>
          <p:nvPr>
            <p:ph type="title"/>
          </p:nvPr>
        </p:nvSpPr>
        <p:spPr/>
        <p:txBody>
          <a:bodyPr>
            <a:normAutofit fontScale="90000"/>
          </a:bodyPr>
          <a:lstStyle/>
          <a:p>
            <a:pPr algn="ctr">
              <a:defRPr/>
            </a:pPr>
            <a:r>
              <a:rPr lang="ru-RU" dirty="0" smtClean="0"/>
              <a:t>Предоставление трудового отпуска по частям</a:t>
            </a:r>
            <a:endParaRPr lang="ru-RU" dirty="0"/>
          </a:p>
        </p:txBody>
      </p:sp>
    </p:spTree>
    <p:extLst>
      <p:ext uri="{BB962C8B-B14F-4D97-AF65-F5344CB8AC3E}">
        <p14:creationId xmlns:p14="http://schemas.microsoft.com/office/powerpoint/2010/main" val="8922609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a:t>Какова процедура предоставления отпуска по соглашению сторон? </a:t>
            </a:r>
            <a:endParaRPr lang="ru-RU" dirty="0" smtClean="0"/>
          </a:p>
          <a:p>
            <a:endParaRPr lang="ru-RU" dirty="0" smtClean="0"/>
          </a:p>
          <a:p>
            <a:r>
              <a:rPr lang="ru-RU" dirty="0" smtClean="0"/>
              <a:t>Нужно </a:t>
            </a:r>
            <a:r>
              <a:rPr lang="ru-RU" dirty="0"/>
              <a:t>ли заключать дополнительное соглашение к трудовому договору, в котором указывать дату выхода в отпуск? </a:t>
            </a:r>
          </a:p>
        </p:txBody>
      </p:sp>
      <p:sp>
        <p:nvSpPr>
          <p:cNvPr id="2" name="Заголовок 1"/>
          <p:cNvSpPr>
            <a:spLocks noGrp="1"/>
          </p:cNvSpPr>
          <p:nvPr>
            <p:ph type="title"/>
          </p:nvPr>
        </p:nvSpPr>
        <p:spPr/>
        <p:txBody>
          <a:bodyPr/>
          <a:lstStyle/>
          <a:p>
            <a:r>
              <a:rPr lang="ru-RU" dirty="0" smtClean="0"/>
              <a:t>Вопрос</a:t>
            </a:r>
            <a:endParaRPr lang="ru-RU" dirty="0"/>
          </a:p>
        </p:txBody>
      </p:sp>
    </p:spTree>
    <p:extLst>
      <p:ext uri="{BB962C8B-B14F-4D97-AF65-F5344CB8AC3E}">
        <p14:creationId xmlns:p14="http://schemas.microsoft.com/office/powerpoint/2010/main" val="4276137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r>
              <a:rPr lang="ru-RU" b="1" dirty="0"/>
              <a:t>И</a:t>
            </a:r>
            <a:r>
              <a:rPr lang="ru-RU" b="1" dirty="0" smtClean="0"/>
              <a:t>нтересует </a:t>
            </a:r>
            <a:r>
              <a:rPr lang="ru-RU" b="1" dirty="0"/>
              <a:t>продолжительность отпуска, если работник работает 3 раза в неделю по 2 часа</a:t>
            </a:r>
            <a:r>
              <a:rPr lang="ru-RU" b="1" dirty="0" smtClean="0"/>
              <a:t>.</a:t>
            </a:r>
          </a:p>
          <a:p>
            <a:pPr marL="0" indent="0">
              <a:buNone/>
            </a:pPr>
            <a:endParaRPr lang="ru-RU" b="1" dirty="0" smtClean="0"/>
          </a:p>
          <a:p>
            <a:r>
              <a:rPr lang="ru-RU" dirty="0" smtClean="0"/>
              <a:t>Ответ: .Согласно п. 2 ст. 70 ТК РК работа </a:t>
            </a:r>
            <a:r>
              <a:rPr lang="ru-RU" dirty="0"/>
              <a:t>на условиях неполного рабочего времени не влечет для работника ограничений в продолжительности оплачиваемого ежегодного трудового отпуска, исчисления трудового стажа и других прав в сфере труда, установленных </a:t>
            </a:r>
            <a:r>
              <a:rPr lang="ru-RU" dirty="0" smtClean="0"/>
              <a:t>Кодексом</a:t>
            </a:r>
            <a:r>
              <a:rPr lang="ru-RU" dirty="0"/>
              <a:t>, трудовым, коллективным договорами, соглашениями. </a:t>
            </a:r>
            <a:br>
              <a:rPr lang="ru-RU" dirty="0"/>
            </a:br>
            <a:endParaRPr lang="ru-RU" dirty="0"/>
          </a:p>
        </p:txBody>
      </p:sp>
      <p:sp>
        <p:nvSpPr>
          <p:cNvPr id="2" name="Заголовок 1"/>
          <p:cNvSpPr>
            <a:spLocks noGrp="1"/>
          </p:cNvSpPr>
          <p:nvPr>
            <p:ph type="title"/>
          </p:nvPr>
        </p:nvSpPr>
        <p:spPr/>
        <p:txBody>
          <a:bodyPr/>
          <a:lstStyle/>
          <a:p>
            <a:r>
              <a:rPr lang="ru-RU" dirty="0" smtClean="0"/>
              <a:t>Вопрос</a:t>
            </a:r>
            <a:endParaRPr lang="ru-RU" dirty="0"/>
          </a:p>
        </p:txBody>
      </p:sp>
    </p:spTree>
    <p:extLst>
      <p:ext uri="{BB962C8B-B14F-4D97-AF65-F5344CB8AC3E}">
        <p14:creationId xmlns:p14="http://schemas.microsoft.com/office/powerpoint/2010/main" val="15404474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ru-RU" dirty="0"/>
              <a:t>скажите, пожалуйста, согласно норм ТК РК, имеет ли право Работодатель переносить не использованные в текущем году дни оплачиваемого трудового отпуска на следующий год? В случае, если не переносятся, дни "сгорают"? </a:t>
            </a:r>
          </a:p>
        </p:txBody>
      </p:sp>
      <p:sp>
        <p:nvSpPr>
          <p:cNvPr id="3" name="Заголовок 2"/>
          <p:cNvSpPr>
            <a:spLocks noGrp="1"/>
          </p:cNvSpPr>
          <p:nvPr>
            <p:ph type="title"/>
          </p:nvPr>
        </p:nvSpPr>
        <p:spPr/>
        <p:txBody>
          <a:bodyPr/>
          <a:lstStyle/>
          <a:p>
            <a:r>
              <a:rPr lang="ru-RU" dirty="0" smtClean="0"/>
              <a:t>Вопрос</a:t>
            </a:r>
            <a:endParaRPr lang="ru-RU" dirty="0"/>
          </a:p>
        </p:txBody>
      </p:sp>
    </p:spTree>
    <p:extLst>
      <p:ext uri="{BB962C8B-B14F-4D97-AF65-F5344CB8AC3E}">
        <p14:creationId xmlns:p14="http://schemas.microsoft.com/office/powerpoint/2010/main" val="42755230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Заголовок 1"/>
          <p:cNvSpPr>
            <a:spLocks noGrp="1"/>
          </p:cNvSpPr>
          <p:nvPr>
            <p:ph type="ctrTitle"/>
          </p:nvPr>
        </p:nvSpPr>
        <p:spPr/>
        <p:txBody>
          <a:bodyPr/>
          <a:lstStyle/>
          <a:p>
            <a:r>
              <a:rPr lang="ru-RU" altLang="ru-RU" smtClean="0"/>
              <a:t>Удержание из заработной платы</a:t>
            </a:r>
          </a:p>
        </p:txBody>
      </p:sp>
      <p:sp>
        <p:nvSpPr>
          <p:cNvPr id="183299" name="Номер слайда 3"/>
          <p:cNvSpPr>
            <a:spLocks noGrp="1"/>
          </p:cNvSpPr>
          <p:nvPr>
            <p:ph type="sldNum" sz="quarter" idx="12"/>
          </p:nvPr>
        </p:nvSpPr>
        <p:spPr>
          <a:noFill/>
        </p:spPr>
        <p:txBody>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cs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cs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cs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9pPr>
          </a:lstStyle>
          <a:p>
            <a:pPr eaLnBrk="1" hangingPunct="1">
              <a:spcBef>
                <a:spcPct val="0"/>
              </a:spcBef>
              <a:buClrTx/>
              <a:buSzTx/>
              <a:buFontTx/>
              <a:buNone/>
            </a:pPr>
            <a:fld id="{1A7BC0DE-3FF4-4FD4-B054-F8B6AB329FAB}" type="slidenum">
              <a:rPr lang="ru-RU" altLang="ru-RU" sz="1200" smtClean="0">
                <a:latin typeface="Arial Black" pitchFamily="34" charset="0"/>
              </a:rPr>
              <a:pPr eaLnBrk="1" hangingPunct="1">
                <a:spcBef>
                  <a:spcPct val="0"/>
                </a:spcBef>
                <a:buClrTx/>
                <a:buSzTx/>
                <a:buFontTx/>
                <a:buNone/>
              </a:pPr>
              <a:t>17</a:t>
            </a:fld>
            <a:endParaRPr lang="ru-RU" altLang="ru-RU" sz="1200" smtClean="0">
              <a:latin typeface="Arial Black" pitchFamily="34" charset="0"/>
            </a:endParaRPr>
          </a:p>
        </p:txBody>
      </p:sp>
    </p:spTree>
    <p:extLst>
      <p:ext uri="{BB962C8B-B14F-4D97-AF65-F5344CB8AC3E}">
        <p14:creationId xmlns:p14="http://schemas.microsoft.com/office/powerpoint/2010/main" val="9754865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4857403"/>
          </a:xfrm>
        </p:spPr>
        <p:txBody>
          <a:bodyPr>
            <a:normAutofit/>
          </a:bodyPr>
          <a:lstStyle/>
          <a:p>
            <a:pPr>
              <a:defRPr/>
            </a:pPr>
            <a:r>
              <a:rPr lang="ru-RU" dirty="0"/>
              <a:t>Оплачиваемый ежегодный трудовой отпуск работнику за первый и последующие годы работы по соглашению </a:t>
            </a:r>
            <a:r>
              <a:rPr lang="ru-RU" dirty="0" smtClean="0"/>
              <a:t>сторон </a:t>
            </a:r>
            <a:r>
              <a:rPr lang="ru-RU" b="1" dirty="0" smtClean="0"/>
              <a:t>предоставляется </a:t>
            </a:r>
            <a:r>
              <a:rPr lang="ru-RU" b="1" dirty="0"/>
              <a:t>в любое время рабочего года. </a:t>
            </a:r>
            <a:endParaRPr lang="ru-RU" b="1" dirty="0" smtClean="0"/>
          </a:p>
          <a:p>
            <a:pPr>
              <a:defRPr/>
            </a:pPr>
            <a:r>
              <a:rPr lang="ru-RU" altLang="ru-RU" dirty="0"/>
              <a:t>Оплачиваемый ежегодный трудовой отпуск </a:t>
            </a:r>
            <a:r>
              <a:rPr lang="ru-RU" altLang="ru-RU" dirty="0" smtClean="0"/>
              <a:t>предоставляется </a:t>
            </a:r>
            <a:r>
              <a:rPr lang="ru-RU" altLang="ru-RU" dirty="0"/>
              <a:t>на определенное количество </a:t>
            </a:r>
            <a:r>
              <a:rPr lang="ru-RU" altLang="ru-RU" dirty="0">
                <a:solidFill>
                  <a:srgbClr val="FF0000"/>
                </a:solidFill>
              </a:rPr>
              <a:t>календарных дней </a:t>
            </a:r>
            <a:r>
              <a:rPr lang="ru-RU" altLang="ru-RU" dirty="0"/>
              <a:t>с сохранением места работы (должности) </a:t>
            </a:r>
            <a:r>
              <a:rPr lang="ru-RU" altLang="ru-RU" dirty="0">
                <a:solidFill>
                  <a:srgbClr val="FF0000"/>
                </a:solidFill>
              </a:rPr>
              <a:t>и средней заработной платы</a:t>
            </a:r>
            <a:endParaRPr lang="ru-RU" dirty="0">
              <a:solidFill>
                <a:srgbClr val="FF0000"/>
              </a:solidFill>
            </a:endParaRPr>
          </a:p>
        </p:txBody>
      </p:sp>
      <p:sp>
        <p:nvSpPr>
          <p:cNvPr id="2" name="Заголовок 1"/>
          <p:cNvSpPr>
            <a:spLocks noGrp="1"/>
          </p:cNvSpPr>
          <p:nvPr>
            <p:ph type="title"/>
          </p:nvPr>
        </p:nvSpPr>
        <p:spPr/>
        <p:txBody>
          <a:bodyPr>
            <a:normAutofit fontScale="90000"/>
          </a:bodyPr>
          <a:lstStyle/>
          <a:p>
            <a:pPr algn="ctr">
              <a:defRPr/>
            </a:pPr>
            <a:r>
              <a:rPr lang="ru-RU" sz="2700" dirty="0" smtClean="0"/>
              <a:t> </a:t>
            </a:r>
            <a:r>
              <a:rPr lang="ru-RU" sz="2700" dirty="0"/>
              <a:t>П</a:t>
            </a:r>
            <a:r>
              <a:rPr lang="ru-RU" sz="2700" dirty="0" smtClean="0"/>
              <a:t>орядок </a:t>
            </a:r>
            <a:r>
              <a:rPr lang="ru-RU" sz="2700" dirty="0"/>
              <a:t>предоставления</a:t>
            </a:r>
            <a:br>
              <a:rPr lang="ru-RU" sz="2700" dirty="0"/>
            </a:br>
            <a:r>
              <a:rPr lang="kk-KZ" sz="2700" dirty="0"/>
              <a:t>   </a:t>
            </a:r>
            <a:r>
              <a:rPr lang="ru-RU" sz="2700" dirty="0" smtClean="0"/>
              <a:t>оплачиваемых ежегодных </a:t>
            </a:r>
            <a:r>
              <a:rPr lang="ru-RU" sz="2700" dirty="0"/>
              <a:t>трудовых отпусков </a:t>
            </a:r>
            <a:br>
              <a:rPr lang="ru-RU" sz="2700" dirty="0"/>
            </a:br>
            <a:endParaRPr lang="ru-RU" sz="2700" dirty="0"/>
          </a:p>
        </p:txBody>
      </p:sp>
    </p:spTree>
    <p:extLst>
      <p:ext uri="{BB962C8B-B14F-4D97-AF65-F5344CB8AC3E}">
        <p14:creationId xmlns:p14="http://schemas.microsoft.com/office/powerpoint/2010/main" val="18089632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060848"/>
            <a:ext cx="8229600" cy="3946443"/>
          </a:xfrm>
        </p:spPr>
        <p:txBody>
          <a:bodyPr>
            <a:normAutofit/>
          </a:bodyPr>
          <a:lstStyle/>
          <a:p>
            <a:r>
              <a:rPr lang="ru-RU" sz="3200" dirty="0" smtClean="0"/>
              <a:t>Работодатель </a:t>
            </a:r>
            <a:r>
              <a:rPr lang="ru-RU" sz="3200" dirty="0"/>
              <a:t>обязан вести учет рабочего </a:t>
            </a:r>
            <a:r>
              <a:rPr lang="ru-RU" sz="3200" dirty="0" smtClean="0"/>
              <a:t>времени отработанного и </a:t>
            </a:r>
            <a:r>
              <a:rPr lang="ru-RU" sz="3200" dirty="0" smtClean="0">
                <a:solidFill>
                  <a:srgbClr val="FF0000"/>
                </a:solidFill>
              </a:rPr>
              <a:t>неотработанного </a:t>
            </a:r>
            <a:r>
              <a:rPr lang="ru-RU" sz="3200" dirty="0">
                <a:solidFill>
                  <a:srgbClr val="FF0000"/>
                </a:solidFill>
              </a:rPr>
              <a:t>работником время</a:t>
            </a:r>
            <a:r>
              <a:rPr lang="ru-RU" sz="3200" dirty="0"/>
              <a:t>. </a:t>
            </a:r>
            <a:endParaRPr lang="ru-RU" sz="3200" dirty="0" smtClean="0"/>
          </a:p>
          <a:p>
            <a:r>
              <a:rPr lang="ru-RU" sz="3200" dirty="0" smtClean="0"/>
              <a:t>Форма </a:t>
            </a:r>
            <a:r>
              <a:rPr lang="ru-RU" sz="3200" dirty="0"/>
              <a:t>и порядок ведения учета рабочего времени определяются актом работодателем.</a:t>
            </a:r>
            <a:br>
              <a:rPr lang="ru-RU" sz="3200" dirty="0"/>
            </a:br>
            <a:endParaRPr lang="ru-RU" sz="3200" dirty="0"/>
          </a:p>
        </p:txBody>
      </p:sp>
      <p:sp>
        <p:nvSpPr>
          <p:cNvPr id="2" name="Заголовок 1"/>
          <p:cNvSpPr>
            <a:spLocks noGrp="1"/>
          </p:cNvSpPr>
          <p:nvPr>
            <p:ph type="title"/>
          </p:nvPr>
        </p:nvSpPr>
        <p:spPr>
          <a:xfrm>
            <a:off x="539552" y="260648"/>
            <a:ext cx="8229600" cy="1143000"/>
          </a:xfrm>
        </p:spPr>
        <p:txBody>
          <a:bodyPr>
            <a:normAutofit fontScale="90000"/>
          </a:bodyPr>
          <a:lstStyle/>
          <a:p>
            <a:pPr algn="ctr"/>
            <a:r>
              <a:rPr lang="ru-RU" sz="3600" b="1" dirty="0" smtClean="0"/>
              <a:t/>
            </a:r>
            <a:br>
              <a:rPr lang="ru-RU" sz="3600" b="1" dirty="0" smtClean="0"/>
            </a:br>
            <a:r>
              <a:rPr lang="ru-RU" sz="3600" b="1" dirty="0" smtClean="0"/>
              <a:t>Статья </a:t>
            </a:r>
            <a:r>
              <a:rPr lang="ru-RU" sz="3600" b="1" dirty="0"/>
              <a:t>79. Порядок ведения учета рабочего времени</a:t>
            </a:r>
            <a:r>
              <a:rPr lang="ru-RU" dirty="0"/>
              <a:t/>
            </a:r>
            <a:br>
              <a:rPr lang="ru-RU" dirty="0"/>
            </a:br>
            <a:endParaRPr lang="ru-RU" dirty="0"/>
          </a:p>
        </p:txBody>
      </p:sp>
    </p:spTree>
    <p:extLst>
      <p:ext uri="{BB962C8B-B14F-4D97-AF65-F5344CB8AC3E}">
        <p14:creationId xmlns:p14="http://schemas.microsoft.com/office/powerpoint/2010/main" val="37760531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3"/>
          <p:cNvSpPr>
            <a:spLocks noGrp="1" noChangeArrowheads="1"/>
          </p:cNvSpPr>
          <p:nvPr>
            <p:ph idx="1"/>
          </p:nvPr>
        </p:nvSpPr>
        <p:spPr>
          <a:xfrm>
            <a:off x="457200" y="620713"/>
            <a:ext cx="8229600" cy="5505450"/>
          </a:xfrm>
        </p:spPr>
        <p:txBody>
          <a:bodyPr>
            <a:normAutofit lnSpcReduction="10000"/>
          </a:bodyPr>
          <a:lstStyle/>
          <a:p>
            <a:pPr eaLnBrk="1" hangingPunct="1"/>
            <a:r>
              <a:rPr lang="ru-RU" altLang="ru-RU" sz="3600" b="1" dirty="0" smtClean="0">
                <a:solidFill>
                  <a:srgbClr val="FF0000"/>
                </a:solidFill>
              </a:rPr>
              <a:t>ОТПУСК</a:t>
            </a:r>
            <a:r>
              <a:rPr lang="ru-RU" altLang="ru-RU" sz="3600" dirty="0" smtClean="0"/>
              <a:t>- освобождение работника от работы на определенный период для обеспечения </a:t>
            </a:r>
            <a:r>
              <a:rPr lang="ru-RU" altLang="ru-RU" sz="3600" dirty="0" smtClean="0">
                <a:solidFill>
                  <a:srgbClr val="000099"/>
                </a:solidFill>
              </a:rPr>
              <a:t>ежегодного отдыха работника</a:t>
            </a:r>
            <a:r>
              <a:rPr lang="ru-RU" altLang="ru-RU" sz="3600" dirty="0" smtClean="0"/>
              <a:t> или социальных целей с сохранением за ним места работы (должности) и в случаях, установленных Кодексом, средней заработной платы </a:t>
            </a:r>
          </a:p>
        </p:txBody>
      </p:sp>
      <p:sp>
        <p:nvSpPr>
          <p:cNvPr id="5" name="Номер слайда 5"/>
          <p:cNvSpPr>
            <a:spLocks noGrp="1"/>
          </p:cNvSpPr>
          <p:nvPr>
            <p:ph type="sldNum" sz="quarter" idx="12"/>
          </p:nvPr>
        </p:nvSpPr>
        <p:spPr>
          <a:xfrm>
            <a:off x="457200" y="6245225"/>
            <a:ext cx="2133600" cy="476250"/>
          </a:xfrm>
        </p:spPr>
        <p:txBody>
          <a:bodyPr/>
          <a:lstStyle/>
          <a:p>
            <a:pPr algn="l">
              <a:defRPr/>
            </a:pPr>
            <a:fld id="{25A6641F-26E4-4C30-83AA-ABBEFF9EC350}" type="slidenum">
              <a:rPr lang="ru-RU" altLang="ru-RU">
                <a:latin typeface="+mn-lt"/>
              </a:rPr>
              <a:pPr algn="l">
                <a:defRPr/>
              </a:pPr>
              <a:t>2</a:t>
            </a:fld>
            <a:endParaRPr lang="ru-RU" altLang="ru-RU">
              <a:latin typeface="+mn-lt"/>
            </a:endParaRPr>
          </a:p>
        </p:txBody>
      </p:sp>
    </p:spTree>
    <p:extLst>
      <p:ext uri="{BB962C8B-B14F-4D97-AF65-F5344CB8AC3E}">
        <p14:creationId xmlns:p14="http://schemas.microsoft.com/office/powerpoint/2010/main" val="772445336"/>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628800"/>
            <a:ext cx="8229600" cy="4497363"/>
          </a:xfrm>
        </p:spPr>
        <p:txBody>
          <a:bodyPr/>
          <a:lstStyle/>
          <a:p>
            <a:r>
              <a:rPr lang="ru-RU" dirty="0"/>
              <a:t>Удержания из заработной платы работника </a:t>
            </a:r>
            <a:r>
              <a:rPr lang="ru-RU" b="1" dirty="0">
                <a:solidFill>
                  <a:srgbClr val="FF0000"/>
                </a:solidFill>
              </a:rPr>
              <a:t>для погашения его задолженности перед организацией</a:t>
            </a:r>
            <a:r>
              <a:rPr lang="ru-RU" dirty="0"/>
              <a:t>, в которой он работает, могут производиться на основании </a:t>
            </a:r>
            <a:r>
              <a:rPr lang="ru-RU" b="1" dirty="0"/>
              <a:t>акта работодателя</a:t>
            </a:r>
            <a:r>
              <a:rPr lang="ru-RU" dirty="0"/>
              <a:t> с письменным уведомлением </a:t>
            </a:r>
            <a:r>
              <a:rPr lang="ru-RU" dirty="0" smtClean="0"/>
              <a:t>работника </a:t>
            </a:r>
            <a:r>
              <a:rPr lang="ru-RU" b="1" dirty="0"/>
              <a:t>при наличии письменного согласия </a:t>
            </a:r>
            <a:r>
              <a:rPr lang="ru-RU" b="1" dirty="0" smtClean="0"/>
              <a:t>работника</a:t>
            </a:r>
            <a:r>
              <a:rPr lang="ru-RU" dirty="0" smtClean="0"/>
              <a:t>.</a:t>
            </a:r>
            <a:r>
              <a:rPr lang="ru-RU" dirty="0"/>
              <a:t/>
            </a:r>
            <a:br>
              <a:rPr lang="ru-RU" dirty="0"/>
            </a:br>
            <a:endParaRPr lang="ru-RU" dirty="0"/>
          </a:p>
        </p:txBody>
      </p:sp>
      <p:sp>
        <p:nvSpPr>
          <p:cNvPr id="2" name="Заголовок 1"/>
          <p:cNvSpPr>
            <a:spLocks noGrp="1"/>
          </p:cNvSpPr>
          <p:nvPr>
            <p:ph type="title"/>
          </p:nvPr>
        </p:nvSpPr>
        <p:spPr>
          <a:xfrm>
            <a:off x="457200" y="274638"/>
            <a:ext cx="8291264" cy="1138138"/>
          </a:xfrm>
        </p:spPr>
        <p:txBody>
          <a:bodyPr>
            <a:normAutofit fontScale="90000"/>
          </a:bodyPr>
          <a:lstStyle/>
          <a:p>
            <a:pPr algn="ctr"/>
            <a:r>
              <a:rPr lang="ru-RU" sz="3200" b="1" dirty="0" smtClean="0"/>
              <a:t/>
            </a:r>
            <a:br>
              <a:rPr lang="ru-RU" sz="3200" b="1" dirty="0" smtClean="0"/>
            </a:br>
            <a:r>
              <a:rPr lang="ru-RU" sz="3200" dirty="0"/>
              <a:t/>
            </a:r>
            <a:br>
              <a:rPr lang="ru-RU" sz="3200" dirty="0"/>
            </a:br>
            <a:r>
              <a:rPr lang="ru-RU" sz="3200" b="1" dirty="0" smtClean="0"/>
              <a:t>Статья 115. Удержания из заработной платы</a:t>
            </a:r>
            <a:r>
              <a:rPr lang="ru-RU" sz="3200" dirty="0" smtClean="0"/>
              <a:t/>
            </a:r>
            <a:br>
              <a:rPr lang="ru-RU" sz="3200" dirty="0" smtClean="0"/>
            </a:br>
            <a:endParaRPr lang="ru-RU" sz="3200" dirty="0"/>
          </a:p>
        </p:txBody>
      </p:sp>
    </p:spTree>
    <p:extLst>
      <p:ext uri="{BB962C8B-B14F-4D97-AF65-F5344CB8AC3E}">
        <p14:creationId xmlns:p14="http://schemas.microsoft.com/office/powerpoint/2010/main" val="5451311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708920"/>
            <a:ext cx="8229600" cy="3417243"/>
          </a:xfrm>
        </p:spPr>
        <p:txBody>
          <a:bodyPr/>
          <a:lstStyle/>
          <a:p>
            <a:pPr marL="0" indent="0">
              <a:buNone/>
            </a:pPr>
            <a:r>
              <a:rPr lang="ru-RU" dirty="0" smtClean="0"/>
              <a:t>1</a:t>
            </a:r>
            <a:r>
              <a:rPr lang="ru-RU" dirty="0"/>
              <a:t>. Работник имеет право на:</a:t>
            </a:r>
            <a:br>
              <a:rPr lang="ru-RU" dirty="0"/>
            </a:br>
            <a:r>
              <a:rPr lang="ru-RU" dirty="0"/>
              <a:t>     </a:t>
            </a:r>
            <a:r>
              <a:rPr lang="ru-RU" dirty="0" smtClean="0"/>
              <a:t>2</a:t>
            </a:r>
            <a:r>
              <a:rPr lang="ru-RU" dirty="0"/>
              <a:t>) </a:t>
            </a:r>
            <a:r>
              <a:rPr lang="ru-RU" b="1" dirty="0"/>
              <a:t>требование от работодателя </a:t>
            </a:r>
            <a:r>
              <a:rPr lang="ru-RU" dirty="0"/>
              <a:t>выполнения условий </a:t>
            </a:r>
            <a:r>
              <a:rPr lang="ru-RU" i="1" dirty="0" smtClean="0"/>
              <a:t>трудового договора</a:t>
            </a:r>
            <a:r>
              <a:rPr lang="ru-RU" dirty="0" smtClean="0"/>
              <a:t>;</a:t>
            </a:r>
            <a:r>
              <a:rPr lang="ru-RU" dirty="0"/>
              <a:t/>
            </a:r>
            <a:br>
              <a:rPr lang="ru-RU" dirty="0"/>
            </a:br>
            <a:endParaRPr lang="ru-RU" dirty="0"/>
          </a:p>
        </p:txBody>
      </p:sp>
      <p:sp>
        <p:nvSpPr>
          <p:cNvPr id="2" name="Заголовок 1"/>
          <p:cNvSpPr>
            <a:spLocks noGrp="1"/>
          </p:cNvSpPr>
          <p:nvPr>
            <p:ph type="title"/>
          </p:nvPr>
        </p:nvSpPr>
        <p:spPr>
          <a:xfrm>
            <a:off x="457200" y="620688"/>
            <a:ext cx="8229600" cy="1512168"/>
          </a:xfrm>
        </p:spPr>
        <p:txBody>
          <a:bodyPr>
            <a:normAutofit fontScale="90000"/>
          </a:bodyPr>
          <a:lstStyle/>
          <a:p>
            <a:r>
              <a:rPr lang="ru-RU" sz="3600" b="1" dirty="0" smtClean="0"/>
              <a:t/>
            </a:r>
            <a:br>
              <a:rPr lang="ru-RU" sz="3600" b="1" dirty="0" smtClean="0"/>
            </a:br>
            <a:r>
              <a:rPr lang="ru-RU" sz="3600" b="1" dirty="0" smtClean="0"/>
              <a:t>Статья </a:t>
            </a:r>
            <a:r>
              <a:rPr lang="ru-RU" sz="3600" b="1" dirty="0"/>
              <a:t>22. Основные права и обязанности работника</a:t>
            </a:r>
            <a:r>
              <a:rPr lang="ru-RU" dirty="0"/>
              <a:t/>
            </a:r>
            <a:br>
              <a:rPr lang="ru-RU" dirty="0"/>
            </a:br>
            <a:endParaRPr lang="ru-RU" dirty="0"/>
          </a:p>
        </p:txBody>
      </p:sp>
    </p:spTree>
    <p:extLst>
      <p:ext uri="{BB962C8B-B14F-4D97-AF65-F5344CB8AC3E}">
        <p14:creationId xmlns:p14="http://schemas.microsoft.com/office/powerpoint/2010/main" val="23547303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a:bodyPr>
          <a:lstStyle/>
          <a:p>
            <a:r>
              <a:rPr lang="ru-RU" dirty="0" smtClean="0"/>
              <a:t>Работник </a:t>
            </a:r>
            <a:r>
              <a:rPr lang="ru-RU" dirty="0"/>
              <a:t>вправе </a:t>
            </a:r>
            <a:r>
              <a:rPr lang="ru-RU" i="1" dirty="0"/>
              <a:t>письменно уведомить </a:t>
            </a:r>
            <a:r>
              <a:rPr lang="ru-RU" dirty="0"/>
              <a:t>работодателя </a:t>
            </a:r>
            <a:r>
              <a:rPr lang="ru-RU" b="1" dirty="0"/>
              <a:t>о невыполнении работодателем условий трудового договора</a:t>
            </a:r>
            <a:r>
              <a:rPr lang="ru-RU" dirty="0"/>
              <a:t>. </a:t>
            </a:r>
            <a:endParaRPr lang="ru-RU" dirty="0" smtClean="0"/>
          </a:p>
          <a:p>
            <a:r>
              <a:rPr lang="ru-RU" dirty="0" smtClean="0"/>
              <a:t>Если </a:t>
            </a:r>
            <a:r>
              <a:rPr lang="ru-RU" dirty="0"/>
              <a:t>по истечении семидневного срока со дня письменного уведомления </a:t>
            </a:r>
            <a:r>
              <a:rPr lang="ru-RU" b="1" dirty="0">
                <a:solidFill>
                  <a:srgbClr val="FF0000"/>
                </a:solidFill>
              </a:rPr>
              <a:t>неисполнение условий трудового договора работодателем продолжается</a:t>
            </a:r>
            <a:r>
              <a:rPr lang="ru-RU" dirty="0"/>
              <a:t>, работник вправе расторгнуть трудовой договор, письменно уведомив работодателя не позднее чем за три рабочих дня.</a:t>
            </a:r>
            <a:br>
              <a:rPr lang="ru-RU" dirty="0"/>
            </a:br>
            <a:endParaRPr lang="ru-RU" dirty="0"/>
          </a:p>
        </p:txBody>
      </p:sp>
      <p:sp>
        <p:nvSpPr>
          <p:cNvPr id="2" name="Заголовок 1"/>
          <p:cNvSpPr>
            <a:spLocks noGrp="1"/>
          </p:cNvSpPr>
          <p:nvPr>
            <p:ph type="title"/>
          </p:nvPr>
        </p:nvSpPr>
        <p:spPr/>
        <p:txBody>
          <a:bodyPr/>
          <a:lstStyle/>
          <a:p>
            <a:r>
              <a:rPr lang="ru-RU" dirty="0"/>
              <a:t>п</a:t>
            </a:r>
            <a:r>
              <a:rPr lang="ru-RU" dirty="0" smtClean="0"/>
              <a:t>ункт 3 статьи 56 ТК РК</a:t>
            </a:r>
            <a:endParaRPr lang="ru-RU" dirty="0"/>
          </a:p>
        </p:txBody>
      </p:sp>
    </p:spTree>
    <p:extLst>
      <p:ext uri="{BB962C8B-B14F-4D97-AF65-F5344CB8AC3E}">
        <p14:creationId xmlns:p14="http://schemas.microsoft.com/office/powerpoint/2010/main" val="2522751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3"/>
          <p:cNvSpPr>
            <a:spLocks noGrp="1" noChangeArrowheads="1"/>
          </p:cNvSpPr>
          <p:nvPr>
            <p:ph idx="1"/>
          </p:nvPr>
        </p:nvSpPr>
        <p:spPr/>
        <p:txBody>
          <a:bodyPr/>
          <a:lstStyle/>
          <a:p>
            <a:pPr eaLnBrk="1" hangingPunct="1"/>
            <a:r>
              <a:rPr lang="ru-RU" altLang="ru-RU" dirty="0" smtClean="0"/>
              <a:t>      При прекращении трудового договора работнику, который не использовал или использовал </a:t>
            </a:r>
            <a:r>
              <a:rPr lang="ru-RU" altLang="ru-RU" dirty="0" err="1" smtClean="0"/>
              <a:t>неполностью</a:t>
            </a:r>
            <a:r>
              <a:rPr lang="ru-RU" altLang="ru-RU" dirty="0" smtClean="0"/>
              <a:t> оплачиваемый ежегодный трудовой отпуск (ежегодные трудовые отпуска), </a:t>
            </a:r>
            <a:r>
              <a:rPr lang="ru-RU" altLang="ru-RU" b="1" dirty="0" smtClean="0"/>
              <a:t>производится компенсационная выплата </a:t>
            </a:r>
            <a:r>
              <a:rPr lang="ru-RU" altLang="ru-RU" dirty="0" smtClean="0"/>
              <a:t>за неиспользованные им дни оплачиваемого ежегодного трудового отпуска (ежегодных трудовых отпусков) (ст. 96 ТК РК).</a:t>
            </a:r>
          </a:p>
        </p:txBody>
      </p:sp>
      <p:sp>
        <p:nvSpPr>
          <p:cNvPr id="6" name="Номер слайда 5"/>
          <p:cNvSpPr>
            <a:spLocks noGrp="1"/>
          </p:cNvSpPr>
          <p:nvPr>
            <p:ph type="sldNum" sz="quarter" idx="12"/>
          </p:nvPr>
        </p:nvSpPr>
        <p:spPr>
          <a:xfrm>
            <a:off x="457200" y="6245225"/>
            <a:ext cx="2133600" cy="476250"/>
          </a:xfrm>
        </p:spPr>
        <p:txBody>
          <a:bodyPr/>
          <a:lstStyle/>
          <a:p>
            <a:pPr algn="l">
              <a:defRPr/>
            </a:pPr>
            <a:fld id="{0F7E5A79-4AD0-4AA5-80AE-8215CE715A69}" type="slidenum">
              <a:rPr lang="ru-RU" altLang="en-US">
                <a:latin typeface="+mn-lt"/>
              </a:rPr>
              <a:pPr algn="l">
                <a:defRPr/>
              </a:pPr>
              <a:t>23</a:t>
            </a:fld>
            <a:endParaRPr lang="ru-RU" altLang="en-US">
              <a:latin typeface="+mn-lt"/>
            </a:endParaRPr>
          </a:p>
        </p:txBody>
      </p:sp>
      <p:sp>
        <p:nvSpPr>
          <p:cNvPr id="122883" name="Rectangle 2"/>
          <p:cNvSpPr>
            <a:spLocks noGrp="1" noChangeArrowheads="1"/>
          </p:cNvSpPr>
          <p:nvPr>
            <p:ph type="title"/>
          </p:nvPr>
        </p:nvSpPr>
        <p:spPr>
          <a:xfrm>
            <a:off x="539750" y="260350"/>
            <a:ext cx="8229600" cy="1143000"/>
          </a:xfrm>
        </p:spPr>
        <p:txBody>
          <a:bodyPr>
            <a:normAutofit fontScale="90000"/>
          </a:bodyPr>
          <a:lstStyle/>
          <a:p>
            <a:pPr algn="ctr">
              <a:defRPr/>
            </a:pPr>
            <a:r>
              <a:rPr lang="ru-RU" sz="2400" dirty="0" smtClean="0"/>
              <a:t/>
            </a:r>
            <a:br>
              <a:rPr lang="ru-RU" sz="2400" dirty="0" smtClean="0"/>
            </a:br>
            <a:r>
              <a:rPr lang="ru-RU" sz="2400" dirty="0"/>
              <a:t/>
            </a:r>
            <a:br>
              <a:rPr lang="ru-RU" sz="2400" dirty="0"/>
            </a:br>
            <a:r>
              <a:rPr lang="ru-RU" sz="2200" b="1" dirty="0" smtClean="0"/>
              <a:t>Реализация права на оплачиваемый ежегодный трудовой</a:t>
            </a:r>
            <a:br>
              <a:rPr lang="ru-RU" sz="2200" b="1" dirty="0" smtClean="0"/>
            </a:br>
            <a:r>
              <a:rPr lang="ru-RU" sz="2200" b="1" dirty="0" smtClean="0"/>
              <a:t>отпуск и выплата компенсации при прекращении</a:t>
            </a:r>
            <a:r>
              <a:rPr lang="ru-RU" sz="2200" dirty="0"/>
              <a:t> </a:t>
            </a:r>
            <a:r>
              <a:rPr lang="ru-RU" sz="2200" dirty="0" smtClean="0"/>
              <a:t/>
            </a:r>
            <a:br>
              <a:rPr lang="ru-RU" sz="2200" dirty="0" smtClean="0"/>
            </a:br>
            <a:r>
              <a:rPr lang="ru-RU" sz="2200" b="1" dirty="0" smtClean="0"/>
              <a:t>трудового договора</a:t>
            </a:r>
            <a:r>
              <a:rPr lang="ru-RU" altLang="ru-RU" sz="2200" b="1" dirty="0" smtClean="0"/>
              <a:t/>
            </a:r>
            <a:br>
              <a:rPr lang="ru-RU" altLang="ru-RU" sz="2200" b="1" dirty="0" smtClean="0"/>
            </a:br>
            <a:endParaRPr lang="ru-RU" altLang="ru-RU" sz="3800" b="1" dirty="0" smtClean="0"/>
          </a:p>
        </p:txBody>
      </p:sp>
    </p:spTree>
    <p:extLst>
      <p:ext uri="{BB962C8B-B14F-4D97-AF65-F5344CB8AC3E}">
        <p14:creationId xmlns:p14="http://schemas.microsoft.com/office/powerpoint/2010/main" val="462140685"/>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ru-RU" sz="3200" dirty="0"/>
              <a:t>Работодатель </a:t>
            </a:r>
            <a:r>
              <a:rPr lang="ru-RU" sz="3200" b="1" dirty="0"/>
              <a:t>производит </a:t>
            </a:r>
            <a:r>
              <a:rPr lang="ru-RU" sz="3200" b="1" dirty="0" smtClean="0"/>
              <a:t>компенсационную выплату </a:t>
            </a:r>
            <a:r>
              <a:rPr lang="ru-RU" sz="3200" dirty="0"/>
              <a:t>в связи с потерей работы в размере средней заработной платы за </a:t>
            </a:r>
            <a:r>
              <a:rPr lang="ru-RU" sz="3200" dirty="0" smtClean="0"/>
              <a:t>месяц при </a:t>
            </a:r>
            <a:r>
              <a:rPr lang="ru-RU" sz="3200" dirty="0"/>
              <a:t>расторжении трудового договора по инициативе работника </a:t>
            </a:r>
            <a:r>
              <a:rPr lang="ru-RU" sz="3200" b="1" dirty="0">
                <a:solidFill>
                  <a:srgbClr val="FF0000"/>
                </a:solidFill>
              </a:rPr>
              <a:t>в случае неисполнения работодателем условий трудового договора</a:t>
            </a:r>
          </a:p>
        </p:txBody>
      </p:sp>
      <p:sp>
        <p:nvSpPr>
          <p:cNvPr id="2" name="Заголовок 1"/>
          <p:cNvSpPr>
            <a:spLocks noGrp="1"/>
          </p:cNvSpPr>
          <p:nvPr>
            <p:ph type="title"/>
          </p:nvPr>
        </p:nvSpPr>
        <p:spPr/>
        <p:txBody>
          <a:bodyPr>
            <a:normAutofit fontScale="90000"/>
          </a:bodyPr>
          <a:lstStyle/>
          <a:p>
            <a:pPr algn="ctr"/>
            <a:r>
              <a:rPr lang="ru-RU" b="1" dirty="0"/>
              <a:t>      </a:t>
            </a:r>
            <a:r>
              <a:rPr lang="ru-RU" sz="3100" b="1" dirty="0"/>
              <a:t>Статья 131. Компенсационные выплаты </a:t>
            </a:r>
            <a:br>
              <a:rPr lang="ru-RU" sz="3100" b="1" dirty="0"/>
            </a:br>
            <a:r>
              <a:rPr lang="ru-RU" sz="3100" b="1" dirty="0" smtClean="0"/>
              <a:t>в связи с потерей</a:t>
            </a:r>
            <a:r>
              <a:rPr lang="ru-RU" sz="3100" dirty="0"/>
              <a:t> </a:t>
            </a:r>
            <a:r>
              <a:rPr lang="ru-RU" sz="3100" b="1" dirty="0" smtClean="0"/>
              <a:t>работы</a:t>
            </a:r>
            <a:r>
              <a:rPr lang="ru-RU" sz="3100" dirty="0"/>
              <a:t/>
            </a:r>
            <a:br>
              <a:rPr lang="ru-RU" sz="3100" dirty="0"/>
            </a:br>
            <a:endParaRPr lang="ru-RU" sz="3100" dirty="0"/>
          </a:p>
        </p:txBody>
      </p:sp>
    </p:spTree>
    <p:extLst>
      <p:ext uri="{BB962C8B-B14F-4D97-AF65-F5344CB8AC3E}">
        <p14:creationId xmlns:p14="http://schemas.microsoft.com/office/powerpoint/2010/main" val="13322027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a:t>Интересуют особенности предоставления отпуска </a:t>
            </a:r>
            <a:r>
              <a:rPr lang="ru-RU" dirty="0" err="1"/>
              <a:t>вахтовикам</a:t>
            </a:r>
            <a:r>
              <a:rPr lang="ru-RU" dirty="0"/>
              <a:t>. Ранее мы предоставляли им отпуск в </a:t>
            </a:r>
            <a:r>
              <a:rPr lang="ru-RU" dirty="0" err="1"/>
              <a:t>межвахту</a:t>
            </a:r>
            <a:r>
              <a:rPr lang="ru-RU" dirty="0"/>
              <a:t> и брали пару дней с рабочей вахты. Какие особенности предоставления отпуска частями для работников </a:t>
            </a:r>
            <a:r>
              <a:rPr lang="ru-RU" dirty="0" smtClean="0"/>
              <a:t>вахты с принятием нового Трудового кодекса РК?</a:t>
            </a:r>
            <a:endParaRPr lang="ru-RU" dirty="0"/>
          </a:p>
        </p:txBody>
      </p:sp>
      <p:sp>
        <p:nvSpPr>
          <p:cNvPr id="2" name="Заголовок 1"/>
          <p:cNvSpPr>
            <a:spLocks noGrp="1"/>
          </p:cNvSpPr>
          <p:nvPr>
            <p:ph type="title"/>
          </p:nvPr>
        </p:nvSpPr>
        <p:spPr/>
        <p:txBody>
          <a:bodyPr/>
          <a:lstStyle/>
          <a:p>
            <a:r>
              <a:rPr lang="ru-RU" dirty="0" smtClean="0"/>
              <a:t>Вопрос</a:t>
            </a:r>
            <a:endParaRPr lang="ru-RU" dirty="0"/>
          </a:p>
        </p:txBody>
      </p:sp>
    </p:spTree>
    <p:extLst>
      <p:ext uri="{BB962C8B-B14F-4D97-AF65-F5344CB8AC3E}">
        <p14:creationId xmlns:p14="http://schemas.microsoft.com/office/powerpoint/2010/main" val="22275854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5112568"/>
          </a:xfrm>
        </p:spPr>
        <p:txBody>
          <a:bodyPr>
            <a:normAutofit/>
          </a:bodyPr>
          <a:lstStyle/>
          <a:p>
            <a:r>
              <a:rPr lang="ru-RU" dirty="0"/>
              <a:t>Рабочее время и </a:t>
            </a:r>
            <a:r>
              <a:rPr lang="ru-RU" b="1" dirty="0"/>
              <a:t>время отдыха </a:t>
            </a:r>
            <a:r>
              <a:rPr lang="ru-RU" dirty="0"/>
              <a:t>в пределах учетного периода утверждаются графиком работы на вахте (графиком вахт). </a:t>
            </a:r>
            <a:endParaRPr lang="ru-RU" dirty="0" smtClean="0"/>
          </a:p>
          <a:p>
            <a:pPr marL="0" indent="0">
              <a:buNone/>
            </a:pPr>
            <a:endParaRPr lang="ru-RU" dirty="0" smtClean="0"/>
          </a:p>
          <a:p>
            <a:r>
              <a:rPr lang="ru-RU" dirty="0"/>
              <a:t> </a:t>
            </a:r>
            <a:r>
              <a:rPr lang="ru-RU" dirty="0" smtClean="0"/>
              <a:t>Видами </a:t>
            </a:r>
            <a:r>
              <a:rPr lang="ru-RU" dirty="0"/>
              <a:t>времени отдыха являются:</a:t>
            </a:r>
            <a:br>
              <a:rPr lang="ru-RU" dirty="0"/>
            </a:br>
            <a:r>
              <a:rPr lang="ru-RU" dirty="0"/>
              <a:t>   </a:t>
            </a:r>
            <a:r>
              <a:rPr lang="ru-RU" dirty="0" smtClean="0"/>
              <a:t>1</a:t>
            </a:r>
            <a:r>
              <a:rPr lang="ru-RU" dirty="0"/>
              <a:t>) перерывы в течение рабочего дня (рабочей смены</a:t>
            </a:r>
            <a:r>
              <a:rPr lang="ru-RU" dirty="0" smtClean="0"/>
              <a:t>);</a:t>
            </a:r>
            <a:r>
              <a:rPr lang="ru-RU" dirty="0"/>
              <a:t/>
            </a:r>
            <a:br>
              <a:rPr lang="ru-RU" dirty="0"/>
            </a:br>
            <a:r>
              <a:rPr lang="ru-RU" dirty="0"/>
              <a:t>   </a:t>
            </a:r>
            <a:r>
              <a:rPr lang="ru-RU" dirty="0" smtClean="0"/>
              <a:t>3</a:t>
            </a:r>
            <a:r>
              <a:rPr lang="ru-RU" dirty="0"/>
              <a:t>) выходные дни (</a:t>
            </a:r>
            <a:r>
              <a:rPr lang="ru-RU" b="1" dirty="0" err="1"/>
              <a:t>межвахтовый</a:t>
            </a:r>
            <a:r>
              <a:rPr lang="ru-RU" b="1" dirty="0"/>
              <a:t> отдых</a:t>
            </a:r>
            <a:r>
              <a:rPr lang="ru-RU" dirty="0"/>
              <a:t>);</a:t>
            </a:r>
            <a:br>
              <a:rPr lang="ru-RU" dirty="0"/>
            </a:br>
            <a:r>
              <a:rPr lang="ru-RU" dirty="0"/>
              <a:t>   </a:t>
            </a:r>
            <a:r>
              <a:rPr lang="ru-RU" dirty="0" smtClean="0"/>
              <a:t>5</a:t>
            </a:r>
            <a:r>
              <a:rPr lang="ru-RU" dirty="0"/>
              <a:t>) </a:t>
            </a:r>
            <a:r>
              <a:rPr lang="ru-RU" dirty="0" smtClean="0"/>
              <a:t>отпуска (ст. 80 ТК РК).</a:t>
            </a:r>
            <a:endParaRPr lang="ru-RU" dirty="0"/>
          </a:p>
          <a:p>
            <a:endParaRPr lang="ru-RU" dirty="0"/>
          </a:p>
        </p:txBody>
      </p:sp>
      <p:sp>
        <p:nvSpPr>
          <p:cNvPr id="2" name="Заголовок 1"/>
          <p:cNvSpPr>
            <a:spLocks noGrp="1"/>
          </p:cNvSpPr>
          <p:nvPr>
            <p:ph type="title"/>
          </p:nvPr>
        </p:nvSpPr>
        <p:spPr/>
        <p:txBody>
          <a:bodyPr/>
          <a:lstStyle/>
          <a:p>
            <a:r>
              <a:rPr lang="ru-RU" dirty="0" smtClean="0"/>
              <a:t>Вахтовый метод работы</a:t>
            </a:r>
            <a:endParaRPr lang="ru-RU" dirty="0"/>
          </a:p>
        </p:txBody>
      </p:sp>
    </p:spTree>
    <p:extLst>
      <p:ext uri="{BB962C8B-B14F-4D97-AF65-F5344CB8AC3E}">
        <p14:creationId xmlns:p14="http://schemas.microsoft.com/office/powerpoint/2010/main" val="821905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a:bodyPr>
          <a:lstStyle/>
          <a:p>
            <a:r>
              <a:rPr lang="ru-RU" altLang="ru-RU" dirty="0"/>
              <a:t>Оплачиваемый ежегодный трудовой отпуск предназначен </a:t>
            </a:r>
            <a:r>
              <a:rPr lang="ru-RU" altLang="ru-RU" b="1" dirty="0">
                <a:solidFill>
                  <a:srgbClr val="000099"/>
                </a:solidFill>
              </a:rPr>
              <a:t>для отдыха работника, восстановления работоспособности, укрепления здоровья и иных личных потребностей </a:t>
            </a:r>
            <a:r>
              <a:rPr lang="ru-RU" altLang="ru-RU" b="1" dirty="0" smtClean="0">
                <a:solidFill>
                  <a:srgbClr val="000099"/>
                </a:solidFill>
              </a:rPr>
              <a:t>работника.</a:t>
            </a:r>
          </a:p>
          <a:p>
            <a:endParaRPr lang="ru-RU" b="1" dirty="0">
              <a:solidFill>
                <a:srgbClr val="000099"/>
              </a:solidFill>
            </a:endParaRPr>
          </a:p>
          <a:p>
            <a:r>
              <a:rPr lang="ru-RU" dirty="0"/>
              <a:t>При вахтовом методе работы устанавливается суммированный учет рабочего времени за квартал или иной более длительный период, но не более одного календарного года.</a:t>
            </a:r>
            <a:br>
              <a:rPr lang="ru-RU" dirty="0"/>
            </a:br>
            <a:endParaRPr lang="ru-RU" dirty="0"/>
          </a:p>
        </p:txBody>
      </p:sp>
    </p:spTree>
    <p:extLst>
      <p:ext uri="{BB962C8B-B14F-4D97-AF65-F5344CB8AC3E}">
        <p14:creationId xmlns:p14="http://schemas.microsoft.com/office/powerpoint/2010/main" val="7416231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4857403"/>
          </a:xfrm>
        </p:spPr>
        <p:txBody>
          <a:bodyPr>
            <a:normAutofit fontScale="85000" lnSpcReduction="10000"/>
          </a:bodyPr>
          <a:lstStyle/>
          <a:p>
            <a:r>
              <a:rPr lang="ru-RU" dirty="0"/>
              <a:t>Вопрос по оплате ежегодного трудового оплачиваемого отпуска. Работаю вахтовым методом, 28/28, взял отпуск продолжительностью 35 календарных дней с середины рабочей вахты (проработал на вахте 14 дней) это было 27-го июня, спустя 35 дней начались дни </a:t>
            </a:r>
            <a:r>
              <a:rPr lang="ru-RU" dirty="0" err="1"/>
              <a:t>межвахтового</a:t>
            </a:r>
            <a:r>
              <a:rPr lang="ru-RU" dirty="0"/>
              <a:t> отдыха. Следующая вахта началась 8-го августа. Получил зарплату в начале июля (за предыдущий месяц), после этого никаких поступлений не было. Ожидал, что какие-то деньги будут выплачены в начале августа за июль - так как на него приходилось около 31 дня оплачиваемого трудового отпуска. Проясните, пожалуйста. Получается по факту </a:t>
            </a:r>
            <a:r>
              <a:rPr lang="ru-RU" dirty="0" err="1"/>
              <a:t>как-будто</a:t>
            </a:r>
            <a:r>
              <a:rPr lang="ru-RU" dirty="0"/>
              <a:t> сходил в отпуск без содержания.  </a:t>
            </a:r>
          </a:p>
          <a:p>
            <a:endParaRPr lang="ru-RU" dirty="0"/>
          </a:p>
        </p:txBody>
      </p:sp>
      <p:sp>
        <p:nvSpPr>
          <p:cNvPr id="2" name="Заголовок 1"/>
          <p:cNvSpPr>
            <a:spLocks noGrp="1"/>
          </p:cNvSpPr>
          <p:nvPr>
            <p:ph type="title"/>
          </p:nvPr>
        </p:nvSpPr>
        <p:spPr/>
        <p:txBody>
          <a:bodyPr/>
          <a:lstStyle/>
          <a:p>
            <a:r>
              <a:rPr lang="ru-RU" dirty="0" smtClean="0"/>
              <a:t>Вопрос</a:t>
            </a:r>
            <a:endParaRPr lang="ru-RU" dirty="0"/>
          </a:p>
        </p:txBody>
      </p:sp>
    </p:spTree>
    <p:extLst>
      <p:ext uri="{BB962C8B-B14F-4D97-AF65-F5344CB8AC3E}">
        <p14:creationId xmlns:p14="http://schemas.microsoft.com/office/powerpoint/2010/main" val="5161407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ru-RU" dirty="0"/>
              <a:t>      Дневная (часовая) ставка работника определяется путем деления тарифной ставки (должностного оклада) на количество рабочих дней (часов) в текущем месяце, при пятидневной или шестидневной рабочей неделе, согласно балансу рабочего времени на соответствующий календарный </a:t>
            </a:r>
            <a:r>
              <a:rPr lang="ru-RU" dirty="0" smtClean="0"/>
              <a:t>год (п. 12 Правил).</a:t>
            </a:r>
            <a:r>
              <a:rPr lang="ru-RU" dirty="0"/>
              <a:t/>
            </a:r>
            <a:br>
              <a:rPr lang="ru-RU" dirty="0"/>
            </a:br>
            <a:endParaRPr lang="ru-RU" dirty="0"/>
          </a:p>
        </p:txBody>
      </p:sp>
      <p:sp>
        <p:nvSpPr>
          <p:cNvPr id="3" name="Заголовок 2"/>
          <p:cNvSpPr>
            <a:spLocks noGrp="1"/>
          </p:cNvSpPr>
          <p:nvPr>
            <p:ph type="title"/>
          </p:nvPr>
        </p:nvSpPr>
        <p:spPr/>
        <p:txBody>
          <a:bodyPr>
            <a:noAutofit/>
          </a:bodyPr>
          <a:lstStyle/>
          <a:p>
            <a:pPr algn="ctr"/>
            <a:r>
              <a:rPr lang="ru-RU" altLang="ru-RU" sz="2400" dirty="0"/>
              <a:t>Приказ Министра здрав. РК от 30 ноября 2015 </a:t>
            </a:r>
            <a:r>
              <a:rPr lang="ru-RU" altLang="ru-RU" sz="2400" dirty="0" smtClean="0"/>
              <a:t>г.</a:t>
            </a:r>
            <a:r>
              <a:rPr lang="ru-RU" altLang="ru-RU" sz="2400" dirty="0"/>
              <a:t/>
            </a:r>
            <a:br>
              <a:rPr lang="ru-RU" altLang="ru-RU" sz="2400" dirty="0"/>
            </a:br>
            <a:r>
              <a:rPr lang="ru-RU" altLang="ru-RU" sz="2400" dirty="0"/>
              <a:t>Единые правила исчисления средней заработной платы</a:t>
            </a:r>
            <a:endParaRPr lang="ru-RU" sz="2400" dirty="0"/>
          </a:p>
        </p:txBody>
      </p:sp>
    </p:spTree>
    <p:extLst>
      <p:ext uri="{BB962C8B-B14F-4D97-AF65-F5344CB8AC3E}">
        <p14:creationId xmlns:p14="http://schemas.microsoft.com/office/powerpoint/2010/main" val="327196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3"/>
          <p:cNvSpPr>
            <a:spLocks noGrp="1" noChangeArrowheads="1"/>
          </p:cNvSpPr>
          <p:nvPr>
            <p:ph idx="1"/>
          </p:nvPr>
        </p:nvSpPr>
        <p:spPr>
          <a:xfrm>
            <a:off x="457200" y="1628775"/>
            <a:ext cx="8229600" cy="4238625"/>
          </a:xfrm>
        </p:spPr>
        <p:txBody>
          <a:bodyPr>
            <a:normAutofit fontScale="92500"/>
          </a:bodyPr>
          <a:lstStyle/>
          <a:p>
            <a:pPr eaLnBrk="1" hangingPunct="1">
              <a:lnSpc>
                <a:spcPct val="90000"/>
              </a:lnSpc>
            </a:pPr>
            <a:r>
              <a:rPr lang="ru-RU" altLang="ru-RU" sz="3200" dirty="0" smtClean="0"/>
              <a:t>Оплачиваемый ежегодный трудовой отпуск предназначен </a:t>
            </a:r>
            <a:r>
              <a:rPr lang="ru-RU" altLang="ru-RU" sz="3200" b="1" dirty="0" smtClean="0">
                <a:solidFill>
                  <a:srgbClr val="000099"/>
                </a:solidFill>
              </a:rPr>
              <a:t>для отдыха работника, восстановления работоспособности, укрепления здоровья и иных личных потребностей работника</a:t>
            </a:r>
            <a:r>
              <a:rPr lang="ru-RU" altLang="ru-RU" sz="3200" b="1" dirty="0" smtClean="0"/>
              <a:t> </a:t>
            </a:r>
            <a:r>
              <a:rPr lang="ru-RU" altLang="ru-RU" sz="3200" dirty="0" smtClean="0"/>
              <a:t>и предоставляется на определенное количество календарных дней с сохранением места работы (должности) и средней заработной платы</a:t>
            </a:r>
            <a:r>
              <a:rPr lang="ru-RU" altLang="ru-RU" dirty="0" smtClean="0"/>
              <a:t>.</a:t>
            </a:r>
          </a:p>
        </p:txBody>
      </p:sp>
      <p:sp>
        <p:nvSpPr>
          <p:cNvPr id="6" name="Номер слайда 5"/>
          <p:cNvSpPr>
            <a:spLocks noGrp="1"/>
          </p:cNvSpPr>
          <p:nvPr>
            <p:ph type="sldNum" sz="quarter" idx="12"/>
          </p:nvPr>
        </p:nvSpPr>
        <p:spPr>
          <a:xfrm>
            <a:off x="457200" y="6245225"/>
            <a:ext cx="2133600" cy="476250"/>
          </a:xfrm>
        </p:spPr>
        <p:txBody>
          <a:bodyPr/>
          <a:lstStyle/>
          <a:p>
            <a:pPr algn="l">
              <a:defRPr/>
            </a:pPr>
            <a:fld id="{ECAD2C85-D446-4BB0-A616-61AEB2B8C6F2}" type="slidenum">
              <a:rPr lang="ru-RU" altLang="ru-RU">
                <a:latin typeface="+mn-lt"/>
              </a:rPr>
              <a:pPr algn="l">
                <a:defRPr/>
              </a:pPr>
              <a:t>3</a:t>
            </a:fld>
            <a:endParaRPr lang="ru-RU" altLang="ru-RU">
              <a:latin typeface="+mn-lt"/>
            </a:endParaRPr>
          </a:p>
        </p:txBody>
      </p:sp>
      <p:sp>
        <p:nvSpPr>
          <p:cNvPr id="161796" name="Rectangle 2"/>
          <p:cNvSpPr>
            <a:spLocks noGrp="1" noChangeArrowheads="1"/>
          </p:cNvSpPr>
          <p:nvPr>
            <p:ph type="title"/>
          </p:nvPr>
        </p:nvSpPr>
        <p:spPr/>
        <p:txBody>
          <a:bodyPr/>
          <a:lstStyle/>
          <a:p>
            <a:pPr algn="ctr" eaLnBrk="1" hangingPunct="1"/>
            <a:r>
              <a:rPr lang="ru-RU" altLang="ru-RU" sz="3200" dirty="0" smtClean="0"/>
              <a:t>ежегодный трудовой отпуск (ст. 87 ТК)</a:t>
            </a:r>
          </a:p>
        </p:txBody>
      </p:sp>
    </p:spTree>
    <p:extLst>
      <p:ext uri="{BB962C8B-B14F-4D97-AF65-F5344CB8AC3E}">
        <p14:creationId xmlns:p14="http://schemas.microsoft.com/office/powerpoint/2010/main" val="903474202"/>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smtClean="0"/>
              <a:t>В Компании </a:t>
            </a:r>
            <a:r>
              <a:rPr lang="ru-RU" dirty="0"/>
              <a:t>мы не ведем график отпусков, все трудовые отпуска оформляются по соглашению - является ли это нарушением?</a:t>
            </a:r>
          </a:p>
        </p:txBody>
      </p:sp>
      <p:sp>
        <p:nvSpPr>
          <p:cNvPr id="2" name="Заголовок 1"/>
          <p:cNvSpPr>
            <a:spLocks noGrp="1"/>
          </p:cNvSpPr>
          <p:nvPr>
            <p:ph type="title"/>
          </p:nvPr>
        </p:nvSpPr>
        <p:spPr/>
        <p:txBody>
          <a:bodyPr/>
          <a:lstStyle/>
          <a:p>
            <a:r>
              <a:rPr lang="ru-RU" dirty="0" smtClean="0"/>
              <a:t>Вопрос</a:t>
            </a:r>
            <a:endParaRPr lang="ru-RU" dirty="0"/>
          </a:p>
        </p:txBody>
      </p:sp>
    </p:spTree>
    <p:extLst>
      <p:ext uri="{BB962C8B-B14F-4D97-AF65-F5344CB8AC3E}">
        <p14:creationId xmlns:p14="http://schemas.microsoft.com/office/powerpoint/2010/main" val="10702557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Rectangle 3"/>
          <p:cNvSpPr>
            <a:spLocks noGrp="1" noChangeArrowheads="1"/>
          </p:cNvSpPr>
          <p:nvPr>
            <p:ph idx="1"/>
          </p:nvPr>
        </p:nvSpPr>
        <p:spPr>
          <a:xfrm>
            <a:off x="0" y="0"/>
            <a:ext cx="9144000" cy="6858000"/>
          </a:xfrm>
        </p:spPr>
        <p:txBody>
          <a:bodyPr>
            <a:normAutofit/>
          </a:bodyPr>
          <a:lstStyle/>
          <a:p>
            <a:pPr marL="0" indent="0" algn="ctr" eaLnBrk="1" hangingPunct="1">
              <a:buFont typeface="Wingdings" pitchFamily="2" charset="2"/>
              <a:buNone/>
              <a:defRPr/>
            </a:pPr>
            <a:endParaRPr lang="ru-RU" altLang="ru-RU" sz="2800" b="1" dirty="0" smtClean="0"/>
          </a:p>
          <a:p>
            <a:pPr marL="0" indent="0" algn="just">
              <a:buFont typeface="Wingdings" pitchFamily="2" charset="2"/>
              <a:buNone/>
              <a:defRPr/>
            </a:pPr>
            <a:r>
              <a:rPr lang="ru-RU" dirty="0" smtClean="0"/>
              <a:t>Очередность </a:t>
            </a:r>
            <a:r>
              <a:rPr lang="ru-RU" dirty="0"/>
              <a:t>предоставления оплачиваемых ежегодных трудовых отпусков работникам определяется ежегодно </a:t>
            </a:r>
            <a:r>
              <a:rPr lang="ru-RU" b="1" dirty="0"/>
              <a:t>в соответствии с графиком отпусков</a:t>
            </a:r>
            <a:r>
              <a:rPr lang="ru-RU" dirty="0"/>
              <a:t>, утверждаемым работодателем с учетом мнения работников, либо устанавливается </a:t>
            </a:r>
            <a:r>
              <a:rPr lang="ru-RU" dirty="0">
                <a:solidFill>
                  <a:srgbClr val="FF0000"/>
                </a:solidFill>
              </a:rPr>
              <a:t>вне графика отпусков </a:t>
            </a:r>
            <a:r>
              <a:rPr lang="ru-RU" dirty="0"/>
              <a:t>по соглашению </a:t>
            </a:r>
            <a:r>
              <a:rPr lang="ru-RU" dirty="0" smtClean="0"/>
              <a:t>сторон (ст. 93 ТК РК). </a:t>
            </a:r>
          </a:p>
          <a:p>
            <a:pPr marL="0" indent="0" algn="just">
              <a:buFont typeface="Wingdings" pitchFamily="2" charset="2"/>
              <a:buNone/>
              <a:defRPr/>
            </a:pPr>
            <a:endParaRPr lang="ru-RU" dirty="0"/>
          </a:p>
          <a:p>
            <a:pPr marL="0" indent="0" algn="just">
              <a:buFont typeface="Wingdings" pitchFamily="2" charset="2"/>
              <a:buNone/>
              <a:defRPr/>
            </a:pPr>
            <a:r>
              <a:rPr lang="ru-RU" i="1" dirty="0" smtClean="0"/>
              <a:t>акты </a:t>
            </a:r>
            <a:r>
              <a:rPr lang="ru-RU" i="1" dirty="0"/>
              <a:t>работодателя </a:t>
            </a:r>
            <a:r>
              <a:rPr lang="ru-RU" dirty="0"/>
              <a:t>– приказы, распоряжения, инструкции, правила, положения, графики сменности, графики вахт, </a:t>
            </a:r>
            <a:r>
              <a:rPr lang="ru-RU" b="1" dirty="0"/>
              <a:t>графики отпусков</a:t>
            </a:r>
            <a:r>
              <a:rPr lang="ru-RU" dirty="0"/>
              <a:t>, издаваемые </a:t>
            </a:r>
            <a:r>
              <a:rPr lang="ru-RU" dirty="0" smtClean="0"/>
              <a:t>работодателем (</a:t>
            </a:r>
            <a:r>
              <a:rPr lang="ru-RU" dirty="0" err="1" smtClean="0"/>
              <a:t>п.п</a:t>
            </a:r>
            <a:r>
              <a:rPr lang="ru-RU" dirty="0" smtClean="0"/>
              <a:t>. 41) п. 1 ст. 1 ТК РК);</a:t>
            </a:r>
            <a:endParaRPr lang="ru-RU" dirty="0"/>
          </a:p>
          <a:p>
            <a:pPr eaLnBrk="1" hangingPunct="1">
              <a:defRPr/>
            </a:pPr>
            <a:endParaRPr lang="ru-RU" altLang="ru-RU" dirty="0" smtClean="0"/>
          </a:p>
        </p:txBody>
      </p:sp>
      <p:sp>
        <p:nvSpPr>
          <p:cNvPr id="5" name="Номер слайда 5"/>
          <p:cNvSpPr>
            <a:spLocks noGrp="1"/>
          </p:cNvSpPr>
          <p:nvPr>
            <p:ph type="sldNum" sz="quarter" idx="12"/>
          </p:nvPr>
        </p:nvSpPr>
        <p:spPr>
          <a:xfrm>
            <a:off x="457200" y="6245225"/>
            <a:ext cx="2133600" cy="476250"/>
          </a:xfrm>
        </p:spPr>
        <p:txBody>
          <a:bodyPr/>
          <a:lstStyle/>
          <a:p>
            <a:pPr algn="l">
              <a:defRPr/>
            </a:pPr>
            <a:fld id="{2311D531-87A8-44C6-9F86-9FB528BBE1A1}" type="slidenum">
              <a:rPr lang="ru-RU" altLang="ru-RU">
                <a:latin typeface="+mn-lt"/>
              </a:rPr>
              <a:pPr algn="l">
                <a:defRPr/>
              </a:pPr>
              <a:t>31</a:t>
            </a:fld>
            <a:endParaRPr lang="ru-RU" altLang="ru-RU">
              <a:latin typeface="+mn-lt"/>
            </a:endParaRPr>
          </a:p>
        </p:txBody>
      </p:sp>
    </p:spTree>
    <p:extLst>
      <p:ext uri="{BB962C8B-B14F-4D97-AF65-F5344CB8AC3E}">
        <p14:creationId xmlns:p14="http://schemas.microsoft.com/office/powerpoint/2010/main" val="797892136"/>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idx="1"/>
          </p:nvPr>
        </p:nvSpPr>
        <p:spPr>
          <a:xfrm>
            <a:off x="457200" y="260648"/>
            <a:ext cx="8229600" cy="5865515"/>
          </a:xfrm>
        </p:spPr>
        <p:txBody>
          <a:bodyPr>
            <a:normAutofit fontScale="92500" lnSpcReduction="10000"/>
          </a:bodyPr>
          <a:lstStyle/>
          <a:p>
            <a:pPr eaLnBrk="1" hangingPunct="1"/>
            <a:r>
              <a:rPr lang="ru-RU" altLang="ru-RU" dirty="0" smtClean="0"/>
              <a:t>в случае изменения </a:t>
            </a:r>
            <a:r>
              <a:rPr lang="ru-RU" altLang="ru-RU" b="1" i="1" dirty="0" smtClean="0"/>
              <a:t>в связи с производственной необходимостью </a:t>
            </a:r>
            <a:r>
              <a:rPr lang="ru-RU" altLang="ru-RU" dirty="0" smtClean="0"/>
              <a:t>графика отпусков </a:t>
            </a:r>
            <a:r>
              <a:rPr lang="ru-RU" altLang="ru-RU" dirty="0" smtClean="0">
                <a:solidFill>
                  <a:srgbClr val="FF0000"/>
                </a:solidFill>
              </a:rPr>
              <a:t>работодатель обязан</a:t>
            </a:r>
            <a:r>
              <a:rPr lang="ru-RU" altLang="ru-RU" dirty="0" smtClean="0"/>
              <a:t> уведомить работника об этом не менее чем за две недели до начала трудового отпуска.</a:t>
            </a:r>
          </a:p>
          <a:p>
            <a:pPr eaLnBrk="1" hangingPunct="1"/>
            <a:endParaRPr lang="ru-RU" altLang="ru-RU" dirty="0"/>
          </a:p>
          <a:p>
            <a:r>
              <a:rPr lang="ru-RU" b="1" dirty="0" smtClean="0"/>
              <a:t>производственная </a:t>
            </a:r>
            <a:r>
              <a:rPr lang="ru-RU" b="1" dirty="0"/>
              <a:t>необходимость </a:t>
            </a:r>
            <a:r>
              <a:rPr lang="ru-RU" dirty="0"/>
              <a:t>– выполнение работ в целях предотвращения или ликвидации стихийного бедствия, аварии или немедленного устранения их последствий, для предотвращения несчастных случаев, простоя, гибели или порчи имущества и в других исключительных случаях, а также для замещения временно отсутствующего работника;</a:t>
            </a:r>
            <a:br>
              <a:rPr lang="ru-RU" dirty="0"/>
            </a:br>
            <a:endParaRPr lang="ru-RU" altLang="ru-RU" dirty="0" smtClean="0"/>
          </a:p>
          <a:p>
            <a:pPr eaLnBrk="1" hangingPunct="1"/>
            <a:endParaRPr lang="ru-RU" altLang="ru-RU" dirty="0" smtClean="0"/>
          </a:p>
        </p:txBody>
      </p:sp>
      <p:sp>
        <p:nvSpPr>
          <p:cNvPr id="5" name="Номер слайда 5"/>
          <p:cNvSpPr>
            <a:spLocks noGrp="1"/>
          </p:cNvSpPr>
          <p:nvPr>
            <p:ph type="sldNum" sz="quarter" idx="12"/>
          </p:nvPr>
        </p:nvSpPr>
        <p:spPr>
          <a:xfrm>
            <a:off x="457200" y="6245225"/>
            <a:ext cx="2133600" cy="476250"/>
          </a:xfrm>
        </p:spPr>
        <p:txBody>
          <a:bodyPr/>
          <a:lstStyle/>
          <a:p>
            <a:pPr algn="l">
              <a:defRPr/>
            </a:pPr>
            <a:fld id="{6EA35F5F-590E-4316-B142-726C1EBD8C95}" type="slidenum">
              <a:rPr lang="ru-RU" altLang="ru-RU">
                <a:latin typeface="+mn-lt"/>
              </a:rPr>
              <a:pPr algn="l">
                <a:defRPr/>
              </a:pPr>
              <a:t>32</a:t>
            </a:fld>
            <a:endParaRPr lang="ru-RU" altLang="ru-RU">
              <a:latin typeface="+mn-lt"/>
            </a:endParaRPr>
          </a:p>
        </p:txBody>
      </p:sp>
    </p:spTree>
    <p:extLst>
      <p:ext uri="{BB962C8B-B14F-4D97-AF65-F5344CB8AC3E}">
        <p14:creationId xmlns:p14="http://schemas.microsoft.com/office/powerpoint/2010/main" val="3856335245"/>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1" name="Rectangle 3"/>
          <p:cNvSpPr>
            <a:spLocks noGrp="1" noChangeArrowheads="1"/>
          </p:cNvSpPr>
          <p:nvPr>
            <p:ph idx="1"/>
          </p:nvPr>
        </p:nvSpPr>
        <p:spPr>
          <a:xfrm>
            <a:off x="457200" y="1484313"/>
            <a:ext cx="8291513" cy="5113337"/>
          </a:xfrm>
        </p:spPr>
        <p:txBody>
          <a:bodyPr>
            <a:normAutofit lnSpcReduction="10000"/>
          </a:bodyPr>
          <a:lstStyle/>
          <a:p>
            <a:pPr>
              <a:defRPr/>
            </a:pPr>
            <a:r>
              <a:rPr lang="ru-RU" sz="2400" dirty="0"/>
              <a:t>В трудовой стаж при предоставлении оплачиваемого ежегодного трудового отпуска </a:t>
            </a:r>
            <a:r>
              <a:rPr lang="ru-RU" sz="2400" b="1" dirty="0"/>
              <a:t>включаются: </a:t>
            </a:r>
          </a:p>
          <a:p>
            <a:pPr>
              <a:defRPr/>
            </a:pPr>
            <a:r>
              <a:rPr lang="ru-RU" sz="2400" dirty="0"/>
              <a:t>1) фактически проработанное время; </a:t>
            </a:r>
          </a:p>
          <a:p>
            <a:pPr>
              <a:defRPr/>
            </a:pPr>
            <a:r>
              <a:rPr lang="ru-RU" sz="2400" dirty="0"/>
              <a:t>2) время, когда работник фактически не работал, но за ним сохранялись место работы (должность) и заработная плата полностью или частично; </a:t>
            </a:r>
          </a:p>
          <a:p>
            <a:pPr>
              <a:defRPr/>
            </a:pPr>
            <a:r>
              <a:rPr lang="ru-RU" sz="2400" dirty="0"/>
              <a:t>3) время, когда работник фактически не работал в связи с временной нетрудоспособностью, в том числе время нахождения в отпуске по беременности и родам; </a:t>
            </a:r>
          </a:p>
          <a:p>
            <a:pPr>
              <a:defRPr/>
            </a:pPr>
            <a:r>
              <a:rPr lang="ru-RU" sz="2400" dirty="0"/>
              <a:t>4)	время, когда работник фактически не работал перед восстановлением на работе.</a:t>
            </a:r>
          </a:p>
          <a:p>
            <a:pPr>
              <a:defRPr/>
            </a:pPr>
            <a:r>
              <a:rPr lang="ru-RU" sz="2400" dirty="0"/>
              <a:t> </a:t>
            </a:r>
          </a:p>
          <a:p>
            <a:pPr eaLnBrk="1" hangingPunct="1">
              <a:lnSpc>
                <a:spcPct val="90000"/>
              </a:lnSpc>
              <a:defRPr/>
            </a:pPr>
            <a:endParaRPr lang="ru-RU" altLang="ru-RU" sz="2100" b="1" dirty="0" smtClean="0">
              <a:effectLst>
                <a:outerShdw blurRad="38100" dist="38100" dir="2700000" algn="tl">
                  <a:srgbClr val="C0C0C0"/>
                </a:outerShdw>
              </a:effectLst>
            </a:endParaRPr>
          </a:p>
        </p:txBody>
      </p:sp>
      <p:sp>
        <p:nvSpPr>
          <p:cNvPr id="6" name="Номер слайда 5"/>
          <p:cNvSpPr>
            <a:spLocks noGrp="1"/>
          </p:cNvSpPr>
          <p:nvPr>
            <p:ph type="sldNum" sz="quarter" idx="12"/>
          </p:nvPr>
        </p:nvSpPr>
        <p:spPr>
          <a:xfrm>
            <a:off x="457200" y="6245225"/>
            <a:ext cx="2133600" cy="476250"/>
          </a:xfrm>
        </p:spPr>
        <p:txBody>
          <a:bodyPr/>
          <a:lstStyle/>
          <a:p>
            <a:pPr algn="l">
              <a:defRPr/>
            </a:pPr>
            <a:fld id="{DC9CF2CF-D63E-4965-8634-3A566F11006A}" type="slidenum">
              <a:rPr lang="ru-RU" altLang="en-US">
                <a:latin typeface="+mn-lt"/>
              </a:rPr>
              <a:pPr algn="l">
                <a:defRPr/>
              </a:pPr>
              <a:t>33</a:t>
            </a:fld>
            <a:endParaRPr lang="ru-RU" altLang="en-US">
              <a:latin typeface="+mn-lt"/>
            </a:endParaRPr>
          </a:p>
        </p:txBody>
      </p:sp>
      <p:sp>
        <p:nvSpPr>
          <p:cNvPr id="112643" name="Rectangle 2"/>
          <p:cNvSpPr>
            <a:spLocks noGrp="1" noChangeArrowheads="1"/>
          </p:cNvSpPr>
          <p:nvPr>
            <p:ph type="title"/>
          </p:nvPr>
        </p:nvSpPr>
        <p:spPr/>
        <p:txBody>
          <a:bodyPr>
            <a:normAutofit fontScale="90000"/>
          </a:bodyPr>
          <a:lstStyle/>
          <a:p>
            <a:pPr algn="ctr">
              <a:defRPr/>
            </a:pPr>
            <a:r>
              <a:rPr lang="ru-RU" sz="3200" dirty="0" smtClean="0"/>
              <a:t/>
            </a:r>
            <a:br>
              <a:rPr lang="ru-RU" sz="3200" dirty="0" smtClean="0"/>
            </a:br>
            <a:r>
              <a:rPr lang="ru-RU" sz="2700" b="1" dirty="0" smtClean="0"/>
              <a:t>Исчисление </a:t>
            </a:r>
            <a:r>
              <a:rPr lang="ru-RU" sz="2700" b="1" dirty="0"/>
              <a:t>трудового стажа </a:t>
            </a:r>
            <a:r>
              <a:rPr lang="ru-RU" sz="2700" b="1" dirty="0" smtClean="0"/>
              <a:t>при предоставлении</a:t>
            </a:r>
            <a:r>
              <a:rPr lang="kk-KZ" sz="2700" b="1" dirty="0" smtClean="0"/>
              <a:t> </a:t>
            </a:r>
            <a:r>
              <a:rPr lang="ru-RU" sz="2700" b="1" dirty="0" smtClean="0"/>
              <a:t>трудового </a:t>
            </a:r>
            <a:r>
              <a:rPr lang="ru-RU" sz="2700" b="1" dirty="0"/>
              <a:t>отпуска</a:t>
            </a:r>
            <a:br>
              <a:rPr lang="ru-RU" sz="2700" b="1" dirty="0"/>
            </a:br>
            <a:endParaRPr lang="ru-RU" altLang="ru-RU" sz="2700" b="1" dirty="0" smtClean="0"/>
          </a:p>
        </p:txBody>
      </p:sp>
    </p:spTree>
    <p:extLst>
      <p:ext uri="{BB962C8B-B14F-4D97-AF65-F5344CB8AC3E}">
        <p14:creationId xmlns:p14="http://schemas.microsoft.com/office/powerpoint/2010/main" val="673446853"/>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1" name="Rectangle 3"/>
          <p:cNvSpPr>
            <a:spLocks noGrp="1" noChangeArrowheads="1"/>
          </p:cNvSpPr>
          <p:nvPr>
            <p:ph idx="1"/>
          </p:nvPr>
        </p:nvSpPr>
        <p:spPr>
          <a:xfrm>
            <a:off x="457200" y="476673"/>
            <a:ext cx="8291513" cy="6120978"/>
          </a:xfrm>
        </p:spPr>
        <p:txBody>
          <a:bodyPr>
            <a:normAutofit fontScale="92500" lnSpcReduction="10000"/>
          </a:bodyPr>
          <a:lstStyle/>
          <a:p>
            <a:pPr>
              <a:defRPr/>
            </a:pPr>
            <a:r>
              <a:rPr lang="ru-RU" sz="2400" dirty="0"/>
              <a:t>В трудовой стаж при предоставлении оплачиваемого ежегодного трудового отпуска </a:t>
            </a:r>
            <a:r>
              <a:rPr lang="ru-RU" sz="2400" b="1" dirty="0"/>
              <a:t>включаются: </a:t>
            </a:r>
            <a:endParaRPr lang="ru-RU" sz="2400" b="1" dirty="0" smtClean="0"/>
          </a:p>
          <a:p>
            <a:pPr marL="0" indent="0">
              <a:buNone/>
              <a:defRPr/>
            </a:pPr>
            <a:endParaRPr lang="ru-RU" sz="2400" b="1" dirty="0"/>
          </a:p>
          <a:p>
            <a:pPr>
              <a:defRPr/>
            </a:pPr>
            <a:r>
              <a:rPr lang="ru-RU" dirty="0"/>
              <a:t>1</a:t>
            </a:r>
            <a:r>
              <a:rPr lang="ru-RU" dirty="0" smtClean="0"/>
              <a:t>) </a:t>
            </a:r>
            <a:r>
              <a:rPr lang="ru-RU" dirty="0" smtClean="0">
                <a:solidFill>
                  <a:srgbClr val="FF0000"/>
                </a:solidFill>
              </a:rPr>
              <a:t>ИСКЛЮЧИТЬ; </a:t>
            </a:r>
            <a:endParaRPr lang="ru-RU" dirty="0">
              <a:solidFill>
                <a:srgbClr val="FF0000"/>
              </a:solidFill>
            </a:endParaRPr>
          </a:p>
          <a:p>
            <a:pPr>
              <a:defRPr/>
            </a:pPr>
            <a:r>
              <a:rPr lang="ru-RU" dirty="0"/>
              <a:t>2) время, когда работник фактически не работал, но за ним сохранялись место работы (должность) и заработная плата полностью или частично; </a:t>
            </a:r>
          </a:p>
          <a:p>
            <a:pPr>
              <a:defRPr/>
            </a:pPr>
            <a:r>
              <a:rPr lang="ru-RU" dirty="0"/>
              <a:t>3) время, когда работник фактически не работал в связи с временной нетрудоспособностью, в том числе время нахождения в отпуске по беременности и родам; </a:t>
            </a:r>
          </a:p>
          <a:p>
            <a:pPr>
              <a:defRPr/>
            </a:pPr>
            <a:r>
              <a:rPr lang="ru-RU" dirty="0"/>
              <a:t>4)	время, когда работник фактически не работал перед восстановлением на работе.</a:t>
            </a:r>
          </a:p>
          <a:p>
            <a:pPr>
              <a:defRPr/>
            </a:pPr>
            <a:r>
              <a:rPr lang="ru-RU" sz="2400" dirty="0"/>
              <a:t> </a:t>
            </a:r>
          </a:p>
          <a:p>
            <a:pPr eaLnBrk="1" hangingPunct="1">
              <a:lnSpc>
                <a:spcPct val="90000"/>
              </a:lnSpc>
              <a:defRPr/>
            </a:pPr>
            <a:endParaRPr lang="ru-RU" altLang="ru-RU" sz="2100" b="1" dirty="0" smtClean="0">
              <a:effectLst>
                <a:outerShdw blurRad="38100" dist="38100" dir="2700000" algn="tl">
                  <a:srgbClr val="C0C0C0"/>
                </a:outerShdw>
              </a:effectLst>
            </a:endParaRPr>
          </a:p>
        </p:txBody>
      </p:sp>
      <p:sp>
        <p:nvSpPr>
          <p:cNvPr id="6" name="Номер слайда 5"/>
          <p:cNvSpPr>
            <a:spLocks noGrp="1"/>
          </p:cNvSpPr>
          <p:nvPr>
            <p:ph type="sldNum" sz="quarter" idx="12"/>
          </p:nvPr>
        </p:nvSpPr>
        <p:spPr>
          <a:xfrm>
            <a:off x="457200" y="6245225"/>
            <a:ext cx="2133600" cy="476250"/>
          </a:xfrm>
        </p:spPr>
        <p:txBody>
          <a:bodyPr/>
          <a:lstStyle/>
          <a:p>
            <a:pPr algn="l">
              <a:defRPr/>
            </a:pPr>
            <a:fld id="{DC9CF2CF-D63E-4965-8634-3A566F11006A}" type="slidenum">
              <a:rPr lang="ru-RU" altLang="en-US">
                <a:latin typeface="+mn-lt"/>
              </a:rPr>
              <a:pPr algn="l">
                <a:defRPr/>
              </a:pPr>
              <a:t>34</a:t>
            </a:fld>
            <a:endParaRPr lang="ru-RU" altLang="en-US">
              <a:latin typeface="+mn-lt"/>
            </a:endParaRPr>
          </a:p>
        </p:txBody>
      </p:sp>
    </p:spTree>
    <p:extLst>
      <p:ext uri="{BB962C8B-B14F-4D97-AF65-F5344CB8AC3E}">
        <p14:creationId xmlns:p14="http://schemas.microsoft.com/office/powerpoint/2010/main" val="3296898028"/>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196975"/>
            <a:ext cx="8229600" cy="5184775"/>
          </a:xfrm>
        </p:spPr>
        <p:txBody>
          <a:bodyPr>
            <a:normAutofit/>
          </a:bodyPr>
          <a:lstStyle/>
          <a:p>
            <a:pPr marL="109728" indent="0">
              <a:buFont typeface="Wingdings" pitchFamily="2" charset="2"/>
              <a:buNone/>
              <a:defRPr/>
            </a:pPr>
            <a:r>
              <a:rPr lang="ru-RU" dirty="0"/>
              <a:t>1. Оплачиваемый ежегодный трудовой отпуск переносится полностью или в его части в случаях:</a:t>
            </a:r>
          </a:p>
          <a:p>
            <a:pPr>
              <a:defRPr/>
            </a:pPr>
            <a:r>
              <a:rPr lang="ru-RU" dirty="0"/>
              <a:t>временной нетрудоспособности работника; </a:t>
            </a:r>
          </a:p>
          <a:p>
            <a:pPr>
              <a:defRPr/>
            </a:pPr>
            <a:r>
              <a:rPr lang="ru-RU" dirty="0" smtClean="0"/>
              <a:t>при </a:t>
            </a:r>
            <a:r>
              <a:rPr lang="ru-RU" dirty="0"/>
              <a:t>отпуске по беременности и родам</a:t>
            </a:r>
            <a:r>
              <a:rPr lang="ru-RU" dirty="0" smtClean="0"/>
              <a:t>.</a:t>
            </a:r>
          </a:p>
          <a:p>
            <a:pPr marL="109728" indent="0">
              <a:buFont typeface="Wingdings" pitchFamily="2" charset="2"/>
              <a:buNone/>
              <a:defRPr/>
            </a:pPr>
            <a:r>
              <a:rPr lang="ru-RU" dirty="0"/>
              <a:t>2. Оплачиваемый ежегодный трудовой отпуск (его часть) </a:t>
            </a:r>
            <a:r>
              <a:rPr lang="ru-RU" dirty="0">
                <a:solidFill>
                  <a:srgbClr val="FF0000"/>
                </a:solidFill>
              </a:rPr>
              <a:t>в случаях, предусмотренных пунктом 1 настоящей </a:t>
            </a:r>
            <a:r>
              <a:rPr lang="ru-RU" dirty="0"/>
              <a:t>статьи, переносится по просьбе работника в период нахождения в оплачиваемом ежегодном трудовом отпуске.</a:t>
            </a:r>
          </a:p>
        </p:txBody>
      </p:sp>
      <p:sp>
        <p:nvSpPr>
          <p:cNvPr id="162819" name="Заголовок 2"/>
          <p:cNvSpPr>
            <a:spLocks noGrp="1"/>
          </p:cNvSpPr>
          <p:nvPr>
            <p:ph type="title"/>
          </p:nvPr>
        </p:nvSpPr>
        <p:spPr>
          <a:xfrm>
            <a:off x="457200" y="274638"/>
            <a:ext cx="8075613" cy="777875"/>
          </a:xfrm>
        </p:spPr>
        <p:txBody>
          <a:bodyPr>
            <a:normAutofit fontScale="90000"/>
          </a:bodyPr>
          <a:lstStyle/>
          <a:p>
            <a:pPr algn="ctr"/>
            <a:r>
              <a:rPr lang="ru-RU" altLang="ru-RU" sz="2400" smtClean="0"/>
              <a:t>Случаи и порядок перенесения оплачиваемого ежегодного трудового отпуска</a:t>
            </a:r>
            <a:br>
              <a:rPr lang="ru-RU" altLang="ru-RU" sz="2400" smtClean="0"/>
            </a:br>
            <a:endParaRPr lang="ru-RU" altLang="ru-RU" sz="2400" smtClean="0"/>
          </a:p>
        </p:txBody>
      </p:sp>
    </p:spTree>
    <p:extLst>
      <p:ext uri="{BB962C8B-B14F-4D97-AF65-F5344CB8AC3E}">
        <p14:creationId xmlns:p14="http://schemas.microsoft.com/office/powerpoint/2010/main" val="38309342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Объект 2"/>
          <p:cNvSpPr>
            <a:spLocks noGrp="1"/>
          </p:cNvSpPr>
          <p:nvPr>
            <p:ph idx="1"/>
          </p:nvPr>
        </p:nvSpPr>
        <p:spPr>
          <a:xfrm>
            <a:off x="457200" y="476250"/>
            <a:ext cx="8229600" cy="5649913"/>
          </a:xfrm>
        </p:spPr>
        <p:txBody>
          <a:bodyPr/>
          <a:lstStyle/>
          <a:p>
            <a:r>
              <a:rPr lang="ru-RU" altLang="ru-RU" dirty="0" smtClean="0"/>
              <a:t>Удержания из заработной платы работника для погашения его задолженности перед организацией, в которой он работает, могут производиться </a:t>
            </a:r>
            <a:r>
              <a:rPr lang="ru-RU" altLang="ru-RU" dirty="0" smtClean="0">
                <a:solidFill>
                  <a:srgbClr val="FF0000"/>
                </a:solidFill>
              </a:rPr>
              <a:t>на основании акта работодателя </a:t>
            </a:r>
            <a:r>
              <a:rPr lang="ru-RU" altLang="ru-RU" dirty="0" smtClean="0"/>
              <a:t>с </a:t>
            </a:r>
            <a:r>
              <a:rPr lang="ru-RU" altLang="ru-RU" dirty="0" err="1" smtClean="0"/>
              <a:t>письменн</a:t>
            </a:r>
            <a:r>
              <a:rPr lang="kk-KZ" altLang="ru-RU" dirty="0" smtClean="0"/>
              <a:t>ым</a:t>
            </a:r>
            <a:r>
              <a:rPr lang="ru-RU" altLang="ru-RU" dirty="0" smtClean="0"/>
              <a:t> </a:t>
            </a:r>
            <a:r>
              <a:rPr lang="ru-RU" altLang="ru-RU" dirty="0" err="1" smtClean="0"/>
              <a:t>уведомлени</a:t>
            </a:r>
            <a:r>
              <a:rPr lang="kk-KZ" altLang="ru-RU" dirty="0" smtClean="0"/>
              <a:t>ем</a:t>
            </a:r>
            <a:r>
              <a:rPr lang="ru-RU" altLang="ru-RU" dirty="0" smtClean="0"/>
              <a:t> работника:</a:t>
            </a:r>
          </a:p>
          <a:p>
            <a:pPr marL="0" indent="0">
              <a:buNone/>
            </a:pPr>
            <a:endParaRPr lang="ru-RU" altLang="ru-RU" dirty="0" smtClean="0"/>
          </a:p>
          <a:p>
            <a:r>
              <a:rPr lang="ru-RU" altLang="ru-RU" dirty="0" smtClean="0"/>
              <a:t>4) в случае </a:t>
            </a:r>
            <a:r>
              <a:rPr lang="ru-RU" altLang="ru-RU" dirty="0" smtClean="0">
                <a:solidFill>
                  <a:srgbClr val="FF0000"/>
                </a:solidFill>
              </a:rPr>
              <a:t>перенесения</a:t>
            </a:r>
            <a:r>
              <a:rPr lang="ru-RU" altLang="ru-RU" dirty="0" smtClean="0"/>
              <a:t>  ежегодного оплачиваемого трудового отпуска; </a:t>
            </a:r>
          </a:p>
          <a:p>
            <a:endParaRPr lang="ru-RU" altLang="ru-RU" dirty="0" smtClean="0"/>
          </a:p>
        </p:txBody>
      </p:sp>
    </p:spTree>
    <p:extLst>
      <p:ext uri="{BB962C8B-B14F-4D97-AF65-F5344CB8AC3E}">
        <p14:creationId xmlns:p14="http://schemas.microsoft.com/office/powerpoint/2010/main" val="23745119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333375"/>
            <a:ext cx="8229600" cy="6048375"/>
          </a:xfrm>
        </p:spPr>
        <p:txBody>
          <a:bodyPr/>
          <a:lstStyle/>
          <a:p>
            <a:pPr>
              <a:defRPr/>
            </a:pPr>
            <a:r>
              <a:rPr lang="ru-RU" dirty="0"/>
              <a:t>Перенесенный трудовой отпуск </a:t>
            </a:r>
            <a:r>
              <a:rPr lang="ru-RU" b="1" dirty="0"/>
              <a:t>по соглашению сторон </a:t>
            </a:r>
            <a:r>
              <a:rPr lang="ru-RU" dirty="0"/>
              <a:t>может быть присоединен к трудовому отпуску за следующий рабочий год или предоставлен по просьбе работника отдельно в текущем рабочем году</a:t>
            </a:r>
            <a:r>
              <a:rPr lang="ru-RU" dirty="0" smtClean="0"/>
              <a:t>.</a:t>
            </a:r>
          </a:p>
          <a:p>
            <a:pPr marL="109728" indent="0">
              <a:buFont typeface="Wingdings" pitchFamily="2" charset="2"/>
              <a:buNone/>
              <a:defRPr/>
            </a:pPr>
            <a:endParaRPr lang="ru-RU" dirty="0"/>
          </a:p>
          <a:p>
            <a:pPr>
              <a:defRPr/>
            </a:pPr>
            <a:r>
              <a:rPr lang="ru-RU" dirty="0" smtClean="0"/>
              <a:t>Запрещается </a:t>
            </a:r>
            <a:r>
              <a:rPr lang="ru-RU" dirty="0" err="1"/>
              <a:t>непредоставление</a:t>
            </a:r>
            <a:r>
              <a:rPr lang="ru-RU" dirty="0"/>
              <a:t> </a:t>
            </a:r>
            <a:r>
              <a:rPr lang="ru-RU" i="1" dirty="0"/>
              <a:t>неиспользованного оплачиваемого ежегодного трудового отпуска </a:t>
            </a:r>
            <a:r>
              <a:rPr lang="ru-RU" dirty="0">
                <a:solidFill>
                  <a:srgbClr val="FF0000"/>
                </a:solidFill>
              </a:rPr>
              <a:t>либо его части</a:t>
            </a:r>
            <a:r>
              <a:rPr lang="ru-RU" dirty="0"/>
              <a:t> в течение двух лет подряд.</a:t>
            </a:r>
          </a:p>
          <a:p>
            <a:pPr>
              <a:defRPr/>
            </a:pPr>
            <a:endParaRPr lang="ru-RU" dirty="0"/>
          </a:p>
        </p:txBody>
      </p:sp>
    </p:spTree>
    <p:extLst>
      <p:ext uri="{BB962C8B-B14F-4D97-AF65-F5344CB8AC3E}">
        <p14:creationId xmlns:p14="http://schemas.microsoft.com/office/powerpoint/2010/main" val="10676812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r>
              <a:rPr lang="ru-RU" dirty="0"/>
              <a:t>1. Работодатель обязан за счет своих средств выплачивать работникам социальное пособие по временной нетрудоспособности</a:t>
            </a:r>
            <a:r>
              <a:rPr lang="ru-RU" dirty="0" smtClean="0"/>
              <a:t>.</a:t>
            </a:r>
          </a:p>
          <a:p>
            <a:pPr marL="109728" indent="0">
              <a:buNone/>
            </a:pPr>
            <a:r>
              <a:rPr lang="ru-RU" dirty="0"/>
              <a:t/>
            </a:r>
            <a:br>
              <a:rPr lang="ru-RU" dirty="0"/>
            </a:br>
            <a:r>
              <a:rPr lang="ru-RU" dirty="0"/>
              <a:t>     </a:t>
            </a:r>
            <a:r>
              <a:rPr lang="ru-RU" dirty="0" smtClean="0"/>
              <a:t>4</a:t>
            </a:r>
            <a:r>
              <a:rPr lang="ru-RU" dirty="0"/>
              <a:t>. Социальное пособие по временной нетрудоспособности не выплачивается:</a:t>
            </a:r>
            <a:br>
              <a:rPr lang="ru-RU" dirty="0"/>
            </a:br>
            <a:r>
              <a:rPr lang="ru-RU" dirty="0" smtClean="0"/>
              <a:t>	5</a:t>
            </a:r>
            <a:r>
              <a:rPr lang="ru-RU" dirty="0"/>
              <a:t>) за дни временной нетрудоспособности, </a:t>
            </a:r>
            <a:r>
              <a:rPr lang="ru-RU" b="1" i="1" dirty="0"/>
              <a:t>приходящиеся на оплачиваемый ежегодный трудовой отпуск</a:t>
            </a:r>
            <a:r>
              <a:rPr lang="ru-RU" dirty="0"/>
              <a:t>.</a:t>
            </a:r>
            <a:br>
              <a:rPr lang="ru-RU" dirty="0"/>
            </a:br>
            <a:endParaRPr lang="ru-RU" dirty="0"/>
          </a:p>
        </p:txBody>
      </p:sp>
      <p:sp>
        <p:nvSpPr>
          <p:cNvPr id="3" name="Заголовок 2"/>
          <p:cNvSpPr>
            <a:spLocks noGrp="1"/>
          </p:cNvSpPr>
          <p:nvPr>
            <p:ph type="title"/>
          </p:nvPr>
        </p:nvSpPr>
        <p:spPr/>
        <p:txBody>
          <a:bodyPr>
            <a:noAutofit/>
          </a:bodyPr>
          <a:lstStyle/>
          <a:p>
            <a:pPr algn="ctr"/>
            <a:r>
              <a:rPr lang="ru-RU" sz="2000" b="0" dirty="0" smtClean="0">
                <a:effectLst/>
              </a:rPr>
              <a:t/>
            </a:r>
            <a:br>
              <a:rPr lang="ru-RU" sz="2000" b="0" dirty="0" smtClean="0">
                <a:effectLst/>
              </a:rPr>
            </a:br>
            <a:r>
              <a:rPr lang="ru-RU" sz="2000" b="0" dirty="0" smtClean="0">
                <a:effectLst/>
              </a:rPr>
              <a:t>Статья </a:t>
            </a:r>
            <a:r>
              <a:rPr lang="ru-RU" sz="2000" b="0" dirty="0">
                <a:effectLst/>
              </a:rPr>
              <a:t>133. Выплата работникам социального пособия по</a:t>
            </a:r>
            <a:br>
              <a:rPr lang="ru-RU" sz="2000" b="0" dirty="0">
                <a:effectLst/>
              </a:rPr>
            </a:br>
            <a:r>
              <a:rPr lang="ru-RU" sz="2000" b="0" dirty="0">
                <a:effectLst/>
              </a:rPr>
              <a:t>                  временной нетрудоспособности за счет средств</a:t>
            </a:r>
            <a:br>
              <a:rPr lang="ru-RU" sz="2000" b="0" dirty="0">
                <a:effectLst/>
              </a:rPr>
            </a:br>
            <a:r>
              <a:rPr lang="ru-RU" sz="2000" b="0" dirty="0">
                <a:effectLst/>
              </a:rPr>
              <a:t>                  работодателя</a:t>
            </a:r>
            <a:br>
              <a:rPr lang="ru-RU" sz="2000" b="0" dirty="0">
                <a:effectLst/>
              </a:rPr>
            </a:br>
            <a:endParaRPr lang="ru-RU" sz="2000" b="0" dirty="0"/>
          </a:p>
        </p:txBody>
      </p:sp>
    </p:spTree>
    <p:extLst>
      <p:ext uri="{BB962C8B-B14F-4D97-AF65-F5344CB8AC3E}">
        <p14:creationId xmlns:p14="http://schemas.microsoft.com/office/powerpoint/2010/main" val="34966621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ru-RU" dirty="0"/>
              <a:t>У сотрудника в графике отпусков запланирован отпуск 01 октября, он пишет заявление о переносе отпуска на 22 августа. Будет ли являться отпуск 22 августа запланированным? Или все-таки он будет являться незапланированным (вне графика)?</a:t>
            </a:r>
          </a:p>
          <a:p>
            <a:endParaRPr lang="ru-RU" dirty="0"/>
          </a:p>
        </p:txBody>
      </p:sp>
      <p:sp>
        <p:nvSpPr>
          <p:cNvPr id="3" name="Заголовок 2"/>
          <p:cNvSpPr>
            <a:spLocks noGrp="1"/>
          </p:cNvSpPr>
          <p:nvPr>
            <p:ph type="title"/>
          </p:nvPr>
        </p:nvSpPr>
        <p:spPr/>
        <p:txBody>
          <a:bodyPr/>
          <a:lstStyle/>
          <a:p>
            <a:r>
              <a:rPr lang="ru-RU" dirty="0" smtClean="0"/>
              <a:t>Вопрос</a:t>
            </a:r>
            <a:endParaRPr lang="ru-RU" dirty="0"/>
          </a:p>
        </p:txBody>
      </p:sp>
    </p:spTree>
    <p:extLst>
      <p:ext uri="{BB962C8B-B14F-4D97-AF65-F5344CB8AC3E}">
        <p14:creationId xmlns:p14="http://schemas.microsoft.com/office/powerpoint/2010/main" val="38735769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body" sz="half" idx="1"/>
          </p:nvPr>
        </p:nvSpPr>
        <p:spPr>
          <a:xfrm>
            <a:off x="457200" y="1196975"/>
            <a:ext cx="4906963" cy="4929188"/>
          </a:xfrm>
        </p:spPr>
        <p:txBody>
          <a:bodyPr/>
          <a:lstStyle/>
          <a:p>
            <a:pPr eaLnBrk="1" hangingPunct="1">
              <a:buFont typeface="Wingdings" pitchFamily="2" charset="2"/>
              <a:buNone/>
            </a:pPr>
            <a:r>
              <a:rPr lang="ru-RU" altLang="ru-RU" sz="2600" smtClean="0"/>
              <a:t>   </a:t>
            </a:r>
            <a:endParaRPr lang="ru-RU" altLang="ru-RU" b="1" smtClean="0"/>
          </a:p>
          <a:p>
            <a:pPr>
              <a:buFont typeface="Wingdings" pitchFamily="2" charset="2"/>
              <a:buNone/>
            </a:pPr>
            <a:r>
              <a:rPr lang="ru-RU" altLang="ru-RU" sz="2600" smtClean="0"/>
              <a:t>    </a:t>
            </a:r>
            <a:r>
              <a:rPr lang="ru-RU" altLang="ru-RU" sz="3600" smtClean="0"/>
              <a:t>Предоставление отпуска оформляется актом работодателя.</a:t>
            </a:r>
          </a:p>
        </p:txBody>
      </p:sp>
      <p:pic>
        <p:nvPicPr>
          <p:cNvPr id="326659" name="Picture 3" descr="BS00975_"/>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4648200" y="2619375"/>
            <a:ext cx="4038600" cy="2492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Номер слайда 6"/>
          <p:cNvSpPr>
            <a:spLocks noGrp="1"/>
          </p:cNvSpPr>
          <p:nvPr>
            <p:ph type="sldNum" sz="quarter" idx="11"/>
          </p:nvPr>
        </p:nvSpPr>
        <p:spPr>
          <a:xfrm>
            <a:off x="457200" y="6245225"/>
            <a:ext cx="2133600" cy="476250"/>
          </a:xfrm>
        </p:spPr>
        <p:txBody>
          <a:bodyPr/>
          <a:lstStyle/>
          <a:p>
            <a:pPr algn="l">
              <a:defRPr/>
            </a:pPr>
            <a:fld id="{E076BEC6-7277-4B95-A7DC-B152F8093A86}" type="slidenum">
              <a:rPr lang="ru-RU" altLang="en-US">
                <a:latin typeface="+mn-lt"/>
              </a:rPr>
              <a:pPr algn="l">
                <a:defRPr/>
              </a:pPr>
              <a:t>4</a:t>
            </a:fld>
            <a:endParaRPr lang="ru-RU" altLang="en-US">
              <a:latin typeface="+mn-lt"/>
            </a:endParaRPr>
          </a:p>
        </p:txBody>
      </p:sp>
    </p:spTree>
    <p:extLst>
      <p:ext uri="{BB962C8B-B14F-4D97-AF65-F5344CB8AC3E}">
        <p14:creationId xmlns:p14="http://schemas.microsoft.com/office/powerpoint/2010/main" val="131598236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nodeType="clickEffect">
                                  <p:stCondLst>
                                    <p:cond delay="0"/>
                                  </p:stCondLst>
                                  <p:iterate type="lt">
                                    <p:tmPct val="0"/>
                                  </p:iterate>
                                  <p:childTnLst>
                                    <p:set>
                                      <p:cBhvr>
                                        <p:cTn id="6" dur="1" fill="hold">
                                          <p:stCondLst>
                                            <p:cond delay="0"/>
                                          </p:stCondLst>
                                        </p:cTn>
                                        <p:tgtEl>
                                          <p:spTgt spid="326659"/>
                                        </p:tgtEl>
                                        <p:attrNameLst>
                                          <p:attrName>style.visibility</p:attrName>
                                        </p:attrNameLst>
                                      </p:cBhvr>
                                      <p:to>
                                        <p:strVal val="visible"/>
                                      </p:to>
                                    </p:set>
                                    <p:animEffect transition="in" filter="blinds(vertical)">
                                      <p:cBhvr>
                                        <p:cTn id="7" dur="500"/>
                                        <p:tgtEl>
                                          <p:spTgt spid="32665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1" presetClass="entr" presetSubtype="0" fill="hold" nodeType="clickEffect">
                                  <p:stCondLst>
                                    <p:cond delay="0"/>
                                  </p:stCondLst>
                                  <p:iterate type="lt">
                                    <p:tmPct val="5000"/>
                                  </p:iterate>
                                  <p:childTnLst>
                                    <p:set>
                                      <p:cBhvr>
                                        <p:cTn id="11" dur="1" fill="hold">
                                          <p:stCondLst>
                                            <p:cond delay="0"/>
                                          </p:stCondLst>
                                        </p:cTn>
                                        <p:tgtEl>
                                          <p:spTgt spid="326659"/>
                                        </p:tgtEl>
                                        <p:attrNameLst>
                                          <p:attrName>style.visibility</p:attrName>
                                        </p:attrNameLst>
                                      </p:cBhvr>
                                      <p:to>
                                        <p:strVal val="visible"/>
                                      </p:to>
                                    </p:set>
                                    <p:anim calcmode="lin" valueType="num">
                                      <p:cBhvr>
                                        <p:cTn id="12" dur="1000" fill="hold"/>
                                        <p:tgtEl>
                                          <p:spTgt spid="326659"/>
                                        </p:tgtEl>
                                        <p:attrNameLst>
                                          <p:attrName>ppt_w</p:attrName>
                                        </p:attrNameLst>
                                      </p:cBhvr>
                                      <p:tavLst>
                                        <p:tav tm="0">
                                          <p:val>
                                            <p:fltVal val="0"/>
                                          </p:val>
                                        </p:tav>
                                        <p:tav tm="100000">
                                          <p:val>
                                            <p:strVal val="#ppt_w"/>
                                          </p:val>
                                        </p:tav>
                                      </p:tavLst>
                                    </p:anim>
                                    <p:anim calcmode="lin" valueType="num">
                                      <p:cBhvr>
                                        <p:cTn id="13" dur="1000" fill="hold"/>
                                        <p:tgtEl>
                                          <p:spTgt spid="326659"/>
                                        </p:tgtEl>
                                        <p:attrNameLst>
                                          <p:attrName>ppt_h</p:attrName>
                                        </p:attrNameLst>
                                      </p:cBhvr>
                                      <p:tavLst>
                                        <p:tav tm="0">
                                          <p:val>
                                            <p:fltVal val="0"/>
                                          </p:val>
                                        </p:tav>
                                        <p:tav tm="100000">
                                          <p:val>
                                            <p:strVal val="#ppt_h"/>
                                          </p:val>
                                        </p:tav>
                                      </p:tavLst>
                                    </p:anim>
                                    <p:anim calcmode="lin" valueType="num">
                                      <p:cBhvr>
                                        <p:cTn id="14" dur="1000" fill="hold"/>
                                        <p:tgtEl>
                                          <p:spTgt spid="326659"/>
                                        </p:tgtEl>
                                        <p:attrNameLst>
                                          <p:attrName>style.rotation</p:attrName>
                                        </p:attrNameLst>
                                      </p:cBhvr>
                                      <p:tavLst>
                                        <p:tav tm="0">
                                          <p:val>
                                            <p:fltVal val="90"/>
                                          </p:val>
                                        </p:tav>
                                        <p:tav tm="100000">
                                          <p:val>
                                            <p:fltVal val="0"/>
                                          </p:val>
                                        </p:tav>
                                      </p:tavLst>
                                    </p:anim>
                                    <p:animEffect transition="in" filter="fade">
                                      <p:cBhvr>
                                        <p:cTn id="15" dur="1000"/>
                                        <p:tgtEl>
                                          <p:spTgt spid="3266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3"/>
          <p:cNvSpPr>
            <a:spLocks noGrp="1" noChangeArrowheads="1"/>
          </p:cNvSpPr>
          <p:nvPr>
            <p:ph idx="1"/>
          </p:nvPr>
        </p:nvSpPr>
        <p:spPr>
          <a:xfrm>
            <a:off x="684213" y="981075"/>
            <a:ext cx="8154987" cy="5616575"/>
          </a:xfrm>
        </p:spPr>
        <p:txBody>
          <a:bodyPr/>
          <a:lstStyle/>
          <a:p>
            <a:pPr eaLnBrk="1" hangingPunct="1">
              <a:lnSpc>
                <a:spcPct val="90000"/>
              </a:lnSpc>
              <a:buFont typeface="Wingdings" pitchFamily="2" charset="2"/>
              <a:buNone/>
            </a:pPr>
            <a:endParaRPr lang="ru-RU" altLang="ru-RU" b="1" smtClean="0"/>
          </a:p>
          <a:p>
            <a:pPr>
              <a:lnSpc>
                <a:spcPct val="90000"/>
              </a:lnSpc>
            </a:pPr>
            <a:r>
              <a:rPr lang="ru-RU" altLang="ru-RU" sz="2400" b="1" smtClean="0"/>
              <a:t>трудовой отпуск может быть </a:t>
            </a:r>
            <a:r>
              <a:rPr lang="ru-RU" altLang="ru-RU" sz="2400" smtClean="0">
                <a:solidFill>
                  <a:srgbClr val="FF0000"/>
                </a:solidFill>
              </a:rPr>
              <a:t>в случае производственной необходимости</a:t>
            </a:r>
            <a:r>
              <a:rPr lang="ru-RU" altLang="ru-RU" sz="2400" smtClean="0"/>
              <a:t> </a:t>
            </a:r>
            <a:r>
              <a:rPr lang="ru-RU" altLang="ru-RU" sz="2400" b="1" smtClean="0"/>
              <a:t>прерван работодателем только с письменного согласия работника. </a:t>
            </a:r>
          </a:p>
          <a:p>
            <a:pPr eaLnBrk="1" hangingPunct="1">
              <a:lnSpc>
                <a:spcPct val="90000"/>
              </a:lnSpc>
            </a:pPr>
            <a:r>
              <a:rPr lang="ru-RU" altLang="ru-RU" sz="2400" b="1" smtClean="0"/>
              <a:t>Отказ работника от предложения работодателя не является нарушением трудовой дисциплины.</a:t>
            </a:r>
            <a:r>
              <a:rPr lang="ru-RU" altLang="ru-RU" sz="2400" smtClean="0"/>
              <a:t> </a:t>
            </a:r>
          </a:p>
          <a:p>
            <a:pPr eaLnBrk="1" hangingPunct="1">
              <a:lnSpc>
                <a:spcPct val="90000"/>
              </a:lnSpc>
            </a:pPr>
            <a:r>
              <a:rPr lang="ru-RU" altLang="ru-RU" sz="2400" smtClean="0">
                <a:solidFill>
                  <a:srgbClr val="000099"/>
                </a:solidFill>
              </a:rPr>
              <a:t>не допускается отзыв из отпуска:</a:t>
            </a:r>
          </a:p>
          <a:p>
            <a:pPr eaLnBrk="1" hangingPunct="1">
              <a:lnSpc>
                <a:spcPct val="90000"/>
              </a:lnSpc>
            </a:pPr>
            <a:r>
              <a:rPr lang="ru-RU" altLang="ru-RU" sz="2400" smtClean="0"/>
              <a:t>работников, не достигших 18 лет </a:t>
            </a:r>
          </a:p>
          <a:p>
            <a:pPr eaLnBrk="1" hangingPunct="1">
              <a:lnSpc>
                <a:spcPct val="90000"/>
              </a:lnSpc>
            </a:pPr>
            <a:r>
              <a:rPr lang="ru-RU" altLang="ru-RU" sz="2400" smtClean="0"/>
              <a:t>беременных женщин</a:t>
            </a:r>
          </a:p>
          <a:p>
            <a:pPr eaLnBrk="1" hangingPunct="1">
              <a:lnSpc>
                <a:spcPct val="90000"/>
              </a:lnSpc>
            </a:pPr>
            <a:r>
              <a:rPr lang="ru-RU" altLang="ru-RU" sz="2400" smtClean="0"/>
              <a:t>работников, занятых на тяжелых работах, работах с вредными (особо вредными), опасными условиями труда </a:t>
            </a:r>
          </a:p>
        </p:txBody>
      </p:sp>
      <p:sp>
        <p:nvSpPr>
          <p:cNvPr id="6" name="Номер слайда 5"/>
          <p:cNvSpPr>
            <a:spLocks noGrp="1"/>
          </p:cNvSpPr>
          <p:nvPr>
            <p:ph type="sldNum" sz="quarter" idx="12"/>
          </p:nvPr>
        </p:nvSpPr>
        <p:spPr>
          <a:xfrm>
            <a:off x="457200" y="6245225"/>
            <a:ext cx="2133600" cy="476250"/>
          </a:xfrm>
        </p:spPr>
        <p:txBody>
          <a:bodyPr/>
          <a:lstStyle/>
          <a:p>
            <a:pPr algn="l">
              <a:defRPr/>
            </a:pPr>
            <a:fld id="{310212C7-DF87-4EA4-8DEC-37DCF4012E20}" type="slidenum">
              <a:rPr lang="ru-RU" altLang="en-US">
                <a:latin typeface="+mn-lt"/>
              </a:rPr>
              <a:pPr algn="l">
                <a:defRPr/>
              </a:pPr>
              <a:t>40</a:t>
            </a:fld>
            <a:endParaRPr lang="ru-RU" altLang="en-US">
              <a:latin typeface="+mn-lt"/>
            </a:endParaRPr>
          </a:p>
        </p:txBody>
      </p:sp>
      <p:sp>
        <p:nvSpPr>
          <p:cNvPr id="173060" name="Rectangle 2"/>
          <p:cNvSpPr>
            <a:spLocks noGrp="1" noChangeArrowheads="1"/>
          </p:cNvSpPr>
          <p:nvPr>
            <p:ph type="title"/>
          </p:nvPr>
        </p:nvSpPr>
        <p:spPr>
          <a:xfrm>
            <a:off x="457200" y="277813"/>
            <a:ext cx="8229600" cy="944562"/>
          </a:xfrm>
        </p:spPr>
        <p:txBody>
          <a:bodyPr/>
          <a:lstStyle/>
          <a:p>
            <a:pPr algn="ctr" eaLnBrk="1" hangingPunct="1"/>
            <a:r>
              <a:rPr lang="ru-RU" altLang="ru-RU" sz="3800" b="1" smtClean="0"/>
              <a:t>Отзыв из отпуска</a:t>
            </a:r>
            <a:r>
              <a:rPr lang="ru-RU" altLang="ru-RU" sz="3800" smtClean="0"/>
              <a:t> </a:t>
            </a:r>
            <a:r>
              <a:rPr lang="ru-RU" altLang="ru-RU" sz="3600" b="1" smtClean="0"/>
              <a:t>(ст. 95 ТК)</a:t>
            </a:r>
          </a:p>
        </p:txBody>
      </p:sp>
    </p:spTree>
    <p:extLst>
      <p:ext uri="{BB962C8B-B14F-4D97-AF65-F5344CB8AC3E}">
        <p14:creationId xmlns:p14="http://schemas.microsoft.com/office/powerpoint/2010/main" val="3370663595"/>
      </p:ext>
    </p:extLst>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3"/>
          <p:cNvSpPr>
            <a:spLocks noGrp="1" noChangeArrowheads="1"/>
          </p:cNvSpPr>
          <p:nvPr>
            <p:ph idx="1"/>
          </p:nvPr>
        </p:nvSpPr>
        <p:spPr>
          <a:xfrm>
            <a:off x="457200" y="333375"/>
            <a:ext cx="8229600" cy="5797550"/>
          </a:xfrm>
        </p:spPr>
        <p:txBody>
          <a:bodyPr/>
          <a:lstStyle/>
          <a:p>
            <a:pPr eaLnBrk="1" hangingPunct="1"/>
            <a:r>
              <a:rPr lang="ru-RU" altLang="ru-RU" dirty="0" smtClean="0"/>
              <a:t>Неиспользованная в связи с отзывом часть оплачиваемого ежегодного трудового отпуска </a:t>
            </a:r>
            <a:r>
              <a:rPr lang="ru-RU" altLang="ru-RU" dirty="0" smtClean="0">
                <a:solidFill>
                  <a:srgbClr val="FF0000"/>
                </a:solidFill>
              </a:rPr>
              <a:t>по соглашению сторон </a:t>
            </a:r>
            <a:r>
              <a:rPr lang="ru-RU" altLang="ru-RU" dirty="0" smtClean="0"/>
              <a:t>предоставляется:</a:t>
            </a:r>
          </a:p>
          <a:p>
            <a:pPr marL="109728" indent="0" eaLnBrk="1" hangingPunct="1">
              <a:buNone/>
            </a:pPr>
            <a:endParaRPr lang="ru-RU" altLang="ru-RU" dirty="0" smtClean="0"/>
          </a:p>
          <a:p>
            <a:r>
              <a:rPr lang="ru-RU" altLang="ru-RU" dirty="0" smtClean="0"/>
              <a:t>в течение текущего </a:t>
            </a:r>
            <a:r>
              <a:rPr lang="ru-RU" altLang="ru-RU" i="1" dirty="0" smtClean="0">
                <a:solidFill>
                  <a:srgbClr val="FF0000"/>
                </a:solidFill>
              </a:rPr>
              <a:t>рабочего года </a:t>
            </a:r>
          </a:p>
          <a:p>
            <a:r>
              <a:rPr lang="ru-RU" altLang="ru-RU" dirty="0" smtClean="0"/>
              <a:t>в следующем </a:t>
            </a:r>
            <a:r>
              <a:rPr lang="ru-RU" altLang="ru-RU" i="1" dirty="0" smtClean="0">
                <a:solidFill>
                  <a:srgbClr val="FF0000"/>
                </a:solidFill>
              </a:rPr>
              <a:t>рабочем году </a:t>
            </a:r>
            <a:r>
              <a:rPr lang="ru-RU" altLang="ru-RU" dirty="0" smtClean="0"/>
              <a:t>в любое время </a:t>
            </a:r>
          </a:p>
          <a:p>
            <a:r>
              <a:rPr lang="ru-RU" altLang="ru-RU" dirty="0" smtClean="0"/>
              <a:t>присоединяется к оплачиваемому ежегодному трудовому отпуску </a:t>
            </a:r>
            <a:r>
              <a:rPr lang="ru-RU" altLang="ru-RU" i="1" dirty="0" smtClean="0">
                <a:solidFill>
                  <a:srgbClr val="FF0000"/>
                </a:solidFill>
              </a:rPr>
              <a:t>за следующий рабочий год. </a:t>
            </a:r>
          </a:p>
        </p:txBody>
      </p:sp>
      <p:sp>
        <p:nvSpPr>
          <p:cNvPr id="5" name="Номер слайда 5"/>
          <p:cNvSpPr>
            <a:spLocks noGrp="1"/>
          </p:cNvSpPr>
          <p:nvPr>
            <p:ph type="sldNum" sz="quarter" idx="12"/>
          </p:nvPr>
        </p:nvSpPr>
        <p:spPr>
          <a:xfrm>
            <a:off x="457200" y="6245225"/>
            <a:ext cx="2133600" cy="476250"/>
          </a:xfrm>
        </p:spPr>
        <p:txBody>
          <a:bodyPr/>
          <a:lstStyle/>
          <a:p>
            <a:pPr algn="l">
              <a:defRPr/>
            </a:pPr>
            <a:fld id="{7967416B-AA89-4CDE-B6CE-5A53DAFB1C2C}" type="slidenum">
              <a:rPr lang="ru-RU" altLang="en-US">
                <a:latin typeface="+mn-lt"/>
              </a:rPr>
              <a:pPr algn="l">
                <a:defRPr/>
              </a:pPr>
              <a:t>41</a:t>
            </a:fld>
            <a:endParaRPr lang="ru-RU" altLang="en-US">
              <a:latin typeface="+mn-lt"/>
            </a:endParaRPr>
          </a:p>
        </p:txBody>
      </p:sp>
    </p:spTree>
    <p:extLst>
      <p:ext uri="{BB962C8B-B14F-4D97-AF65-F5344CB8AC3E}">
        <p14:creationId xmlns:p14="http://schemas.microsoft.com/office/powerpoint/2010/main" val="2052331979"/>
      </p:ext>
    </p:extLst>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250"/>
            <a:ext cx="8229600" cy="5649913"/>
          </a:xfrm>
        </p:spPr>
        <p:txBody>
          <a:bodyPr>
            <a:normAutofit/>
          </a:bodyPr>
          <a:lstStyle/>
          <a:p>
            <a:pPr marL="109728" indent="0">
              <a:buNone/>
              <a:defRPr/>
            </a:pPr>
            <a:endParaRPr lang="ru-RU" dirty="0" smtClean="0"/>
          </a:p>
          <a:p>
            <a:pPr>
              <a:defRPr/>
            </a:pPr>
            <a:r>
              <a:rPr lang="ru-RU" dirty="0" smtClean="0"/>
              <a:t>Удержания </a:t>
            </a:r>
            <a:r>
              <a:rPr lang="ru-RU" dirty="0"/>
              <a:t>из заработной платы работника для погашения его задолженности перед организацией, в которой он работает, могут производиться </a:t>
            </a:r>
            <a:r>
              <a:rPr lang="ru-RU" dirty="0">
                <a:solidFill>
                  <a:srgbClr val="FF0000"/>
                </a:solidFill>
              </a:rPr>
              <a:t>на основании акта работодателя</a:t>
            </a:r>
            <a:r>
              <a:rPr lang="ru-RU" dirty="0"/>
              <a:t> с </a:t>
            </a:r>
            <a:r>
              <a:rPr lang="ru-RU" dirty="0" err="1"/>
              <a:t>письменн</a:t>
            </a:r>
            <a:r>
              <a:rPr lang="kk-KZ" dirty="0"/>
              <a:t>ым</a:t>
            </a:r>
            <a:r>
              <a:rPr lang="ru-RU" dirty="0"/>
              <a:t> </a:t>
            </a:r>
            <a:r>
              <a:rPr lang="ru-RU" dirty="0" err="1"/>
              <a:t>уведомлени</a:t>
            </a:r>
            <a:r>
              <a:rPr lang="kk-KZ" dirty="0"/>
              <a:t>ем</a:t>
            </a:r>
            <a:r>
              <a:rPr lang="ru-RU" dirty="0"/>
              <a:t> работника</a:t>
            </a:r>
            <a:r>
              <a:rPr lang="ru-RU" dirty="0" smtClean="0"/>
              <a:t>:</a:t>
            </a:r>
          </a:p>
          <a:p>
            <a:pPr marL="109728" indent="0">
              <a:buNone/>
              <a:defRPr/>
            </a:pPr>
            <a:endParaRPr lang="ru-RU" dirty="0"/>
          </a:p>
          <a:p>
            <a:pPr>
              <a:defRPr/>
            </a:pPr>
            <a:r>
              <a:rPr lang="ru-RU" dirty="0" smtClean="0"/>
              <a:t>4</a:t>
            </a:r>
            <a:r>
              <a:rPr lang="ru-RU" dirty="0"/>
              <a:t>) в </a:t>
            </a:r>
            <a:r>
              <a:rPr lang="ru-RU" dirty="0" smtClean="0"/>
              <a:t>случае отзыва </a:t>
            </a:r>
            <a:r>
              <a:rPr lang="ru-RU" dirty="0"/>
              <a:t>работника из ежегодного оплачиваемого трудового отпуска, </a:t>
            </a:r>
            <a:r>
              <a:rPr lang="ru-RU" b="1" dirty="0">
                <a:solidFill>
                  <a:srgbClr val="FF0000"/>
                </a:solidFill>
              </a:rPr>
              <a:t>за исключением пункта 3 статьи 9</a:t>
            </a:r>
            <a:r>
              <a:rPr lang="kk-KZ" b="1" dirty="0" smtClean="0">
                <a:solidFill>
                  <a:srgbClr val="FF0000"/>
                </a:solidFill>
              </a:rPr>
              <a:t>5  </a:t>
            </a:r>
            <a:r>
              <a:rPr lang="ru-RU" b="1" dirty="0" smtClean="0">
                <a:solidFill>
                  <a:srgbClr val="FF0000"/>
                </a:solidFill>
              </a:rPr>
              <a:t>Кодекса</a:t>
            </a:r>
            <a:r>
              <a:rPr lang="ru-RU" b="1" dirty="0">
                <a:solidFill>
                  <a:srgbClr val="FF0000"/>
                </a:solidFill>
              </a:rPr>
              <a:t>; </a:t>
            </a:r>
          </a:p>
          <a:p>
            <a:pPr>
              <a:defRPr/>
            </a:pPr>
            <a:endParaRPr lang="ru-RU" dirty="0"/>
          </a:p>
        </p:txBody>
      </p:sp>
    </p:spTree>
    <p:extLst>
      <p:ext uri="{BB962C8B-B14F-4D97-AF65-F5344CB8AC3E}">
        <p14:creationId xmlns:p14="http://schemas.microsoft.com/office/powerpoint/2010/main" val="42880020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3"/>
          <p:cNvSpPr>
            <a:spLocks noGrp="1" noChangeArrowheads="1"/>
          </p:cNvSpPr>
          <p:nvPr>
            <p:ph idx="1"/>
          </p:nvPr>
        </p:nvSpPr>
        <p:spPr>
          <a:xfrm>
            <a:off x="457200" y="1412875"/>
            <a:ext cx="8229600" cy="4718050"/>
          </a:xfrm>
        </p:spPr>
        <p:txBody>
          <a:bodyPr/>
          <a:lstStyle/>
          <a:p>
            <a:r>
              <a:rPr lang="ru-RU" altLang="ru-RU" sz="2800" dirty="0" smtClean="0"/>
              <a:t>При отзыве работника из оплачиваемого ежегодного трудового отпуска </a:t>
            </a:r>
            <a:r>
              <a:rPr lang="ru-RU" altLang="ru-RU" sz="2800" b="1" dirty="0" smtClean="0"/>
              <a:t>вместо </a:t>
            </a:r>
            <a:r>
              <a:rPr lang="ru-RU" altLang="ru-RU" sz="2800" dirty="0" smtClean="0"/>
              <a:t>предоставления неиспользованной части отпуска </a:t>
            </a:r>
            <a:r>
              <a:rPr lang="ru-RU" altLang="ru-RU" sz="2800" b="1" dirty="0" smtClean="0"/>
              <a:t>в другое время </a:t>
            </a:r>
            <a:r>
              <a:rPr lang="ru-RU" altLang="ru-RU" sz="2800" dirty="0" smtClean="0"/>
              <a:t>по соглашению между работником и работодателем работнику </a:t>
            </a:r>
            <a:r>
              <a:rPr lang="ru-RU" altLang="ru-RU" sz="2800" dirty="0" smtClean="0">
                <a:solidFill>
                  <a:srgbClr val="FF0000"/>
                </a:solidFill>
              </a:rPr>
              <a:t>производится компенсационная выплата </a:t>
            </a:r>
            <a:r>
              <a:rPr lang="ru-RU" altLang="ru-RU" sz="2800" b="1" dirty="0" smtClean="0">
                <a:solidFill>
                  <a:srgbClr val="FF0000"/>
                </a:solidFill>
              </a:rPr>
              <a:t>за дни </a:t>
            </a:r>
            <a:r>
              <a:rPr lang="ru-RU" altLang="ru-RU" sz="2800" dirty="0" smtClean="0">
                <a:solidFill>
                  <a:srgbClr val="FF0000"/>
                </a:solidFill>
              </a:rPr>
              <a:t>неиспользованной части оплачиваемого ежегодного трудового отпуска.</a:t>
            </a:r>
          </a:p>
          <a:p>
            <a:pPr eaLnBrk="1" hangingPunct="1"/>
            <a:endParaRPr lang="ru-RU" altLang="ru-RU" sz="2800" dirty="0" smtClean="0"/>
          </a:p>
        </p:txBody>
      </p:sp>
      <p:sp>
        <p:nvSpPr>
          <p:cNvPr id="6" name="Номер слайда 5"/>
          <p:cNvSpPr>
            <a:spLocks noGrp="1"/>
          </p:cNvSpPr>
          <p:nvPr>
            <p:ph type="sldNum" sz="quarter" idx="12"/>
          </p:nvPr>
        </p:nvSpPr>
        <p:spPr>
          <a:xfrm>
            <a:off x="457200" y="6245225"/>
            <a:ext cx="2133600" cy="476250"/>
          </a:xfrm>
        </p:spPr>
        <p:txBody>
          <a:bodyPr/>
          <a:lstStyle/>
          <a:p>
            <a:pPr algn="l">
              <a:defRPr/>
            </a:pPr>
            <a:fld id="{F830023C-F093-4758-8A0B-024B0ED2E91C}" type="slidenum">
              <a:rPr lang="ru-RU" altLang="en-US">
                <a:latin typeface="+mn-lt"/>
              </a:rPr>
              <a:pPr algn="l">
                <a:defRPr/>
              </a:pPr>
              <a:t>43</a:t>
            </a:fld>
            <a:endParaRPr lang="ru-RU" altLang="en-US">
              <a:latin typeface="+mn-lt"/>
            </a:endParaRPr>
          </a:p>
        </p:txBody>
      </p:sp>
      <p:sp>
        <p:nvSpPr>
          <p:cNvPr id="176132" name="Rectangle 2"/>
          <p:cNvSpPr>
            <a:spLocks noGrp="1" noChangeArrowheads="1"/>
          </p:cNvSpPr>
          <p:nvPr>
            <p:ph type="title"/>
          </p:nvPr>
        </p:nvSpPr>
        <p:spPr/>
        <p:txBody>
          <a:bodyPr/>
          <a:lstStyle/>
          <a:p>
            <a:pPr eaLnBrk="1" hangingPunct="1"/>
            <a:r>
              <a:rPr lang="ru-RU" altLang="ru-RU" smtClean="0"/>
              <a:t>Статья 95 ТК</a:t>
            </a:r>
          </a:p>
        </p:txBody>
      </p:sp>
    </p:spTree>
    <p:extLst>
      <p:ext uri="{BB962C8B-B14F-4D97-AF65-F5344CB8AC3E}">
        <p14:creationId xmlns:p14="http://schemas.microsoft.com/office/powerpoint/2010/main" val="818721125"/>
      </p:ext>
    </p:extLst>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250"/>
            <a:ext cx="8229600" cy="5649913"/>
          </a:xfrm>
        </p:spPr>
        <p:txBody>
          <a:bodyPr>
            <a:normAutofit/>
          </a:bodyPr>
          <a:lstStyle/>
          <a:p>
            <a:pPr marL="109728" indent="0">
              <a:buNone/>
              <a:defRPr/>
            </a:pPr>
            <a:endParaRPr lang="ru-RU" dirty="0" smtClean="0"/>
          </a:p>
          <a:p>
            <a:pPr>
              <a:defRPr/>
            </a:pPr>
            <a:r>
              <a:rPr lang="ru-RU" dirty="0" smtClean="0"/>
              <a:t>Удержания </a:t>
            </a:r>
            <a:r>
              <a:rPr lang="ru-RU" dirty="0"/>
              <a:t>из заработной платы работника для погашения его задолженности перед организацией, в которой он работает, могут производиться </a:t>
            </a:r>
            <a:r>
              <a:rPr lang="ru-RU" dirty="0">
                <a:solidFill>
                  <a:srgbClr val="FF0000"/>
                </a:solidFill>
              </a:rPr>
              <a:t>на основании акта работодателя</a:t>
            </a:r>
            <a:r>
              <a:rPr lang="ru-RU" dirty="0"/>
              <a:t> с </a:t>
            </a:r>
            <a:r>
              <a:rPr lang="ru-RU" dirty="0" err="1"/>
              <a:t>письменн</a:t>
            </a:r>
            <a:r>
              <a:rPr lang="kk-KZ" dirty="0"/>
              <a:t>ым</a:t>
            </a:r>
            <a:r>
              <a:rPr lang="ru-RU" dirty="0"/>
              <a:t> </a:t>
            </a:r>
            <a:r>
              <a:rPr lang="ru-RU" dirty="0" err="1"/>
              <a:t>уведомлени</a:t>
            </a:r>
            <a:r>
              <a:rPr lang="kk-KZ" dirty="0"/>
              <a:t>ем</a:t>
            </a:r>
            <a:r>
              <a:rPr lang="ru-RU" dirty="0"/>
              <a:t> работника</a:t>
            </a:r>
            <a:r>
              <a:rPr lang="ru-RU" dirty="0" smtClean="0"/>
              <a:t>:</a:t>
            </a:r>
          </a:p>
          <a:p>
            <a:pPr marL="109728" indent="0">
              <a:buNone/>
              <a:defRPr/>
            </a:pPr>
            <a:endParaRPr lang="ru-RU" dirty="0"/>
          </a:p>
          <a:p>
            <a:pPr>
              <a:defRPr/>
            </a:pPr>
            <a:r>
              <a:rPr lang="ru-RU" dirty="0" smtClean="0"/>
              <a:t>4</a:t>
            </a:r>
            <a:r>
              <a:rPr lang="ru-RU" dirty="0"/>
              <a:t>) в </a:t>
            </a:r>
            <a:r>
              <a:rPr lang="ru-RU" dirty="0" smtClean="0"/>
              <a:t>случае отзыва </a:t>
            </a:r>
            <a:r>
              <a:rPr lang="ru-RU" dirty="0"/>
              <a:t>работника из ежегодного оплачиваемого трудового отпуска, </a:t>
            </a:r>
            <a:r>
              <a:rPr lang="ru-RU" sz="3200" b="1" dirty="0">
                <a:solidFill>
                  <a:srgbClr val="FF0000"/>
                </a:solidFill>
              </a:rPr>
              <a:t>за исключением пункта 3 статьи 9</a:t>
            </a:r>
            <a:r>
              <a:rPr lang="kk-KZ" sz="3200" b="1" dirty="0" smtClean="0">
                <a:solidFill>
                  <a:srgbClr val="FF0000"/>
                </a:solidFill>
              </a:rPr>
              <a:t>5  </a:t>
            </a:r>
            <a:r>
              <a:rPr lang="ru-RU" sz="3200" b="1" dirty="0" smtClean="0">
                <a:solidFill>
                  <a:srgbClr val="FF0000"/>
                </a:solidFill>
              </a:rPr>
              <a:t>Кодекса</a:t>
            </a:r>
            <a:r>
              <a:rPr lang="ru-RU" sz="3200" b="1" dirty="0">
                <a:solidFill>
                  <a:srgbClr val="FF0000"/>
                </a:solidFill>
              </a:rPr>
              <a:t>; </a:t>
            </a:r>
          </a:p>
          <a:p>
            <a:pPr>
              <a:defRPr/>
            </a:pPr>
            <a:endParaRPr lang="ru-RU" dirty="0"/>
          </a:p>
        </p:txBody>
      </p:sp>
    </p:spTree>
    <p:extLst>
      <p:ext uri="{BB962C8B-B14F-4D97-AF65-F5344CB8AC3E}">
        <p14:creationId xmlns:p14="http://schemas.microsoft.com/office/powerpoint/2010/main" val="378722677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Объект 1"/>
          <p:cNvSpPr>
            <a:spLocks noGrp="1"/>
          </p:cNvSpPr>
          <p:nvPr>
            <p:ph idx="1"/>
          </p:nvPr>
        </p:nvSpPr>
        <p:spPr>
          <a:xfrm>
            <a:off x="457200" y="836613"/>
            <a:ext cx="8435975" cy="5170487"/>
          </a:xfrm>
        </p:spPr>
        <p:txBody>
          <a:bodyPr>
            <a:normAutofit/>
          </a:bodyPr>
          <a:lstStyle/>
          <a:p>
            <a:pPr>
              <a:defRPr/>
            </a:pPr>
            <a:r>
              <a:rPr lang="ru-RU" b="1" dirty="0" smtClean="0"/>
              <a:t>компенсационные </a:t>
            </a:r>
            <a:r>
              <a:rPr lang="ru-RU" b="1" dirty="0"/>
              <a:t>выплаты </a:t>
            </a:r>
            <a:r>
              <a:rPr lang="ru-RU" dirty="0"/>
              <a:t>- </a:t>
            </a:r>
            <a:r>
              <a:rPr lang="ru-RU" i="1" u="sng" dirty="0"/>
              <a:t>денежные выплаты</a:t>
            </a:r>
            <a:r>
              <a:rPr lang="ru-RU" u="sng" dirty="0"/>
              <a:t>,</a:t>
            </a:r>
            <a:r>
              <a:rPr lang="ru-RU" dirty="0"/>
              <a:t> связанные с особым режимом работы и </a:t>
            </a:r>
            <a:r>
              <a:rPr lang="ru-RU" b="1" dirty="0"/>
              <a:t>условиями труда</a:t>
            </a:r>
            <a:r>
              <a:rPr lang="ru-RU" dirty="0"/>
              <a:t>, потерей работы, возмещением работникам затрат, связанных с исполнением ими трудовых или иных предусмотренных законами Республики Казахстан обязанностей, а также выплаты, связанные с профессиональной подготовкой, переподготовкой и повышением квалификации работников или иных лиц, не состоящих в трудовых отношениях (далее - обучаемый</a:t>
            </a:r>
            <a:r>
              <a:rPr lang="ru-RU" dirty="0" smtClean="0"/>
              <a:t>) (п.п.69) п. 1 ст. 1 ТК РК);</a:t>
            </a:r>
            <a:endParaRPr lang="ru-RU" dirty="0"/>
          </a:p>
        </p:txBody>
      </p:sp>
    </p:spTree>
    <p:extLst>
      <p:ext uri="{BB962C8B-B14F-4D97-AF65-F5344CB8AC3E}">
        <p14:creationId xmlns:p14="http://schemas.microsoft.com/office/powerpoint/2010/main" val="1532719554"/>
      </p:ext>
    </p:extLst>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Объект 1"/>
          <p:cNvSpPr>
            <a:spLocks noGrp="1"/>
          </p:cNvSpPr>
          <p:nvPr>
            <p:ph idx="1"/>
          </p:nvPr>
        </p:nvSpPr>
        <p:spPr>
          <a:xfrm>
            <a:off x="323850" y="2060575"/>
            <a:ext cx="8569325" cy="4392613"/>
          </a:xfrm>
        </p:spPr>
        <p:txBody>
          <a:bodyPr/>
          <a:lstStyle/>
          <a:p>
            <a:r>
              <a:rPr lang="ru-RU" altLang="ru-RU" sz="2400" b="1" dirty="0" smtClean="0"/>
              <a:t>событие</a:t>
            </a:r>
            <a:r>
              <a:rPr lang="ru-RU" altLang="ru-RU" sz="2400" dirty="0" smtClean="0"/>
              <a:t> - случаи, связанные с сохранением или выплатой средней заработной платы, </a:t>
            </a:r>
            <a:r>
              <a:rPr lang="ru-RU" altLang="ru-RU" sz="2400" dirty="0" smtClean="0">
                <a:solidFill>
                  <a:srgbClr val="FF0000"/>
                </a:solidFill>
              </a:rPr>
              <a:t>компенсацией за неиспользованные дни оплачиваемого ежегодного трудового отпуска в соответствии с Трудовым кодексом.</a:t>
            </a:r>
            <a:br>
              <a:rPr lang="ru-RU" altLang="ru-RU" sz="2400" dirty="0" smtClean="0">
                <a:solidFill>
                  <a:srgbClr val="FF0000"/>
                </a:solidFill>
              </a:rPr>
            </a:br>
            <a:r>
              <a:rPr lang="ru-RU" altLang="ru-RU" sz="2400" dirty="0" smtClean="0"/>
              <a:t>      </a:t>
            </a:r>
          </a:p>
          <a:p>
            <a:r>
              <a:rPr lang="ru-RU" altLang="ru-RU" sz="2400"/>
              <a:t>п</a:t>
            </a:r>
            <a:r>
              <a:rPr lang="ru-RU" altLang="ru-RU" sz="2400" smtClean="0"/>
              <a:t>. </a:t>
            </a:r>
            <a:r>
              <a:rPr lang="ru-RU" altLang="ru-RU" sz="2400" dirty="0" smtClean="0"/>
              <a:t>7 Средняя заработная плата работника исчисляется путем умножения среднего дневного (часового) заработка на количество рабочих дней (рабочих часов), приходящихся </a:t>
            </a:r>
            <a:r>
              <a:rPr lang="ru-RU" altLang="ru-RU" sz="2400" b="1" dirty="0" smtClean="0"/>
              <a:t>на период события</a:t>
            </a:r>
            <a:r>
              <a:rPr lang="ru-RU" altLang="ru-RU" sz="2400" dirty="0" smtClean="0"/>
              <a:t>.</a:t>
            </a:r>
            <a:endParaRPr lang="ru-RU" altLang="ru-RU" sz="2400" dirty="0" smtClean="0">
              <a:solidFill>
                <a:srgbClr val="FF0000"/>
              </a:solidFill>
            </a:endParaRPr>
          </a:p>
        </p:txBody>
      </p:sp>
      <p:sp>
        <p:nvSpPr>
          <p:cNvPr id="178179" name="Заголовок 2"/>
          <p:cNvSpPr>
            <a:spLocks noGrp="1"/>
          </p:cNvSpPr>
          <p:nvPr>
            <p:ph type="title"/>
          </p:nvPr>
        </p:nvSpPr>
        <p:spPr>
          <a:xfrm>
            <a:off x="457200" y="274638"/>
            <a:ext cx="8362950" cy="1714500"/>
          </a:xfrm>
        </p:spPr>
        <p:txBody>
          <a:bodyPr/>
          <a:lstStyle/>
          <a:p>
            <a:pPr algn="ctr"/>
            <a:r>
              <a:rPr lang="ru-RU" altLang="ru-RU" sz="2400" dirty="0" smtClean="0"/>
              <a:t>Приказ Министра здрав. РК от 30 ноября 2015 года.</a:t>
            </a:r>
            <a:r>
              <a:rPr lang="ru-RU" altLang="ru-RU" sz="2200" dirty="0" smtClean="0"/>
              <a:t/>
            </a:r>
            <a:br>
              <a:rPr lang="ru-RU" altLang="ru-RU" sz="2200" dirty="0" smtClean="0"/>
            </a:br>
            <a:r>
              <a:rPr lang="ru-RU" altLang="ru-RU" sz="2400" dirty="0" smtClean="0"/>
              <a:t>Единые правила исчисления средней заработной платы</a:t>
            </a:r>
            <a:endParaRPr lang="ru-RU" altLang="ru-RU" sz="2200" dirty="0" smtClean="0"/>
          </a:p>
        </p:txBody>
      </p:sp>
    </p:spTree>
    <p:extLst>
      <p:ext uri="{BB962C8B-B14F-4D97-AF65-F5344CB8AC3E}">
        <p14:creationId xmlns:p14="http://schemas.microsoft.com/office/powerpoint/2010/main" val="1644172440"/>
      </p:ext>
    </p:extLst>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196975"/>
            <a:ext cx="8435975" cy="5400675"/>
          </a:xfrm>
        </p:spPr>
        <p:txBody>
          <a:bodyPr>
            <a:normAutofit fontScale="92500" lnSpcReduction="20000"/>
          </a:bodyPr>
          <a:lstStyle/>
          <a:p>
            <a:pPr>
              <a:defRPr/>
            </a:pPr>
            <a:r>
              <a:rPr lang="ru-RU" b="1" dirty="0"/>
              <a:t>Выплаты, не учитываемые при исчислении средней заработной платы</a:t>
            </a:r>
            <a:endParaRPr lang="ru-RU" dirty="0"/>
          </a:p>
          <a:p>
            <a:pPr>
              <a:defRPr/>
            </a:pPr>
            <a:r>
              <a:rPr lang="ru-RU" dirty="0"/>
              <a:t>      К выплатам, не учитываемым при исчислении средней заработной платы, относятся:</a:t>
            </a:r>
            <a:br>
              <a:rPr lang="ru-RU" dirty="0"/>
            </a:br>
            <a:r>
              <a:rPr lang="ru-RU" dirty="0"/>
              <a:t>      </a:t>
            </a:r>
            <a:r>
              <a:rPr lang="ru-RU" b="1" dirty="0"/>
              <a:t>1) компенсация за неиспользованную часть оплачиваемого ежегодного трудового отпуска;</a:t>
            </a:r>
            <a:br>
              <a:rPr lang="ru-RU" b="1" dirty="0"/>
            </a:br>
            <a:r>
              <a:rPr lang="ru-RU" dirty="0"/>
              <a:t>      2) социальное пособие по временной нетрудоспособности, а также дополнительные выплаты к размерам социального пособия, устанавливаемые работодателем;</a:t>
            </a:r>
            <a:br>
              <a:rPr lang="ru-RU" dirty="0"/>
            </a:br>
            <a:r>
              <a:rPr lang="ru-RU" dirty="0"/>
              <a:t>      3) пособие на оздоровление, выплачиваемое работникам при предоставлении оплачиваемого ежегодного трудового отпуска;</a:t>
            </a:r>
            <a:br>
              <a:rPr lang="ru-RU" dirty="0"/>
            </a:br>
            <a:r>
              <a:rPr lang="ru-RU" dirty="0"/>
              <a:t>      4) компенсации работникам, направляемым в служебные командировки;</a:t>
            </a:r>
            <a:br>
              <a:rPr lang="ru-RU" dirty="0"/>
            </a:br>
            <a:endParaRPr lang="ru-RU" dirty="0"/>
          </a:p>
        </p:txBody>
      </p:sp>
      <p:sp>
        <p:nvSpPr>
          <p:cNvPr id="179203" name="Заголовок 2"/>
          <p:cNvSpPr>
            <a:spLocks noGrp="1"/>
          </p:cNvSpPr>
          <p:nvPr>
            <p:ph type="title"/>
          </p:nvPr>
        </p:nvSpPr>
        <p:spPr>
          <a:xfrm>
            <a:off x="457200" y="274638"/>
            <a:ext cx="8147050" cy="850900"/>
          </a:xfrm>
        </p:spPr>
        <p:txBody>
          <a:bodyPr/>
          <a:lstStyle/>
          <a:p>
            <a:pPr algn="ctr"/>
            <a:r>
              <a:rPr lang="ru-RU" altLang="ru-RU" sz="2000" dirty="0" smtClean="0"/>
              <a:t>Приказ Министра здрав. РК от 30 ноября 2015 года.</a:t>
            </a:r>
            <a:br>
              <a:rPr lang="ru-RU" altLang="ru-RU" sz="2000" dirty="0" smtClean="0"/>
            </a:br>
            <a:r>
              <a:rPr lang="ru-RU" altLang="ru-RU" sz="2000" dirty="0" smtClean="0"/>
              <a:t>Единые правила исчисления средней заработной платы</a:t>
            </a:r>
          </a:p>
        </p:txBody>
      </p:sp>
    </p:spTree>
    <p:extLst>
      <p:ext uri="{BB962C8B-B14F-4D97-AF65-F5344CB8AC3E}">
        <p14:creationId xmlns:p14="http://schemas.microsoft.com/office/powerpoint/2010/main" val="147096620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a:t>В ответах Министерства труда по экологическим отпускам пишут, ссылаясь на ст. 13 Закона о ядерном полигоне, что нельзя отзывать с экологического отпуска. Хотя в указанном Законе не прописано. По ТК РК не допускается отзыв работника, не достигшего 18 лет, беременных, работников, занятых на тяжелых работах, вредными и опасными условиями труда; </a:t>
            </a:r>
          </a:p>
          <a:p>
            <a:endParaRPr lang="ru-RU" dirty="0"/>
          </a:p>
        </p:txBody>
      </p:sp>
      <p:sp>
        <p:nvSpPr>
          <p:cNvPr id="2" name="Заголовок 1"/>
          <p:cNvSpPr>
            <a:spLocks noGrp="1"/>
          </p:cNvSpPr>
          <p:nvPr>
            <p:ph type="title"/>
          </p:nvPr>
        </p:nvSpPr>
        <p:spPr/>
        <p:txBody>
          <a:bodyPr/>
          <a:lstStyle/>
          <a:p>
            <a:r>
              <a:rPr lang="ru-RU" dirty="0" smtClean="0"/>
              <a:t>Вопрос</a:t>
            </a:r>
            <a:endParaRPr lang="ru-RU" dirty="0"/>
          </a:p>
        </p:txBody>
      </p:sp>
    </p:spTree>
    <p:extLst>
      <p:ext uri="{BB962C8B-B14F-4D97-AF65-F5344CB8AC3E}">
        <p14:creationId xmlns:p14="http://schemas.microsoft.com/office/powerpoint/2010/main" val="225202694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a:t>У работника накопилось 70 календарных дней неиспользованного отпуска. Может ли он просить выплатить компенсацию за неиспользованный отпуск без предоставления отпуска?</a:t>
            </a:r>
          </a:p>
          <a:p>
            <a:endParaRPr lang="ru-RU" dirty="0"/>
          </a:p>
        </p:txBody>
      </p:sp>
      <p:sp>
        <p:nvSpPr>
          <p:cNvPr id="2" name="Заголовок 1"/>
          <p:cNvSpPr>
            <a:spLocks noGrp="1"/>
          </p:cNvSpPr>
          <p:nvPr>
            <p:ph type="title"/>
          </p:nvPr>
        </p:nvSpPr>
        <p:spPr/>
        <p:txBody>
          <a:bodyPr/>
          <a:lstStyle/>
          <a:p>
            <a:r>
              <a:rPr lang="ru-RU" dirty="0" smtClean="0"/>
              <a:t>Вопрос</a:t>
            </a:r>
            <a:endParaRPr lang="ru-RU" dirty="0"/>
          </a:p>
        </p:txBody>
      </p:sp>
    </p:spTree>
    <p:extLst>
      <p:ext uri="{BB962C8B-B14F-4D97-AF65-F5344CB8AC3E}">
        <p14:creationId xmlns:p14="http://schemas.microsoft.com/office/powerpoint/2010/main" val="3221104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ru-RU" dirty="0">
                <a:solidFill>
                  <a:srgbClr val="FF0000"/>
                </a:solidFill>
              </a:rPr>
              <a:t>Работодатель обязан</a:t>
            </a:r>
            <a:r>
              <a:rPr lang="ru-RU" dirty="0" smtClean="0">
                <a:solidFill>
                  <a:srgbClr val="FF0000"/>
                </a:solidFill>
              </a:rPr>
              <a:t>:</a:t>
            </a:r>
          </a:p>
          <a:p>
            <a:pPr marL="0" indent="0">
              <a:buNone/>
            </a:pPr>
            <a:r>
              <a:rPr lang="ru-RU" dirty="0">
                <a:solidFill>
                  <a:srgbClr val="FF0000"/>
                </a:solidFill>
              </a:rPr>
              <a:t/>
            </a:r>
            <a:br>
              <a:rPr lang="ru-RU" dirty="0">
                <a:solidFill>
                  <a:srgbClr val="FF0000"/>
                </a:solidFill>
              </a:rPr>
            </a:br>
            <a:r>
              <a:rPr lang="ru-RU" dirty="0"/>
              <a:t>      1) </a:t>
            </a:r>
            <a:r>
              <a:rPr lang="ru-RU" dirty="0">
                <a:solidFill>
                  <a:srgbClr val="FF0000"/>
                </a:solidFill>
              </a:rPr>
              <a:t>соблюдать требования трудового </a:t>
            </a:r>
            <a:r>
              <a:rPr lang="ru-RU" dirty="0"/>
              <a:t>законодательства Республики Казахстан, соглашений, коллективного, </a:t>
            </a:r>
            <a:r>
              <a:rPr lang="ru-RU" dirty="0">
                <a:solidFill>
                  <a:srgbClr val="FF0000"/>
                </a:solidFill>
              </a:rPr>
              <a:t>трудового </a:t>
            </a:r>
            <a:r>
              <a:rPr lang="ru-RU" dirty="0"/>
              <a:t>договоров, </a:t>
            </a:r>
            <a:r>
              <a:rPr lang="ru-RU" dirty="0">
                <a:solidFill>
                  <a:srgbClr val="FF0000"/>
                </a:solidFill>
              </a:rPr>
              <a:t>изданных им актов</a:t>
            </a:r>
            <a:r>
              <a:rPr lang="ru-RU" dirty="0" smtClean="0"/>
              <a:t>;</a:t>
            </a:r>
          </a:p>
          <a:p>
            <a:pPr marL="0" indent="0">
              <a:buNone/>
            </a:pPr>
            <a:r>
              <a:rPr lang="ru-RU" dirty="0"/>
              <a:t/>
            </a:r>
            <a:br>
              <a:rPr lang="ru-RU" dirty="0"/>
            </a:br>
            <a:r>
              <a:rPr lang="ru-RU" dirty="0"/>
              <a:t>      </a:t>
            </a:r>
            <a:r>
              <a:rPr lang="ru-RU" dirty="0" smtClean="0"/>
              <a:t>16</a:t>
            </a:r>
            <a:r>
              <a:rPr lang="ru-RU" dirty="0"/>
              <a:t>) </a:t>
            </a:r>
            <a:r>
              <a:rPr lang="ru-RU" dirty="0">
                <a:solidFill>
                  <a:srgbClr val="FF0000"/>
                </a:solidFill>
              </a:rPr>
              <a:t>предоставлять</a:t>
            </a:r>
            <a:r>
              <a:rPr lang="ru-RU" dirty="0"/>
              <a:t> работнику ежегодный оплачиваемый трудовой отпуск;</a:t>
            </a:r>
            <a:br>
              <a:rPr lang="ru-RU" dirty="0"/>
            </a:br>
            <a:endParaRPr lang="ru-RU" dirty="0"/>
          </a:p>
        </p:txBody>
      </p:sp>
      <p:sp>
        <p:nvSpPr>
          <p:cNvPr id="2" name="Заголовок 1"/>
          <p:cNvSpPr>
            <a:spLocks noGrp="1"/>
          </p:cNvSpPr>
          <p:nvPr>
            <p:ph type="title"/>
          </p:nvPr>
        </p:nvSpPr>
        <p:spPr/>
        <p:txBody>
          <a:bodyPr>
            <a:normAutofit fontScale="90000"/>
          </a:bodyPr>
          <a:lstStyle/>
          <a:p>
            <a:r>
              <a:rPr lang="ru-RU" b="1" dirty="0"/>
              <a:t>Статья 23. Основные права и обязанности работодателя</a:t>
            </a:r>
            <a:endParaRPr lang="ru-RU" dirty="0"/>
          </a:p>
        </p:txBody>
      </p:sp>
    </p:spTree>
    <p:extLst>
      <p:ext uri="{BB962C8B-B14F-4D97-AF65-F5344CB8AC3E}">
        <p14:creationId xmlns:p14="http://schemas.microsoft.com/office/powerpoint/2010/main" val="371125445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smtClean="0"/>
              <a:t>Подскажите</a:t>
            </a:r>
            <a:r>
              <a:rPr lang="ru-RU" dirty="0"/>
              <a:t>, пожалуйста, если работник не хочет идти в отпуск, могу ли я выдать ему компенсацию, и он будет работать дальше, или он все-таки должен идти в отпуск? Можно ли делать отзыв с согласия работника, оформляя только приказ без заявления, а работник в приказе расписывается?</a:t>
            </a:r>
          </a:p>
          <a:p>
            <a:endParaRPr lang="ru-RU" dirty="0"/>
          </a:p>
        </p:txBody>
      </p:sp>
      <p:sp>
        <p:nvSpPr>
          <p:cNvPr id="2" name="Заголовок 1"/>
          <p:cNvSpPr>
            <a:spLocks noGrp="1"/>
          </p:cNvSpPr>
          <p:nvPr>
            <p:ph type="title"/>
          </p:nvPr>
        </p:nvSpPr>
        <p:spPr/>
        <p:txBody>
          <a:bodyPr/>
          <a:lstStyle/>
          <a:p>
            <a:r>
              <a:rPr lang="ru-RU" dirty="0" smtClean="0"/>
              <a:t>Вопрос</a:t>
            </a:r>
            <a:endParaRPr lang="ru-RU" dirty="0"/>
          </a:p>
        </p:txBody>
      </p:sp>
    </p:spTree>
    <p:extLst>
      <p:ext uri="{BB962C8B-B14F-4D97-AF65-F5344CB8AC3E}">
        <p14:creationId xmlns:p14="http://schemas.microsoft.com/office/powerpoint/2010/main" val="406350958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44675"/>
            <a:ext cx="8229600" cy="4281488"/>
          </a:xfrm>
        </p:spPr>
        <p:txBody>
          <a:bodyPr>
            <a:normAutofit lnSpcReduction="10000"/>
          </a:bodyPr>
          <a:lstStyle/>
          <a:p>
            <a:pPr>
              <a:defRPr/>
            </a:pPr>
            <a:r>
              <a:rPr lang="kk-KZ" dirty="0"/>
              <a:t>О</a:t>
            </a:r>
            <a:r>
              <a:rPr lang="ru-RU" dirty="0" err="1"/>
              <a:t>плачиваемый</a:t>
            </a:r>
            <a:r>
              <a:rPr lang="ru-RU" dirty="0"/>
              <a:t> ежегодный трудовой отпуск </a:t>
            </a:r>
            <a:r>
              <a:rPr lang="ru-RU" i="1" dirty="0"/>
              <a:t>с последующим прекращением трудового договора в связи с истечением его срока </a:t>
            </a:r>
            <a:r>
              <a:rPr lang="ru-RU" b="1" dirty="0"/>
              <a:t>может </a:t>
            </a:r>
            <a:r>
              <a:rPr lang="ru-RU" dirty="0"/>
              <a:t>предоставляться в случае, когда время отпуска полностью или частично выходит за пределы срока трудового договора. </a:t>
            </a:r>
            <a:endParaRPr lang="ru-RU" dirty="0" smtClean="0"/>
          </a:p>
          <a:p>
            <a:pPr>
              <a:defRPr/>
            </a:pPr>
            <a:r>
              <a:rPr lang="ru-RU" dirty="0" smtClean="0"/>
              <a:t>Днем </a:t>
            </a:r>
            <a:r>
              <a:rPr lang="ru-RU" dirty="0"/>
              <a:t>прекращения трудового договора в связи с истечением его срока </a:t>
            </a:r>
            <a:r>
              <a:rPr lang="ru-RU" b="1" dirty="0"/>
              <a:t>считается последний день оплачиваемого ежегодного трудового отпуска.</a:t>
            </a:r>
          </a:p>
          <a:p>
            <a:pPr>
              <a:defRPr/>
            </a:pPr>
            <a:endParaRPr lang="ru-RU" dirty="0"/>
          </a:p>
        </p:txBody>
      </p:sp>
      <p:sp>
        <p:nvSpPr>
          <p:cNvPr id="2" name="Заголовок 1"/>
          <p:cNvSpPr>
            <a:spLocks noGrp="1"/>
          </p:cNvSpPr>
          <p:nvPr>
            <p:ph type="title"/>
          </p:nvPr>
        </p:nvSpPr>
        <p:spPr>
          <a:xfrm>
            <a:off x="539750" y="260350"/>
            <a:ext cx="8280400" cy="1439863"/>
          </a:xfrm>
        </p:spPr>
        <p:txBody>
          <a:bodyPr>
            <a:normAutofit fontScale="90000"/>
          </a:bodyPr>
          <a:lstStyle/>
          <a:p>
            <a:pPr algn="ctr">
              <a:defRPr/>
            </a:pPr>
            <a:r>
              <a:rPr lang="ru-RU" sz="2700" b="1" dirty="0" smtClean="0"/>
              <a:t/>
            </a:r>
            <a:br>
              <a:rPr lang="ru-RU" sz="2700" b="1" dirty="0" smtClean="0"/>
            </a:br>
            <a:r>
              <a:rPr lang="ru-RU" sz="2700" b="1" dirty="0"/>
              <a:t/>
            </a:r>
            <a:br>
              <a:rPr lang="ru-RU" sz="2700" b="1" dirty="0"/>
            </a:br>
            <a:r>
              <a:rPr lang="ru-RU" sz="2700" b="1" dirty="0" smtClean="0"/>
              <a:t>Реализация </a:t>
            </a:r>
            <a:r>
              <a:rPr lang="ru-RU" sz="2700" b="1" dirty="0"/>
              <a:t>права на оплачиваемый </a:t>
            </a:r>
            <a:r>
              <a:rPr lang="ru-RU" sz="2700" b="1" dirty="0" smtClean="0"/>
              <a:t>ежегодный</a:t>
            </a:r>
            <a:br>
              <a:rPr lang="ru-RU" sz="2700" b="1" dirty="0" smtClean="0"/>
            </a:br>
            <a:r>
              <a:rPr lang="ru-RU" sz="2700" b="1" dirty="0" smtClean="0"/>
              <a:t>трудовой</a:t>
            </a:r>
            <a:r>
              <a:rPr lang="ru-RU" sz="2700" dirty="0"/>
              <a:t> </a:t>
            </a:r>
            <a:r>
              <a:rPr lang="ru-RU" sz="2700" b="1" dirty="0" smtClean="0"/>
              <a:t>отпуск </a:t>
            </a:r>
            <a:r>
              <a:rPr lang="ru-RU" sz="2700" b="1" dirty="0"/>
              <a:t>и выплата компенсации при </a:t>
            </a:r>
            <a:r>
              <a:rPr lang="ru-RU" sz="2700" b="1" dirty="0" smtClean="0"/>
              <a:t>прекращении</a:t>
            </a:r>
            <a:r>
              <a:rPr lang="ru-RU" sz="2700" dirty="0"/>
              <a:t> </a:t>
            </a:r>
            <a:r>
              <a:rPr lang="ru-RU" sz="2700" b="1" dirty="0" smtClean="0"/>
              <a:t>трудового </a:t>
            </a:r>
            <a:r>
              <a:rPr lang="ru-RU" sz="2700" b="1" dirty="0"/>
              <a:t>договора</a:t>
            </a:r>
            <a:r>
              <a:rPr lang="ru-RU" altLang="ru-RU" b="1" dirty="0"/>
              <a:t/>
            </a:r>
            <a:br>
              <a:rPr lang="ru-RU" altLang="ru-RU" b="1" dirty="0"/>
            </a:br>
            <a:endParaRPr lang="ru-RU" dirty="0"/>
          </a:p>
        </p:txBody>
      </p:sp>
    </p:spTree>
    <p:extLst>
      <p:ext uri="{BB962C8B-B14F-4D97-AF65-F5344CB8AC3E}">
        <p14:creationId xmlns:p14="http://schemas.microsoft.com/office/powerpoint/2010/main" val="110458855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85000" lnSpcReduction="20000"/>
          </a:bodyPr>
          <a:lstStyle/>
          <a:p>
            <a:r>
              <a:rPr lang="ru-RU" dirty="0"/>
              <a:t>Каков порядок предоставления ежегодного оплачиваемого отпуска или компенсации женщине, которая находится в отпуске по уходу за ребенком уже 2 года? Она уходила в декретный отпуск, отработав 2 месяца, после того, как ей был предоставлен трудовой оплачиваемый отпуск за предыдущий год. Работодатель планирует ее уволить по истечению ее отпуска по уходу за ребенком. За какой период работодатель должен оплатить ей компенсацию отпуска или предоставить ей ежегодный оплачиваемый отпуск? </a:t>
            </a:r>
          </a:p>
          <a:p>
            <a:endParaRPr lang="ru-RU" dirty="0"/>
          </a:p>
          <a:p>
            <a:r>
              <a:rPr lang="ru-RU" dirty="0"/>
              <a:t>Если работник находился в отпуске без сохранения заработной платы один год, имеет ли он право на оплачиваемый ежегодный трудовой отпуск?</a:t>
            </a:r>
          </a:p>
          <a:p>
            <a:endParaRPr lang="ru-RU" dirty="0"/>
          </a:p>
        </p:txBody>
      </p:sp>
      <p:sp>
        <p:nvSpPr>
          <p:cNvPr id="3" name="Заголовок 2"/>
          <p:cNvSpPr>
            <a:spLocks noGrp="1"/>
          </p:cNvSpPr>
          <p:nvPr>
            <p:ph type="title"/>
          </p:nvPr>
        </p:nvSpPr>
        <p:spPr/>
        <p:txBody>
          <a:bodyPr/>
          <a:lstStyle/>
          <a:p>
            <a:r>
              <a:rPr lang="ru-RU" dirty="0" smtClean="0"/>
              <a:t>Вопрос</a:t>
            </a:r>
            <a:endParaRPr lang="ru-RU" dirty="0"/>
          </a:p>
        </p:txBody>
      </p:sp>
    </p:spTree>
    <p:extLst>
      <p:ext uri="{BB962C8B-B14F-4D97-AF65-F5344CB8AC3E}">
        <p14:creationId xmlns:p14="http://schemas.microsoft.com/office/powerpoint/2010/main" val="117319238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5" name="Объект 2"/>
          <p:cNvSpPr>
            <a:spLocks noGrp="1"/>
          </p:cNvSpPr>
          <p:nvPr>
            <p:ph idx="1"/>
          </p:nvPr>
        </p:nvSpPr>
        <p:spPr/>
        <p:txBody>
          <a:bodyPr/>
          <a:lstStyle/>
          <a:p>
            <a:r>
              <a:rPr lang="ru-RU" dirty="0"/>
              <a:t>Трудовой отпуск положен работникам, работающим по трудовому договору. Вопрос: Положен ли трудовой отпуск директору ТОО, если он является его учредителем (собственником имущества) и не может сам с собой заключить трудовой договор?</a:t>
            </a:r>
            <a:endParaRPr lang="ru-RU" altLang="ru-RU" dirty="0" smtClean="0"/>
          </a:p>
        </p:txBody>
      </p:sp>
      <p:sp>
        <p:nvSpPr>
          <p:cNvPr id="182276" name="Номер слайда 3"/>
          <p:cNvSpPr>
            <a:spLocks noGrp="1"/>
          </p:cNvSpPr>
          <p:nvPr>
            <p:ph type="sldNum" sz="quarter" idx="12"/>
          </p:nvPr>
        </p:nvSpPr>
        <p:spPr>
          <a:noFill/>
        </p:spPr>
        <p:txBody>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cs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cs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cs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9pPr>
          </a:lstStyle>
          <a:p>
            <a:pPr eaLnBrk="1" hangingPunct="1">
              <a:spcBef>
                <a:spcPct val="0"/>
              </a:spcBef>
              <a:buClrTx/>
              <a:buSzTx/>
              <a:buFontTx/>
              <a:buNone/>
            </a:pPr>
            <a:fld id="{20926F54-ECFE-45AC-8871-3669ABF9BE4E}" type="slidenum">
              <a:rPr lang="ru-RU" altLang="ru-RU" sz="1200" smtClean="0">
                <a:latin typeface="Arial Black" pitchFamily="34" charset="0"/>
              </a:rPr>
              <a:pPr eaLnBrk="1" hangingPunct="1">
                <a:spcBef>
                  <a:spcPct val="0"/>
                </a:spcBef>
                <a:buClrTx/>
                <a:buSzTx/>
                <a:buFontTx/>
                <a:buNone/>
              </a:pPr>
              <a:t>53</a:t>
            </a:fld>
            <a:endParaRPr lang="ru-RU" altLang="ru-RU" sz="1200" smtClean="0">
              <a:latin typeface="Arial Black" pitchFamily="34" charset="0"/>
            </a:endParaRPr>
          </a:p>
        </p:txBody>
      </p:sp>
      <p:sp>
        <p:nvSpPr>
          <p:cNvPr id="182274" name="Заголовок 1"/>
          <p:cNvSpPr>
            <a:spLocks noGrp="1"/>
          </p:cNvSpPr>
          <p:nvPr>
            <p:ph type="title"/>
          </p:nvPr>
        </p:nvSpPr>
        <p:spPr/>
        <p:txBody>
          <a:bodyPr/>
          <a:lstStyle/>
          <a:p>
            <a:r>
              <a:rPr lang="ru-RU" altLang="ru-RU" dirty="0" smtClean="0"/>
              <a:t>Вопрос</a:t>
            </a:r>
          </a:p>
        </p:txBody>
      </p:sp>
    </p:spTree>
    <p:extLst>
      <p:ext uri="{BB962C8B-B14F-4D97-AF65-F5344CB8AC3E}">
        <p14:creationId xmlns:p14="http://schemas.microsoft.com/office/powerpoint/2010/main" val="66270277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512" y="1124744"/>
            <a:ext cx="8964488" cy="4882547"/>
          </a:xfrm>
        </p:spPr>
        <p:txBody>
          <a:bodyPr>
            <a:noAutofit/>
          </a:bodyPr>
          <a:lstStyle/>
          <a:p>
            <a:r>
              <a:rPr lang="ru-RU" sz="2800" dirty="0" smtClean="0"/>
              <a:t>В </a:t>
            </a:r>
            <a:r>
              <a:rPr lang="ru-RU" sz="2800" dirty="0"/>
              <a:t>случае если единственный учредитель (участник, акционер) является единоличным исполнительным органом юридического лица, то </a:t>
            </a:r>
            <a:r>
              <a:rPr lang="ru-RU" sz="2800" b="1" dirty="0"/>
              <a:t>трудовой договор не заключается</a:t>
            </a:r>
            <a:r>
              <a:rPr lang="ru-RU" sz="2800" dirty="0"/>
              <a:t>. Трудовые отношения </a:t>
            </a:r>
            <a:r>
              <a:rPr lang="ru-RU" sz="2800" dirty="0">
                <a:solidFill>
                  <a:srgbClr val="FF0000"/>
                </a:solidFill>
              </a:rPr>
              <a:t>оформляются актом работодателя о приеме на работу</a:t>
            </a:r>
            <a:r>
              <a:rPr lang="ru-RU" sz="2800" dirty="0"/>
              <a:t>, который должен содержать трудовую функцию, срок осуществления трудовой деятельности, дату начала работы, место выполнения работы, а также размер и иные условия оплаты труда.</a:t>
            </a:r>
            <a:br>
              <a:rPr lang="ru-RU" sz="2800" dirty="0"/>
            </a:br>
            <a:r>
              <a:rPr lang="ru-RU" sz="2400" dirty="0"/>
              <a:t>     </a:t>
            </a:r>
          </a:p>
        </p:txBody>
      </p:sp>
      <p:sp>
        <p:nvSpPr>
          <p:cNvPr id="3" name="Заголовок 2"/>
          <p:cNvSpPr>
            <a:spLocks noGrp="1"/>
          </p:cNvSpPr>
          <p:nvPr>
            <p:ph type="title"/>
          </p:nvPr>
        </p:nvSpPr>
        <p:spPr>
          <a:xfrm>
            <a:off x="457200" y="274638"/>
            <a:ext cx="8229600" cy="778098"/>
          </a:xfrm>
        </p:spPr>
        <p:txBody>
          <a:bodyPr/>
          <a:lstStyle/>
          <a:p>
            <a:pPr algn="ctr"/>
            <a:r>
              <a:rPr lang="ru-RU" dirty="0"/>
              <a:t>п</a:t>
            </a:r>
            <a:r>
              <a:rPr lang="ru-RU" dirty="0" smtClean="0"/>
              <a:t>. 2 ст. 140 ТК РК</a:t>
            </a:r>
            <a:endParaRPr lang="ru-RU" dirty="0"/>
          </a:p>
        </p:txBody>
      </p:sp>
    </p:spTree>
    <p:extLst>
      <p:ext uri="{BB962C8B-B14F-4D97-AF65-F5344CB8AC3E}">
        <p14:creationId xmlns:p14="http://schemas.microsoft.com/office/powerpoint/2010/main" val="221406258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r>
              <a:rPr lang="ru-RU" sz="2800" dirty="0"/>
              <a:t>В случае изменения состава учредителей (участников, акционеров) с руководителем исполнительного органа </a:t>
            </a:r>
            <a:r>
              <a:rPr lang="ru-RU" sz="2800" b="1" dirty="0"/>
              <a:t>заключается трудовой договор либо трудовые отношения с ним прекращаются </a:t>
            </a:r>
            <a:r>
              <a:rPr lang="ru-RU" sz="2800" dirty="0"/>
              <a:t>на основании решения учредителей, собственника имущества юридического лица либо уполномоченного учредителями, собственником лица (органа) или уполномоченного органа юридического лица.</a:t>
            </a:r>
            <a:br>
              <a:rPr lang="ru-RU" sz="2800" dirty="0"/>
            </a:br>
            <a:endParaRPr lang="ru-RU" sz="2800" dirty="0"/>
          </a:p>
          <a:p>
            <a:endParaRPr lang="ru-RU" dirty="0"/>
          </a:p>
        </p:txBody>
      </p:sp>
      <p:sp>
        <p:nvSpPr>
          <p:cNvPr id="3" name="Заголовок 2"/>
          <p:cNvSpPr>
            <a:spLocks noGrp="1"/>
          </p:cNvSpPr>
          <p:nvPr>
            <p:ph type="title"/>
          </p:nvPr>
        </p:nvSpPr>
        <p:spPr/>
        <p:txBody>
          <a:bodyPr/>
          <a:lstStyle/>
          <a:p>
            <a:pPr algn="ctr"/>
            <a:r>
              <a:rPr lang="ru-RU" dirty="0"/>
              <a:t>п. 2 ст. 140 ТК РК</a:t>
            </a:r>
          </a:p>
        </p:txBody>
      </p:sp>
    </p:spTree>
    <p:extLst>
      <p:ext uri="{BB962C8B-B14F-4D97-AF65-F5344CB8AC3E}">
        <p14:creationId xmlns:p14="http://schemas.microsoft.com/office/powerpoint/2010/main" val="22464511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a:defRPr/>
            </a:pPr>
            <a:r>
              <a:rPr lang="ru-RU" dirty="0"/>
              <a:t>Оплачиваемый ежегодный трудовой отпуск работнику за первый и последующие годы работы по соглашению сторон </a:t>
            </a:r>
            <a:r>
              <a:rPr lang="ru-RU" b="1" dirty="0"/>
              <a:t>предоставляется в любое время рабочего года</a:t>
            </a:r>
            <a:r>
              <a:rPr lang="ru-RU" dirty="0"/>
              <a:t>. </a:t>
            </a:r>
            <a:endParaRPr lang="ru-RU" dirty="0" smtClean="0"/>
          </a:p>
          <a:p>
            <a:pPr marL="109728" indent="0">
              <a:buNone/>
              <a:defRPr/>
            </a:pPr>
            <a:endParaRPr lang="ru-RU" dirty="0"/>
          </a:p>
          <a:p>
            <a:pPr>
              <a:defRPr/>
            </a:pPr>
            <a:r>
              <a:rPr lang="ru-RU" altLang="ru-RU" dirty="0"/>
              <a:t>Рабочий год составляет двенадцать месяцев, исчисленных </a:t>
            </a:r>
            <a:r>
              <a:rPr lang="ru-RU" altLang="ru-RU" b="1" dirty="0">
                <a:solidFill>
                  <a:srgbClr val="FF0000"/>
                </a:solidFill>
              </a:rPr>
              <a:t>с первого дня работы работника</a:t>
            </a:r>
            <a:endParaRPr lang="ru-RU" b="1" dirty="0">
              <a:solidFill>
                <a:srgbClr val="FF0000"/>
              </a:solidFill>
            </a:endParaRPr>
          </a:p>
        </p:txBody>
      </p:sp>
      <p:sp>
        <p:nvSpPr>
          <p:cNvPr id="2" name="Заголовок 1"/>
          <p:cNvSpPr>
            <a:spLocks noGrp="1"/>
          </p:cNvSpPr>
          <p:nvPr>
            <p:ph type="title"/>
          </p:nvPr>
        </p:nvSpPr>
        <p:spPr/>
        <p:txBody>
          <a:bodyPr>
            <a:normAutofit fontScale="90000"/>
          </a:bodyPr>
          <a:lstStyle/>
          <a:p>
            <a:pPr algn="ctr">
              <a:defRPr/>
            </a:pPr>
            <a:r>
              <a:rPr lang="ru-RU" sz="2700" dirty="0" smtClean="0"/>
              <a:t/>
            </a:r>
            <a:br>
              <a:rPr lang="ru-RU" sz="2700" dirty="0" smtClean="0"/>
            </a:br>
            <a:r>
              <a:rPr lang="ru-RU" sz="2700" dirty="0" smtClean="0"/>
              <a:t>Определение </a:t>
            </a:r>
            <a:r>
              <a:rPr lang="ru-RU" sz="2700" dirty="0"/>
              <a:t>периода и порядок предоставления</a:t>
            </a:r>
            <a:br>
              <a:rPr lang="ru-RU" sz="2700" dirty="0"/>
            </a:br>
            <a:r>
              <a:rPr lang="kk-KZ" sz="2700" dirty="0"/>
              <a:t>   </a:t>
            </a:r>
            <a:r>
              <a:rPr lang="ru-RU" sz="2700" dirty="0" smtClean="0"/>
              <a:t>оплачиваемых ежегодных </a:t>
            </a:r>
            <a:r>
              <a:rPr lang="ru-RU" sz="2700" dirty="0"/>
              <a:t>трудовых отпусков </a:t>
            </a:r>
            <a:br>
              <a:rPr lang="ru-RU" sz="2700" dirty="0"/>
            </a:br>
            <a:endParaRPr lang="ru-RU" sz="2700" dirty="0"/>
          </a:p>
        </p:txBody>
      </p:sp>
    </p:spTree>
    <p:extLst>
      <p:ext uri="{BB962C8B-B14F-4D97-AF65-F5344CB8AC3E}">
        <p14:creationId xmlns:p14="http://schemas.microsoft.com/office/powerpoint/2010/main" val="3197623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692696"/>
            <a:ext cx="8229600" cy="5314595"/>
          </a:xfrm>
        </p:spPr>
        <p:txBody>
          <a:bodyPr>
            <a:normAutofit fontScale="92500" lnSpcReduction="10000"/>
          </a:bodyPr>
          <a:lstStyle/>
          <a:p>
            <a:r>
              <a:rPr lang="ru-RU" dirty="0"/>
              <a:t>Работникам, работающим по трудовому договору о работе по совместительству, оплачиваемые ежегодные трудовые отпуска </a:t>
            </a:r>
            <a:r>
              <a:rPr lang="ru-RU" dirty="0">
                <a:solidFill>
                  <a:srgbClr val="FF0000"/>
                </a:solidFill>
              </a:rPr>
              <a:t>предоставляются одновременно с отпуском по основной работе</a:t>
            </a:r>
            <a:r>
              <a:rPr lang="ru-RU" dirty="0"/>
              <a:t>. </a:t>
            </a:r>
            <a:br>
              <a:rPr lang="ru-RU" dirty="0"/>
            </a:br>
            <a:r>
              <a:rPr lang="ru-RU" dirty="0"/>
              <a:t>      Если продолжительность оплачиваемого ежегодного трудового отпуска по трудовому договору о работе по совместительству меньше продолжительности отпуска по основной работе, работодатель по просьбе работника – совместителя предоставляет ему отпуск без сохранения заработной платы на дни, составляющие разницу в продолжительности </a:t>
            </a:r>
            <a:r>
              <a:rPr lang="ru-RU" dirty="0" smtClean="0"/>
              <a:t>отпусков (п. 5 ст. 92 ТК РК).</a:t>
            </a:r>
            <a:r>
              <a:rPr lang="ru-RU" dirty="0"/>
              <a:t/>
            </a:r>
            <a:br>
              <a:rPr lang="ru-RU" dirty="0"/>
            </a:br>
            <a:endParaRPr lang="ru-RU" dirty="0"/>
          </a:p>
        </p:txBody>
      </p:sp>
    </p:spTree>
    <p:extLst>
      <p:ext uri="{BB962C8B-B14F-4D97-AF65-F5344CB8AC3E}">
        <p14:creationId xmlns:p14="http://schemas.microsoft.com/office/powerpoint/2010/main" val="1949277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340768"/>
            <a:ext cx="8229600" cy="4785395"/>
          </a:xfrm>
        </p:spPr>
        <p:txBody>
          <a:bodyPr>
            <a:normAutofit lnSpcReduction="10000"/>
          </a:bodyPr>
          <a:lstStyle/>
          <a:p>
            <a:r>
              <a:rPr lang="ru-RU" dirty="0"/>
              <a:t>      1) работникам, занятым на тяжелых работах, работах с вредными и (или) </a:t>
            </a:r>
            <a:r>
              <a:rPr lang="ru-RU" dirty="0" smtClean="0"/>
              <a:t>опасными </a:t>
            </a:r>
            <a:r>
              <a:rPr lang="ru-RU" dirty="0"/>
              <a:t>условиями </a:t>
            </a:r>
            <a:r>
              <a:rPr lang="ru-RU" dirty="0" smtClean="0"/>
              <a:t>труда;</a:t>
            </a:r>
          </a:p>
          <a:p>
            <a:r>
              <a:rPr lang="ru-RU" dirty="0"/>
              <a:t>      2) инвалидам первой и второй групп продолжительностью не менее шести календарных дней.</a:t>
            </a:r>
            <a:br>
              <a:rPr lang="ru-RU" dirty="0"/>
            </a:br>
            <a:r>
              <a:rPr lang="ru-RU" dirty="0"/>
              <a:t> </a:t>
            </a:r>
            <a:endParaRPr lang="ru-RU" dirty="0" smtClean="0"/>
          </a:p>
          <a:p>
            <a:r>
              <a:rPr lang="ru-RU" dirty="0" smtClean="0"/>
              <a:t>Иным </a:t>
            </a:r>
            <a:r>
              <a:rPr lang="ru-RU" dirty="0"/>
              <a:t>категориям работников предоставление дополнительного ежегодного отпуска и его продолжительность могут устанавливаться законами Республики Казахстан</a:t>
            </a:r>
          </a:p>
        </p:txBody>
      </p:sp>
      <p:sp>
        <p:nvSpPr>
          <p:cNvPr id="2" name="Заголовок 1"/>
          <p:cNvSpPr>
            <a:spLocks noGrp="1"/>
          </p:cNvSpPr>
          <p:nvPr>
            <p:ph type="title"/>
          </p:nvPr>
        </p:nvSpPr>
        <p:spPr/>
        <p:txBody>
          <a:bodyPr>
            <a:normAutofit fontScale="90000"/>
          </a:bodyPr>
          <a:lstStyle/>
          <a:p>
            <a:pPr algn="ctr"/>
            <a:r>
              <a:rPr lang="ru-RU" b="1" dirty="0"/>
              <a:t>      </a:t>
            </a:r>
            <a:r>
              <a:rPr lang="ru-RU" sz="2700" b="1" dirty="0"/>
              <a:t>Статья 89. Дополнительные оплачиваемые ежегодные </a:t>
            </a:r>
            <a:r>
              <a:rPr lang="ru-RU" sz="2700" b="1" dirty="0" smtClean="0"/>
              <a:t>трудовые</a:t>
            </a:r>
            <a:r>
              <a:rPr lang="ru-RU" sz="2700" b="1" dirty="0"/>
              <a:t> </a:t>
            </a:r>
            <a:r>
              <a:rPr lang="ru-RU" sz="2700" b="1" dirty="0" smtClean="0"/>
              <a:t> </a:t>
            </a:r>
            <a:r>
              <a:rPr lang="ru-RU" sz="2700" b="1" dirty="0"/>
              <a:t>отпуска</a:t>
            </a:r>
            <a:r>
              <a:rPr lang="ru-RU" sz="2700" dirty="0"/>
              <a:t/>
            </a:r>
            <a:br>
              <a:rPr lang="ru-RU" sz="2700" dirty="0"/>
            </a:br>
            <a:endParaRPr lang="ru-RU" sz="2700" dirty="0"/>
          </a:p>
        </p:txBody>
      </p:sp>
    </p:spTree>
    <p:extLst>
      <p:ext uri="{BB962C8B-B14F-4D97-AF65-F5344CB8AC3E}">
        <p14:creationId xmlns:p14="http://schemas.microsoft.com/office/powerpoint/2010/main" val="4851088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a:bodyPr>
          <a:lstStyle/>
          <a:p>
            <a:r>
              <a:rPr lang="ru-RU" sz="3200" dirty="0"/>
              <a:t>При исчислении общей продолжительности оплачиваемого ежегодного трудового отпуска </a:t>
            </a:r>
            <a:r>
              <a:rPr lang="ru-RU" sz="3200" b="1" dirty="0"/>
              <a:t>дополнительные</a:t>
            </a:r>
            <a:r>
              <a:rPr lang="ru-RU" sz="3200" dirty="0"/>
              <a:t> оплачиваемые ежегодные трудовые отпуска </a:t>
            </a:r>
            <a:r>
              <a:rPr lang="ru-RU" sz="3200" b="1" dirty="0"/>
              <a:t>суммируются с основным </a:t>
            </a:r>
            <a:r>
              <a:rPr lang="ru-RU" sz="3200" dirty="0"/>
              <a:t>оплачиваемым ежегодным трудовым </a:t>
            </a:r>
            <a:r>
              <a:rPr lang="ru-RU" sz="3200" dirty="0" smtClean="0"/>
              <a:t>отпуском (ст. 90 ТК РК).</a:t>
            </a:r>
            <a:endParaRPr lang="ru-RU" sz="3200" dirty="0"/>
          </a:p>
          <a:p>
            <a:endParaRPr lang="ru-RU" sz="3600" dirty="0"/>
          </a:p>
        </p:txBody>
      </p:sp>
    </p:spTree>
    <p:extLst>
      <p:ext uri="{BB962C8B-B14F-4D97-AF65-F5344CB8AC3E}">
        <p14:creationId xmlns:p14="http://schemas.microsoft.com/office/powerpoint/2010/main" val="13505543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168</TotalTime>
  <Words>2278</Words>
  <Application>Microsoft Office PowerPoint</Application>
  <PresentationFormat>Экран (4:3)</PresentationFormat>
  <Paragraphs>176</Paragraphs>
  <Slides>55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55</vt:i4>
      </vt:variant>
    </vt:vector>
  </HeadingPairs>
  <TitlesOfParts>
    <vt:vector size="56" baseType="lpstr">
      <vt:lpstr>Открытая</vt:lpstr>
      <vt:lpstr>Презентация PowerPoint</vt:lpstr>
      <vt:lpstr>Презентация PowerPoint</vt:lpstr>
      <vt:lpstr>ежегодный трудовой отпуск (ст. 87 ТК)</vt:lpstr>
      <vt:lpstr>Презентация PowerPoint</vt:lpstr>
      <vt:lpstr>Статья 23. Основные права и обязанности работодателя</vt:lpstr>
      <vt:lpstr> Определение периода и порядок предоставления    оплачиваемых ежегодных трудовых отпусков  </vt:lpstr>
      <vt:lpstr>Презентация PowerPoint</vt:lpstr>
      <vt:lpstr>      Статья 89. Дополнительные оплачиваемые ежегодные трудовые  отпуска </vt:lpstr>
      <vt:lpstr>Презентация PowerPoint</vt:lpstr>
      <vt:lpstr>Вопрос</vt:lpstr>
      <vt:lpstr>Вопрос</vt:lpstr>
      <vt:lpstr>Презентация PowerPoint</vt:lpstr>
      <vt:lpstr>Предоставление трудового отпуска по частям</vt:lpstr>
      <vt:lpstr>Вопрос</vt:lpstr>
      <vt:lpstr>Вопрос</vt:lpstr>
      <vt:lpstr>Вопрос</vt:lpstr>
      <vt:lpstr>Удержание из заработной платы</vt:lpstr>
      <vt:lpstr> Порядок предоставления    оплачиваемых ежегодных трудовых отпусков  </vt:lpstr>
      <vt:lpstr> Статья 79. Порядок ведения учета рабочего времени </vt:lpstr>
      <vt:lpstr>  Статья 115. Удержания из заработной платы </vt:lpstr>
      <vt:lpstr> Статья 22. Основные права и обязанности работника </vt:lpstr>
      <vt:lpstr>пункт 3 статьи 56 ТК РК</vt:lpstr>
      <vt:lpstr>  Реализация права на оплачиваемый ежегодный трудовой отпуск и выплата компенсации при прекращении  трудового договора </vt:lpstr>
      <vt:lpstr>      Статья 131. Компенсационные выплаты  в связи с потерей работы </vt:lpstr>
      <vt:lpstr>Вопрос</vt:lpstr>
      <vt:lpstr>Вахтовый метод работы</vt:lpstr>
      <vt:lpstr>Презентация PowerPoint</vt:lpstr>
      <vt:lpstr>Вопрос</vt:lpstr>
      <vt:lpstr>Приказ Министра здрав. РК от 30 ноября 2015 г. Единые правила исчисления средней заработной платы</vt:lpstr>
      <vt:lpstr>Вопрос</vt:lpstr>
      <vt:lpstr>Презентация PowerPoint</vt:lpstr>
      <vt:lpstr>Презентация PowerPoint</vt:lpstr>
      <vt:lpstr> Исчисление трудового стажа при предоставлении трудового отпуска </vt:lpstr>
      <vt:lpstr>Презентация PowerPoint</vt:lpstr>
      <vt:lpstr>Случаи и порядок перенесения оплачиваемого ежегодного трудового отпуска </vt:lpstr>
      <vt:lpstr>Презентация PowerPoint</vt:lpstr>
      <vt:lpstr>Презентация PowerPoint</vt:lpstr>
      <vt:lpstr> Статья 133. Выплата работникам социального пособия по                   временной нетрудоспособности за счет средств                   работодателя </vt:lpstr>
      <vt:lpstr>Вопрос</vt:lpstr>
      <vt:lpstr>Отзыв из отпуска (ст. 95 ТК)</vt:lpstr>
      <vt:lpstr>Презентация PowerPoint</vt:lpstr>
      <vt:lpstr>Презентация PowerPoint</vt:lpstr>
      <vt:lpstr>Статья 95 ТК</vt:lpstr>
      <vt:lpstr>Презентация PowerPoint</vt:lpstr>
      <vt:lpstr>Презентация PowerPoint</vt:lpstr>
      <vt:lpstr>Приказ Министра здрав. РК от 30 ноября 2015 года. Единые правила исчисления средней заработной платы</vt:lpstr>
      <vt:lpstr>Приказ Министра здрав. РК от 30 ноября 2015 года. Единые правила исчисления средней заработной платы</vt:lpstr>
      <vt:lpstr>Вопрос</vt:lpstr>
      <vt:lpstr>Вопрос</vt:lpstr>
      <vt:lpstr>Вопрос</vt:lpstr>
      <vt:lpstr>  Реализация права на оплачиваемый ежегодный трудовой отпуск и выплата компенсации при прекращении трудового договора </vt:lpstr>
      <vt:lpstr>Вопрос</vt:lpstr>
      <vt:lpstr>Вопрос</vt:lpstr>
      <vt:lpstr>п. 2 ст. 140 ТК РК</vt:lpstr>
      <vt:lpstr>п. 2 ст. 140 ТК РК</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Наталья</dc:creator>
  <cp:lastModifiedBy>Элина Черногрицкая</cp:lastModifiedBy>
  <cp:revision>32</cp:revision>
  <dcterms:created xsi:type="dcterms:W3CDTF">2016-08-25T16:20:54Z</dcterms:created>
  <dcterms:modified xsi:type="dcterms:W3CDTF">2016-08-31T02:44:58Z</dcterms:modified>
</cp:coreProperties>
</file>