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784B-DC44-4D39-8DE7-A2DBFA326B75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784B-DC44-4D39-8DE7-A2DBFA326B75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784B-DC44-4D39-8DE7-A2DBFA326B75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784B-DC44-4D39-8DE7-A2DBFA326B75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784B-DC44-4D39-8DE7-A2DBFA326B75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784B-DC44-4D39-8DE7-A2DBFA326B75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784B-DC44-4D39-8DE7-A2DBFA326B75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784B-DC44-4D39-8DE7-A2DBFA326B75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784B-DC44-4D39-8DE7-A2DBFA326B75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784B-DC44-4D39-8DE7-A2DBFA326B75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784B-DC44-4D39-8DE7-A2DBFA326B75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BB784B-DC44-4D39-8DE7-A2DBFA326B75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adilet.gov.kz/ru/kisa/erd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helpme@advok.k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620688"/>
            <a:ext cx="7632848" cy="2664296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Исполнительное производство</a:t>
            </a:r>
            <a:endParaRPr lang="ru-RU" sz="5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717032"/>
            <a:ext cx="7478648" cy="244827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Серик</a:t>
            </a:r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Айтбаев,</a:t>
            </a:r>
          </a:p>
          <a:p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адвокат </a:t>
            </a:r>
            <a:r>
              <a:rPr lang="ru-RU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Алматинской</a:t>
            </a:r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городской коллегии адвокатов</a:t>
            </a:r>
            <a:endParaRPr lang="ru-RU" sz="32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291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3864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9289032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Извещения и вызовы в исполнительном производстве</a:t>
            </a:r>
            <a:r>
              <a:rPr lang="ru-RU" sz="3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endParaRPr lang="ru-RU" sz="36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Извещение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или повестка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направляются:</a:t>
            </a:r>
          </a:p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заказным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письмом,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телеграммой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уведомлением о вручении.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Также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извещаются или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уведомляются:</a:t>
            </a:r>
          </a:p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телефонограммой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посредством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коротких текстовых сообщений по каналам сотовой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связи; </a:t>
            </a:r>
          </a:p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электронной почты; </a:t>
            </a:r>
          </a:p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иных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средств связи, обеспечивающих фиксирование извещения или вызова.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6376" y="3088833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9017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Ограничение на выезд:</a:t>
            </a:r>
            <a:endParaRPr lang="ru-RU" sz="36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340768"/>
            <a:ext cx="7674056" cy="5328592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ru-RU" dirty="0" smtClean="0"/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неисполнении физическим лицом, руководителем (исполняющим обязанности) юридического лица, являющегося должником требований на сумму 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МРП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содержащихся в исполнительном документе,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также при неисполнении 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месяцев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исполнительных документов о взыскании периодических платежей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судебный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исполнитель вправе, а по заявлению взыскателя обязан, вынести постановление о 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временном ограничении на выезд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указанных лиц из Республики Казахстан.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82" y="2996952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1704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Другие ограничения:</a:t>
            </a:r>
            <a:endParaRPr lang="ru-RU" sz="36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неисполнении должником без уважительных причин исполнительного документа:</a:t>
            </a:r>
          </a:p>
          <a:p>
            <a:pPr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1) о взыскании с физического лица суммы более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МРП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2) о взыскании с юридического лица суммы более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1250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МРП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3) неимущественного характера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</a:p>
          <a:p>
            <a:pPr marL="0" indent="0" fontAlgn="base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судебный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исполнитель по истечении срока исполнения, предусмотренного 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ст. 39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а по исполнительным документам о взыскании алиментов в случае образования задолженности направляет в суд представление о 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временном запрещении выдавать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должнику 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лицензии, разрешения и специальные права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а также о приостановлении действия ранее выданных должнику лицензий, разрешений и специальных прав.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852" y="3113584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096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49808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Единый реестр должников</a:t>
            </a:r>
            <a:r>
              <a:rPr lang="ru-RU" sz="3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endParaRPr lang="ru-RU" sz="36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268760"/>
            <a:ext cx="7674056" cy="525658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Уполномоченный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орган в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целях,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необходимых для осуществления задач по принудительному исполнению исполнительных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документов,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ведет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Единый 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реестр должников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buNone/>
            </a:pP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Сведения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 должниках размещаются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 официальном </a:t>
            </a:r>
            <a:r>
              <a:rPr 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интернет </a:t>
            </a:r>
            <a:r>
              <a:rPr 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ресурсе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уполномоченного органа:</a:t>
            </a:r>
          </a:p>
          <a:p>
            <a:pPr marL="0" indent="0" fontAlgn="base">
              <a:buNone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en-US" sz="2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http://www.adilet.gov.kz/ru/kisa/erd</a:t>
            </a:r>
            <a:endParaRPr lang="ru-RU" sz="28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ru-RU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191" y="3284984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0220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052736"/>
            <a:ext cx="7570088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Спасибо за внимание!</a:t>
            </a:r>
            <a:endParaRPr lang="ru-RU" sz="36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060848"/>
            <a:ext cx="7498080" cy="417646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Серик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Айтбаев,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адвокат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Алматинской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городской коллегии адвокатов</a:t>
            </a:r>
          </a:p>
          <a:p>
            <a:pPr marL="82296" indent="0">
              <a:buNone/>
            </a:pP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Тел. +7 (707) 835 33 11</a:t>
            </a:r>
          </a:p>
          <a:p>
            <a:pPr marL="82296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helpme@advok.kz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192" y="2947563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242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143000"/>
          </a:xfrm>
        </p:spPr>
        <p:txBody>
          <a:bodyPr>
            <a:noAutofit/>
          </a:bodyPr>
          <a:lstStyle/>
          <a:p>
            <a:r>
              <a:rPr lang="ru-RU" sz="4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Исполнительные документы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700808"/>
            <a:ext cx="7498080" cy="4800600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Исполнительные документы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по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гражданским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делам</a:t>
            </a:r>
          </a:p>
          <a:p>
            <a:pPr marL="0" indent="0" fontAlgn="base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Исполнительные документы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по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административным делам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Исполнительные документы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по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уголовным делам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Прочие исполнительные документы 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95" y="3284984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2764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Исполнительные документы </a:t>
            </a:r>
            <a:b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гражданским делам 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772816"/>
            <a:ext cx="7498080" cy="4800600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исполнительные листы, выдаваемые на основании решения суда;</a:t>
            </a:r>
          </a:p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судебные приказы;</a:t>
            </a:r>
          </a:p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исполнительные листы о принудительном исполнении на территории РК решений международных, иностранных судов и арбитражей;</a:t>
            </a:r>
          </a:p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исполнительные листы о принудительном исполнении арбитражных решений;</a:t>
            </a:r>
          </a:p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определения судов об обеспечении иска или отмене обеспечения иска;</a:t>
            </a:r>
          </a:p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исполнительная надпись.</a:t>
            </a:r>
          </a:p>
          <a:p>
            <a:pPr marL="0" indent="0" fontAlgn="base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3525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31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Исполнительные документы </a:t>
            </a:r>
            <a:br>
              <a:rPr lang="ru-RU" sz="3100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31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по административным делам </a:t>
            </a:r>
            <a:br>
              <a:rPr lang="ru-RU" sz="3100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судов, вынесенные по делу об административном правонарушении;</a:t>
            </a:r>
          </a:p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органа (должностного лица), уполномоченного рассматривать дела об административных правонарушениях;</a:t>
            </a:r>
          </a:p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предписания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 необходимости уплаты штрафа, выданные органом (должностным лицом), уполномоченным налагать административные взыскания.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881" y="3014732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3575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76020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Исполнительные документы </a:t>
            </a:r>
            <a:br>
              <a:rPr lang="ru-RU" sz="3600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по уголовным делам </a:t>
            </a:r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204864"/>
            <a:ext cx="7530040" cy="4069432"/>
          </a:xfrm>
        </p:spPr>
        <p:txBody>
          <a:bodyPr/>
          <a:lstStyle/>
          <a:p>
            <a:pPr fontAlgn="base"/>
            <a:r>
              <a:rPr lang="ru-RU" dirty="0"/>
              <a:t>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суда о наложении ареста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имущество, вынесенное по уголовному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делу;</a:t>
            </a:r>
          </a:p>
          <a:p>
            <a:pPr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исполнительные листы,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выдаваемые 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основании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приговора суда.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buNone/>
            </a:pP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192" y="3356992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3881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49808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Прочие исполнительные документы: </a:t>
            </a:r>
            <a:br>
              <a:rPr lang="ru-RU" sz="3600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endParaRPr lang="ru-RU" sz="36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763538"/>
            <a:ext cx="7786112" cy="5088632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dirty="0"/>
              <a:t>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постановление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прокурора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 о принудительном исполнении его требований;</a:t>
            </a:r>
          </a:p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постановления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судебного исполнителя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 взыскании исполнительской санкции;</a:t>
            </a:r>
          </a:p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постановление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судебного исполнителя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 возмещении расходов, понесенных при совершении исполнительных действий;</a:t>
            </a:r>
          </a:p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постановление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частного судебного исполнителя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об утверждении сумм оплаты его деятельности.</a:t>
            </a:r>
          </a:p>
          <a:p>
            <a:pPr fontAlgn="base"/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3068960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7319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36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Полномочия представителя</a:t>
            </a:r>
            <a:endParaRPr lang="ru-RU" sz="36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077544"/>
          </a:xfrm>
        </p:spPr>
        <p:txBody>
          <a:bodyPr>
            <a:normAutofit fontScale="40000" lnSpcReduction="20000"/>
          </a:bodyPr>
          <a:lstStyle/>
          <a:p>
            <a:pPr marL="0" indent="0" fontAlgn="base">
              <a:buNone/>
            </a:pPr>
            <a:r>
              <a:rPr lang="ru-RU" sz="53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Представитель </a:t>
            </a:r>
            <a:r>
              <a:rPr lang="ru-RU" sz="5300" dirty="0">
                <a:latin typeface="Arial" panose="020B0604020202020204" pitchFamily="34" charset="0"/>
                <a:cs typeface="Arial" panose="020B0604020202020204" pitchFamily="34" charset="0"/>
              </a:rPr>
              <a:t>в исполнительном производстве совершает от имени представляемого </a:t>
            </a:r>
            <a:r>
              <a:rPr lang="ru-RU" sz="53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действия</a:t>
            </a:r>
            <a:r>
              <a:rPr lang="ru-RU" sz="5300" dirty="0">
                <a:latin typeface="Arial" panose="020B0604020202020204" pitchFamily="34" charset="0"/>
                <a:cs typeface="Arial" panose="020B0604020202020204" pitchFamily="34" charset="0"/>
              </a:rPr>
              <a:t>, связанные с исполнительным производством, </a:t>
            </a:r>
            <a:r>
              <a:rPr lang="ru-RU" sz="53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пределах полномочий</a:t>
            </a:r>
            <a:r>
              <a:rPr lang="ru-RU" sz="5300" dirty="0">
                <a:latin typeface="Arial" panose="020B0604020202020204" pitchFamily="34" charset="0"/>
                <a:cs typeface="Arial" panose="020B0604020202020204" pitchFamily="34" charset="0"/>
              </a:rPr>
              <a:t>, наделяемых доверенностью.</a:t>
            </a:r>
          </a:p>
          <a:p>
            <a:pPr marL="0" indent="0" fontAlgn="base">
              <a:buNone/>
            </a:pPr>
            <a:endParaRPr lang="ru-RU" sz="5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buNone/>
            </a:pPr>
            <a:r>
              <a:rPr lang="ru-RU" sz="5300" dirty="0" smtClean="0">
                <a:latin typeface="Arial" panose="020B0604020202020204" pitchFamily="34" charset="0"/>
                <a:cs typeface="Arial" panose="020B0604020202020204" pitchFamily="34" charset="0"/>
              </a:rPr>
              <a:t>  В </a:t>
            </a:r>
            <a:r>
              <a:rPr lang="ru-RU" sz="5300" dirty="0">
                <a:latin typeface="Arial" panose="020B0604020202020204" pitchFamily="34" charset="0"/>
                <a:cs typeface="Arial" panose="020B0604020202020204" pitchFamily="34" charset="0"/>
              </a:rPr>
              <a:t>доверенности, выдаваемой представляемым, должны быть специально оговорены </a:t>
            </a:r>
            <a:r>
              <a:rPr lang="ru-RU" sz="53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полномочия представителя </a:t>
            </a:r>
            <a:r>
              <a:rPr lang="ru-RU" sz="5300" dirty="0">
                <a:latin typeface="Arial" panose="020B0604020202020204" pitchFamily="34" charset="0"/>
                <a:cs typeface="Arial" panose="020B0604020202020204" pitchFamily="34" charset="0"/>
              </a:rPr>
              <a:t>на совершение следующих действий</a:t>
            </a:r>
            <a:r>
              <a:rPr lang="ru-RU" sz="53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fontAlgn="base">
              <a:buNone/>
            </a:pPr>
            <a:endParaRPr lang="ru-RU" sz="5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sz="53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предъявление </a:t>
            </a:r>
            <a:r>
              <a:rPr lang="ru-RU" sz="5300" dirty="0">
                <a:latin typeface="Arial" panose="020B0604020202020204" pitchFamily="34" charset="0"/>
                <a:cs typeface="Arial" panose="020B0604020202020204" pitchFamily="34" charset="0"/>
              </a:rPr>
              <a:t>и отзыв исполнительного документа;</a:t>
            </a:r>
          </a:p>
          <a:p>
            <a:pPr fontAlgn="base"/>
            <a:r>
              <a:rPr lang="ru-RU" sz="53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передача </a:t>
            </a:r>
            <a:r>
              <a:rPr lang="ru-RU" sz="5300" dirty="0">
                <a:latin typeface="Arial" panose="020B0604020202020204" pitchFamily="34" charset="0"/>
                <a:cs typeface="Arial" panose="020B0604020202020204" pitchFamily="34" charset="0"/>
              </a:rPr>
              <a:t>полномочий другому лицу (передоверие);</a:t>
            </a:r>
          </a:p>
          <a:p>
            <a:pPr fontAlgn="base"/>
            <a:r>
              <a:rPr lang="ru-RU" sz="5300" dirty="0" smtClean="0">
                <a:latin typeface="Arial" panose="020B0604020202020204" pitchFamily="34" charset="0"/>
                <a:cs typeface="Arial" panose="020B0604020202020204" pitchFamily="34" charset="0"/>
              </a:rPr>
              <a:t>обжалование </a:t>
            </a:r>
            <a:r>
              <a:rPr lang="ru-RU" sz="5300" dirty="0">
                <a:latin typeface="Arial" panose="020B0604020202020204" pitchFamily="34" charset="0"/>
                <a:cs typeface="Arial" panose="020B0604020202020204" pitchFamily="34" charset="0"/>
              </a:rPr>
              <a:t>действий (бездействия) или решений судебного исполнителя;</a:t>
            </a:r>
          </a:p>
          <a:p>
            <a:pPr fontAlgn="base"/>
            <a:r>
              <a:rPr lang="ru-RU" sz="53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получение </a:t>
            </a:r>
            <a:r>
              <a:rPr lang="ru-RU" sz="5300" dirty="0">
                <a:latin typeface="Arial" panose="020B0604020202020204" pitchFamily="34" charset="0"/>
                <a:cs typeface="Arial" panose="020B0604020202020204" pitchFamily="34" charset="0"/>
              </a:rPr>
              <a:t>присужденного имущества (в том числе денег);</a:t>
            </a:r>
          </a:p>
          <a:p>
            <a:pPr fontAlgn="base"/>
            <a:r>
              <a:rPr lang="ru-RU" sz="53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заключение </a:t>
            </a:r>
            <a:r>
              <a:rPr lang="ru-RU" sz="5300" dirty="0">
                <a:latin typeface="Arial" panose="020B0604020202020204" pitchFamily="34" charset="0"/>
                <a:cs typeface="Arial" panose="020B0604020202020204" pitchFamily="34" charset="0"/>
              </a:rPr>
              <a:t>мирового соглашения.</a:t>
            </a:r>
          </a:p>
          <a:p>
            <a:pPr marL="0" indent="0" fontAlgn="base">
              <a:buNone/>
            </a:pP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289" y="2996952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1951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920880" cy="19302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Сроки </a:t>
            </a:r>
            <a:r>
              <a:rPr lang="ru-RU" b="1" dirty="0">
                <a:solidFill>
                  <a:srgbClr val="C00000"/>
                </a:solidFill>
                <a:latin typeface="Arial Black" panose="020B0A04020102020204" pitchFamily="34" charset="0"/>
              </a:rPr>
              <a:t>предъявления </a:t>
            </a:r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документов к исполнению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276872"/>
            <a:ext cx="7704856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Исполнительные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документы могут быть предъявлены к принудительному исполнению не ранее 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пяти рабочих дней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после вступления в законную силу, за исключением документов, предусмотренных подпунктом 4) пункта 1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статьи 11.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4228" y="3284984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4256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8640960" cy="16561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Участие понятых в исполнительном производстве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844824"/>
            <a:ext cx="7602048" cy="4752528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Присутствие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понятых обязательно в следующих случаях:</a:t>
            </a:r>
          </a:p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требованию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взыскателя; </a:t>
            </a:r>
          </a:p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 требованию должника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исполнении решения о вселении и выселении, действий, связанных с арестом, изъятием и передачей имущества должника, вскрытием его жилища, помещений и хранилищ, производством осмотра.</a:t>
            </a:r>
          </a:p>
          <a:p>
            <a:pPr marL="0" indent="0" fontAlgn="base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Присутствие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понятых в иных случаях возможно по инициативе судебного исполнителя.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3125646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1443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3">
      <a:dk1>
        <a:srgbClr val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0070C0"/>
      </a:hlink>
      <a:folHlink>
        <a:srgbClr val="00206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741</TotalTime>
  <Words>521</Words>
  <Application>Microsoft Office PowerPoint</Application>
  <PresentationFormat>Экран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Исполнительное производство</vt:lpstr>
      <vt:lpstr>Исполнительные документы </vt:lpstr>
      <vt:lpstr>Исполнительные документы  по гражданским делам </vt:lpstr>
      <vt:lpstr>  Исполнительные документы  по административным делам    </vt:lpstr>
      <vt:lpstr> Исполнительные документы  по уголовным делам  </vt:lpstr>
      <vt:lpstr>Прочие исполнительные документы:  </vt:lpstr>
      <vt:lpstr>Полномочия представителя</vt:lpstr>
      <vt:lpstr>Сроки предъявления  документов к исполнению</vt:lpstr>
      <vt:lpstr> Участие понятых в исполнительном производстве </vt:lpstr>
      <vt:lpstr>Извещения и вызовы в исполнительном производстве </vt:lpstr>
      <vt:lpstr>Ограничение на выезд:</vt:lpstr>
      <vt:lpstr>Другие ограничения:</vt:lpstr>
      <vt:lpstr>Единый реестр должников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Исполнительное производство</dc:title>
  <dc:creator>lenovo</dc:creator>
  <cp:lastModifiedBy>Элина Черногрицкая</cp:lastModifiedBy>
  <cp:revision>23</cp:revision>
  <dcterms:created xsi:type="dcterms:W3CDTF">2017-02-13T03:31:43Z</dcterms:created>
  <dcterms:modified xsi:type="dcterms:W3CDTF">2017-02-15T10:51:00Z</dcterms:modified>
</cp:coreProperties>
</file>