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5143500" type="screen16x9"/>
  <p:notesSz cx="6858000" cy="9144000"/>
  <p:defaultTextStyle>
    <a:defPPr>
      <a:defRPr lang="x-none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 snapToObjects="1">
      <p:cViewPr>
        <p:scale>
          <a:sx n="120" d="100"/>
          <a:sy n="120" d="100"/>
        </p:scale>
        <p:origin x="-132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8D1304-D462-8044-887B-72C10F62F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0C8F492-08E0-5A48-BBE8-C225743BE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12C4593-D816-8746-963A-B79E54A7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BB2519-5571-7B48-9E8F-5F3C693D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0C82149-48D9-E942-B326-FEAEEECF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79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1F209B-F12C-4D43-A116-BD2F5B3A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E1B2079-5363-7C42-9652-4AEFD58A9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C2E3ABC-00AD-A440-B258-53C2A85A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346FAA-144F-B341-B7CD-7B0678C67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670E05F-1718-8242-A79C-0775CA0E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535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410F44D-BFFE-964B-A02B-411F04A3D0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AD2BD0A-ED38-1841-A676-8061076D9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AA3C660-FCC0-154B-86CF-590AFD50F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EEDE3F-8C20-EF49-86EA-AAEEBA8C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D61E4C-E54F-6649-914B-EEF7CEF22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146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86800C-C2D4-3549-A2D8-741F13D29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FC28BD-7AB6-0241-ABDA-9D5396018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950E6E8-BAC4-F94B-9311-E0F86561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456D69D-1B1A-9F45-BDE0-6F2D4C655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96FE098-F22D-A34B-90C3-3D03269D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7827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5CF8A3-D2F1-054E-B8D8-5EBCA97A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75A364-7274-9B4E-8537-648F44E3D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C67520-0147-8345-B0DC-631EB037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A2E25BE-FC51-134A-9314-F400E872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AD94CCE-D799-2F40-B1E3-ACA68D38F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242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E44C8C-C66D-C64C-90C3-A4F296C9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41AB442-258D-B941-BCE6-DBC729708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C13D0B6-6D7F-9545-8E3E-D25258992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08D6FE7-8BF5-1749-A048-0CD926F5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27D3BB-6A4B-584C-BB1A-CD6EF2E6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C331FA2-C574-2541-892F-38F75A24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9967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84C239-4CB5-6E42-A748-70F95A3E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A81E149-C3BB-784E-84A8-2268D31BF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5EACD90-6D56-0342-90F6-81B67F63F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481A326-261C-1748-8392-65DB42AF2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0C2B0C1-9B73-7E41-93A8-56A1F853D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1CB4A6F-0186-B045-97C1-9B16FC20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2FF8FEE-3177-364E-AF85-CEB31CBE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C4AF301-6590-1D46-83F9-4419D531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135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AA2409-EEE1-F84D-84D8-129C5E672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C48B6A4-2B0D-1745-A779-B47EFFA7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F12F901-7DBE-1840-ADDB-A03AACE7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E9E6472-AABD-4E45-8B06-739EC005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4974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5DE9410-2C41-994A-99A5-4C3071DDB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A00D355-6295-9A4F-8AED-3C419A15F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14D76E2-33AF-CB43-9D0F-61BC756D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1681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928328-8B2C-E54C-8D1E-FB887C836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A13417-7273-5A41-8D4F-05DC08A44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14DC72-F219-4A46-A11B-E35FC8CF6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FDF1BE4-178F-1E4C-9066-E9F7FF71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9E56F0B-8275-C143-9421-E0203B196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CC31B44-5054-B944-B6A9-3350411B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8871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573F3A-A672-6D41-9350-30FAEDE9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825E0CB-9AF0-7441-8E0D-BA087800E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15995EC-F541-9D4E-9F3D-437DAC0A7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B23054-DB59-D140-8A9C-D58D9F99D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4097292-9C0F-A141-AC5F-4B033F0D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947782E-EAC1-524E-A448-E7B97E7C4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4634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5AD338-0027-C543-BBD0-14D2F11CF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C18C58-9813-8C44-B922-3B52C9CCF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DEBA80-660E-CA49-8100-ED3FDED00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2BA2-DE3E-2243-BB53-0146A3148863}" type="datetimeFigureOut">
              <a:rPr lang="x-none" smtClean="0"/>
              <a:t>19.03.2025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E1789B4-4232-534F-BABB-5E1D2F00F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521C02-439A-F04C-93D7-8C1EF43BC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DA5D5-0078-EA49-BF21-8843D14FCD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4825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D2A0D1-1B40-C246-AC44-3F5652206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176" y="984895"/>
            <a:ext cx="8197794" cy="1154005"/>
          </a:xfrm>
        </p:spPr>
        <p:txBody>
          <a:bodyPr>
            <a:normAutofit/>
          </a:bodyPr>
          <a:lstStyle/>
          <a:p>
            <a:r>
              <a:rPr lang="ru-RU" sz="2200" b="1" cap="all" dirty="0" err="1">
                <a:solidFill>
                  <a:srgbClr val="C00000"/>
                </a:solidFill>
              </a:rPr>
              <a:t>Цифровизация</a:t>
            </a:r>
            <a:r>
              <a:rPr lang="ru-RU" sz="2200" b="1" cap="all" dirty="0">
                <a:solidFill>
                  <a:srgbClr val="C00000"/>
                </a:solidFill>
              </a:rPr>
              <a:t> авторского права Республики Казахстан: </a:t>
            </a:r>
            <a:r>
              <a:rPr lang="ru-RU" sz="2200" b="1" cap="all" dirty="0" smtClean="0">
                <a:solidFill>
                  <a:srgbClr val="C00000"/>
                </a:solidFill>
              </a:rPr>
              <a:t/>
            </a:r>
            <a:br>
              <a:rPr lang="ru-RU" sz="2200" b="1" cap="all" dirty="0" smtClean="0">
                <a:solidFill>
                  <a:srgbClr val="C00000"/>
                </a:solidFill>
              </a:rPr>
            </a:br>
            <a:r>
              <a:rPr lang="ru-RU" sz="2400" b="1" cap="all" dirty="0" smtClean="0">
                <a:solidFill>
                  <a:srgbClr val="C00000"/>
                </a:solidFill>
              </a:rPr>
              <a:t>анализ </a:t>
            </a:r>
            <a:r>
              <a:rPr lang="ru-RU" sz="2400" b="1" cap="all" dirty="0">
                <a:solidFill>
                  <a:srgbClr val="C00000"/>
                </a:solidFill>
              </a:rPr>
              <a:t>планируемых новелл</a:t>
            </a:r>
            <a:endParaRPr lang="ru-RU" sz="27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39872" y="265412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/>
              <a:t>Братусь</a:t>
            </a:r>
            <a:r>
              <a:rPr lang="ru-RU" b="1" dirty="0"/>
              <a:t> Дмитрий </a:t>
            </a:r>
            <a:r>
              <a:rPr lang="ru-RU" b="1" dirty="0" smtClean="0"/>
              <a:t>Александрович</a:t>
            </a:r>
          </a:p>
          <a:p>
            <a:r>
              <a:rPr lang="ru-RU" dirty="0" err="1" smtClean="0"/>
              <a:t>к.ю.н</a:t>
            </a:r>
            <a:r>
              <a:rPr lang="ru-RU" dirty="0"/>
              <a:t>., доцент, доцент кафедры гражданского права </a:t>
            </a:r>
            <a:r>
              <a:rPr lang="ru-RU" dirty="0" err="1"/>
              <a:t>УрГЮУ</a:t>
            </a:r>
            <a:r>
              <a:rPr lang="ru-RU" dirty="0"/>
              <a:t> имени В.Ф. Яковлева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член </a:t>
            </a:r>
            <a:r>
              <a:rPr lang="ru-RU" dirty="0"/>
              <a:t>Научно-консультативного совета Суда по интеллектуальным правам</a:t>
            </a:r>
            <a:r>
              <a:rPr lang="ru-RU" dirty="0" smtClean="0"/>
              <a:t>,</a:t>
            </a:r>
          </a:p>
          <a:p>
            <a:r>
              <a:rPr lang="ru-RU" dirty="0" smtClean="0"/>
              <a:t>зам</a:t>
            </a:r>
            <a:r>
              <a:rPr lang="ru-RU" dirty="0"/>
              <a:t>. председателя Международного коммерческого арбитражного суда по интеллектуальной собственности, член правления Палаты профессиональных юридических консультантов</a:t>
            </a:r>
          </a:p>
        </p:txBody>
      </p:sp>
    </p:spTree>
    <p:extLst>
      <p:ext uri="{BB962C8B-B14F-4D97-AF65-F5344CB8AC3E}">
        <p14:creationId xmlns:p14="http://schemas.microsoft.com/office/powerpoint/2010/main" val="36543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95A529-5A64-6B47-9DFA-61093588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47" y="812628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Проект Закона Республики Казахстан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«</a:t>
            </a:r>
            <a:r>
              <a:rPr lang="ru-RU" sz="1800" b="1" dirty="0"/>
              <a:t>О внесении изменений и дополнений в некоторые законодательные акты Республики Казахстан по вопросам интеллектуальной собственности»</a:t>
            </a:r>
            <a:endParaRPr lang="ru-RU" sz="1800" b="0" i="0" dirty="0">
              <a:solidFill>
                <a:srgbClr val="000000"/>
              </a:solidFill>
              <a:effectLst/>
              <a:latin typeface="Open Sans" pitchFamily="2" charset="0"/>
            </a:endParaRPr>
          </a:p>
          <a:p>
            <a:endParaRPr lang="x-none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11640" y="2043955"/>
            <a:ext cx="780420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Статья 2. Основные понятия, используемые в настоящем Законе</a:t>
            </a:r>
          </a:p>
          <a:p>
            <a:r>
              <a:rPr lang="ru-RU" dirty="0"/>
              <a:t>…</a:t>
            </a:r>
          </a:p>
          <a:p>
            <a:r>
              <a:rPr lang="ru-RU" b="1" dirty="0"/>
              <a:t>5-1) </a:t>
            </a:r>
            <a:r>
              <a:rPr lang="ru-RU" b="1" u="heavy" dirty="0"/>
              <a:t>цифровой</a:t>
            </a:r>
            <a:r>
              <a:rPr lang="ru-RU" b="1" dirty="0"/>
              <a:t> договор – авторский договор </a:t>
            </a:r>
            <a:r>
              <a:rPr lang="ru-RU" b="1" u="dash" dirty="0"/>
              <a:t>и (или)</a:t>
            </a:r>
            <a:r>
              <a:rPr lang="ru-RU" b="1" dirty="0"/>
              <a:t> иной лицензионный договор, заключенный посредством единой цифровой платформы </a:t>
            </a:r>
            <a:r>
              <a:rPr lang="ru-RU" b="1" u="heavy" dirty="0"/>
              <a:t>в соответствии с типовыми формами</a:t>
            </a:r>
            <a:r>
              <a:rPr lang="ru-RU" b="1" dirty="0"/>
              <a:t>, утверждаемыми уполномоченным органом, </a:t>
            </a:r>
            <a:r>
              <a:rPr lang="ru-RU" b="1" u="heavy" dirty="0"/>
              <a:t>удостоверенный посредством электронной цифровой подписью</a:t>
            </a:r>
            <a:r>
              <a:rPr lang="ru-RU" b="1" dirty="0"/>
              <a:t>, </a:t>
            </a:r>
            <a:r>
              <a:rPr lang="ru-RU" b="1" u="heavy" dirty="0"/>
              <a:t>за исключением договоров, заключаемых с иностранными организациями</a:t>
            </a:r>
            <a:r>
              <a:rPr lang="ru-RU" b="1" dirty="0"/>
              <a:t>, управляющими имущественными правами на коллективной основе;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47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95A529-5A64-6B47-9DFA-61093588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47" y="812628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Проект Закона Республики Казахстан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«</a:t>
            </a:r>
            <a:r>
              <a:rPr lang="ru-RU" sz="1800" b="1" dirty="0"/>
              <a:t>О внесении изменений и дополнений в некоторые законодательные акты Республики Казахстан по вопросам интеллектуальной собственности»</a:t>
            </a:r>
            <a:endParaRPr lang="ru-RU" sz="1800" b="0" i="0" dirty="0">
              <a:solidFill>
                <a:srgbClr val="000000"/>
              </a:solidFill>
              <a:effectLst/>
              <a:latin typeface="Open Sans" pitchFamily="2" charset="0"/>
            </a:endParaRPr>
          </a:p>
          <a:p>
            <a:endParaRPr lang="x-none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11640" y="2043955"/>
            <a:ext cx="780420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Статья 2. Основные понятия, используемые в настоящем Законе</a:t>
            </a:r>
          </a:p>
          <a:p>
            <a:r>
              <a:rPr lang="ru-RU" dirty="0" smtClean="0"/>
              <a:t>…</a:t>
            </a:r>
          </a:p>
          <a:p>
            <a:r>
              <a:rPr lang="ru-RU" b="1" dirty="0" smtClean="0"/>
              <a:t>20-1</a:t>
            </a:r>
            <a:r>
              <a:rPr lang="ru-RU" b="1" dirty="0"/>
              <a:t>) </a:t>
            </a:r>
            <a:r>
              <a:rPr lang="ru-RU" b="1" u="heavy" dirty="0"/>
              <a:t>субъект единой цифровой платформы</a:t>
            </a:r>
            <a:r>
              <a:rPr lang="ru-RU" b="1" dirty="0"/>
              <a:t> – правообладатель, организация, управляющая имущественными правами на коллективной основе, пользователь, администратор;</a:t>
            </a:r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22-1) </a:t>
            </a:r>
            <a:r>
              <a:rPr lang="ru-RU" b="1" u="heavy" dirty="0"/>
              <a:t>единая цифровая платформа в сфере коллективного управления правами</a:t>
            </a:r>
            <a:r>
              <a:rPr lang="ru-RU" b="1" dirty="0"/>
              <a:t> (далее – единая цифровая платформа) – информационная система экспертной организации, предоставляющая единую точку доступа в сфере коллективного управления правами в соответствии с настоящим Законом;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54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95A529-5A64-6B47-9DFA-61093588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47" y="812628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Проект Закона Республики Казахстан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«</a:t>
            </a:r>
            <a:r>
              <a:rPr lang="ru-RU" sz="1800" b="1" dirty="0"/>
              <a:t>О внесении изменений и дополнений в некоторые законодательные акты Республики Казахстан по вопросам интеллектуальной собственности»</a:t>
            </a:r>
            <a:endParaRPr lang="ru-RU" sz="1800" b="0" i="0" dirty="0">
              <a:solidFill>
                <a:srgbClr val="000000"/>
              </a:solidFill>
              <a:effectLst/>
              <a:latin typeface="Open Sans" pitchFamily="2" charset="0"/>
            </a:endParaRPr>
          </a:p>
          <a:p>
            <a:endParaRPr lang="x-none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11640" y="2043955"/>
            <a:ext cx="780420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Статья 2. Основные понятия, используемые в настоящем Законе</a:t>
            </a:r>
          </a:p>
          <a:p>
            <a:r>
              <a:rPr lang="ru-RU" dirty="0" smtClean="0"/>
              <a:t>…</a:t>
            </a:r>
          </a:p>
          <a:p>
            <a:endParaRPr lang="ru-RU" b="1" dirty="0" smtClean="0"/>
          </a:p>
          <a:p>
            <a:r>
              <a:rPr lang="ru-RU" b="1" dirty="0" smtClean="0"/>
              <a:t>35-2</a:t>
            </a:r>
            <a:r>
              <a:rPr lang="ru-RU" b="1" dirty="0"/>
              <a:t>) </a:t>
            </a:r>
            <a:r>
              <a:rPr lang="ru-RU" b="1" u="heavy" dirty="0"/>
              <a:t>электронный кошелек единой цифровой платформы</a:t>
            </a:r>
            <a:r>
              <a:rPr lang="ru-RU" b="1" dirty="0"/>
              <a:t> (далее – электронный кошелек) – лицевые счета правообладателя и организации, управляющей имущественными правами на коллективной основе, используемые в целях:</a:t>
            </a:r>
            <a:endParaRPr lang="ru-RU" dirty="0"/>
          </a:p>
          <a:p>
            <a:r>
              <a:rPr lang="ru-RU" b="1" dirty="0"/>
              <a:t>сбора, распределения и выплаты вознаграждения;</a:t>
            </a:r>
            <a:endParaRPr lang="ru-RU" dirty="0"/>
          </a:p>
          <a:p>
            <a:r>
              <a:rPr lang="ru-RU" b="1" dirty="0"/>
              <a:t>покрытия расходов организаций, управляющих имущественными правами на коллективной основе, и администратора в соответствии с настоящим Законом;</a:t>
            </a:r>
            <a:endParaRPr lang="ru-RU" dirty="0"/>
          </a:p>
          <a:p>
            <a:r>
              <a:rPr lang="ru-RU" b="1" dirty="0"/>
              <a:t>исчисления, удержания и перечисления налогов, удерживаемых у источника выплаты, в соответствии с налоговым законодательством Республики Казахстан;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9404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95A529-5A64-6B47-9DFA-61093588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47" y="812628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Проект Закона Республики Казахстан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«</a:t>
            </a:r>
            <a:r>
              <a:rPr lang="ru-RU" sz="1800" b="1" dirty="0"/>
              <a:t>О внесении изменений и дополнений в некоторые законодательные акты Республики Казахстан по вопросам интеллектуальной собственности»</a:t>
            </a:r>
            <a:endParaRPr lang="ru-RU" sz="1800" b="0" i="0" dirty="0">
              <a:solidFill>
                <a:srgbClr val="000000"/>
              </a:solidFill>
              <a:effectLst/>
              <a:latin typeface="Open Sans" pitchFamily="2" charset="0"/>
            </a:endParaRPr>
          </a:p>
          <a:p>
            <a:endParaRPr lang="x-none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9147" y="1604069"/>
            <a:ext cx="819382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Статья 9. Возникновение авторского права. Презумпция авторства</a:t>
            </a:r>
          </a:p>
          <a:p>
            <a:r>
              <a:rPr lang="ru-RU" dirty="0"/>
              <a:t>… </a:t>
            </a:r>
          </a:p>
          <a:p>
            <a:r>
              <a:rPr lang="ru-RU" dirty="0"/>
              <a:t>Автор для свидетельства личных неимущественных прав на необнародованное произведение</a:t>
            </a:r>
            <a:r>
              <a:rPr lang="ru-RU" b="1" dirty="0"/>
              <a:t>, а также </a:t>
            </a:r>
            <a:r>
              <a:rPr lang="ru-RU" b="1" u="heavy" dirty="0"/>
              <a:t>правообладатель для подтверждения обладания исключительными имущественными правами на произведение в любое время в течение срока охраны авторского права либо действия соответствующих договоров вправе внести сведения о правах</a:t>
            </a:r>
            <a:r>
              <a:rPr lang="ru-RU" b="1" dirty="0"/>
              <a:t> в </a:t>
            </a:r>
            <a:r>
              <a:rPr lang="ru-RU" dirty="0"/>
              <a:t>Государственный реестр прав на объекты, охраняемые авторским правом</a:t>
            </a:r>
            <a:r>
              <a:rPr lang="ru-RU" b="1" dirty="0"/>
              <a:t>. Внесение сведений в Государственный реестр прав на объекты, охраняемые авторским правом, осуществляется экспертной организацией. Порядок внесения сведений в Государственный реестр прав на объекты, охраняемые авторским правом, а также форма свидетельства, подтверждающего внесение в него сведений, и их изменений </a:t>
            </a:r>
            <a:r>
              <a:rPr lang="ru-RU" b="1" u="heavy" dirty="0"/>
              <a:t>утверждается уполномоченным органом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/>
              <a:t>В государственный реестр прав на объекты, охраняемые авторским правом, не вносятся сведения о правах на произведения, служащие (предназначенные) для отличия товаров (услуг) одних физических или юридических лиц от однородных товаров (услуг) других физических или юридических лиц.</a:t>
            </a:r>
            <a:endParaRPr lang="ru-RU" dirty="0"/>
          </a:p>
          <a:p>
            <a:r>
              <a:rPr lang="ru-R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4949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95A529-5A64-6B47-9DFA-61093588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47" y="812628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Проект Закона Республики Казахстан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«</a:t>
            </a:r>
            <a:r>
              <a:rPr lang="ru-RU" sz="1800" b="1" dirty="0"/>
              <a:t>О внесении изменений и дополнений в некоторые законодательные акты Республики Казахстан по вопросам интеллектуальной собственности»</a:t>
            </a:r>
            <a:endParaRPr lang="ru-RU" sz="1800" b="0" i="0" dirty="0">
              <a:solidFill>
                <a:srgbClr val="000000"/>
              </a:solidFill>
              <a:effectLst/>
              <a:latin typeface="Open Sans" pitchFamily="2" charset="0"/>
            </a:endParaRPr>
          </a:p>
          <a:p>
            <a:endParaRPr lang="x-none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9147" y="1953927"/>
            <a:ext cx="7886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Статья 9-1. Внесение сведений в Реестр 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Исключить.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(</a:t>
            </a:r>
            <a:r>
              <a:rPr lang="ru-RU" i="1" dirty="0"/>
              <a:t>В целях повышения эффективности и оперативности принятия решений в государственном органе, исключения излишней законодательной регламентации деятельности предлагается порядок внесения сведений утвердить на подзаконном уровне</a:t>
            </a:r>
            <a:r>
              <a:rPr lang="ru-RU" dirty="0"/>
              <a:t>.)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7506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063363" y="2623915"/>
            <a:ext cx="4110825" cy="45163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dirty="0" err="1"/>
              <a:t>Братусь</a:t>
            </a:r>
            <a:r>
              <a:rPr lang="ru-RU" sz="1800" b="1" dirty="0"/>
              <a:t> Дмитрий Александрович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88435" y="298012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dirty="0" err="1" smtClean="0"/>
              <a:t>к.ю.н</a:t>
            </a:r>
            <a:r>
              <a:rPr lang="ru-RU" sz="1200" dirty="0"/>
              <a:t>., доцент, доцент кафедры гражданского права </a:t>
            </a:r>
            <a:r>
              <a:rPr lang="ru-RU" sz="1200" dirty="0" err="1"/>
              <a:t>УрГЮУ</a:t>
            </a:r>
            <a:r>
              <a:rPr lang="ru-RU" sz="1200" dirty="0"/>
              <a:t> имени В.Ф. Яковлева</a:t>
            </a:r>
            <a:r>
              <a:rPr lang="ru-RU" sz="1200" dirty="0" smtClean="0"/>
              <a:t>,</a:t>
            </a:r>
          </a:p>
          <a:p>
            <a:pPr algn="ctr"/>
            <a:r>
              <a:rPr lang="ru-RU" sz="1200" dirty="0" smtClean="0"/>
              <a:t>член </a:t>
            </a:r>
            <a:r>
              <a:rPr lang="ru-RU" sz="1200" dirty="0"/>
              <a:t>Научно-консультативного совета Суда по интеллектуальным правам</a:t>
            </a:r>
            <a:r>
              <a:rPr lang="ru-RU" sz="1200" dirty="0" smtClean="0"/>
              <a:t>,</a:t>
            </a:r>
          </a:p>
          <a:p>
            <a:pPr algn="ctr"/>
            <a:r>
              <a:rPr lang="ru-RU" sz="1200" dirty="0" smtClean="0"/>
              <a:t>зам</a:t>
            </a:r>
            <a:r>
              <a:rPr lang="ru-RU" sz="1200" dirty="0"/>
              <a:t>. председателя Международного коммерческого арбитражного суда по интеллектуальной собственности, член правления Палаты профессиональных юридических консультантов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11965" y="1209264"/>
            <a:ext cx="63530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5045062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286</Words>
  <Application>Microsoft Office PowerPoint</Application>
  <PresentationFormat>Экран (16:9)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Цифровизация авторского права Республики Казахстан:  анализ планируемых новелл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на 2025 год</dc:title>
  <dc:creator>Microsoft Office User</dc:creator>
  <cp:lastModifiedBy>Элина Черногрицкая</cp:lastModifiedBy>
  <cp:revision>9</cp:revision>
  <dcterms:created xsi:type="dcterms:W3CDTF">2025-01-14T18:38:05Z</dcterms:created>
  <dcterms:modified xsi:type="dcterms:W3CDTF">2025-03-19T03:41:43Z</dcterms:modified>
</cp:coreProperties>
</file>