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58" r:id="rId8"/>
  </p:sldIdLst>
  <p:sldSz cx="9144000" cy="5143500" type="screen16x9"/>
  <p:notesSz cx="6858000" cy="9144000"/>
  <p:defaultTextStyle>
    <a:defPPr>
      <a:defRPr lang="x-none"/>
    </a:defPPr>
    <a:lvl1pPr marL="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26"/>
  </p:normalViewPr>
  <p:slideViewPr>
    <p:cSldViewPr snapToGrid="0" snapToObjects="1">
      <p:cViewPr>
        <p:scale>
          <a:sx n="120" d="100"/>
          <a:sy n="120" d="100"/>
        </p:scale>
        <p:origin x="-132" y="1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B8D1304-D462-8044-887B-72C10F62F4E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/>
              <a:t>Образец заголовка</a:t>
            </a:r>
            <a:endParaRPr lang="x-none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F0C8F492-08E0-5A48-BBE8-C225743BEB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40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/>
              <a:t>Образец подзаголовка</a:t>
            </a:r>
            <a:endParaRPr lang="x-none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612C4593-D816-8746-963A-B79E54A756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D2BA2-DE3E-2243-BB53-0146A3148863}" type="datetimeFigureOut">
              <a:rPr lang="x-none" smtClean="0"/>
              <a:t>19.03.2025</a:t>
            </a:fld>
            <a:endParaRPr lang="x-none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27BB2519-5571-7B48-9E8F-5F3C693D81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C0C82149-48D9-E942-B326-FEAEEECF1C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DA5D5-0078-EA49-BF21-8843D14FCDBD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567957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71F209B-F12C-4D43-A116-BD2F5B3A29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x-none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0E1B2079-5363-7C42-9652-4AEFD58A94A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x-none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4C2E3ABC-00AD-A440-B258-53C2A85A05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D2BA2-DE3E-2243-BB53-0146A3148863}" type="datetimeFigureOut">
              <a:rPr lang="x-none" smtClean="0"/>
              <a:t>19.03.2025</a:t>
            </a:fld>
            <a:endParaRPr lang="x-none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4F346FAA-144F-B341-B7CD-7B0678C673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C670E05F-1718-8242-A79C-0775CA0E2A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DA5D5-0078-EA49-BF21-8843D14FCDBD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8553584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xmlns="" id="{B410F44D-BFFE-964B-A02B-411F04A3D0E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x-none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CAD2BD0A-ED38-1841-A676-8061076D944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x-none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3AA3C660-FCC0-154B-86CF-590AFD50F6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D2BA2-DE3E-2243-BB53-0146A3148863}" type="datetimeFigureOut">
              <a:rPr lang="x-none" smtClean="0"/>
              <a:t>19.03.2025</a:t>
            </a:fld>
            <a:endParaRPr lang="x-none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C1EEDE3F-8C20-EF49-86EA-AAEEBA8CDD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5CD61E4C-E54F-6649-914B-EEF7CEF226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DA5D5-0078-EA49-BF21-8843D14FCDBD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814676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D86800C-C2D4-3549-A2D8-741F13D290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x-none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03FC28BD-7AB6-0241-ABDA-9D53960187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x-none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6950E6E8-BAC4-F94B-9311-E0F86561EE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D2BA2-DE3E-2243-BB53-0146A3148863}" type="datetimeFigureOut">
              <a:rPr lang="x-none" smtClean="0"/>
              <a:t>19.03.2025</a:t>
            </a:fld>
            <a:endParaRPr lang="x-none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B456D69D-1B1A-9F45-BDE0-6F2D4C6554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E96FE098-F22D-A34B-90C3-3D03269D34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DA5D5-0078-EA49-BF21-8843D14FCDBD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4782709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15CF8A3-D2F1-054E-B8D8-5EBCA97AEF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/>
              <a:t>Образец заголовка</a:t>
            </a:r>
            <a:endParaRPr lang="x-none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7E75A364-7274-9B4E-8537-648F44E3DC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7CC67520-0147-8345-B0DC-631EB03753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D2BA2-DE3E-2243-BB53-0146A3148863}" type="datetimeFigureOut">
              <a:rPr lang="x-none" smtClean="0"/>
              <a:t>19.03.2025</a:t>
            </a:fld>
            <a:endParaRPr lang="x-none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CA2E25BE-FC51-134A-9314-F400E8726C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8AD94CCE-D799-2F40-B1E3-ACA68D38F3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DA5D5-0078-EA49-BF21-8843D14FCDBD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7124288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0E44C8C-C66D-C64C-90C3-A4F296C9DB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x-none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D41AB442-258D-B941-BCE6-DBC7297082A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x-none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FC13D0B6-6D7F-9545-8E3E-D252589927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x-none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408D6FE7-8BF5-1749-A048-0CD926F531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D2BA2-DE3E-2243-BB53-0146A3148863}" type="datetimeFigureOut">
              <a:rPr lang="x-none" smtClean="0"/>
              <a:t>19.03.2025</a:t>
            </a:fld>
            <a:endParaRPr lang="x-none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C627D3BB-6A4B-584C-BB1A-CD6EF2E65F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8C331FA2-C574-2541-892F-38F75A24D7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DA5D5-0078-EA49-BF21-8843D14FCDBD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7996735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784C239-4CB5-6E42-A748-70F95A3E1C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x-none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7A81E149-C3BB-784E-84A8-2268D31BF3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E5EACD90-6D56-0342-90F6-81B67F63FAA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x-none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7481A326-261C-1748-8392-65DB42AF268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xmlns="" id="{60C2B0C1-9B73-7E41-93A8-56A1F853D9F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x-none"/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xmlns="" id="{01CB4A6F-0186-B045-97C1-9B16FC2084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D2BA2-DE3E-2243-BB53-0146A3148863}" type="datetimeFigureOut">
              <a:rPr lang="x-none" smtClean="0"/>
              <a:t>19.03.2025</a:t>
            </a:fld>
            <a:endParaRPr lang="x-none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xmlns="" id="{A2FF8FEE-3177-364E-AF85-CEB31CBE7E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xmlns="" id="{BC4AF301-6590-1D46-83F9-4419D531F5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DA5D5-0078-EA49-BF21-8843D14FCDBD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8513507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0BAA2409-EEE1-F84D-84D8-129C5E6728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x-none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0C48B6A4-2B0D-1745-A779-B47EFFA769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D2BA2-DE3E-2243-BB53-0146A3148863}" type="datetimeFigureOut">
              <a:rPr lang="x-none" smtClean="0"/>
              <a:t>19.03.2025</a:t>
            </a:fld>
            <a:endParaRPr lang="x-none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4F12F901-7DBE-1840-ADDB-A03AACE720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8E9E6472-AABD-4E45-8B06-739EC0055A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DA5D5-0078-EA49-BF21-8843D14FCDBD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549742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xmlns="" id="{D5DE9410-2C41-994A-99A5-4C3071DDB7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D2BA2-DE3E-2243-BB53-0146A3148863}" type="datetimeFigureOut">
              <a:rPr lang="x-none" smtClean="0"/>
              <a:t>19.03.2025</a:t>
            </a:fld>
            <a:endParaRPr lang="x-none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xmlns="" id="{7A00D355-6295-9A4F-8AED-3C419A15FF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114D76E2-33AF-CB43-9D0F-61BC756D7E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DA5D5-0078-EA49-BF21-8843D14FCDBD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1168184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2928328-8B2C-E54C-8D1E-FB887C836A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  <a:endParaRPr lang="x-none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33A13417-7273-5A41-8D4F-05DC08A44C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x-none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9E14DC72-F219-4A46-A11B-E35FC8CF6C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100"/>
            </a:lvl2pPr>
            <a:lvl3pPr marL="685800" indent="0">
              <a:buNone/>
              <a:defRPr sz="900"/>
            </a:lvl3pPr>
            <a:lvl4pPr marL="1028700" indent="0">
              <a:buNone/>
              <a:defRPr sz="800"/>
            </a:lvl4pPr>
            <a:lvl5pPr marL="1371600" indent="0">
              <a:buNone/>
              <a:defRPr sz="800"/>
            </a:lvl5pPr>
            <a:lvl6pPr marL="1714500" indent="0">
              <a:buNone/>
              <a:defRPr sz="800"/>
            </a:lvl6pPr>
            <a:lvl7pPr marL="2057400" indent="0">
              <a:buNone/>
              <a:defRPr sz="800"/>
            </a:lvl7pPr>
            <a:lvl8pPr marL="2400300" indent="0">
              <a:buNone/>
              <a:defRPr sz="800"/>
            </a:lvl8pPr>
            <a:lvl9pPr marL="2743200" indent="0">
              <a:buNone/>
              <a:defRPr sz="8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AFDF1BE4-178F-1E4C-9066-E9F7FF7145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D2BA2-DE3E-2243-BB53-0146A3148863}" type="datetimeFigureOut">
              <a:rPr lang="x-none" smtClean="0"/>
              <a:t>19.03.2025</a:t>
            </a:fld>
            <a:endParaRPr lang="x-none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99E56F0B-8275-C143-9421-E0203B1966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7CC31B44-5054-B944-B6A9-3350411B8A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DA5D5-0078-EA49-BF21-8843D14FCDBD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8887106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0573F3A-A672-6D41-9350-30FAEDE92D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  <a:endParaRPr lang="x-none"/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xmlns="" id="{C825E0CB-9AF0-7441-8E0D-BA087800E18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x-none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D15995EC-F541-9D4E-9F3D-437DAC0A743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100"/>
            </a:lvl2pPr>
            <a:lvl3pPr marL="685800" indent="0">
              <a:buNone/>
              <a:defRPr sz="900"/>
            </a:lvl3pPr>
            <a:lvl4pPr marL="1028700" indent="0">
              <a:buNone/>
              <a:defRPr sz="800"/>
            </a:lvl4pPr>
            <a:lvl5pPr marL="1371600" indent="0">
              <a:buNone/>
              <a:defRPr sz="800"/>
            </a:lvl5pPr>
            <a:lvl6pPr marL="1714500" indent="0">
              <a:buNone/>
              <a:defRPr sz="800"/>
            </a:lvl6pPr>
            <a:lvl7pPr marL="2057400" indent="0">
              <a:buNone/>
              <a:defRPr sz="800"/>
            </a:lvl7pPr>
            <a:lvl8pPr marL="2400300" indent="0">
              <a:buNone/>
              <a:defRPr sz="800"/>
            </a:lvl8pPr>
            <a:lvl9pPr marL="2743200" indent="0">
              <a:buNone/>
              <a:defRPr sz="8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FEB23054-DB59-D140-8A9C-D58D9F99DA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D2BA2-DE3E-2243-BB53-0146A3148863}" type="datetimeFigureOut">
              <a:rPr lang="x-none" smtClean="0"/>
              <a:t>19.03.2025</a:t>
            </a:fld>
            <a:endParaRPr lang="x-none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C4097292-9C0F-A141-AC5F-4B033F0D0D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3947782E-EAC1-524E-A448-E7B97E7C44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DA5D5-0078-EA49-BF21-8843D14FCDBD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7463499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C5AD338-0027-C543-BBD0-14D2F11CFA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x-none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E0C18C58-9813-8C44-B922-3B52C9CCF4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x-none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BEDEBA80-660E-CA49-8100-ED3FDED0011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4D2BA2-DE3E-2243-BB53-0146A3148863}" type="datetimeFigureOut">
              <a:rPr lang="x-none" smtClean="0"/>
              <a:t>19.03.2025</a:t>
            </a:fld>
            <a:endParaRPr lang="x-none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8E1789B4-4232-534F-BABB-5E1D2F00F93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x-none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1F521C02-439A-F04C-93D7-8C1EF43BC0D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3DA5D5-0078-EA49-BF21-8843D14FCDBD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0482585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x-none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DD2A0D1-1B40-C246-AC44-3F5652206F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61176" y="984895"/>
            <a:ext cx="8197794" cy="1154005"/>
          </a:xfrm>
        </p:spPr>
        <p:txBody>
          <a:bodyPr>
            <a:normAutofit/>
          </a:bodyPr>
          <a:lstStyle/>
          <a:p>
            <a:r>
              <a:rPr lang="ru-RU" sz="2200" b="1" cap="all" dirty="0" err="1">
                <a:solidFill>
                  <a:srgbClr val="C00000"/>
                </a:solidFill>
              </a:rPr>
              <a:t>Цифровизация</a:t>
            </a:r>
            <a:r>
              <a:rPr lang="ru-RU" sz="2200" b="1" cap="all" dirty="0">
                <a:solidFill>
                  <a:srgbClr val="C00000"/>
                </a:solidFill>
              </a:rPr>
              <a:t> авторского права Республики Казахстан: </a:t>
            </a:r>
            <a:r>
              <a:rPr lang="ru-RU" sz="2200" b="1" cap="all" dirty="0" smtClean="0">
                <a:solidFill>
                  <a:srgbClr val="C00000"/>
                </a:solidFill>
              </a:rPr>
              <a:t/>
            </a:r>
            <a:br>
              <a:rPr lang="ru-RU" sz="2200" b="1" cap="all" dirty="0" smtClean="0">
                <a:solidFill>
                  <a:srgbClr val="C00000"/>
                </a:solidFill>
              </a:rPr>
            </a:br>
            <a:r>
              <a:rPr lang="ru-RU" sz="2400" b="1" cap="all" dirty="0" smtClean="0">
                <a:solidFill>
                  <a:srgbClr val="C00000"/>
                </a:solidFill>
              </a:rPr>
              <a:t>анализ </a:t>
            </a:r>
            <a:r>
              <a:rPr lang="ru-RU" sz="2400" b="1" cap="all" dirty="0">
                <a:solidFill>
                  <a:srgbClr val="C00000"/>
                </a:solidFill>
              </a:rPr>
              <a:t>планируемых новелл</a:t>
            </a:r>
            <a:endParaRPr lang="ru-RU" sz="2700" b="1" dirty="0">
              <a:solidFill>
                <a:srgbClr val="C0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939872" y="2654125"/>
            <a:ext cx="4572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dirty="0" err="1"/>
              <a:t>Братусь</a:t>
            </a:r>
            <a:r>
              <a:rPr lang="ru-RU" b="1" dirty="0"/>
              <a:t> Дмитрий </a:t>
            </a:r>
            <a:r>
              <a:rPr lang="ru-RU" b="1" dirty="0" smtClean="0"/>
              <a:t>Александрович</a:t>
            </a:r>
          </a:p>
          <a:p>
            <a:r>
              <a:rPr lang="ru-RU" dirty="0" err="1" smtClean="0"/>
              <a:t>к.ю.н</a:t>
            </a:r>
            <a:r>
              <a:rPr lang="ru-RU" dirty="0"/>
              <a:t>., доцент, доцент кафедры гражданского права </a:t>
            </a:r>
            <a:r>
              <a:rPr lang="ru-RU" dirty="0" err="1"/>
              <a:t>УрГЮУ</a:t>
            </a:r>
            <a:r>
              <a:rPr lang="ru-RU" dirty="0"/>
              <a:t> имени В.Ф. Яковлева</a:t>
            </a:r>
            <a:r>
              <a:rPr lang="ru-RU" dirty="0" smtClean="0"/>
              <a:t>,</a:t>
            </a:r>
          </a:p>
          <a:p>
            <a:r>
              <a:rPr lang="ru-RU" dirty="0" smtClean="0"/>
              <a:t>член </a:t>
            </a:r>
            <a:r>
              <a:rPr lang="ru-RU" dirty="0"/>
              <a:t>Научно-консультативного совета Суда по интеллектуальным правам</a:t>
            </a:r>
            <a:r>
              <a:rPr lang="ru-RU" dirty="0" smtClean="0"/>
              <a:t>,</a:t>
            </a:r>
          </a:p>
          <a:p>
            <a:r>
              <a:rPr lang="ru-RU" dirty="0" smtClean="0"/>
              <a:t>зам</a:t>
            </a:r>
            <a:r>
              <a:rPr lang="ru-RU" dirty="0"/>
              <a:t>. председателя Международного коммерческого арбитражного суда по интеллектуальной собственности, член правления Палаты профессиональных юридических консультантов</a:t>
            </a:r>
          </a:p>
        </p:txBody>
      </p:sp>
    </p:spTree>
    <p:extLst>
      <p:ext uri="{BB962C8B-B14F-4D97-AF65-F5344CB8AC3E}">
        <p14:creationId xmlns:p14="http://schemas.microsoft.com/office/powerpoint/2010/main" val="3654314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E295A529-5A64-6B47-9DFA-61093588B3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9147" y="812628"/>
            <a:ext cx="7886700" cy="3263504"/>
          </a:xfrm>
        </p:spPr>
        <p:txBody>
          <a:bodyPr/>
          <a:lstStyle/>
          <a:p>
            <a:pPr marL="0" indent="0">
              <a:buNone/>
            </a:pPr>
            <a:r>
              <a:rPr lang="ru-RU" sz="1800" b="1" dirty="0"/>
              <a:t>Проект Закона Республики Казахстан</a:t>
            </a:r>
            <a:r>
              <a:rPr lang="ru-RU" sz="1800" dirty="0"/>
              <a:t/>
            </a:r>
            <a:br>
              <a:rPr lang="ru-RU" sz="1800" dirty="0"/>
            </a:br>
            <a:r>
              <a:rPr lang="ru-RU" sz="1800" b="1" dirty="0" smtClean="0"/>
              <a:t>«</a:t>
            </a:r>
            <a:r>
              <a:rPr lang="ru-RU" sz="1800" b="1" dirty="0"/>
              <a:t>О внесении изменений и дополнений в некоторые законодательные акты Республики Казахстан по вопросам интеллектуальной собственности»</a:t>
            </a:r>
            <a:endParaRPr lang="ru-RU" sz="1800" b="0" i="0" dirty="0">
              <a:solidFill>
                <a:srgbClr val="000000"/>
              </a:solidFill>
              <a:effectLst/>
              <a:latin typeface="Open Sans" pitchFamily="2" charset="0"/>
            </a:endParaRPr>
          </a:p>
          <a:p>
            <a:endParaRPr lang="x-none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711640" y="2043955"/>
            <a:ext cx="7804205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Статья 2. Основные понятия, используемые в настоящем Законе</a:t>
            </a:r>
          </a:p>
          <a:p>
            <a:r>
              <a:rPr lang="ru-RU" dirty="0"/>
              <a:t>…</a:t>
            </a:r>
          </a:p>
          <a:p>
            <a:r>
              <a:rPr lang="ru-RU" b="1" dirty="0"/>
              <a:t>5-1) </a:t>
            </a:r>
            <a:r>
              <a:rPr lang="ru-RU" b="1" u="heavy" dirty="0"/>
              <a:t>цифровой</a:t>
            </a:r>
            <a:r>
              <a:rPr lang="ru-RU" b="1" dirty="0"/>
              <a:t> договор – авторский договор </a:t>
            </a:r>
            <a:r>
              <a:rPr lang="ru-RU" b="1" u="dash" dirty="0"/>
              <a:t>и (или)</a:t>
            </a:r>
            <a:r>
              <a:rPr lang="ru-RU" b="1" dirty="0"/>
              <a:t> иной лицензионный договор, заключенный посредством единой цифровой платформы </a:t>
            </a:r>
            <a:r>
              <a:rPr lang="ru-RU" b="1" u="heavy" dirty="0"/>
              <a:t>в соответствии с типовыми формами</a:t>
            </a:r>
            <a:r>
              <a:rPr lang="ru-RU" b="1" dirty="0"/>
              <a:t>, утверждаемыми уполномоченным органом, </a:t>
            </a:r>
            <a:r>
              <a:rPr lang="ru-RU" b="1" u="heavy" dirty="0"/>
              <a:t>удостоверенный посредством электронной цифровой подписью</a:t>
            </a:r>
            <a:r>
              <a:rPr lang="ru-RU" b="1" dirty="0"/>
              <a:t>, </a:t>
            </a:r>
            <a:r>
              <a:rPr lang="ru-RU" b="1" u="heavy" dirty="0"/>
              <a:t>за исключением договоров, заключаемых с иностранными организациями</a:t>
            </a:r>
            <a:r>
              <a:rPr lang="ru-RU" b="1" dirty="0"/>
              <a:t>, управляющими имущественными правами на коллективной основе;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574744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E295A529-5A64-6B47-9DFA-61093588B3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9147" y="812628"/>
            <a:ext cx="7886700" cy="3263504"/>
          </a:xfrm>
        </p:spPr>
        <p:txBody>
          <a:bodyPr/>
          <a:lstStyle/>
          <a:p>
            <a:pPr marL="0" indent="0">
              <a:buNone/>
            </a:pPr>
            <a:r>
              <a:rPr lang="ru-RU" sz="1800" b="1" dirty="0"/>
              <a:t>Проект Закона Республики Казахстан</a:t>
            </a:r>
            <a:r>
              <a:rPr lang="ru-RU" sz="1800" dirty="0"/>
              <a:t/>
            </a:r>
            <a:br>
              <a:rPr lang="ru-RU" sz="1800" dirty="0"/>
            </a:br>
            <a:r>
              <a:rPr lang="ru-RU" sz="1800" b="1" dirty="0" smtClean="0"/>
              <a:t>«</a:t>
            </a:r>
            <a:r>
              <a:rPr lang="ru-RU" sz="1800" b="1" dirty="0"/>
              <a:t>О внесении изменений и дополнений в некоторые законодательные акты Республики Казахстан по вопросам интеллектуальной собственности»</a:t>
            </a:r>
            <a:endParaRPr lang="ru-RU" sz="1800" b="0" i="0" dirty="0">
              <a:solidFill>
                <a:srgbClr val="000000"/>
              </a:solidFill>
              <a:effectLst/>
              <a:latin typeface="Open Sans" pitchFamily="2" charset="0"/>
            </a:endParaRPr>
          </a:p>
          <a:p>
            <a:endParaRPr lang="x-none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711640" y="2043955"/>
            <a:ext cx="7804205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Статья 2. Основные понятия, используемые в настоящем Законе</a:t>
            </a:r>
          </a:p>
          <a:p>
            <a:r>
              <a:rPr lang="ru-RU" dirty="0" smtClean="0"/>
              <a:t>…</a:t>
            </a:r>
          </a:p>
          <a:p>
            <a:r>
              <a:rPr lang="ru-RU" b="1" dirty="0" smtClean="0"/>
              <a:t>20-1</a:t>
            </a:r>
            <a:r>
              <a:rPr lang="ru-RU" b="1" dirty="0"/>
              <a:t>) </a:t>
            </a:r>
            <a:r>
              <a:rPr lang="ru-RU" b="1" u="heavy" dirty="0"/>
              <a:t>субъект единой цифровой платформы</a:t>
            </a:r>
            <a:r>
              <a:rPr lang="ru-RU" b="1" dirty="0"/>
              <a:t> – правообладатель, организация, управляющая имущественными правами на коллективной основе, пользователь, администратор;</a:t>
            </a:r>
            <a:endParaRPr lang="ru-RU" dirty="0"/>
          </a:p>
          <a:p>
            <a:r>
              <a:rPr lang="ru-RU" dirty="0"/>
              <a:t> </a:t>
            </a:r>
          </a:p>
          <a:p>
            <a:r>
              <a:rPr lang="ru-RU" dirty="0"/>
              <a:t> </a:t>
            </a:r>
          </a:p>
          <a:p>
            <a:r>
              <a:rPr lang="ru-RU" b="1" dirty="0"/>
              <a:t>22-1) </a:t>
            </a:r>
            <a:r>
              <a:rPr lang="ru-RU" b="1" u="heavy" dirty="0"/>
              <a:t>единая цифровая платформа в сфере коллективного управления правами</a:t>
            </a:r>
            <a:r>
              <a:rPr lang="ru-RU" b="1" dirty="0"/>
              <a:t> (далее – единая цифровая платформа) – информационная система экспертной организации, предоставляющая единую точку доступа в сфере коллективного управления правами в соответствии с настоящим Законом;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145443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E295A529-5A64-6B47-9DFA-61093588B3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9147" y="812628"/>
            <a:ext cx="7886700" cy="3263504"/>
          </a:xfrm>
        </p:spPr>
        <p:txBody>
          <a:bodyPr/>
          <a:lstStyle/>
          <a:p>
            <a:pPr marL="0" indent="0">
              <a:buNone/>
            </a:pPr>
            <a:r>
              <a:rPr lang="ru-RU" sz="1800" b="1" dirty="0"/>
              <a:t>Проект Закона Республики Казахстан</a:t>
            </a:r>
            <a:r>
              <a:rPr lang="ru-RU" sz="1800" dirty="0"/>
              <a:t/>
            </a:r>
            <a:br>
              <a:rPr lang="ru-RU" sz="1800" dirty="0"/>
            </a:br>
            <a:r>
              <a:rPr lang="ru-RU" sz="1800" b="1" dirty="0" smtClean="0"/>
              <a:t>«</a:t>
            </a:r>
            <a:r>
              <a:rPr lang="ru-RU" sz="1800" b="1" dirty="0"/>
              <a:t>О внесении изменений и дополнений в некоторые законодательные акты Республики Казахстан по вопросам интеллектуальной собственности»</a:t>
            </a:r>
            <a:endParaRPr lang="ru-RU" sz="1800" b="0" i="0" dirty="0">
              <a:solidFill>
                <a:srgbClr val="000000"/>
              </a:solidFill>
              <a:effectLst/>
              <a:latin typeface="Open Sans" pitchFamily="2" charset="0"/>
            </a:endParaRPr>
          </a:p>
          <a:p>
            <a:endParaRPr lang="x-none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711640" y="2043955"/>
            <a:ext cx="7804205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Статья 2. Основные понятия, используемые в настоящем Законе</a:t>
            </a:r>
          </a:p>
          <a:p>
            <a:r>
              <a:rPr lang="ru-RU" dirty="0" smtClean="0"/>
              <a:t>…</a:t>
            </a:r>
          </a:p>
          <a:p>
            <a:endParaRPr lang="ru-RU" b="1" dirty="0" smtClean="0"/>
          </a:p>
          <a:p>
            <a:r>
              <a:rPr lang="ru-RU" b="1" dirty="0" smtClean="0"/>
              <a:t>35-2</a:t>
            </a:r>
            <a:r>
              <a:rPr lang="ru-RU" b="1" dirty="0"/>
              <a:t>) </a:t>
            </a:r>
            <a:r>
              <a:rPr lang="ru-RU" b="1" u="heavy" dirty="0"/>
              <a:t>электронный кошелек единой цифровой платформы</a:t>
            </a:r>
            <a:r>
              <a:rPr lang="ru-RU" b="1" dirty="0"/>
              <a:t> (далее – электронный кошелек) – лицевые счета правообладателя и организации, управляющей имущественными правами на коллективной основе, используемые в целях:</a:t>
            </a:r>
            <a:endParaRPr lang="ru-RU" dirty="0"/>
          </a:p>
          <a:p>
            <a:r>
              <a:rPr lang="ru-RU" b="1" dirty="0"/>
              <a:t>сбора, распределения и выплаты вознаграждения;</a:t>
            </a:r>
            <a:endParaRPr lang="ru-RU" dirty="0"/>
          </a:p>
          <a:p>
            <a:r>
              <a:rPr lang="ru-RU" b="1" dirty="0"/>
              <a:t>покрытия расходов организаций, управляющих имущественными правами на коллективной основе, и администратора в соответствии с настоящим Законом;</a:t>
            </a:r>
            <a:endParaRPr lang="ru-RU" dirty="0"/>
          </a:p>
          <a:p>
            <a:r>
              <a:rPr lang="ru-RU" b="1" dirty="0"/>
              <a:t>исчисления, удержания и перечисления налогов, удерживаемых у источника выплаты, в соответствии с налоговым законодательством Республики Казахстан;</a:t>
            </a:r>
            <a:endParaRPr lang="ru-RU" dirty="0"/>
          </a:p>
          <a:p>
            <a:r>
              <a:rPr lang="ru-RU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3940414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E295A529-5A64-6B47-9DFA-61093588B3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9147" y="812628"/>
            <a:ext cx="7886700" cy="3263504"/>
          </a:xfrm>
        </p:spPr>
        <p:txBody>
          <a:bodyPr/>
          <a:lstStyle/>
          <a:p>
            <a:pPr marL="0" indent="0">
              <a:buNone/>
            </a:pPr>
            <a:r>
              <a:rPr lang="ru-RU" sz="1800" b="1" dirty="0"/>
              <a:t>Проект Закона Республики Казахстан</a:t>
            </a:r>
            <a:r>
              <a:rPr lang="ru-RU" sz="1800" dirty="0"/>
              <a:t/>
            </a:r>
            <a:br>
              <a:rPr lang="ru-RU" sz="1800" dirty="0"/>
            </a:br>
            <a:r>
              <a:rPr lang="ru-RU" sz="1800" b="1" dirty="0" smtClean="0"/>
              <a:t>«</a:t>
            </a:r>
            <a:r>
              <a:rPr lang="ru-RU" sz="1800" b="1" dirty="0"/>
              <a:t>О внесении изменений и дополнений в некоторые законодательные акты Республики Казахстан по вопросам интеллектуальной собственности»</a:t>
            </a:r>
            <a:endParaRPr lang="ru-RU" sz="1800" b="0" i="0" dirty="0">
              <a:solidFill>
                <a:srgbClr val="000000"/>
              </a:solidFill>
              <a:effectLst/>
              <a:latin typeface="Open Sans" pitchFamily="2" charset="0"/>
            </a:endParaRPr>
          </a:p>
          <a:p>
            <a:endParaRPr lang="x-none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629147" y="1604069"/>
            <a:ext cx="8193822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Статья 9. Возникновение авторского права. Презумпция авторства</a:t>
            </a:r>
          </a:p>
          <a:p>
            <a:r>
              <a:rPr lang="ru-RU" dirty="0"/>
              <a:t>… </a:t>
            </a:r>
          </a:p>
          <a:p>
            <a:r>
              <a:rPr lang="ru-RU" dirty="0"/>
              <a:t>Автор для свидетельства личных неимущественных прав на необнародованное произведение</a:t>
            </a:r>
            <a:r>
              <a:rPr lang="ru-RU" b="1" dirty="0"/>
              <a:t>, а также </a:t>
            </a:r>
            <a:r>
              <a:rPr lang="ru-RU" b="1" u="heavy" dirty="0"/>
              <a:t>правообладатель для подтверждения обладания исключительными имущественными правами на произведение в любое время в течение срока охраны авторского права либо действия соответствующих договоров вправе внести сведения о правах</a:t>
            </a:r>
            <a:r>
              <a:rPr lang="ru-RU" b="1" dirty="0"/>
              <a:t> в </a:t>
            </a:r>
            <a:r>
              <a:rPr lang="ru-RU" dirty="0"/>
              <a:t>Государственный реестр прав на объекты, охраняемые авторским правом</a:t>
            </a:r>
            <a:r>
              <a:rPr lang="ru-RU" b="1" dirty="0"/>
              <a:t>. Внесение сведений в Государственный реестр прав на объекты, охраняемые авторским правом, осуществляется экспертной организацией. Порядок внесения сведений в Государственный реестр прав на объекты, охраняемые авторским правом, а также форма свидетельства, подтверждающего внесение в него сведений, и их изменений </a:t>
            </a:r>
            <a:r>
              <a:rPr lang="ru-RU" b="1" u="heavy" dirty="0"/>
              <a:t>утверждается уполномоченным органом</a:t>
            </a:r>
            <a:r>
              <a:rPr lang="ru-RU" b="1" dirty="0"/>
              <a:t>.</a:t>
            </a:r>
            <a:endParaRPr lang="ru-RU" dirty="0"/>
          </a:p>
          <a:p>
            <a:r>
              <a:rPr lang="ru-RU" b="1" dirty="0"/>
              <a:t>В государственный реестр прав на объекты, охраняемые авторским правом, не вносятся сведения о правах на произведения, служащие (предназначенные) для отличия товаров (услуг) одних физических или юридических лиц от однородных товаров (услуг) других физических или юридических лиц.</a:t>
            </a:r>
            <a:endParaRPr lang="ru-RU" dirty="0"/>
          </a:p>
          <a:p>
            <a:r>
              <a:rPr lang="ru-RU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32494937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E295A529-5A64-6B47-9DFA-61093588B3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9147" y="812628"/>
            <a:ext cx="7886700" cy="3263504"/>
          </a:xfrm>
        </p:spPr>
        <p:txBody>
          <a:bodyPr/>
          <a:lstStyle/>
          <a:p>
            <a:pPr marL="0" indent="0">
              <a:buNone/>
            </a:pPr>
            <a:r>
              <a:rPr lang="ru-RU" sz="1800" b="1" dirty="0"/>
              <a:t>Проект Закона Республики Казахстан</a:t>
            </a:r>
            <a:r>
              <a:rPr lang="ru-RU" sz="1800" dirty="0"/>
              <a:t/>
            </a:r>
            <a:br>
              <a:rPr lang="ru-RU" sz="1800" dirty="0"/>
            </a:br>
            <a:r>
              <a:rPr lang="ru-RU" sz="1800" b="1" dirty="0" smtClean="0"/>
              <a:t>«</a:t>
            </a:r>
            <a:r>
              <a:rPr lang="ru-RU" sz="1800" b="1" dirty="0"/>
              <a:t>О внесении изменений и дополнений в некоторые законодательные акты Республики Казахстан по вопросам интеллектуальной собственности»</a:t>
            </a:r>
            <a:endParaRPr lang="ru-RU" sz="1800" b="0" i="0" dirty="0">
              <a:solidFill>
                <a:srgbClr val="000000"/>
              </a:solidFill>
              <a:effectLst/>
              <a:latin typeface="Open Sans" pitchFamily="2" charset="0"/>
            </a:endParaRPr>
          </a:p>
          <a:p>
            <a:endParaRPr lang="x-none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629147" y="1953927"/>
            <a:ext cx="78867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Статья 9-1. Внесение сведений в Реестр </a:t>
            </a:r>
          </a:p>
          <a:p>
            <a:r>
              <a:rPr lang="ru-RU" b="1" dirty="0"/>
              <a:t> </a:t>
            </a:r>
            <a:endParaRPr lang="ru-RU" dirty="0"/>
          </a:p>
          <a:p>
            <a:r>
              <a:rPr lang="ru-RU" b="1" dirty="0"/>
              <a:t>Исключить.</a:t>
            </a:r>
            <a:endParaRPr lang="ru-RU" dirty="0"/>
          </a:p>
          <a:p>
            <a:r>
              <a:rPr lang="ru-RU" dirty="0"/>
              <a:t> </a:t>
            </a:r>
          </a:p>
          <a:p>
            <a:r>
              <a:rPr lang="ru-RU" dirty="0"/>
              <a:t>(</a:t>
            </a:r>
            <a:r>
              <a:rPr lang="ru-RU" i="1" dirty="0"/>
              <a:t>В целях повышения эффективности и оперативности принятия решений в государственном органе, исключения излишней законодательной регламентации деятельности предлагается порядок внесения сведений утвердить на подзаконном уровне</a:t>
            </a:r>
            <a:r>
              <a:rPr lang="ru-RU" dirty="0"/>
              <a:t>.)</a:t>
            </a:r>
          </a:p>
          <a:p>
            <a:r>
              <a:rPr lang="ru-RU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2750621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063363" y="2623915"/>
            <a:ext cx="4110825" cy="451630"/>
          </a:xfrm>
        </p:spPr>
        <p:txBody>
          <a:bodyPr/>
          <a:lstStyle/>
          <a:p>
            <a:pPr marL="0" indent="0" algn="ctr">
              <a:buNone/>
            </a:pPr>
            <a:r>
              <a:rPr lang="ru-RU" sz="1800" b="1" dirty="0" err="1"/>
              <a:t>Братусь</a:t>
            </a:r>
            <a:r>
              <a:rPr lang="ru-RU" sz="1800" b="1" dirty="0"/>
              <a:t> Дмитрий Александрович</a:t>
            </a: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888435" y="2980129"/>
            <a:ext cx="4572000" cy="138499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1200" dirty="0" err="1" smtClean="0"/>
              <a:t>к.ю.н</a:t>
            </a:r>
            <a:r>
              <a:rPr lang="ru-RU" sz="1200" dirty="0"/>
              <a:t>., доцент, доцент кафедры гражданского права </a:t>
            </a:r>
            <a:r>
              <a:rPr lang="ru-RU" sz="1200" dirty="0" err="1"/>
              <a:t>УрГЮУ</a:t>
            </a:r>
            <a:r>
              <a:rPr lang="ru-RU" sz="1200" dirty="0"/>
              <a:t> имени В.Ф. Яковлева</a:t>
            </a:r>
            <a:r>
              <a:rPr lang="ru-RU" sz="1200" dirty="0" smtClean="0"/>
              <a:t>,</a:t>
            </a:r>
          </a:p>
          <a:p>
            <a:pPr algn="ctr"/>
            <a:r>
              <a:rPr lang="ru-RU" sz="1200" dirty="0" smtClean="0"/>
              <a:t>член </a:t>
            </a:r>
            <a:r>
              <a:rPr lang="ru-RU" sz="1200" dirty="0"/>
              <a:t>Научно-консультативного совета Суда по интеллектуальным правам</a:t>
            </a:r>
            <a:r>
              <a:rPr lang="ru-RU" sz="1200" dirty="0" smtClean="0"/>
              <a:t>,</a:t>
            </a:r>
          </a:p>
          <a:p>
            <a:pPr algn="ctr"/>
            <a:r>
              <a:rPr lang="ru-RU" sz="1200" dirty="0" smtClean="0"/>
              <a:t>зам</a:t>
            </a:r>
            <a:r>
              <a:rPr lang="ru-RU" sz="1200" dirty="0"/>
              <a:t>. председателя Международного коммерческого арбитражного суда по интеллектуальной собственности, член правления Палаты профессиональных юридических консультантов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311965" y="1209264"/>
            <a:ext cx="635309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dirty="0">
                <a:solidFill>
                  <a:srgbClr val="C00000"/>
                </a:solidFill>
              </a:rPr>
              <a:t>Благодарим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350450624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286</Words>
  <Application>Microsoft Office PowerPoint</Application>
  <PresentationFormat>Экран (16:9)</PresentationFormat>
  <Paragraphs>43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Цифровизация авторского права Республики Казахстан:  анализ планируемых новелл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Изменения на 2025 год</dc:title>
  <dc:creator>Microsoft Office User</dc:creator>
  <cp:lastModifiedBy>Элина Черногрицкая</cp:lastModifiedBy>
  <cp:revision>9</cp:revision>
  <dcterms:created xsi:type="dcterms:W3CDTF">2025-01-14T18:38:05Z</dcterms:created>
  <dcterms:modified xsi:type="dcterms:W3CDTF">2025-03-19T03:41:43Z</dcterms:modified>
</cp:coreProperties>
</file>