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32"/>
  </p:notesMasterIdLst>
  <p:sldIdLst>
    <p:sldId id="256" r:id="rId2"/>
    <p:sldId id="261" r:id="rId3"/>
    <p:sldId id="277" r:id="rId4"/>
    <p:sldId id="276" r:id="rId5"/>
    <p:sldId id="293" r:id="rId6"/>
    <p:sldId id="286" r:id="rId7"/>
    <p:sldId id="278" r:id="rId8"/>
    <p:sldId id="279" r:id="rId9"/>
    <p:sldId id="280" r:id="rId10"/>
    <p:sldId id="281" r:id="rId11"/>
    <p:sldId id="282" r:id="rId12"/>
    <p:sldId id="283" r:id="rId13"/>
    <p:sldId id="284" r:id="rId14"/>
    <p:sldId id="285" r:id="rId15"/>
    <p:sldId id="287" r:id="rId16"/>
    <p:sldId id="290" r:id="rId17"/>
    <p:sldId id="291" r:id="rId18"/>
    <p:sldId id="294" r:id="rId19"/>
    <p:sldId id="292" r:id="rId20"/>
    <p:sldId id="296" r:id="rId21"/>
    <p:sldId id="297" r:id="rId22"/>
    <p:sldId id="295" r:id="rId23"/>
    <p:sldId id="298" r:id="rId24"/>
    <p:sldId id="299" r:id="rId25"/>
    <p:sldId id="300" r:id="rId26"/>
    <p:sldId id="302" r:id="rId27"/>
    <p:sldId id="303" r:id="rId28"/>
    <p:sldId id="304" r:id="rId29"/>
    <p:sldId id="305" r:id="rId30"/>
    <p:sldId id="275" r:id="rId31"/>
  </p:sldIdLst>
  <p:sldSz cx="9791700" cy="5508625"/>
  <p:notesSz cx="6858000" cy="9144000"/>
  <p:defaultTextStyle>
    <a:defPPr>
      <a:defRPr lang="ru-RU"/>
    </a:defPPr>
    <a:lvl1pPr marL="0" algn="l" defTabSz="715061" rtl="0" eaLnBrk="1" latinLnBrk="0" hangingPunct="1">
      <a:defRPr sz="1408" kern="1200">
        <a:solidFill>
          <a:schemeClr val="tx1"/>
        </a:solidFill>
        <a:latin typeface="+mn-lt"/>
        <a:ea typeface="+mn-ea"/>
        <a:cs typeface="+mn-cs"/>
      </a:defRPr>
    </a:lvl1pPr>
    <a:lvl2pPr marL="357530" algn="l" defTabSz="715061" rtl="0" eaLnBrk="1" latinLnBrk="0" hangingPunct="1">
      <a:defRPr sz="1408" kern="1200">
        <a:solidFill>
          <a:schemeClr val="tx1"/>
        </a:solidFill>
        <a:latin typeface="+mn-lt"/>
        <a:ea typeface="+mn-ea"/>
        <a:cs typeface="+mn-cs"/>
      </a:defRPr>
    </a:lvl2pPr>
    <a:lvl3pPr marL="715061" algn="l" defTabSz="715061" rtl="0" eaLnBrk="1" latinLnBrk="0" hangingPunct="1">
      <a:defRPr sz="1408" kern="1200">
        <a:solidFill>
          <a:schemeClr val="tx1"/>
        </a:solidFill>
        <a:latin typeface="+mn-lt"/>
        <a:ea typeface="+mn-ea"/>
        <a:cs typeface="+mn-cs"/>
      </a:defRPr>
    </a:lvl3pPr>
    <a:lvl4pPr marL="1072591" algn="l" defTabSz="715061" rtl="0" eaLnBrk="1" latinLnBrk="0" hangingPunct="1">
      <a:defRPr sz="1408" kern="1200">
        <a:solidFill>
          <a:schemeClr val="tx1"/>
        </a:solidFill>
        <a:latin typeface="+mn-lt"/>
        <a:ea typeface="+mn-ea"/>
        <a:cs typeface="+mn-cs"/>
      </a:defRPr>
    </a:lvl4pPr>
    <a:lvl5pPr marL="1430122" algn="l" defTabSz="715061" rtl="0" eaLnBrk="1" latinLnBrk="0" hangingPunct="1">
      <a:defRPr sz="1408" kern="1200">
        <a:solidFill>
          <a:schemeClr val="tx1"/>
        </a:solidFill>
        <a:latin typeface="+mn-lt"/>
        <a:ea typeface="+mn-ea"/>
        <a:cs typeface="+mn-cs"/>
      </a:defRPr>
    </a:lvl5pPr>
    <a:lvl6pPr marL="1787652" algn="l" defTabSz="715061" rtl="0" eaLnBrk="1" latinLnBrk="0" hangingPunct="1">
      <a:defRPr sz="1408" kern="1200">
        <a:solidFill>
          <a:schemeClr val="tx1"/>
        </a:solidFill>
        <a:latin typeface="+mn-lt"/>
        <a:ea typeface="+mn-ea"/>
        <a:cs typeface="+mn-cs"/>
      </a:defRPr>
    </a:lvl6pPr>
    <a:lvl7pPr marL="2145182" algn="l" defTabSz="715061" rtl="0" eaLnBrk="1" latinLnBrk="0" hangingPunct="1">
      <a:defRPr sz="1408" kern="1200">
        <a:solidFill>
          <a:schemeClr val="tx1"/>
        </a:solidFill>
        <a:latin typeface="+mn-lt"/>
        <a:ea typeface="+mn-ea"/>
        <a:cs typeface="+mn-cs"/>
      </a:defRPr>
    </a:lvl7pPr>
    <a:lvl8pPr marL="2502713" algn="l" defTabSz="715061" rtl="0" eaLnBrk="1" latinLnBrk="0" hangingPunct="1">
      <a:defRPr sz="1408" kern="1200">
        <a:solidFill>
          <a:schemeClr val="tx1"/>
        </a:solidFill>
        <a:latin typeface="+mn-lt"/>
        <a:ea typeface="+mn-ea"/>
        <a:cs typeface="+mn-cs"/>
      </a:defRPr>
    </a:lvl8pPr>
    <a:lvl9pPr marL="2860243" algn="l" defTabSz="715061" rtl="0" eaLnBrk="1" latinLnBrk="0" hangingPunct="1">
      <a:defRPr sz="1408" kern="1200">
        <a:solidFill>
          <a:schemeClr val="tx1"/>
        </a:solidFill>
        <a:latin typeface="+mn-lt"/>
        <a:ea typeface="+mn-ea"/>
        <a:cs typeface="+mn-cs"/>
      </a:defRPr>
    </a:lvl9pPr>
  </p:defaultTextStyle>
  <p:extLst>
    <p:ext uri="{EFAFB233-063F-42B5-8137-9DF3F51BA10A}">
      <p15:sldGuideLst xmlns:p15="http://schemas.microsoft.com/office/powerpoint/2012/main">
        <p15:guide id="1" pos="625" userDrawn="1">
          <p15:clr>
            <a:srgbClr val="A4A3A4"/>
          </p15:clr>
        </p15:guide>
        <p15:guide id="2" orient="horz" pos="624" userDrawn="1">
          <p15:clr>
            <a:srgbClr val="A4A3A4"/>
          </p15:clr>
        </p15:guide>
        <p15:guide id="3" pos="5657" userDrawn="1">
          <p15:clr>
            <a:srgbClr val="A4A3A4"/>
          </p15:clr>
        </p15:guide>
        <p15:guide id="4" orient="horz" pos="2960" userDrawn="1">
          <p15:clr>
            <a:srgbClr val="A4A3A4"/>
          </p15:clr>
        </p15:guide>
        <p15:guide id="5" pos="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05"/>
    <p:restoredTop sz="94631"/>
  </p:normalViewPr>
  <p:slideViewPr>
    <p:cSldViewPr snapToGrid="0" snapToObjects="1">
      <p:cViewPr varScale="1">
        <p:scale>
          <a:sx n="103" d="100"/>
          <a:sy n="103" d="100"/>
        </p:scale>
        <p:origin x="1152" y="72"/>
      </p:cViewPr>
      <p:guideLst>
        <p:guide pos="625"/>
        <p:guide orient="horz" pos="624"/>
        <p:guide pos="5657"/>
        <p:guide orient="horz" pos="2960"/>
        <p:guide pos="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ED341-1777-4C5B-9137-B6527CFEDC0E}" type="datetimeFigureOut">
              <a:rPr lang="ru-RU" smtClean="0"/>
              <a:t>30.09.2022</a:t>
            </a:fld>
            <a:endParaRPr lang="ru-RU"/>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70358-707C-4ABC-8DB4-DA07E24CD675}" type="slidenum">
              <a:rPr lang="ru-RU" smtClean="0"/>
              <a:t>‹#›</a:t>
            </a:fld>
            <a:endParaRPr lang="ru-RU"/>
          </a:p>
        </p:txBody>
      </p:sp>
    </p:spTree>
    <p:extLst>
      <p:ext uri="{BB962C8B-B14F-4D97-AF65-F5344CB8AC3E}">
        <p14:creationId xmlns:p14="http://schemas.microsoft.com/office/powerpoint/2010/main" val="67106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23963" y="901527"/>
            <a:ext cx="7343775" cy="1917818"/>
          </a:xfrm>
        </p:spPr>
        <p:txBody>
          <a:bodyPr anchor="b"/>
          <a:lstStyle>
            <a:lvl1pPr algn="ctr">
              <a:defRPr sz="4819"/>
            </a:lvl1pPr>
          </a:lstStyle>
          <a:p>
            <a:r>
              <a:rPr lang="ru-RU"/>
              <a:t>Образец заголовка</a:t>
            </a:r>
            <a:endParaRPr lang="en-US" dirty="0"/>
          </a:p>
        </p:txBody>
      </p:sp>
      <p:sp>
        <p:nvSpPr>
          <p:cNvPr id="3" name="Subtitle 2"/>
          <p:cNvSpPr>
            <a:spLocks noGrp="1"/>
          </p:cNvSpPr>
          <p:nvPr>
            <p:ph type="subTitle" idx="1"/>
          </p:nvPr>
        </p:nvSpPr>
        <p:spPr>
          <a:xfrm>
            <a:off x="1223963" y="2893304"/>
            <a:ext cx="7343775" cy="1329975"/>
          </a:xfrm>
        </p:spPr>
        <p:txBody>
          <a:bodyPr/>
          <a:lstStyle>
            <a:lvl1pPr marL="0" indent="0" algn="ctr">
              <a:buNone/>
              <a:defRPr sz="1927"/>
            </a:lvl1pPr>
            <a:lvl2pPr marL="367177" indent="0" algn="ctr">
              <a:buNone/>
              <a:defRPr sz="1606"/>
            </a:lvl2pPr>
            <a:lvl3pPr marL="734355" indent="0" algn="ctr">
              <a:buNone/>
              <a:defRPr sz="1446"/>
            </a:lvl3pPr>
            <a:lvl4pPr marL="1101532" indent="0" algn="ctr">
              <a:buNone/>
              <a:defRPr sz="1285"/>
            </a:lvl4pPr>
            <a:lvl5pPr marL="1468709" indent="0" algn="ctr">
              <a:buNone/>
              <a:defRPr sz="1285"/>
            </a:lvl5pPr>
            <a:lvl6pPr marL="1835887" indent="0" algn="ctr">
              <a:buNone/>
              <a:defRPr sz="1285"/>
            </a:lvl6pPr>
            <a:lvl7pPr marL="2203064" indent="0" algn="ctr">
              <a:buNone/>
              <a:defRPr sz="1285"/>
            </a:lvl7pPr>
            <a:lvl8pPr marL="2570241" indent="0" algn="ctr">
              <a:buNone/>
              <a:defRPr sz="1285"/>
            </a:lvl8pPr>
            <a:lvl9pPr marL="2937419" indent="0" algn="ctr">
              <a:buNone/>
              <a:defRPr sz="1285"/>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07800CF-0538-4A00-8945-C65D0D58A381}" type="datetime1">
              <a:rPr lang="ru-RU" smtClean="0"/>
              <a:t>30.09.2022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428809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5550ED-FA51-46E0-9FCB-319A1672E6AE}" type="datetime1">
              <a:rPr lang="ru-RU" smtClean="0"/>
              <a:t>30.09.2022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91694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185" y="293283"/>
            <a:ext cx="2111335" cy="466830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73179" y="293283"/>
            <a:ext cx="6211610" cy="46683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50F260-F9B3-4641-B337-4AAA4A196190}" type="datetime1">
              <a:rPr lang="ru-RU" smtClean="0"/>
              <a:t>30.09.2022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1438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0CFCF1-8205-4185-8335-7B34AF934EB1}" type="datetime1">
              <a:rPr lang="ru-RU" smtClean="0"/>
              <a:t>30.09.2022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19591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8080" y="1373331"/>
            <a:ext cx="8445341" cy="2291435"/>
          </a:xfrm>
        </p:spPr>
        <p:txBody>
          <a:bodyPr anchor="b"/>
          <a:lstStyle>
            <a:lvl1pPr>
              <a:defRPr sz="4819"/>
            </a:lvl1pPr>
          </a:lstStyle>
          <a:p>
            <a:r>
              <a:rPr lang="ru-RU"/>
              <a:t>Образец заголовка</a:t>
            </a:r>
            <a:endParaRPr lang="en-US" dirty="0"/>
          </a:p>
        </p:txBody>
      </p:sp>
      <p:sp>
        <p:nvSpPr>
          <p:cNvPr id="3" name="Text Placeholder 2"/>
          <p:cNvSpPr>
            <a:spLocks noGrp="1"/>
          </p:cNvSpPr>
          <p:nvPr>
            <p:ph type="body" idx="1"/>
          </p:nvPr>
        </p:nvSpPr>
        <p:spPr>
          <a:xfrm>
            <a:off x="668080" y="3686444"/>
            <a:ext cx="8445341" cy="1205011"/>
          </a:xfrm>
        </p:spPr>
        <p:txBody>
          <a:bodyPr/>
          <a:lstStyle>
            <a:lvl1pPr marL="0" indent="0">
              <a:buNone/>
              <a:defRPr sz="1927">
                <a:solidFill>
                  <a:schemeClr val="tx1">
                    <a:tint val="75000"/>
                  </a:schemeClr>
                </a:solidFill>
              </a:defRPr>
            </a:lvl1pPr>
            <a:lvl2pPr marL="367177" indent="0">
              <a:buNone/>
              <a:defRPr sz="1606">
                <a:solidFill>
                  <a:schemeClr val="tx1">
                    <a:tint val="75000"/>
                  </a:schemeClr>
                </a:solidFill>
              </a:defRPr>
            </a:lvl2pPr>
            <a:lvl3pPr marL="734355" indent="0">
              <a:buNone/>
              <a:defRPr sz="1446">
                <a:solidFill>
                  <a:schemeClr val="tx1">
                    <a:tint val="75000"/>
                  </a:schemeClr>
                </a:solidFill>
              </a:defRPr>
            </a:lvl3pPr>
            <a:lvl4pPr marL="1101532" indent="0">
              <a:buNone/>
              <a:defRPr sz="1285">
                <a:solidFill>
                  <a:schemeClr val="tx1">
                    <a:tint val="75000"/>
                  </a:schemeClr>
                </a:solidFill>
              </a:defRPr>
            </a:lvl4pPr>
            <a:lvl5pPr marL="1468709" indent="0">
              <a:buNone/>
              <a:defRPr sz="1285">
                <a:solidFill>
                  <a:schemeClr val="tx1">
                    <a:tint val="75000"/>
                  </a:schemeClr>
                </a:solidFill>
              </a:defRPr>
            </a:lvl5pPr>
            <a:lvl6pPr marL="1835887" indent="0">
              <a:buNone/>
              <a:defRPr sz="1285">
                <a:solidFill>
                  <a:schemeClr val="tx1">
                    <a:tint val="75000"/>
                  </a:schemeClr>
                </a:solidFill>
              </a:defRPr>
            </a:lvl6pPr>
            <a:lvl7pPr marL="2203064" indent="0">
              <a:buNone/>
              <a:defRPr sz="1285">
                <a:solidFill>
                  <a:schemeClr val="tx1">
                    <a:tint val="75000"/>
                  </a:schemeClr>
                </a:solidFill>
              </a:defRPr>
            </a:lvl7pPr>
            <a:lvl8pPr marL="2570241" indent="0">
              <a:buNone/>
              <a:defRPr sz="1285">
                <a:solidFill>
                  <a:schemeClr val="tx1">
                    <a:tint val="75000"/>
                  </a:schemeClr>
                </a:solidFill>
              </a:defRPr>
            </a:lvl8pPr>
            <a:lvl9pPr marL="2937419" indent="0">
              <a:buNone/>
              <a:defRPr sz="1285">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2D54407-2E1A-4B1A-A17C-205E1B96599F}" type="datetime1">
              <a:rPr lang="ru-RU" smtClean="0"/>
              <a:t>30.09.2022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41827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3179" y="1466416"/>
            <a:ext cx="4161473" cy="34951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57048" y="1466416"/>
            <a:ext cx="4161473" cy="34951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18BAC-946B-484D-AEA3-3FE0EA9652B4}" type="datetime1">
              <a:rPr lang="ru-RU" smtClean="0"/>
              <a:t>30.09.2022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96181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74455" y="293284"/>
            <a:ext cx="8445341" cy="106474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74455" y="1350378"/>
            <a:ext cx="4142348" cy="661800"/>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ru-RU"/>
              <a:t>Образец текста</a:t>
            </a:r>
          </a:p>
        </p:txBody>
      </p:sp>
      <p:sp>
        <p:nvSpPr>
          <p:cNvPr id="4" name="Content Placeholder 3"/>
          <p:cNvSpPr>
            <a:spLocks noGrp="1"/>
          </p:cNvSpPr>
          <p:nvPr>
            <p:ph sz="half" idx="2"/>
          </p:nvPr>
        </p:nvSpPr>
        <p:spPr>
          <a:xfrm>
            <a:off x="674455" y="2012178"/>
            <a:ext cx="4142348" cy="29596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57048" y="1350378"/>
            <a:ext cx="4162748" cy="661800"/>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ru-RU"/>
              <a:t>Образец текста</a:t>
            </a:r>
          </a:p>
        </p:txBody>
      </p:sp>
      <p:sp>
        <p:nvSpPr>
          <p:cNvPr id="6" name="Content Placeholder 5"/>
          <p:cNvSpPr>
            <a:spLocks noGrp="1"/>
          </p:cNvSpPr>
          <p:nvPr>
            <p:ph sz="quarter" idx="4"/>
          </p:nvPr>
        </p:nvSpPr>
        <p:spPr>
          <a:xfrm>
            <a:off x="4957048" y="2012178"/>
            <a:ext cx="4162748" cy="29596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4B52C3-3B6E-48C9-A665-5634B64C7435}" type="datetime1">
              <a:rPr lang="ru-RU" smtClean="0"/>
              <a:t>30.09.2022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45181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22B926-E127-49E0-B76C-016D11918ADA}" type="datetime1">
              <a:rPr lang="ru-RU" smtClean="0"/>
              <a:t>30.09.2022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4135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BF9B2-F06D-4A7D-8582-CBC05DB5CC5D}" type="datetime1">
              <a:rPr lang="ru-RU" smtClean="0"/>
              <a:t>30.09.2022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390186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455" y="367242"/>
            <a:ext cx="3158078" cy="1285346"/>
          </a:xfrm>
        </p:spPr>
        <p:txBody>
          <a:bodyPr anchor="b"/>
          <a:lstStyle>
            <a:lvl1pPr>
              <a:defRPr sz="2570"/>
            </a:lvl1pPr>
          </a:lstStyle>
          <a:p>
            <a:r>
              <a:rPr lang="ru-RU"/>
              <a:t>Образец заголовка</a:t>
            </a:r>
            <a:endParaRPr lang="en-US" dirty="0"/>
          </a:p>
        </p:txBody>
      </p:sp>
      <p:sp>
        <p:nvSpPr>
          <p:cNvPr id="3" name="Content Placeholder 2"/>
          <p:cNvSpPr>
            <a:spLocks noGrp="1"/>
          </p:cNvSpPr>
          <p:nvPr>
            <p:ph idx="1"/>
          </p:nvPr>
        </p:nvSpPr>
        <p:spPr>
          <a:xfrm>
            <a:off x="4162748" y="793140"/>
            <a:ext cx="4957048" cy="3914694"/>
          </a:xfrm>
        </p:spPr>
        <p:txBody>
          <a:bodyPr/>
          <a:lstStyle>
            <a:lvl1pPr>
              <a:defRPr sz="2570"/>
            </a:lvl1pPr>
            <a:lvl2pPr>
              <a:defRPr sz="2249"/>
            </a:lvl2pPr>
            <a:lvl3pPr>
              <a:defRPr sz="1927"/>
            </a:lvl3pPr>
            <a:lvl4pPr>
              <a:defRPr sz="1606"/>
            </a:lvl4pPr>
            <a:lvl5pPr>
              <a:defRPr sz="1606"/>
            </a:lvl5pPr>
            <a:lvl6pPr>
              <a:defRPr sz="1606"/>
            </a:lvl6pPr>
            <a:lvl7pPr>
              <a:defRPr sz="1606"/>
            </a:lvl7pPr>
            <a:lvl8pPr>
              <a:defRPr sz="1606"/>
            </a:lvl8pPr>
            <a:lvl9pPr>
              <a:defRPr sz="160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4455" y="1652587"/>
            <a:ext cx="3158078" cy="3061623"/>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ru-RU"/>
              <a:t>Образец текста</a:t>
            </a:r>
          </a:p>
        </p:txBody>
      </p:sp>
      <p:sp>
        <p:nvSpPr>
          <p:cNvPr id="5" name="Date Placeholder 4"/>
          <p:cNvSpPr>
            <a:spLocks noGrp="1"/>
          </p:cNvSpPr>
          <p:nvPr>
            <p:ph type="dt" sz="half" idx="10"/>
          </p:nvPr>
        </p:nvSpPr>
        <p:spPr/>
        <p:txBody>
          <a:bodyPr/>
          <a:lstStyle/>
          <a:p>
            <a:fld id="{7834EC03-0471-4963-96E9-18F863FAF66D}" type="datetime1">
              <a:rPr lang="ru-RU" smtClean="0"/>
              <a:t>30.09.2022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28774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455" y="367242"/>
            <a:ext cx="3158078" cy="1285346"/>
          </a:xfrm>
        </p:spPr>
        <p:txBody>
          <a:bodyPr anchor="b"/>
          <a:lstStyle>
            <a:lvl1pPr>
              <a:defRPr sz="257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62748" y="793140"/>
            <a:ext cx="4957048" cy="3914694"/>
          </a:xfrm>
        </p:spPr>
        <p:txBody>
          <a:bodyPr anchor="t"/>
          <a:lstStyle>
            <a:lvl1pPr marL="0" indent="0">
              <a:buNone/>
              <a:defRPr sz="2570"/>
            </a:lvl1pPr>
            <a:lvl2pPr marL="367177" indent="0">
              <a:buNone/>
              <a:defRPr sz="2249"/>
            </a:lvl2pPr>
            <a:lvl3pPr marL="734355" indent="0">
              <a:buNone/>
              <a:defRPr sz="1927"/>
            </a:lvl3pPr>
            <a:lvl4pPr marL="1101532" indent="0">
              <a:buNone/>
              <a:defRPr sz="1606"/>
            </a:lvl4pPr>
            <a:lvl5pPr marL="1468709" indent="0">
              <a:buNone/>
              <a:defRPr sz="1606"/>
            </a:lvl5pPr>
            <a:lvl6pPr marL="1835887" indent="0">
              <a:buNone/>
              <a:defRPr sz="1606"/>
            </a:lvl6pPr>
            <a:lvl7pPr marL="2203064" indent="0">
              <a:buNone/>
              <a:defRPr sz="1606"/>
            </a:lvl7pPr>
            <a:lvl8pPr marL="2570241" indent="0">
              <a:buNone/>
              <a:defRPr sz="1606"/>
            </a:lvl8pPr>
            <a:lvl9pPr marL="2937419" indent="0">
              <a:buNone/>
              <a:defRPr sz="1606"/>
            </a:lvl9pPr>
          </a:lstStyle>
          <a:p>
            <a:r>
              <a:rPr lang="ru-RU"/>
              <a:t>Вставка рисунка</a:t>
            </a:r>
            <a:endParaRPr lang="en-US" dirty="0"/>
          </a:p>
        </p:txBody>
      </p:sp>
      <p:sp>
        <p:nvSpPr>
          <p:cNvPr id="4" name="Text Placeholder 3"/>
          <p:cNvSpPr>
            <a:spLocks noGrp="1"/>
          </p:cNvSpPr>
          <p:nvPr>
            <p:ph type="body" sz="half" idx="2"/>
          </p:nvPr>
        </p:nvSpPr>
        <p:spPr>
          <a:xfrm>
            <a:off x="674455" y="1652587"/>
            <a:ext cx="3158078" cy="3061623"/>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ru-RU"/>
              <a:t>Образец текста</a:t>
            </a:r>
          </a:p>
        </p:txBody>
      </p:sp>
      <p:sp>
        <p:nvSpPr>
          <p:cNvPr id="5" name="Date Placeholder 4"/>
          <p:cNvSpPr>
            <a:spLocks noGrp="1"/>
          </p:cNvSpPr>
          <p:nvPr>
            <p:ph type="dt" sz="half" idx="10"/>
          </p:nvPr>
        </p:nvSpPr>
        <p:spPr/>
        <p:txBody>
          <a:bodyPr/>
          <a:lstStyle/>
          <a:p>
            <a:fld id="{93E47182-55FF-4D0B-BDEC-2DC054E07911}" type="datetime1">
              <a:rPr lang="ru-RU" smtClean="0"/>
              <a:t>30.09.2022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47997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3180" y="293284"/>
            <a:ext cx="8445341" cy="106474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3180" y="1466416"/>
            <a:ext cx="8445341" cy="34951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73179" y="5105680"/>
            <a:ext cx="2203133" cy="293283"/>
          </a:xfrm>
          <a:prstGeom prst="rect">
            <a:avLst/>
          </a:prstGeom>
        </p:spPr>
        <p:txBody>
          <a:bodyPr vert="horz" lIns="91440" tIns="45720" rIns="91440" bIns="45720" rtlCol="0" anchor="ctr"/>
          <a:lstStyle>
            <a:lvl1pPr algn="l">
              <a:defRPr sz="964">
                <a:solidFill>
                  <a:schemeClr val="tx1">
                    <a:tint val="75000"/>
                  </a:schemeClr>
                </a:solidFill>
              </a:defRPr>
            </a:lvl1pPr>
          </a:lstStyle>
          <a:p>
            <a:fld id="{E59958F7-4BB8-4968-9104-D7EDC446E865}" type="datetime1">
              <a:rPr lang="ru-RU" smtClean="0"/>
              <a:t>30.09.2022</a:t>
            </a:fld>
            <a:endParaRPr lang="ru-RU"/>
          </a:p>
        </p:txBody>
      </p:sp>
      <p:sp>
        <p:nvSpPr>
          <p:cNvPr id="5" name="Footer Placeholder 4"/>
          <p:cNvSpPr>
            <a:spLocks noGrp="1"/>
          </p:cNvSpPr>
          <p:nvPr>
            <p:ph type="ftr" sz="quarter" idx="3"/>
          </p:nvPr>
        </p:nvSpPr>
        <p:spPr>
          <a:xfrm>
            <a:off x="3243501" y="5105680"/>
            <a:ext cx="3304699" cy="293283"/>
          </a:xfrm>
          <a:prstGeom prst="rect">
            <a:avLst/>
          </a:prstGeom>
        </p:spPr>
        <p:txBody>
          <a:bodyPr vert="horz" lIns="91440" tIns="45720" rIns="91440" bIns="45720" rtlCol="0" anchor="ctr"/>
          <a:lstStyle>
            <a:lvl1pPr algn="ctr">
              <a:defRPr sz="964">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15388" y="5105680"/>
            <a:ext cx="2203133" cy="293283"/>
          </a:xfrm>
          <a:prstGeom prst="rect">
            <a:avLst/>
          </a:prstGeom>
        </p:spPr>
        <p:txBody>
          <a:bodyPr vert="horz" lIns="91440" tIns="45720" rIns="91440" bIns="45720" rtlCol="0" anchor="ctr"/>
          <a:lstStyle>
            <a:lvl1pPr algn="r">
              <a:defRPr sz="964">
                <a:solidFill>
                  <a:schemeClr val="tx1">
                    <a:tint val="75000"/>
                  </a:schemeClr>
                </a:solidFill>
              </a:defRPr>
            </a:lvl1pPr>
          </a:lstStyle>
          <a:p>
            <a:fld id="{BE616447-8222-5543-AC28-BF2F5F28397D}" type="slidenum">
              <a:rPr lang="ru-RU" smtClean="0"/>
              <a:t>‹#›</a:t>
            </a:fld>
            <a:endParaRPr lang="ru-RU"/>
          </a:p>
        </p:txBody>
      </p:sp>
    </p:spTree>
    <p:extLst>
      <p:ext uri="{BB962C8B-B14F-4D97-AF65-F5344CB8AC3E}">
        <p14:creationId xmlns:p14="http://schemas.microsoft.com/office/powerpoint/2010/main" val="2920960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34355" rtl="0" eaLnBrk="1" latinLnBrk="0" hangingPunct="1">
        <a:lnSpc>
          <a:spcPct val="90000"/>
        </a:lnSpc>
        <a:spcBef>
          <a:spcPct val="0"/>
        </a:spcBef>
        <a:buNone/>
        <a:defRPr sz="3534" kern="1200">
          <a:solidFill>
            <a:schemeClr val="tx1"/>
          </a:solidFill>
          <a:latin typeface="+mj-lt"/>
          <a:ea typeface="+mj-ea"/>
          <a:cs typeface="+mj-cs"/>
        </a:defRPr>
      </a:lvl1pPr>
    </p:titleStyle>
    <p:bodyStyle>
      <a:lvl1pPr marL="183589" indent="-183589" algn="l" defTabSz="734355" rtl="0" eaLnBrk="1" latinLnBrk="0" hangingPunct="1">
        <a:lnSpc>
          <a:spcPct val="90000"/>
        </a:lnSpc>
        <a:spcBef>
          <a:spcPts val="803"/>
        </a:spcBef>
        <a:buFont typeface="Arial" panose="020B0604020202020204" pitchFamily="34" charset="0"/>
        <a:buChar char="•"/>
        <a:defRPr sz="2249" kern="1200">
          <a:solidFill>
            <a:schemeClr val="tx1"/>
          </a:solidFill>
          <a:latin typeface="+mn-lt"/>
          <a:ea typeface="+mn-ea"/>
          <a:cs typeface="+mn-cs"/>
        </a:defRPr>
      </a:lvl1pPr>
      <a:lvl2pPr marL="550766" indent="-183589" algn="l" defTabSz="734355" rtl="0" eaLnBrk="1" latinLnBrk="0" hangingPunct="1">
        <a:lnSpc>
          <a:spcPct val="90000"/>
        </a:lnSpc>
        <a:spcBef>
          <a:spcPts val="402"/>
        </a:spcBef>
        <a:buFont typeface="Arial" panose="020B0604020202020204" pitchFamily="34" charset="0"/>
        <a:buChar char="•"/>
        <a:defRPr sz="1927" kern="1200">
          <a:solidFill>
            <a:schemeClr val="tx1"/>
          </a:solidFill>
          <a:latin typeface="+mn-lt"/>
          <a:ea typeface="+mn-ea"/>
          <a:cs typeface="+mn-cs"/>
        </a:defRPr>
      </a:lvl2pPr>
      <a:lvl3pPr marL="917943" indent="-183589" algn="l" defTabSz="734355" rtl="0" eaLnBrk="1" latinLnBrk="0" hangingPunct="1">
        <a:lnSpc>
          <a:spcPct val="90000"/>
        </a:lnSpc>
        <a:spcBef>
          <a:spcPts val="402"/>
        </a:spcBef>
        <a:buFont typeface="Arial" panose="020B0604020202020204" pitchFamily="34" charset="0"/>
        <a:buChar char="•"/>
        <a:defRPr sz="1606" kern="1200">
          <a:solidFill>
            <a:schemeClr val="tx1"/>
          </a:solidFill>
          <a:latin typeface="+mn-lt"/>
          <a:ea typeface="+mn-ea"/>
          <a:cs typeface="+mn-cs"/>
        </a:defRPr>
      </a:lvl3pPr>
      <a:lvl4pPr marL="1285121"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4pPr>
      <a:lvl5pPr marL="1652298"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5pPr>
      <a:lvl6pPr marL="2019475"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6pPr>
      <a:lvl7pPr marL="2386653"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7pPr>
      <a:lvl8pPr marL="2753830"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8pPr>
      <a:lvl9pPr marL="3121007"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9pPr>
    </p:bodyStyle>
    <p:otherStyle>
      <a:defPPr>
        <a:defRPr lang="en-US"/>
      </a:defPPr>
      <a:lvl1pPr marL="0" algn="l" defTabSz="734355" rtl="0" eaLnBrk="1" latinLnBrk="0" hangingPunct="1">
        <a:defRPr sz="1446" kern="1200">
          <a:solidFill>
            <a:schemeClr val="tx1"/>
          </a:solidFill>
          <a:latin typeface="+mn-lt"/>
          <a:ea typeface="+mn-ea"/>
          <a:cs typeface="+mn-cs"/>
        </a:defRPr>
      </a:lvl1pPr>
      <a:lvl2pPr marL="367177" algn="l" defTabSz="734355" rtl="0" eaLnBrk="1" latinLnBrk="0" hangingPunct="1">
        <a:defRPr sz="1446" kern="1200">
          <a:solidFill>
            <a:schemeClr val="tx1"/>
          </a:solidFill>
          <a:latin typeface="+mn-lt"/>
          <a:ea typeface="+mn-ea"/>
          <a:cs typeface="+mn-cs"/>
        </a:defRPr>
      </a:lvl2pPr>
      <a:lvl3pPr marL="734355" algn="l" defTabSz="734355" rtl="0" eaLnBrk="1" latinLnBrk="0" hangingPunct="1">
        <a:defRPr sz="1446" kern="1200">
          <a:solidFill>
            <a:schemeClr val="tx1"/>
          </a:solidFill>
          <a:latin typeface="+mn-lt"/>
          <a:ea typeface="+mn-ea"/>
          <a:cs typeface="+mn-cs"/>
        </a:defRPr>
      </a:lvl3pPr>
      <a:lvl4pPr marL="1101532" algn="l" defTabSz="734355" rtl="0" eaLnBrk="1" latinLnBrk="0" hangingPunct="1">
        <a:defRPr sz="1446" kern="1200">
          <a:solidFill>
            <a:schemeClr val="tx1"/>
          </a:solidFill>
          <a:latin typeface="+mn-lt"/>
          <a:ea typeface="+mn-ea"/>
          <a:cs typeface="+mn-cs"/>
        </a:defRPr>
      </a:lvl4pPr>
      <a:lvl5pPr marL="1468709" algn="l" defTabSz="734355" rtl="0" eaLnBrk="1" latinLnBrk="0" hangingPunct="1">
        <a:defRPr sz="1446" kern="1200">
          <a:solidFill>
            <a:schemeClr val="tx1"/>
          </a:solidFill>
          <a:latin typeface="+mn-lt"/>
          <a:ea typeface="+mn-ea"/>
          <a:cs typeface="+mn-cs"/>
        </a:defRPr>
      </a:lvl5pPr>
      <a:lvl6pPr marL="1835887" algn="l" defTabSz="734355" rtl="0" eaLnBrk="1" latinLnBrk="0" hangingPunct="1">
        <a:defRPr sz="1446" kern="1200">
          <a:solidFill>
            <a:schemeClr val="tx1"/>
          </a:solidFill>
          <a:latin typeface="+mn-lt"/>
          <a:ea typeface="+mn-ea"/>
          <a:cs typeface="+mn-cs"/>
        </a:defRPr>
      </a:lvl6pPr>
      <a:lvl7pPr marL="2203064" algn="l" defTabSz="734355" rtl="0" eaLnBrk="1" latinLnBrk="0" hangingPunct="1">
        <a:defRPr sz="1446" kern="1200">
          <a:solidFill>
            <a:schemeClr val="tx1"/>
          </a:solidFill>
          <a:latin typeface="+mn-lt"/>
          <a:ea typeface="+mn-ea"/>
          <a:cs typeface="+mn-cs"/>
        </a:defRPr>
      </a:lvl7pPr>
      <a:lvl8pPr marL="2570241" algn="l" defTabSz="734355" rtl="0" eaLnBrk="1" latinLnBrk="0" hangingPunct="1">
        <a:defRPr sz="1446" kern="1200">
          <a:solidFill>
            <a:schemeClr val="tx1"/>
          </a:solidFill>
          <a:latin typeface="+mn-lt"/>
          <a:ea typeface="+mn-ea"/>
          <a:cs typeface="+mn-cs"/>
        </a:defRPr>
      </a:lvl8pPr>
      <a:lvl9pPr marL="2937419" algn="l" defTabSz="734355" rtl="0" eaLnBrk="1" latinLnBrk="0" hangingPunct="1">
        <a:defRPr sz="14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nline.zakon.kz/Document/?doc_id=38910832&amp;pos=1649;-42#pos=1649;-42"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online.zakon.kz/Document/?doc_id=39907461&amp;pos=4;-9#pos=4;-9"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67627AC2-348B-C14D-9F48-03C20068888B}"/>
              </a:ext>
            </a:extLst>
          </p:cNvPr>
          <p:cNvPicPr>
            <a:picLocks noChangeAspect="1"/>
          </p:cNvPicPr>
          <p:nvPr/>
        </p:nvPicPr>
        <p:blipFill>
          <a:blip r:embed="rId2"/>
          <a:stretch>
            <a:fillRect/>
          </a:stretch>
        </p:blipFill>
        <p:spPr>
          <a:xfrm>
            <a:off x="0" y="1269"/>
            <a:ext cx="9791700" cy="5509922"/>
          </a:xfrm>
          <a:prstGeom prst="rect">
            <a:avLst/>
          </a:prstGeom>
        </p:spPr>
      </p:pic>
      <p:sp>
        <p:nvSpPr>
          <p:cNvPr id="2" name="Заголовок 1">
            <a:extLst>
              <a:ext uri="{FF2B5EF4-FFF2-40B4-BE49-F238E27FC236}">
                <a16:creationId xmlns:a16="http://schemas.microsoft.com/office/drawing/2014/main" id="{61294FA0-FCBC-D34A-A2FA-B00034DF83F2}"/>
              </a:ext>
            </a:extLst>
          </p:cNvPr>
          <p:cNvSpPr>
            <a:spLocks noGrp="1"/>
          </p:cNvSpPr>
          <p:nvPr>
            <p:ph type="ctrTitle"/>
          </p:nvPr>
        </p:nvSpPr>
        <p:spPr>
          <a:xfrm>
            <a:off x="1516946" y="1981965"/>
            <a:ext cx="7329599" cy="2451293"/>
          </a:xfrm>
        </p:spPr>
        <p:txBody>
          <a:bodyPr anchor="t">
            <a:normAutofit/>
          </a:bodyPr>
          <a:lstStyle/>
          <a:p>
            <a:r>
              <a:rPr lang="ru-RU" sz="4000" b="1" dirty="0">
                <a:solidFill>
                  <a:srgbClr val="C00000"/>
                </a:solidFill>
                <a:latin typeface="HelveticaNeueCyr" pitchFamily="50" charset="-52"/>
                <a:ea typeface="Helvetica Neue" panose="02000503000000020004" pitchFamily="2" charset="0"/>
                <a:cs typeface="Helvetica Neue" panose="02000503000000020004" pitchFamily="2" charset="0"/>
              </a:rPr>
              <a:t>Суммированный учет рабочего времени</a:t>
            </a:r>
          </a:p>
        </p:txBody>
      </p:sp>
      <p:sp>
        <p:nvSpPr>
          <p:cNvPr id="10" name="TextBox 9">
            <a:extLst>
              <a:ext uri="{FF2B5EF4-FFF2-40B4-BE49-F238E27FC236}">
                <a16:creationId xmlns:a16="http://schemas.microsoft.com/office/drawing/2014/main" id="{8821981E-77FB-1F43-9C63-841AF10478CE}"/>
              </a:ext>
            </a:extLst>
          </p:cNvPr>
          <p:cNvSpPr txBox="1"/>
          <p:nvPr/>
        </p:nvSpPr>
        <p:spPr>
          <a:xfrm>
            <a:off x="5453869" y="4202425"/>
            <a:ext cx="3613308" cy="369332"/>
          </a:xfrm>
          <a:prstGeom prst="rect">
            <a:avLst/>
          </a:prstGeom>
          <a:noFill/>
        </p:spPr>
        <p:txBody>
          <a:bodyPr wrap="square" rtlCol="0">
            <a:spAutoFit/>
          </a:bodyPr>
          <a:lstStyle/>
          <a:p>
            <a:pPr algn="r"/>
            <a:r>
              <a:rPr lang="ru-RU" sz="1800" b="1" dirty="0">
                <a:latin typeface="HelveticaNeueCyr" pitchFamily="50" charset="-52"/>
                <a:ea typeface="Helvetica Neue" panose="02000503000000020004" pitchFamily="2" charset="0"/>
                <a:cs typeface="Helvetica Neue" panose="02000503000000020004" pitchFamily="2" charset="0"/>
              </a:rPr>
              <a:t>Наталья </a:t>
            </a:r>
            <a:r>
              <a:rPr lang="ru-RU" sz="1800" b="1" dirty="0" err="1">
                <a:latin typeface="HelveticaNeueCyr" pitchFamily="50" charset="-52"/>
                <a:ea typeface="Helvetica Neue" panose="02000503000000020004" pitchFamily="2" charset="0"/>
                <a:cs typeface="Helvetica Neue" panose="02000503000000020004" pitchFamily="2" charset="0"/>
              </a:rPr>
              <a:t>Гилёва</a:t>
            </a:r>
            <a:endParaRPr lang="ru-RU" sz="1800" b="1" dirty="0">
              <a:latin typeface="HelveticaNeueCyr" pitchFamily="50" charset="-52"/>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0B9DF08C-7544-A74A-B585-21D137F36246}"/>
              </a:ext>
            </a:extLst>
          </p:cNvPr>
          <p:cNvSpPr txBox="1"/>
          <p:nvPr/>
        </p:nvSpPr>
        <p:spPr>
          <a:xfrm>
            <a:off x="2147207" y="4433258"/>
            <a:ext cx="7547635" cy="923330"/>
          </a:xfrm>
          <a:prstGeom prst="rect">
            <a:avLst/>
          </a:prstGeom>
          <a:noFill/>
        </p:spPr>
        <p:txBody>
          <a:bodyPr wrap="square" rtlCol="0">
            <a:spAutoFit/>
          </a:bodyPr>
          <a:lstStyle/>
          <a:p>
            <a:pPr algn="just"/>
            <a:r>
              <a:rPr lang="ru-RU" sz="1800" b="1" i="1" dirty="0">
                <a:latin typeface="Helvetica Neue" panose="02000503000000020004" pitchFamily="2" charset="0"/>
                <a:ea typeface="Helvetica Neue" panose="02000503000000020004" pitchFamily="2" charset="0"/>
                <a:cs typeface="Helvetica Neue" panose="02000503000000020004" pitchFamily="2" charset="0"/>
              </a:rPr>
              <a:t>Доцент кафедры международного права </a:t>
            </a:r>
            <a:r>
              <a:rPr lang="ru-RU" sz="1800" b="1" i="1" dirty="0" err="1">
                <a:latin typeface="Helvetica Neue" panose="02000503000000020004" pitchFamily="2" charset="0"/>
                <a:ea typeface="Helvetica Neue" panose="02000503000000020004" pitchFamily="2" charset="0"/>
                <a:cs typeface="Helvetica Neue" panose="02000503000000020004" pitchFamily="2" charset="0"/>
              </a:rPr>
              <a:t>КазНУ</a:t>
            </a:r>
            <a:r>
              <a:rPr lang="ru-RU" sz="1800" b="1" i="1" dirty="0">
                <a:latin typeface="Helvetica Neue" panose="02000503000000020004" pitchFamily="2" charset="0"/>
                <a:ea typeface="Helvetica Neue" panose="02000503000000020004" pitchFamily="2" charset="0"/>
                <a:cs typeface="Helvetica Neue" panose="02000503000000020004" pitchFamily="2" charset="0"/>
              </a:rPr>
              <a:t> </a:t>
            </a:r>
          </a:p>
          <a:p>
            <a:pPr algn="just"/>
            <a:r>
              <a:rPr lang="ru-RU" sz="1800" b="1" i="1" dirty="0">
                <a:latin typeface="Helvetica Neue" panose="02000503000000020004" pitchFamily="2" charset="0"/>
                <a:ea typeface="Helvetica Neue" panose="02000503000000020004" pitchFamily="2" charset="0"/>
                <a:cs typeface="Helvetica Neue" panose="02000503000000020004" pitchFamily="2" charset="0"/>
              </a:rPr>
              <a:t>им. аль-Фараби, кандидат юридических наук</a:t>
            </a:r>
          </a:p>
          <a:p>
            <a:pPr algn="just"/>
            <a:r>
              <a:rPr lang="ru-RU" sz="1800" b="1" i="1" dirty="0">
                <a:latin typeface="Helvetica Neue" panose="02000503000000020004" pitchFamily="2" charset="0"/>
                <a:ea typeface="Helvetica Neue" panose="02000503000000020004" pitchFamily="2" charset="0"/>
                <a:cs typeface="Helvetica Neue" panose="02000503000000020004" pitchFamily="2" charset="0"/>
              </a:rPr>
              <a:t>Профессиональный медиатор</a:t>
            </a:r>
          </a:p>
        </p:txBody>
      </p:sp>
    </p:spTree>
    <p:extLst>
      <p:ext uri="{BB962C8B-B14F-4D97-AF65-F5344CB8AC3E}">
        <p14:creationId xmlns:p14="http://schemas.microsoft.com/office/powerpoint/2010/main" val="105538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261610"/>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Суммированный учёт </a:t>
            </a:r>
          </a:p>
        </p:txBody>
      </p:sp>
      <p:sp>
        <p:nvSpPr>
          <p:cNvPr id="15" name="TextBox 14">
            <a:extLst>
              <a:ext uri="{FF2B5EF4-FFF2-40B4-BE49-F238E27FC236}">
                <a16:creationId xmlns:a16="http://schemas.microsoft.com/office/drawing/2014/main" id="{03372AFD-F309-0A43-8CB2-94ECA45AC093}"/>
              </a:ext>
            </a:extLst>
          </p:cNvPr>
          <p:cNvSpPr txBox="1"/>
          <p:nvPr/>
        </p:nvSpPr>
        <p:spPr>
          <a:xfrm>
            <a:off x="3241288" y="1297969"/>
            <a:ext cx="6132198" cy="3604064"/>
          </a:xfrm>
          <a:prstGeom prst="rect">
            <a:avLst/>
          </a:prstGeom>
          <a:noFill/>
        </p:spPr>
        <p:txBody>
          <a:bodyPr wrap="square" rtlCol="0">
            <a:spAutoFit/>
          </a:bodyPr>
          <a:lstStyle/>
          <a:p>
            <a:pPr>
              <a:lnSpc>
                <a:spcPct val="90000"/>
              </a:lnSpc>
              <a:buClr>
                <a:schemeClr val="tx1"/>
              </a:buClr>
            </a:pPr>
            <a:r>
              <a:rPr lang="ru-RU" altLang="ru-RU" sz="1400" b="1" dirty="0"/>
              <a:t>Учетный период при вахтовом методе работы охватывает:</a:t>
            </a:r>
          </a:p>
          <a:p>
            <a:pPr>
              <a:lnSpc>
                <a:spcPct val="90000"/>
              </a:lnSpc>
              <a:buClr>
                <a:schemeClr val="tx1"/>
              </a:buClr>
            </a:pPr>
            <a:endParaRPr lang="ru-RU" altLang="ru-RU" sz="1400" b="1" dirty="0"/>
          </a:p>
          <a:p>
            <a:pPr marL="285750" indent="-285750">
              <a:lnSpc>
                <a:spcPct val="90000"/>
              </a:lnSpc>
              <a:buClr>
                <a:schemeClr val="tx1"/>
              </a:buClr>
              <a:buFont typeface="Wingdings" panose="05000000000000000000" pitchFamily="2" charset="2"/>
              <a:buChar char="§"/>
            </a:pPr>
            <a:r>
              <a:rPr lang="ru-RU" altLang="ru-RU" sz="1400" b="1" dirty="0"/>
              <a:t>рабочее время</a:t>
            </a:r>
          </a:p>
          <a:p>
            <a:pPr>
              <a:lnSpc>
                <a:spcPct val="90000"/>
              </a:lnSpc>
              <a:buClr>
                <a:schemeClr val="tx1"/>
              </a:buClr>
            </a:pPr>
            <a:endParaRPr lang="ru-RU" altLang="ru-RU" sz="1400" b="1" dirty="0"/>
          </a:p>
          <a:p>
            <a:pPr>
              <a:lnSpc>
                <a:spcPct val="90000"/>
              </a:lnSpc>
              <a:buClr>
                <a:schemeClr val="tx1"/>
              </a:buClr>
            </a:pPr>
            <a:endParaRPr lang="ru-RU" altLang="ru-RU" sz="1400" b="1" dirty="0"/>
          </a:p>
          <a:p>
            <a:pPr marL="285750" indent="-285750">
              <a:lnSpc>
                <a:spcPct val="90000"/>
              </a:lnSpc>
              <a:buClr>
                <a:schemeClr val="tx1"/>
              </a:buClr>
              <a:buFont typeface="Wingdings" panose="05000000000000000000" pitchFamily="2" charset="2"/>
              <a:buChar char="§"/>
            </a:pPr>
            <a:r>
              <a:rPr lang="ru-RU" altLang="ru-RU" sz="1400" b="1" dirty="0"/>
              <a:t>время в пути от местонахождения работодателя или от пункта сбора до места работы и обратно</a:t>
            </a:r>
          </a:p>
          <a:p>
            <a:pPr>
              <a:lnSpc>
                <a:spcPct val="90000"/>
              </a:lnSpc>
              <a:buClr>
                <a:schemeClr val="tx1"/>
              </a:buClr>
            </a:pPr>
            <a:endParaRPr lang="ru-RU" altLang="ru-RU" sz="1400" b="1" dirty="0"/>
          </a:p>
          <a:p>
            <a:pPr>
              <a:lnSpc>
                <a:spcPct val="90000"/>
              </a:lnSpc>
              <a:buClr>
                <a:schemeClr val="tx1"/>
              </a:buClr>
            </a:pPr>
            <a:endParaRPr lang="ru-RU" altLang="ru-RU" sz="1400" b="1" dirty="0"/>
          </a:p>
          <a:p>
            <a:pPr marL="285750" indent="-285750">
              <a:lnSpc>
                <a:spcPct val="90000"/>
              </a:lnSpc>
              <a:buClr>
                <a:schemeClr val="tx1"/>
              </a:buClr>
              <a:buFont typeface="Wingdings" panose="05000000000000000000" pitchFamily="2" charset="2"/>
              <a:buChar char="§"/>
            </a:pPr>
            <a:r>
              <a:rPr lang="ru-RU" altLang="ru-RU" sz="1400" b="1" dirty="0"/>
              <a:t>время отдыха</a:t>
            </a:r>
          </a:p>
          <a:p>
            <a:pPr>
              <a:lnSpc>
                <a:spcPct val="90000"/>
              </a:lnSpc>
              <a:buClr>
                <a:schemeClr val="tx1"/>
              </a:buClr>
            </a:pPr>
            <a:endParaRPr lang="ru-RU" altLang="ru-RU" sz="1400" b="1" dirty="0"/>
          </a:p>
          <a:p>
            <a:pPr>
              <a:buClr>
                <a:schemeClr val="tx1"/>
              </a:buClr>
            </a:pPr>
            <a:endParaRPr lang="ru-RU" altLang="ru-RU" sz="1400" b="1" dirty="0"/>
          </a:p>
          <a:p>
            <a:pPr marL="285750" indent="-285750">
              <a:lnSpc>
                <a:spcPct val="90000"/>
              </a:lnSpc>
              <a:buClr>
                <a:schemeClr val="tx1"/>
              </a:buClr>
              <a:buFont typeface="Wingdings" panose="05000000000000000000" pitchFamily="2" charset="2"/>
              <a:buChar char="§"/>
            </a:pPr>
            <a:r>
              <a:rPr lang="ru-RU" sz="1400" b="1" dirty="0">
                <a:solidFill>
                  <a:srgbClr val="C00000"/>
                </a:solidFill>
              </a:rPr>
              <a:t>а также иные периоды, приходящиеся на данный календарный отрезок времени. </a:t>
            </a:r>
            <a:endParaRPr lang="ru-RU" altLang="ru-RU" sz="1400" b="1" dirty="0">
              <a:solidFill>
                <a:srgbClr val="C00000"/>
              </a:solidFill>
            </a:endParaRPr>
          </a:p>
          <a:p>
            <a:pPr>
              <a:lnSpc>
                <a:spcPct val="90000"/>
              </a:lnSpc>
              <a:buClr>
                <a:schemeClr val="tx1"/>
              </a:buClr>
            </a:pPr>
            <a:r>
              <a:rPr lang="ru-RU" altLang="ru-RU" sz="1400" b="1" dirty="0"/>
              <a:t>  </a:t>
            </a:r>
          </a:p>
          <a:p>
            <a:pPr>
              <a:lnSpc>
                <a:spcPct val="90000"/>
              </a:lnSpc>
              <a:buClr>
                <a:schemeClr val="tx1"/>
              </a:buClr>
            </a:pPr>
            <a:endParaRPr lang="ru-RU" altLang="ru-RU" sz="1400" b="1" dirty="0"/>
          </a:p>
          <a:p>
            <a:pPr>
              <a:lnSpc>
                <a:spcPct val="90000"/>
              </a:lnSpc>
              <a:buClr>
                <a:schemeClr val="tx1"/>
              </a:buClr>
            </a:pPr>
            <a:r>
              <a:rPr lang="ru-RU" altLang="ru-RU" sz="1400" b="1" dirty="0"/>
              <a:t> Общая продолжительность рабочего времени за учетный период не должна превышать нормы, установленной ТК</a:t>
            </a:r>
          </a:p>
        </p:txBody>
      </p:sp>
      <p:pic>
        <p:nvPicPr>
          <p:cNvPr id="5" name="Рисунок 4" descr="https://youfriends.ru/public/promo_cache/chanel_logo_UCyUppWKbVCNBuv7zo8V7zWA.png"/>
          <p:cNvPicPr/>
          <p:nvPr/>
        </p:nvPicPr>
        <p:blipFill>
          <a:blip r:embed="rId3">
            <a:extLst>
              <a:ext uri="{28A0092B-C50C-407E-A947-70E740481C1C}">
                <a14:useLocalDpi xmlns:a14="http://schemas.microsoft.com/office/drawing/2010/main" val="0"/>
              </a:ext>
            </a:extLst>
          </a:blip>
          <a:srcRect/>
          <a:stretch>
            <a:fillRect/>
          </a:stretch>
        </p:blipFill>
        <p:spPr bwMode="auto">
          <a:xfrm>
            <a:off x="1831790" y="1562064"/>
            <a:ext cx="588750" cy="542760"/>
          </a:xfrm>
          <a:prstGeom prst="rect">
            <a:avLst/>
          </a:prstGeom>
          <a:noFill/>
          <a:ln>
            <a:noFill/>
          </a:ln>
        </p:spPr>
      </p:pic>
      <p:pic>
        <p:nvPicPr>
          <p:cNvPr id="6" name="Рисунок 5" descr="https://www.vippng.com/png/full/452-4528549_this-free-icons-png-design-of-bus-icon.png"/>
          <p:cNvPicPr/>
          <p:nvPr/>
        </p:nvPicPr>
        <p:blipFill rotWithShape="1">
          <a:blip r:embed="rId4">
            <a:extLst>
              <a:ext uri="{28A0092B-C50C-407E-A947-70E740481C1C}">
                <a14:useLocalDpi xmlns:a14="http://schemas.microsoft.com/office/drawing/2010/main" val="0"/>
              </a:ext>
            </a:extLst>
          </a:blip>
          <a:srcRect l="14325" t="25512" r="5942" b="18075"/>
          <a:stretch/>
        </p:blipFill>
        <p:spPr bwMode="auto">
          <a:xfrm>
            <a:off x="1680116" y="2160761"/>
            <a:ext cx="892099" cy="631902"/>
          </a:xfrm>
          <a:prstGeom prst="rect">
            <a:avLst/>
          </a:prstGeom>
          <a:noFill/>
          <a:ln>
            <a:noFill/>
          </a:ln>
        </p:spPr>
      </p:pic>
      <p:pic>
        <p:nvPicPr>
          <p:cNvPr id="7" name="Рисунок 6" descr="https://cdn4.iconfinder.com/data/icons/family-outing-and-traveling/440/family-vacation-holiday-trip-005-512.png"/>
          <p:cNvPicPr/>
          <p:nvPr/>
        </p:nvPicPr>
        <p:blipFill rotWithShape="1">
          <a:blip r:embed="rId5">
            <a:extLst>
              <a:ext uri="{28A0092B-C50C-407E-A947-70E740481C1C}">
                <a14:useLocalDpi xmlns:a14="http://schemas.microsoft.com/office/drawing/2010/main" val="0"/>
              </a:ext>
            </a:extLst>
          </a:blip>
          <a:srcRect t="15312" b="12500"/>
          <a:stretch/>
        </p:blipFill>
        <p:spPr bwMode="auto">
          <a:xfrm>
            <a:off x="1461260" y="2904538"/>
            <a:ext cx="1044575" cy="7543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320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15" name="TextBox 14">
            <a:extLst>
              <a:ext uri="{FF2B5EF4-FFF2-40B4-BE49-F238E27FC236}">
                <a16:creationId xmlns:a16="http://schemas.microsoft.com/office/drawing/2014/main" id="{03372AFD-F309-0A43-8CB2-94ECA45AC093}"/>
              </a:ext>
            </a:extLst>
          </p:cNvPr>
          <p:cNvSpPr txBox="1"/>
          <p:nvPr/>
        </p:nvSpPr>
        <p:spPr>
          <a:xfrm>
            <a:off x="2401762" y="1297969"/>
            <a:ext cx="6971724" cy="3170099"/>
          </a:xfrm>
          <a:prstGeom prst="rect">
            <a:avLst/>
          </a:prstGeom>
          <a:noFill/>
        </p:spPr>
        <p:txBody>
          <a:bodyPr wrap="square" rtlCol="0">
            <a:spAutoFit/>
          </a:bodyPr>
          <a:lstStyle/>
          <a:p>
            <a:r>
              <a:rPr lang="ru-RU" sz="2000" dirty="0"/>
              <a:t>Учетным периодом при суммированном учете рабочего времени </a:t>
            </a:r>
            <a:r>
              <a:rPr lang="ru-RU" sz="2000" b="1" dirty="0"/>
              <a:t>может быть любой календарный период,</a:t>
            </a:r>
            <a:r>
              <a:rPr lang="ru-RU" sz="2000" dirty="0"/>
              <a:t> но не более чем один год </a:t>
            </a:r>
            <a:r>
              <a:rPr lang="ru-RU" sz="2000" b="1" i="1" dirty="0"/>
              <a:t>или период выполнения определенной работы</a:t>
            </a:r>
            <a:r>
              <a:rPr lang="ru-RU" sz="2000" dirty="0"/>
              <a:t>. </a:t>
            </a:r>
          </a:p>
          <a:p>
            <a:endParaRPr lang="ru-RU" sz="2000" dirty="0"/>
          </a:p>
          <a:p>
            <a:endParaRPr lang="ru-RU" sz="2000" dirty="0"/>
          </a:p>
          <a:p>
            <a:r>
              <a:rPr lang="ru-RU" sz="2000" dirty="0"/>
              <a:t>При установлении суммированного учета рабочего времени обязательным является </a:t>
            </a:r>
            <a:r>
              <a:rPr lang="ru-RU" sz="2000" b="1" dirty="0"/>
              <a:t>соблюдение продолжительности отдыха работника </a:t>
            </a:r>
            <a:r>
              <a:rPr lang="ru-RU" sz="2000" dirty="0"/>
              <a:t>между окончанием работы и ее началом в следующий рабочий день (рабочую смену).</a:t>
            </a:r>
          </a:p>
        </p:txBody>
      </p:sp>
      <p:pic>
        <p:nvPicPr>
          <p:cNvPr id="7" name="Рисунок 6" descr="https://www.kindpng.com/picc/m/10-102491_picture-royalty-free-and-png-icon-free-download.png"/>
          <p:cNvPicPr/>
          <p:nvPr/>
        </p:nvPicPr>
        <p:blipFill>
          <a:blip r:embed="rId3">
            <a:extLst>
              <a:ext uri="{28A0092B-C50C-407E-A947-70E740481C1C}">
                <a14:useLocalDpi xmlns:a14="http://schemas.microsoft.com/office/drawing/2010/main" val="0"/>
              </a:ext>
            </a:extLst>
          </a:blip>
          <a:srcRect/>
          <a:stretch>
            <a:fillRect/>
          </a:stretch>
        </p:blipFill>
        <p:spPr bwMode="auto">
          <a:xfrm>
            <a:off x="713201" y="1297969"/>
            <a:ext cx="975360" cy="989330"/>
          </a:xfrm>
          <a:prstGeom prst="rect">
            <a:avLst/>
          </a:prstGeom>
          <a:noFill/>
          <a:ln>
            <a:noFill/>
          </a:ln>
        </p:spPr>
      </p:pic>
    </p:spTree>
    <p:extLst>
      <p:ext uri="{BB962C8B-B14F-4D97-AF65-F5344CB8AC3E}">
        <p14:creationId xmlns:p14="http://schemas.microsoft.com/office/powerpoint/2010/main" val="14966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15" name="TextBox 14">
            <a:extLst>
              <a:ext uri="{FF2B5EF4-FFF2-40B4-BE49-F238E27FC236}">
                <a16:creationId xmlns:a16="http://schemas.microsoft.com/office/drawing/2014/main" id="{03372AFD-F309-0A43-8CB2-94ECA45AC093}"/>
              </a:ext>
            </a:extLst>
          </p:cNvPr>
          <p:cNvSpPr txBox="1"/>
          <p:nvPr/>
        </p:nvSpPr>
        <p:spPr>
          <a:xfrm>
            <a:off x="2737027" y="1859718"/>
            <a:ext cx="6310618" cy="1800493"/>
          </a:xfrm>
          <a:prstGeom prst="rect">
            <a:avLst/>
          </a:prstGeom>
          <a:noFill/>
        </p:spPr>
        <p:txBody>
          <a:bodyPr wrap="square" rtlCol="0">
            <a:spAutoFit/>
          </a:bodyPr>
          <a:lstStyle/>
          <a:p>
            <a:r>
              <a:rPr lang="ru-RU" sz="2000" b="1" dirty="0"/>
              <a:t>Порядок работы </a:t>
            </a:r>
            <a:r>
              <a:rPr lang="ru-RU" sz="2000" dirty="0"/>
              <a:t>при суммированном учете рабочего времени, категории работников, для которых устанавливается суммированный учет рабочего времени, </a:t>
            </a:r>
            <a:r>
              <a:rPr lang="ru-RU" sz="2000" b="1" dirty="0"/>
              <a:t>определяются коллективным договором или актом работодателя.</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lawplusplus.com/wp-content/uploads/2018/10/Employment-Non-Compete-Contract-min.jpg"/>
          <p:cNvPicPr/>
          <p:nvPr/>
        </p:nvPicPr>
        <p:blipFill rotWithShape="1">
          <a:blip r:embed="rId3">
            <a:extLst>
              <a:ext uri="{28A0092B-C50C-407E-A947-70E740481C1C}">
                <a14:useLocalDpi xmlns:a14="http://schemas.microsoft.com/office/drawing/2010/main" val="0"/>
              </a:ext>
            </a:extLst>
          </a:blip>
          <a:srcRect l="20485" t="10512" r="12938" b="11590"/>
          <a:stretch/>
        </p:blipFill>
        <p:spPr bwMode="auto">
          <a:xfrm>
            <a:off x="837472" y="1218046"/>
            <a:ext cx="1380490" cy="1615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264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261610"/>
          </a:xfrm>
          <a:prstGeom prst="rect">
            <a:avLst/>
          </a:prstGeom>
          <a:noFill/>
        </p:spPr>
        <p:txBody>
          <a:bodyPr wrap="square" rtlCol="0">
            <a:spAutoFit/>
          </a:bodyPr>
          <a:lstStyle/>
          <a:p>
            <a:pPr algn="ctr"/>
            <a:endParaRPr lang="ru-RU" sz="1100" b="1" dirty="0">
              <a:latin typeface="HelveticaNeueCyr" pitchFamily="50" charset="-52"/>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03372AFD-F309-0A43-8CB2-94ECA45AC093}"/>
              </a:ext>
            </a:extLst>
          </p:cNvPr>
          <p:cNvSpPr txBox="1"/>
          <p:nvPr/>
        </p:nvSpPr>
        <p:spPr>
          <a:xfrm>
            <a:off x="2401762" y="1297969"/>
            <a:ext cx="6971724" cy="3954929"/>
          </a:xfrm>
          <a:prstGeom prst="rect">
            <a:avLst/>
          </a:prstGeom>
          <a:noFill/>
        </p:spPr>
        <p:txBody>
          <a:bodyPr wrap="square" rtlCol="0">
            <a:spAutoFit/>
          </a:bodyPr>
          <a:lstStyle/>
          <a:p>
            <a:r>
              <a:rPr lang="ru-RU" sz="2000" b="1" dirty="0"/>
              <a:t>Применение суммированного режима  рабочего времени для беременных женщин не допускается, если продолжительность  рабочего дня (рабочей смены)  будет превышать  восемь  часов.</a:t>
            </a:r>
          </a:p>
          <a:p>
            <a:endParaRPr lang="ru-RU" sz="2000" b="1" dirty="0"/>
          </a:p>
          <a:p>
            <a:r>
              <a:rPr lang="ru-RU" sz="2000" b="1" dirty="0"/>
              <a:t>Для работников-инвалидов первой группы  не допускается применение суммированного режима  рабочего времени. </a:t>
            </a:r>
          </a:p>
          <a:p>
            <a:endParaRPr lang="ru-RU" sz="2000" dirty="0"/>
          </a:p>
          <a:p>
            <a:r>
              <a:rPr lang="ru-RU" sz="2000" dirty="0"/>
              <a:t> Не может устанавливаться суммированный учет рабочего времени работникам-инвалидам второй и третьей групп, если такой режим запрещен им на основании </a:t>
            </a:r>
            <a:r>
              <a:rPr lang="ru-RU" sz="2000" b="1" dirty="0">
                <a:solidFill>
                  <a:srgbClr val="C00000"/>
                </a:solidFill>
              </a:rPr>
              <a:t>заключения экспертной </a:t>
            </a:r>
            <a:r>
              <a:rPr lang="ru-RU" sz="2000" b="1" dirty="0" err="1">
                <a:solidFill>
                  <a:srgbClr val="C00000"/>
                </a:solidFill>
              </a:rPr>
              <a:t>профпатологической</a:t>
            </a:r>
            <a:r>
              <a:rPr lang="ru-RU" sz="2000" b="1" dirty="0">
                <a:solidFill>
                  <a:srgbClr val="C00000"/>
                </a:solidFill>
              </a:rPr>
              <a:t> комиссии</a:t>
            </a:r>
            <a:r>
              <a:rPr lang="ru-RU" sz="2000" dirty="0"/>
              <a:t>.</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1" name="Рисунок 10" descr="https://www.freeiconspng.com/uploads/wheelchair-png-21.png"/>
          <p:cNvPicPr/>
          <p:nvPr/>
        </p:nvPicPr>
        <p:blipFill>
          <a:blip r:embed="rId3">
            <a:extLst>
              <a:ext uri="{28A0092B-C50C-407E-A947-70E740481C1C}">
                <a14:useLocalDpi xmlns:a14="http://schemas.microsoft.com/office/drawing/2010/main" val="0"/>
              </a:ext>
            </a:extLst>
          </a:blip>
          <a:srcRect/>
          <a:stretch>
            <a:fillRect/>
          </a:stretch>
        </p:blipFill>
        <p:spPr bwMode="auto">
          <a:xfrm>
            <a:off x="929919" y="2494655"/>
            <a:ext cx="772501" cy="828606"/>
          </a:xfrm>
          <a:prstGeom prst="rect">
            <a:avLst/>
          </a:prstGeom>
          <a:noFill/>
          <a:ln>
            <a:noFill/>
          </a:ln>
        </p:spPr>
      </p:pic>
      <p:pic>
        <p:nvPicPr>
          <p:cNvPr id="12" name="Рисунок 11" descr="http://cdn.onlinewebfonts.com/svg/img_421515.png"/>
          <p:cNvPicPr/>
          <p:nvPr/>
        </p:nvPicPr>
        <p:blipFill>
          <a:blip r:embed="rId4">
            <a:extLst>
              <a:ext uri="{28A0092B-C50C-407E-A947-70E740481C1C}">
                <a14:useLocalDpi xmlns:a14="http://schemas.microsoft.com/office/drawing/2010/main" val="0"/>
              </a:ext>
            </a:extLst>
          </a:blip>
          <a:srcRect/>
          <a:stretch>
            <a:fillRect/>
          </a:stretch>
        </p:blipFill>
        <p:spPr bwMode="auto">
          <a:xfrm>
            <a:off x="929919" y="1297969"/>
            <a:ext cx="773671" cy="869110"/>
          </a:xfrm>
          <a:prstGeom prst="rect">
            <a:avLst/>
          </a:prstGeom>
          <a:noFill/>
          <a:ln>
            <a:noFill/>
          </a:ln>
        </p:spPr>
      </p:pic>
    </p:spTree>
    <p:extLst>
      <p:ext uri="{BB962C8B-B14F-4D97-AF65-F5344CB8AC3E}">
        <p14:creationId xmlns:p14="http://schemas.microsoft.com/office/powerpoint/2010/main" val="3164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261610"/>
          </a:xfrm>
          <a:prstGeom prst="rect">
            <a:avLst/>
          </a:prstGeom>
          <a:noFill/>
        </p:spPr>
        <p:txBody>
          <a:bodyPr wrap="square" rtlCol="0">
            <a:spAutoFit/>
          </a:bodyPr>
          <a:lstStyle/>
          <a:p>
            <a:pPr algn="ct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Сокращенная продолжительность рабочего времени устанавливается:</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1762" y="1297969"/>
            <a:ext cx="6971724" cy="3893374"/>
          </a:xfrm>
          <a:prstGeom prst="rect">
            <a:avLst/>
          </a:prstGeom>
          <a:noFill/>
        </p:spPr>
        <p:txBody>
          <a:bodyPr wrap="square" rtlCol="0">
            <a:spAutoFit/>
          </a:bodyPr>
          <a:lstStyle/>
          <a:p>
            <a:r>
              <a:rPr lang="ru-RU" sz="2000" dirty="0"/>
              <a:t>для работников, не достигших восемнадцатилетнего возраста </a:t>
            </a:r>
          </a:p>
          <a:p>
            <a:endParaRPr lang="ru-RU" sz="2000" dirty="0"/>
          </a:p>
          <a:p>
            <a:r>
              <a:rPr lang="ru-RU" sz="2000" dirty="0"/>
              <a:t>для инвалидов первой и второй группы </a:t>
            </a:r>
          </a:p>
          <a:p>
            <a:r>
              <a:rPr lang="ru-RU" sz="1800" i="1" dirty="0">
                <a:effectLst/>
                <a:latin typeface="Times New Roman" panose="02020603050405020304" pitchFamily="18" charset="0"/>
                <a:ea typeface="Times New Roman" panose="02020603050405020304" pitchFamily="18" charset="0"/>
              </a:rPr>
              <a:t>Не допускается применение суммированного учета рабочего времени для работников-инвалидов первой группы.</a:t>
            </a:r>
            <a:endParaRPr lang="ru-RU" sz="1800" i="1" dirty="0">
              <a:effectLst/>
              <a:latin typeface="Arial" panose="020B0604020202020204" pitchFamily="34" charset="0"/>
              <a:ea typeface="Arial" panose="020B0604020202020204" pitchFamily="34" charset="0"/>
            </a:endParaRPr>
          </a:p>
          <a:p>
            <a:endParaRPr lang="ru-RU" sz="2000" dirty="0"/>
          </a:p>
          <a:p>
            <a:r>
              <a:rPr lang="ru-RU" sz="2000" dirty="0"/>
              <a:t>для работников, занятых на тяжелых работах, работах с вредными  и(или) опасными условиями труда, согласно Списку производств, цехов, профессий и должностей, перечню тяжелых работ, работ с вредными и (или) опасными условиями труда либо по   результатам аттестации производственных объектов по условиям труда</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cdn-icons-png.flaticon.com/512/1134/1134600.png"/>
          <p:cNvPicPr/>
          <p:nvPr/>
        </p:nvPicPr>
        <p:blipFill>
          <a:blip r:embed="rId3">
            <a:extLst>
              <a:ext uri="{28A0092B-C50C-407E-A947-70E740481C1C}">
                <a14:useLocalDpi xmlns:a14="http://schemas.microsoft.com/office/drawing/2010/main" val="0"/>
              </a:ext>
            </a:extLst>
          </a:blip>
          <a:srcRect/>
          <a:stretch>
            <a:fillRect/>
          </a:stretch>
        </p:blipFill>
        <p:spPr bwMode="auto">
          <a:xfrm>
            <a:off x="524479" y="1297969"/>
            <a:ext cx="1531620" cy="1531620"/>
          </a:xfrm>
          <a:prstGeom prst="rect">
            <a:avLst/>
          </a:prstGeom>
          <a:noFill/>
          <a:ln>
            <a:noFill/>
          </a:ln>
        </p:spPr>
      </p:pic>
    </p:spTree>
    <p:extLst>
      <p:ext uri="{BB962C8B-B14F-4D97-AF65-F5344CB8AC3E}">
        <p14:creationId xmlns:p14="http://schemas.microsoft.com/office/powerpoint/2010/main" val="10054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15" name="TextBox 14">
            <a:extLst>
              <a:ext uri="{FF2B5EF4-FFF2-40B4-BE49-F238E27FC236}">
                <a16:creationId xmlns:a16="http://schemas.microsoft.com/office/drawing/2014/main" id="{03372AFD-F309-0A43-8CB2-94ECA45AC093}"/>
              </a:ext>
            </a:extLst>
          </p:cNvPr>
          <p:cNvSpPr txBox="1"/>
          <p:nvPr/>
        </p:nvSpPr>
        <p:spPr>
          <a:xfrm>
            <a:off x="2302329" y="783771"/>
            <a:ext cx="7071157" cy="4585871"/>
          </a:xfrm>
          <a:prstGeom prst="rect">
            <a:avLst/>
          </a:prstGeom>
          <a:noFill/>
        </p:spPr>
        <p:txBody>
          <a:bodyPr wrap="square" rtlCol="0">
            <a:spAutoFit/>
          </a:bodyPr>
          <a:lstStyle/>
          <a:p>
            <a:pPr marL="285750" indent="-285750">
              <a:buFont typeface="Wingdings" panose="05000000000000000000" pitchFamily="2" charset="2"/>
              <a:buChar char="§"/>
            </a:pPr>
            <a:r>
              <a:rPr lang="ru-RU" sz="1800" dirty="0"/>
              <a:t>Работодатель обязан вести учет рабочего времени, фактически отработанного работником. </a:t>
            </a:r>
          </a:p>
          <a:p>
            <a:endParaRPr lang="ru-RU" sz="1800" dirty="0"/>
          </a:p>
          <a:p>
            <a:pPr marL="285750" indent="-285750">
              <a:buFont typeface="Wingdings" panose="05000000000000000000" pitchFamily="2" charset="2"/>
              <a:buChar char="§"/>
            </a:pPr>
            <a:r>
              <a:rPr lang="ru-RU" sz="1800" dirty="0"/>
              <a:t>Учету подлежит отработанное и неотработанное работником время. </a:t>
            </a:r>
            <a:r>
              <a:rPr lang="ru-RU" sz="1800" b="1" dirty="0"/>
              <a:t>При этом отдельно учитываются время сверхурочных работ, работы в ночное время, выходные, праздничные дни, дни командировок. </a:t>
            </a:r>
          </a:p>
          <a:p>
            <a:endParaRPr lang="ru-RU" sz="1800" dirty="0"/>
          </a:p>
          <a:p>
            <a:pPr marL="285750" indent="-285750">
              <a:buFont typeface="Wingdings" panose="05000000000000000000" pitchFamily="2" charset="2"/>
              <a:buChar char="§"/>
            </a:pPr>
            <a:r>
              <a:rPr lang="ru-RU" sz="1800" i="1" dirty="0"/>
              <a:t>В составе  неотработанного времени учету подлежат оплачиваемое и неоплачиваемое время.</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a:p>
            <a:r>
              <a:rPr lang="ru-RU" sz="1800" dirty="0">
                <a:effectLst/>
                <a:latin typeface="Times New Roman" panose="02020603050405020304" pitchFamily="18" charset="0"/>
                <a:ea typeface="Times New Roman" panose="02020603050405020304" pitchFamily="18" charset="0"/>
              </a:rPr>
              <a:t>Оплата работы работников, работающих вахтовым методом в ночное время, выходные и праздничные дни, </a:t>
            </a:r>
            <a:r>
              <a:rPr lang="ru-RU" sz="1800" b="1" dirty="0">
                <a:effectLst/>
                <a:latin typeface="Times New Roman" panose="02020603050405020304" pitchFamily="18" charset="0"/>
                <a:ea typeface="Times New Roman" panose="02020603050405020304" pitchFamily="18" charset="0"/>
              </a:rPr>
              <a:t>производится не позже даты выплаты заработной платы за отработанный месяц</a:t>
            </a:r>
            <a:r>
              <a:rPr lang="ru-RU" sz="1800" dirty="0">
                <a:effectLst/>
                <a:latin typeface="Times New Roman" panose="02020603050405020304" pitchFamily="18" charset="0"/>
                <a:ea typeface="Times New Roman" panose="02020603050405020304" pitchFamily="18" charset="0"/>
              </a:rPr>
              <a:t>, предусмотренной трудовым, коллективным договорами (п. 7 ст. 135 ТК РК).</a:t>
            </a:r>
            <a:endParaRPr lang="ru-RU" sz="1800" dirty="0">
              <a:effectLst/>
              <a:latin typeface="Arial" panose="020B0604020202020204" pitchFamily="34" charset="0"/>
              <a:ea typeface="Arial" panose="020B0604020202020204" pitchFamily="34" charset="0"/>
            </a:endParaRP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cdn.onlinewebfonts.com/svg/img_451980.png"/>
          <p:cNvPicPr/>
          <p:nvPr/>
        </p:nvPicPr>
        <p:blipFill>
          <a:blip r:embed="rId3">
            <a:extLst>
              <a:ext uri="{28A0092B-C50C-407E-A947-70E740481C1C}">
                <a14:useLocalDpi xmlns:a14="http://schemas.microsoft.com/office/drawing/2010/main" val="0"/>
              </a:ext>
            </a:extLst>
          </a:blip>
          <a:srcRect/>
          <a:stretch>
            <a:fillRect/>
          </a:stretch>
        </p:blipFill>
        <p:spPr bwMode="auto">
          <a:xfrm>
            <a:off x="661097" y="1393399"/>
            <a:ext cx="1555750" cy="1562100"/>
          </a:xfrm>
          <a:prstGeom prst="rect">
            <a:avLst/>
          </a:prstGeom>
          <a:noFill/>
          <a:ln>
            <a:noFill/>
          </a:ln>
        </p:spPr>
      </p:pic>
    </p:spTree>
    <p:extLst>
      <p:ext uri="{BB962C8B-B14F-4D97-AF65-F5344CB8AC3E}">
        <p14:creationId xmlns:p14="http://schemas.microsoft.com/office/powerpoint/2010/main" val="136192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261610"/>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Выходные и праздничные дни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1762" y="1297969"/>
            <a:ext cx="6971724" cy="3031599"/>
          </a:xfrm>
          <a:prstGeom prst="rect">
            <a:avLst/>
          </a:prstGeom>
          <a:noFill/>
        </p:spPr>
        <p:txBody>
          <a:bodyPr wrap="square" rtlCol="0">
            <a:spAutoFit/>
          </a:bodyPr>
          <a:lstStyle/>
          <a:p>
            <a:r>
              <a:rPr lang="ru-RU" sz="2000" dirty="0"/>
              <a:t>Для привлечения работников, работающих по графику сменности или вахтовым методом по графику вахт, к работе в праздничные дни, а также в выходные дни, предусмотренные </a:t>
            </a:r>
            <a:r>
              <a:rPr lang="ru-RU" sz="2000" dirty="0">
                <a:hlinkClick r:id="rId3"/>
              </a:rPr>
              <a:t>пунктом 5 статьи 84</a:t>
            </a:r>
            <a:r>
              <a:rPr lang="ru-RU" sz="2000" dirty="0"/>
              <a:t> Кодекса, письменное согласие работников и издание акта работодателя не требуются.</a:t>
            </a:r>
          </a:p>
          <a:p>
            <a:r>
              <a:rPr lang="ru-RU" sz="2000" dirty="0"/>
              <a:t>Первый день Курбан-</a:t>
            </a:r>
            <a:r>
              <a:rPr lang="ru-RU" sz="2000" dirty="0" err="1"/>
              <a:t>айта</a:t>
            </a:r>
            <a:r>
              <a:rPr lang="ru-RU" sz="2000" dirty="0"/>
              <a:t>, отмечаемого по мусульманскому календарю, 7 января - православное Рождество являются выходными днями независимо от применяемых режимов работы и графиков сменности (графикам вахт).</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cdn.onlinewebfonts.com/svg/download_500982.png"/>
          <p:cNvPicPr/>
          <p:nvPr/>
        </p:nvPicPr>
        <p:blipFill>
          <a:blip r:embed="rId4">
            <a:extLst>
              <a:ext uri="{28A0092B-C50C-407E-A947-70E740481C1C}">
                <a14:useLocalDpi xmlns:a14="http://schemas.microsoft.com/office/drawing/2010/main" val="0"/>
              </a:ext>
            </a:extLst>
          </a:blip>
          <a:srcRect/>
          <a:stretch>
            <a:fillRect/>
          </a:stretch>
        </p:blipFill>
        <p:spPr bwMode="auto">
          <a:xfrm>
            <a:off x="674149" y="1325087"/>
            <a:ext cx="1053465" cy="1036320"/>
          </a:xfrm>
          <a:prstGeom prst="rect">
            <a:avLst/>
          </a:prstGeom>
          <a:noFill/>
          <a:ln>
            <a:noFill/>
          </a:ln>
        </p:spPr>
      </p:pic>
    </p:spTree>
    <p:extLst>
      <p:ext uri="{BB962C8B-B14F-4D97-AF65-F5344CB8AC3E}">
        <p14:creationId xmlns:p14="http://schemas.microsoft.com/office/powerpoint/2010/main" val="71633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9729" y="1654808"/>
            <a:ext cx="6971724" cy="1877437"/>
          </a:xfrm>
          <a:prstGeom prst="rect">
            <a:avLst/>
          </a:prstGeom>
          <a:noFill/>
        </p:spPr>
        <p:txBody>
          <a:bodyPr wrap="square" rtlCol="0">
            <a:spAutoFit/>
          </a:bodyPr>
          <a:lstStyle/>
          <a:p>
            <a:r>
              <a:rPr lang="ru-RU" sz="2000" dirty="0"/>
              <a:t>Следует отметить, что при составлении баланса рабочего времени на соответствующий календарный год праздничные дни, а также первый день Курбан-</a:t>
            </a:r>
            <a:r>
              <a:rPr lang="ru-RU" sz="2000" dirty="0" err="1"/>
              <a:t>айта</a:t>
            </a:r>
            <a:r>
              <a:rPr lang="ru-RU" sz="2000" dirty="0"/>
              <a:t>, отмечаемого по мусульманскому календарю, 7 января – православное Рождество часы не включаются.</a:t>
            </a:r>
          </a:p>
          <a:p>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pngimg.com/uploads/exclamation_mark/exclamation_mark_PNG75.png"/>
          <p:cNvPicPr/>
          <p:nvPr/>
        </p:nvPicPr>
        <p:blipFill>
          <a:blip r:embed="rId3">
            <a:extLst>
              <a:ext uri="{28A0092B-C50C-407E-A947-70E740481C1C}">
                <a14:useLocalDpi xmlns:a14="http://schemas.microsoft.com/office/drawing/2010/main" val="0"/>
              </a:ext>
            </a:extLst>
          </a:blip>
          <a:srcRect/>
          <a:stretch>
            <a:fillRect/>
          </a:stretch>
        </p:blipFill>
        <p:spPr bwMode="auto">
          <a:xfrm>
            <a:off x="652415" y="1540223"/>
            <a:ext cx="1104900" cy="1104900"/>
          </a:xfrm>
          <a:prstGeom prst="rect">
            <a:avLst/>
          </a:prstGeom>
          <a:noFill/>
          <a:ln>
            <a:noFill/>
          </a:ln>
        </p:spPr>
      </p:pic>
    </p:spTree>
    <p:extLst>
      <p:ext uri="{BB962C8B-B14F-4D97-AF65-F5344CB8AC3E}">
        <p14:creationId xmlns:p14="http://schemas.microsoft.com/office/powerpoint/2010/main" val="396455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9729" y="1654808"/>
            <a:ext cx="6971724" cy="3539430"/>
          </a:xfrm>
          <a:prstGeom prst="rect">
            <a:avLst/>
          </a:prstGeom>
          <a:noFill/>
        </p:spPr>
        <p:txBody>
          <a:bodyPr wrap="square" rtlCol="0">
            <a:spAutoFit/>
          </a:bodyPr>
          <a:lstStyle/>
          <a:p>
            <a:r>
              <a:rPr lang="ru-RU" sz="1600" dirty="0"/>
              <a:t>При установлении вахтового метода, где минимальная продолжительность учетного периода «квартал» количество часов, отработанных работником </a:t>
            </a:r>
            <a:r>
              <a:rPr lang="ru-RU" sz="1600" b="1" dirty="0"/>
              <a:t>сверхурочно, определяется как разница между количеством фактически отработанных часов за учетный период «квартал» и количеством часов по балансу рабочего времени за данный квартал</a:t>
            </a:r>
            <a:r>
              <a:rPr lang="ru-RU" sz="1600" dirty="0"/>
              <a:t>, установленного работодателем, за исключением оплаченных в повышенном размере, приходящихся на праздничные и выходные дни. </a:t>
            </a:r>
          </a:p>
          <a:p>
            <a:endParaRPr lang="ru-RU" sz="1600" dirty="0"/>
          </a:p>
          <a:p>
            <a:r>
              <a:rPr lang="ru-RU" sz="1600" dirty="0"/>
              <a:t>Учитывая, что заработная плата выплачивается работнику за фактически отработанное им время, учтенное в документах работодателя по учету рабочего времени, то фактически отработанные часы в выходные или в праздничные дни оплачиваются в повышенном размере в соответствующие месяцы. </a:t>
            </a:r>
          </a:p>
          <a:p>
            <a:endParaRPr lang="ru-RU" sz="1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Рисунок 5" descr="https://cdn4.iconfinder.com/data/icons/business-diagram-and-chart/48/08-business-512.png"/>
          <p:cNvPicPr/>
          <p:nvPr/>
        </p:nvPicPr>
        <p:blipFill>
          <a:blip r:embed="rId3">
            <a:extLst>
              <a:ext uri="{28A0092B-C50C-407E-A947-70E740481C1C}">
                <a14:useLocalDpi xmlns:a14="http://schemas.microsoft.com/office/drawing/2010/main" val="0"/>
              </a:ext>
            </a:extLst>
          </a:blip>
          <a:srcRect/>
          <a:stretch>
            <a:fillRect/>
          </a:stretch>
        </p:blipFill>
        <p:spPr bwMode="auto">
          <a:xfrm>
            <a:off x="639058" y="1654808"/>
            <a:ext cx="1584960" cy="1584960"/>
          </a:xfrm>
          <a:prstGeom prst="rect">
            <a:avLst/>
          </a:prstGeom>
          <a:noFill/>
          <a:ln>
            <a:noFill/>
          </a:ln>
        </p:spPr>
      </p:pic>
    </p:spTree>
    <p:extLst>
      <p:ext uri="{BB962C8B-B14F-4D97-AF65-F5344CB8AC3E}">
        <p14:creationId xmlns:p14="http://schemas.microsoft.com/office/powerpoint/2010/main" val="374423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261610"/>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Суммированный учёт </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058862" y="1502077"/>
            <a:ext cx="6971724" cy="2554545"/>
          </a:xfrm>
          <a:prstGeom prst="rect">
            <a:avLst/>
          </a:prstGeom>
          <a:noFill/>
        </p:spPr>
        <p:txBody>
          <a:bodyPr wrap="square" rtlCol="0">
            <a:spAutoFit/>
          </a:bodyPr>
          <a:lstStyle/>
          <a:p>
            <a:r>
              <a:rPr lang="ru-RU" sz="2000" dirty="0"/>
              <a:t>Работникам (группе работников), занятым на непрерывных производствах или на производствах, остановка работы которых в выходные дни невозможна по производственно-техническим условиям или вследствие необходимости постоянного непрерывного обслуживания населения, </a:t>
            </a:r>
            <a:r>
              <a:rPr lang="ru-RU" sz="2000" b="1" dirty="0">
                <a:solidFill>
                  <a:srgbClr val="C00000"/>
                </a:solidFill>
              </a:rPr>
              <a:t>а также работающим вахтовым методом</a:t>
            </a:r>
            <a:r>
              <a:rPr lang="ru-RU" sz="2000" dirty="0"/>
              <a:t>, выходные дни предоставляются в различные дни недели поочередно согласно графикам сменности (графикам вахт).</a:t>
            </a:r>
          </a:p>
        </p:txBody>
      </p:sp>
      <p:pic>
        <p:nvPicPr>
          <p:cNvPr id="7" name="Рисунок 6" descr="https://cdn-icons-png.flaticon.com/512/1356/1356322.png"/>
          <p:cNvPicPr/>
          <p:nvPr/>
        </p:nvPicPr>
        <p:blipFill>
          <a:blip r:embed="rId3">
            <a:extLst>
              <a:ext uri="{28A0092B-C50C-407E-A947-70E740481C1C}">
                <a14:useLocalDpi xmlns:a14="http://schemas.microsoft.com/office/drawing/2010/main" val="0"/>
              </a:ext>
            </a:extLst>
          </a:blip>
          <a:srcRect/>
          <a:stretch>
            <a:fillRect/>
          </a:stretch>
        </p:blipFill>
        <p:spPr bwMode="auto">
          <a:xfrm>
            <a:off x="450763" y="1502077"/>
            <a:ext cx="1318564" cy="1350117"/>
          </a:xfrm>
          <a:prstGeom prst="rect">
            <a:avLst/>
          </a:prstGeom>
          <a:noFill/>
          <a:ln>
            <a:noFill/>
          </a:ln>
        </p:spPr>
      </p:pic>
    </p:spTree>
    <p:extLst>
      <p:ext uri="{BB962C8B-B14F-4D97-AF65-F5344CB8AC3E}">
        <p14:creationId xmlns:p14="http://schemas.microsoft.com/office/powerpoint/2010/main" val="338887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15" name="TextBox 14">
            <a:extLst>
              <a:ext uri="{FF2B5EF4-FFF2-40B4-BE49-F238E27FC236}">
                <a16:creationId xmlns:a16="http://schemas.microsoft.com/office/drawing/2014/main" id="{03372AFD-F309-0A43-8CB2-94ECA45AC093}"/>
              </a:ext>
            </a:extLst>
          </p:cNvPr>
          <p:cNvSpPr txBox="1"/>
          <p:nvPr/>
        </p:nvSpPr>
        <p:spPr>
          <a:xfrm>
            <a:off x="2906751" y="1297969"/>
            <a:ext cx="6466735" cy="3216265"/>
          </a:xfrm>
          <a:prstGeom prst="rect">
            <a:avLst/>
          </a:prstGeom>
          <a:noFill/>
        </p:spPr>
        <p:txBody>
          <a:bodyPr wrap="square" rtlCol="0">
            <a:spAutoFit/>
          </a:bodyPr>
          <a:lstStyle/>
          <a:p>
            <a:r>
              <a:rPr lang="ru-RU" sz="2400" dirty="0"/>
              <a:t>Суммированный учет рабочего времени применяется в непрерывно действующих производствах, цехах, участках и на некоторых видах работ, где по условиям производства (работы) не может быть соблюдена установленная для данной категории работников ежедневная или еженедельная продолжительность рабочего времени. </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Рисунок 5" descr="https://bilimdiler.kz/oyin_sayk/uploads/posts/2021-09/1632291034_uaqyt3.jpg"/>
          <p:cNvPicPr/>
          <p:nvPr/>
        </p:nvPicPr>
        <p:blipFill>
          <a:blip r:embed="rId3">
            <a:extLst>
              <a:ext uri="{28A0092B-C50C-407E-A947-70E740481C1C}">
                <a14:useLocalDpi xmlns:a14="http://schemas.microsoft.com/office/drawing/2010/main" val="0"/>
              </a:ext>
            </a:extLst>
          </a:blip>
          <a:srcRect/>
          <a:stretch>
            <a:fillRect/>
          </a:stretch>
        </p:blipFill>
        <p:spPr bwMode="auto">
          <a:xfrm>
            <a:off x="422136" y="1297969"/>
            <a:ext cx="2062480" cy="1546860"/>
          </a:xfrm>
          <a:prstGeom prst="rect">
            <a:avLst/>
          </a:prstGeom>
          <a:noFill/>
          <a:ln>
            <a:noFill/>
          </a:ln>
        </p:spPr>
      </p:pic>
    </p:spTree>
    <p:extLst>
      <p:ext uri="{BB962C8B-B14F-4D97-AF65-F5344CB8AC3E}">
        <p14:creationId xmlns:p14="http://schemas.microsoft.com/office/powerpoint/2010/main" val="130441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1762" y="1617591"/>
            <a:ext cx="6971724" cy="2477601"/>
          </a:xfrm>
          <a:prstGeom prst="rect">
            <a:avLst/>
          </a:prstGeom>
          <a:noFill/>
        </p:spPr>
        <p:txBody>
          <a:bodyPr wrap="square" rtlCol="0">
            <a:spAutoFit/>
          </a:bodyPr>
          <a:lstStyle/>
          <a:p>
            <a:r>
              <a:rPr lang="ru-RU" sz="1600" dirty="0"/>
              <a:t>Оплата работы в праздничные и выходные дни производится в повышенном размере согласно условиям трудового или коллективного договоров и (или) акта работодателя, но не ниже, чем в полуторном размере исходя из дневной (часовой) ставки работника.</a:t>
            </a:r>
          </a:p>
          <a:p>
            <a:endParaRPr lang="ru-RU" sz="1600" dirty="0"/>
          </a:p>
          <a:p>
            <a:r>
              <a:rPr lang="ru-RU" sz="1600" dirty="0"/>
              <a:t>Каждый час работы в ночное время оплачивается в повышенном размере согласно условиям трудового или коллективного договоров и (или) акта работодателя, но не ниже чем в полуторном размере исходя из дневной (часовой) ставки работника.</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Рисунок 5" descr="https://cdn.onlinewebfonts.com/svg/download_459078.png"/>
          <p:cNvPicPr/>
          <p:nvPr/>
        </p:nvPicPr>
        <p:blipFill>
          <a:blip r:embed="rId3">
            <a:extLst>
              <a:ext uri="{28A0092B-C50C-407E-A947-70E740481C1C}">
                <a14:useLocalDpi xmlns:a14="http://schemas.microsoft.com/office/drawing/2010/main" val="0"/>
              </a:ext>
            </a:extLst>
          </a:blip>
          <a:srcRect/>
          <a:stretch>
            <a:fillRect/>
          </a:stretch>
        </p:blipFill>
        <p:spPr bwMode="auto">
          <a:xfrm>
            <a:off x="451928" y="1617591"/>
            <a:ext cx="1531620" cy="1534795"/>
          </a:xfrm>
          <a:prstGeom prst="rect">
            <a:avLst/>
          </a:prstGeom>
          <a:noFill/>
          <a:ln>
            <a:noFill/>
          </a:ln>
        </p:spPr>
      </p:pic>
    </p:spTree>
    <p:extLst>
      <p:ext uri="{BB962C8B-B14F-4D97-AF65-F5344CB8AC3E}">
        <p14:creationId xmlns:p14="http://schemas.microsoft.com/office/powerpoint/2010/main" val="294720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1762" y="1425672"/>
            <a:ext cx="6971724" cy="4201150"/>
          </a:xfrm>
          <a:prstGeom prst="rect">
            <a:avLst/>
          </a:prstGeom>
          <a:noFill/>
        </p:spPr>
        <p:txBody>
          <a:bodyPr wrap="square" rtlCol="0">
            <a:spAutoFit/>
          </a:bodyPr>
          <a:lstStyle/>
          <a:p>
            <a:r>
              <a:rPr lang="ru-RU" sz="1600" dirty="0"/>
              <a:t>Несмотря на повышенный размер оплаты ночных часов, при совпадении ночного времени работы с праздничным/выходным днем работодатель должен осуществить дополнительно оплату еще и за праздничные/выходные часы в повышенном размере, не ниже полуторного размера исходя из дневной (часовой) ставки работника.</a:t>
            </a:r>
          </a:p>
          <a:p>
            <a:endParaRPr lang="ru-RU" sz="1600" dirty="0"/>
          </a:p>
          <a:p>
            <a:r>
              <a:rPr lang="ru-RU" sz="1600" dirty="0"/>
              <a:t>При буквальном толковании положений статьи 108, 109 и 110 Кодекса не ниже, чем в полуторном размере, имеется ввиду дневная (часовая) ставка работника и 0,5 дополнительно от дневной (часовой) ставки работника за один час фактически отработанного времени. </a:t>
            </a:r>
          </a:p>
          <a:p>
            <a:endParaRPr lang="ru-RU" sz="1600" dirty="0"/>
          </a:p>
          <a:p>
            <a:r>
              <a:rPr lang="ru-RU" sz="1600" dirty="0"/>
              <a:t>То есть, при совпадении ночного времени работы с праздничным/выходным днем, </a:t>
            </a:r>
            <a:r>
              <a:rPr lang="ru-RU" sz="1600" b="1" dirty="0"/>
              <a:t>оплата труда производится в двойном размере </a:t>
            </a:r>
            <a:r>
              <a:rPr lang="ru-RU" sz="1600" dirty="0"/>
              <a:t>(1 часовая ставка работника за отработанный час + 0,5 от часовой тарифной ставки за работу в праздничный/выходной день + 0,5 от часовой тарифной ставки за работу в ночное время).</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static.vecteezy.com/system/resources/previews/002/142/021/original/line-icon-for-productivity-vector.jpg"/>
          <p:cNvPicPr/>
          <p:nvPr/>
        </p:nvPicPr>
        <p:blipFill>
          <a:blip r:embed="rId3">
            <a:extLst>
              <a:ext uri="{28A0092B-C50C-407E-A947-70E740481C1C}">
                <a14:useLocalDpi xmlns:a14="http://schemas.microsoft.com/office/drawing/2010/main" val="0"/>
              </a:ext>
            </a:extLst>
          </a:blip>
          <a:srcRect/>
          <a:stretch>
            <a:fillRect/>
          </a:stretch>
        </p:blipFill>
        <p:spPr bwMode="auto">
          <a:xfrm>
            <a:off x="536671" y="1551983"/>
            <a:ext cx="1328420" cy="1203960"/>
          </a:xfrm>
          <a:prstGeom prst="rect">
            <a:avLst/>
          </a:prstGeom>
          <a:noFill/>
          <a:ln>
            <a:noFill/>
          </a:ln>
        </p:spPr>
      </p:pic>
    </p:spTree>
    <p:extLst>
      <p:ext uri="{BB962C8B-B14F-4D97-AF65-F5344CB8AC3E}">
        <p14:creationId xmlns:p14="http://schemas.microsoft.com/office/powerpoint/2010/main" val="398004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15" name="TextBox 14">
            <a:extLst>
              <a:ext uri="{FF2B5EF4-FFF2-40B4-BE49-F238E27FC236}">
                <a16:creationId xmlns:a16="http://schemas.microsoft.com/office/drawing/2014/main" id="{03372AFD-F309-0A43-8CB2-94ECA45AC093}"/>
              </a:ext>
            </a:extLst>
          </p:cNvPr>
          <p:cNvSpPr txBox="1"/>
          <p:nvPr/>
        </p:nvSpPr>
        <p:spPr>
          <a:xfrm>
            <a:off x="2401762" y="1297969"/>
            <a:ext cx="6971724" cy="3647152"/>
          </a:xfrm>
          <a:prstGeom prst="rect">
            <a:avLst/>
          </a:prstGeom>
          <a:noFill/>
        </p:spPr>
        <p:txBody>
          <a:bodyPr wrap="square" rtlCol="0">
            <a:spAutoFit/>
          </a:bodyPr>
          <a:lstStyle/>
          <a:p>
            <a:r>
              <a:rPr lang="ru-RU" sz="2000" dirty="0"/>
              <a:t>80) </a:t>
            </a:r>
            <a:r>
              <a:rPr lang="ru-RU" sz="2000" b="1" dirty="0">
                <a:solidFill>
                  <a:srgbClr val="C00000"/>
                </a:solidFill>
              </a:rPr>
              <a:t>сверхурочная работа </a:t>
            </a:r>
            <a:r>
              <a:rPr lang="ru-RU" sz="2000" dirty="0"/>
              <a:t>- работа, выполняемая работником по инициативе работодателя за пределами установленной продолжительности рабочего времени </a:t>
            </a:r>
            <a:r>
              <a:rPr lang="ru-RU" sz="2000" b="1" dirty="0">
                <a:solidFill>
                  <a:srgbClr val="C00000"/>
                </a:solidFill>
              </a:rPr>
              <a:t>(сверх нормального количества рабочих часов за учетный период)</a:t>
            </a:r>
            <a:r>
              <a:rPr lang="ru-RU" sz="2000" dirty="0"/>
              <a:t>;</a:t>
            </a:r>
          </a:p>
          <a:p>
            <a:endParaRPr lang="ru-RU" sz="2000" dirty="0"/>
          </a:p>
          <a:p>
            <a:r>
              <a:rPr lang="ru-RU" sz="2000" b="1" dirty="0"/>
              <a:t>К сверхурочной работе </a:t>
            </a:r>
            <a:r>
              <a:rPr lang="ru-RU" sz="2000" b="1" dirty="0">
                <a:solidFill>
                  <a:srgbClr val="C00000"/>
                </a:solidFill>
              </a:rPr>
              <a:t>не допускаются </a:t>
            </a:r>
            <a:r>
              <a:rPr lang="ru-RU" sz="2000" b="1" dirty="0"/>
              <a:t>следующие работники:</a:t>
            </a:r>
          </a:p>
          <a:p>
            <a:r>
              <a:rPr lang="ru-RU" sz="2000" dirty="0"/>
              <a:t>1) беременные женщины, предоставившие работодателю справку о беременности;</a:t>
            </a:r>
          </a:p>
          <a:p>
            <a:r>
              <a:rPr lang="ru-RU" sz="2000" dirty="0"/>
              <a:t>2) не достигшие восемнадцатилетнего возраста;</a:t>
            </a:r>
          </a:p>
          <a:p>
            <a:r>
              <a:rPr lang="ru-RU" sz="2000" dirty="0"/>
              <a:t>3) инвалиды.</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cdn0.iconfinder.com/data/icons/people-lifestyle/100/Overtime-01-512.png"/>
          <p:cNvPicPr/>
          <p:nvPr/>
        </p:nvPicPr>
        <p:blipFill>
          <a:blip r:embed="rId3">
            <a:extLst>
              <a:ext uri="{28A0092B-C50C-407E-A947-70E740481C1C}">
                <a14:useLocalDpi xmlns:a14="http://schemas.microsoft.com/office/drawing/2010/main" val="0"/>
              </a:ext>
            </a:extLst>
          </a:blip>
          <a:srcRect/>
          <a:stretch>
            <a:fillRect/>
          </a:stretch>
        </p:blipFill>
        <p:spPr bwMode="auto">
          <a:xfrm>
            <a:off x="666007" y="1297969"/>
            <a:ext cx="1203960" cy="1203960"/>
          </a:xfrm>
          <a:prstGeom prst="rect">
            <a:avLst/>
          </a:prstGeom>
          <a:noFill/>
          <a:ln>
            <a:noFill/>
          </a:ln>
        </p:spPr>
      </p:pic>
    </p:spTree>
    <p:extLst>
      <p:ext uri="{BB962C8B-B14F-4D97-AF65-F5344CB8AC3E}">
        <p14:creationId xmlns:p14="http://schemas.microsoft.com/office/powerpoint/2010/main" val="263279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261610"/>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Оплата</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1762" y="1297969"/>
            <a:ext cx="6971724" cy="3031599"/>
          </a:xfrm>
          <a:prstGeom prst="rect">
            <a:avLst/>
          </a:prstGeom>
          <a:noFill/>
        </p:spPr>
        <p:txBody>
          <a:bodyPr wrap="square" rtlCol="0">
            <a:spAutoFit/>
          </a:bodyPr>
          <a:lstStyle/>
          <a:p>
            <a:r>
              <a:rPr lang="ru-RU" sz="2000" dirty="0"/>
              <a:t>В этой связи, если в организации учетным периодом является календарный год, то сверхурочные часы высчитываются и оплачиваются по итогам года.</a:t>
            </a:r>
          </a:p>
          <a:p>
            <a:endParaRPr lang="ru-RU" sz="2000" dirty="0"/>
          </a:p>
          <a:p>
            <a:r>
              <a:rPr lang="ru-RU" sz="2000" dirty="0"/>
              <a:t>Специфика суммированного учета рабочего времени состоит в том, что в отдельные отрезки учетного периода число рабочих часов может отклоняться от нормы рабочего времени за этот период, однако в целом за учетный период норма рабочего времени должна быть соблюдена.</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icon-library.com/images/1024914.png"/>
          <p:cNvPicPr/>
          <p:nvPr/>
        </p:nvPicPr>
        <p:blipFill>
          <a:blip r:embed="rId3">
            <a:extLst>
              <a:ext uri="{28A0092B-C50C-407E-A947-70E740481C1C}">
                <a14:useLocalDpi xmlns:a14="http://schemas.microsoft.com/office/drawing/2010/main" val="0"/>
              </a:ext>
            </a:extLst>
          </a:blip>
          <a:srcRect/>
          <a:stretch>
            <a:fillRect/>
          </a:stretch>
        </p:blipFill>
        <p:spPr bwMode="auto">
          <a:xfrm>
            <a:off x="659781" y="1402692"/>
            <a:ext cx="1409700" cy="1409700"/>
          </a:xfrm>
          <a:prstGeom prst="rect">
            <a:avLst/>
          </a:prstGeom>
          <a:noFill/>
          <a:ln>
            <a:noFill/>
          </a:ln>
        </p:spPr>
      </p:pic>
    </p:spTree>
    <p:extLst>
      <p:ext uri="{BB962C8B-B14F-4D97-AF65-F5344CB8AC3E}">
        <p14:creationId xmlns:p14="http://schemas.microsoft.com/office/powerpoint/2010/main" val="165330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769441"/>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br>
              <a:rPr lang="ru-RU" sz="1100" b="1" dirty="0">
                <a:latin typeface="HelveticaNeueCyr" pitchFamily="50" charset="-52"/>
                <a:ea typeface="Helvetica Neue" panose="02000503000000020004" pitchFamily="2" charset="0"/>
                <a:cs typeface="Helvetica Neue" panose="02000503000000020004" pitchFamily="2" charset="0"/>
              </a:rPr>
            </a:br>
            <a:endParaRPr lang="ru-RU" sz="1100" b="1" dirty="0">
              <a:latin typeface="HelveticaNeueCyr" pitchFamily="50" charset="-52"/>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03372AFD-F309-0A43-8CB2-94ECA45AC093}"/>
              </a:ext>
            </a:extLst>
          </p:cNvPr>
          <p:cNvSpPr txBox="1"/>
          <p:nvPr/>
        </p:nvSpPr>
        <p:spPr>
          <a:xfrm>
            <a:off x="2024743" y="1436914"/>
            <a:ext cx="7429499" cy="4384391"/>
          </a:xfrm>
          <a:prstGeom prst="rect">
            <a:avLst/>
          </a:prstGeom>
          <a:noFill/>
        </p:spPr>
        <p:txBody>
          <a:bodyPr wrap="square" rtlCol="0">
            <a:spAutoFit/>
          </a:bodyPr>
          <a:lstStyle/>
          <a:p>
            <a:r>
              <a:rPr lang="ru-RU" sz="2000" dirty="0"/>
              <a:t>При установлении учетного периода количество часов, отработанных работником сверхурочно, определяется как разница между количеством фактически отработанных часов за учетный период и количеством часов по балансу рабочего времени за данный период работы.</a:t>
            </a:r>
          </a:p>
          <a:p>
            <a:endParaRPr lang="ru-RU" sz="2000" dirty="0"/>
          </a:p>
          <a:p>
            <a:r>
              <a:rPr lang="ru-RU" sz="2000" dirty="0"/>
              <a:t>Учитывая, что при суммированном учете рабочего времени при ежемесячной выплате заработной платы работникам, работодатель производит оплату за фактически отработанные часы исходя из дневной часовой ставки работника, то по окончании учетного периода оплата за сверхурочные часы производится дополнительно в размере не ниже, чем 0,5 от дневной часовой ставки (должностного оклада). </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cdn.onlinewebfonts.com/svg/img_65612.png"/>
          <p:cNvPicPr/>
          <p:nvPr/>
        </p:nvPicPr>
        <p:blipFill>
          <a:blip r:embed="rId3">
            <a:extLst>
              <a:ext uri="{28A0092B-C50C-407E-A947-70E740481C1C}">
                <a14:useLocalDpi xmlns:a14="http://schemas.microsoft.com/office/drawing/2010/main" val="0"/>
              </a:ext>
            </a:extLst>
          </a:blip>
          <a:srcRect/>
          <a:stretch>
            <a:fillRect/>
          </a:stretch>
        </p:blipFill>
        <p:spPr bwMode="auto">
          <a:xfrm>
            <a:off x="749052" y="1602627"/>
            <a:ext cx="917652" cy="1288678"/>
          </a:xfrm>
          <a:prstGeom prst="rect">
            <a:avLst/>
          </a:prstGeom>
          <a:noFill/>
          <a:ln>
            <a:noFill/>
          </a:ln>
        </p:spPr>
      </p:pic>
    </p:spTree>
    <p:extLst>
      <p:ext uri="{BB962C8B-B14F-4D97-AF65-F5344CB8AC3E}">
        <p14:creationId xmlns:p14="http://schemas.microsoft.com/office/powerpoint/2010/main" val="230851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1762" y="1440198"/>
            <a:ext cx="6971724" cy="3954929"/>
          </a:xfrm>
          <a:prstGeom prst="rect">
            <a:avLst/>
          </a:prstGeom>
          <a:noFill/>
        </p:spPr>
        <p:txBody>
          <a:bodyPr wrap="square" rtlCol="0">
            <a:spAutoFit/>
          </a:bodyPr>
          <a:lstStyle/>
          <a:p>
            <a:r>
              <a:rPr lang="ru-RU" sz="1600" dirty="0"/>
              <a:t>При подсчёте отработанных часов по окончании учетного периода </a:t>
            </a:r>
            <a:r>
              <a:rPr lang="ru-RU" sz="1600" b="1" dirty="0"/>
              <a:t>праздничные/ выходные часы оплаченные в повышенном размере исключаются</a:t>
            </a:r>
            <a:r>
              <a:rPr lang="ru-RU" sz="1600" dirty="0"/>
              <a:t>. Следует отметить, что при составлении баланса рабочего времени на соответствующий календарный год праздничные дни, а также первый день Курбан-</a:t>
            </a:r>
            <a:r>
              <a:rPr lang="ru-RU" sz="1600" dirty="0" err="1"/>
              <a:t>айта</a:t>
            </a:r>
            <a:r>
              <a:rPr lang="ru-RU" sz="1600" dirty="0"/>
              <a:t>, отмечаемого по мусульманскому календарю, 7 января – православное Рождество часы не включаются.</a:t>
            </a:r>
          </a:p>
          <a:p>
            <a:endParaRPr lang="ru-RU" sz="1600" dirty="0"/>
          </a:p>
          <a:p>
            <a:r>
              <a:rPr lang="ru-RU" sz="1600" b="1" i="1" dirty="0"/>
              <a:t>При подсчете сверхурочных часов рабочие часы в праздничный/выходной день не учитываются, поскольку они уже были оплачены в повышенном размере в отработанном месяце.</a:t>
            </a:r>
          </a:p>
          <a:p>
            <a:endParaRPr lang="ru-RU" sz="1600" dirty="0"/>
          </a:p>
          <a:p>
            <a:r>
              <a:rPr lang="ru-RU" sz="1600" dirty="0"/>
              <a:t>Следовательно, при суммированном учёте рабочего времени часы, отработанные в выходные или праздничные дни, при подсчёте сверхурочных часов исключаются, так как уже оплачены в повышенном размере и не могут входить в баланс рабочего времени на соответствующий календарный год.</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cdn1.vectorstock.com/i/1000x1000/07/15/accounting-icon-vector-23490715.jpg"/>
          <p:cNvPicPr/>
          <p:nvPr/>
        </p:nvPicPr>
        <p:blipFill rotWithShape="1">
          <a:blip r:embed="rId3">
            <a:extLst>
              <a:ext uri="{28A0092B-C50C-407E-A947-70E740481C1C}">
                <a14:useLocalDpi xmlns:a14="http://schemas.microsoft.com/office/drawing/2010/main" val="0"/>
              </a:ext>
            </a:extLst>
          </a:blip>
          <a:srcRect b="10061"/>
          <a:stretch/>
        </p:blipFill>
        <p:spPr bwMode="auto">
          <a:xfrm>
            <a:off x="846263" y="1440198"/>
            <a:ext cx="1137285" cy="1104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160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310494" y="1440198"/>
            <a:ext cx="7062992" cy="3862596"/>
          </a:xfrm>
          <a:prstGeom prst="rect">
            <a:avLst/>
          </a:prstGeom>
          <a:noFill/>
        </p:spPr>
        <p:txBody>
          <a:bodyPr wrap="square" rtlCol="0">
            <a:spAutoFit/>
          </a:bodyPr>
          <a:lstStyle/>
          <a:p>
            <a:r>
              <a:rPr lang="ru-RU" sz="1800" i="1" dirty="0"/>
              <a:t>К примеру:</a:t>
            </a:r>
          </a:p>
          <a:p>
            <a:r>
              <a:rPr lang="ru-RU" sz="1800" dirty="0"/>
              <a:t>работнику установлен суммированный учет рабочего времени с учетным периодом один месяц. Работником отработано в июле 2020 года по графику сменности 176 часов при норме рабочего времени 168 часов (пятидневка). По графику сменности 6 июля </a:t>
            </a:r>
            <a:r>
              <a:rPr lang="ru-RU" sz="1800" dirty="0" err="1"/>
              <a:t>яляется</a:t>
            </a:r>
            <a:r>
              <a:rPr lang="ru-RU" sz="1800" dirty="0"/>
              <a:t> рабочим днем работника и в табеле учета рабочего времени на основании пункта 2 статьи 79 Кодекса отражается как праздничный день и оплачивается в размере определенном трудовым или коллективным договорами и (или) актом работодателя.</a:t>
            </a:r>
          </a:p>
          <a:p>
            <a:endParaRPr lang="ru-RU" sz="1800" dirty="0"/>
          </a:p>
          <a:p>
            <a:r>
              <a:rPr lang="ru-RU" sz="1800" dirty="0"/>
              <a:t>В рассматриваемом случае отсчет сверхурочных часов начнется с 169-го часа работы, </a:t>
            </a:r>
            <a:r>
              <a:rPr lang="ru-RU" sz="1800" b="1" dirty="0"/>
              <a:t>за исключением</a:t>
            </a:r>
            <a:r>
              <a:rPr lang="ru-RU" sz="1800" dirty="0"/>
              <a:t> отработанных часов в праздничный день - 6 июля. </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Рисунок 5" descr="https://www.pinclipart.com/picdir/big/375-3754160_test-with-time-control-for-a-business-man.png"/>
          <p:cNvPicPr/>
          <p:nvPr/>
        </p:nvPicPr>
        <p:blipFill>
          <a:blip r:embed="rId3">
            <a:extLst>
              <a:ext uri="{28A0092B-C50C-407E-A947-70E740481C1C}">
                <a14:useLocalDpi xmlns:a14="http://schemas.microsoft.com/office/drawing/2010/main" val="0"/>
              </a:ext>
            </a:extLst>
          </a:blip>
          <a:srcRect/>
          <a:stretch>
            <a:fillRect/>
          </a:stretch>
        </p:blipFill>
        <p:spPr bwMode="auto">
          <a:xfrm>
            <a:off x="767622" y="1440198"/>
            <a:ext cx="1232163" cy="1102280"/>
          </a:xfrm>
          <a:prstGeom prst="rect">
            <a:avLst/>
          </a:prstGeom>
          <a:noFill/>
          <a:ln>
            <a:noFill/>
          </a:ln>
        </p:spPr>
      </p:pic>
    </p:spTree>
    <p:extLst>
      <p:ext uri="{BB962C8B-B14F-4D97-AF65-F5344CB8AC3E}">
        <p14:creationId xmlns:p14="http://schemas.microsoft.com/office/powerpoint/2010/main" val="2076028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147208" y="2073729"/>
            <a:ext cx="7226278" cy="2108269"/>
          </a:xfrm>
          <a:prstGeom prst="rect">
            <a:avLst/>
          </a:prstGeom>
          <a:noFill/>
        </p:spPr>
        <p:txBody>
          <a:bodyPr wrap="square" rtlCol="0">
            <a:spAutoFit/>
          </a:bodyPr>
          <a:lstStyle/>
          <a:p>
            <a:r>
              <a:rPr lang="ru-RU" sz="2000" dirty="0"/>
              <a:t>Для работника, который отсутствовал по причине временной нетрудоспособности, находился в трудовом или социальном отпуске, простое и т. п., </a:t>
            </a:r>
            <a:r>
              <a:rPr lang="ru-RU" sz="2000" b="1" dirty="0"/>
              <a:t>производится корректировка нормы рабочих часов</a:t>
            </a:r>
            <a:r>
              <a:rPr lang="ru-RU" sz="2000" dirty="0"/>
              <a:t>, то есть рабочее время уменьшается соответственно количеству пропущенных рабочих дней и часов по графику сменности (графику вахты).</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cdn4.iconfinder.com/data/icons/time-and-callander/32/15_down_decrease_clock_time_alarm_watch-512.png"/>
          <p:cNvPicPr/>
          <p:nvPr/>
        </p:nvPicPr>
        <p:blipFill>
          <a:blip r:embed="rId3">
            <a:extLst>
              <a:ext uri="{28A0092B-C50C-407E-A947-70E740481C1C}">
                <a14:useLocalDpi xmlns:a14="http://schemas.microsoft.com/office/drawing/2010/main" val="0"/>
              </a:ext>
            </a:extLst>
          </a:blip>
          <a:srcRect/>
          <a:stretch>
            <a:fillRect/>
          </a:stretch>
        </p:blipFill>
        <p:spPr bwMode="auto">
          <a:xfrm>
            <a:off x="714932" y="1463579"/>
            <a:ext cx="1075442" cy="1093682"/>
          </a:xfrm>
          <a:prstGeom prst="rect">
            <a:avLst/>
          </a:prstGeom>
          <a:noFill/>
          <a:ln>
            <a:noFill/>
          </a:ln>
        </p:spPr>
      </p:pic>
    </p:spTree>
    <p:extLst>
      <p:ext uri="{BB962C8B-B14F-4D97-AF65-F5344CB8AC3E}">
        <p14:creationId xmlns:p14="http://schemas.microsoft.com/office/powerpoint/2010/main" val="330038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505306" y="1440198"/>
            <a:ext cx="6868179" cy="3539430"/>
          </a:xfrm>
          <a:prstGeom prst="rect">
            <a:avLst/>
          </a:prstGeom>
          <a:noFill/>
        </p:spPr>
        <p:txBody>
          <a:bodyPr wrap="square" rtlCol="0">
            <a:spAutoFit/>
          </a:bodyPr>
          <a:lstStyle/>
          <a:p>
            <a:r>
              <a:rPr lang="ru-RU" sz="1600" b="1" dirty="0"/>
              <a:t>При прекращении трудовых отношений, независимо от оснований </a:t>
            </a:r>
            <a:r>
              <a:rPr lang="ru-RU" sz="1600" dirty="0"/>
              <a:t>до окончания учётного периода, норма рабочего времени для данного работника исчисляется в соответствии с календарным периодом с начала учётного периода до дня прекращения/ расторжения трудового договора. При окончательном расчёте по заработной плате производится суммированный подсчёт фактически отработанного работником времени для выявления сверхурочных часов и производится соответствующая повышенная оплата. </a:t>
            </a:r>
          </a:p>
          <a:p>
            <a:endParaRPr lang="ru-RU" sz="1600" dirty="0"/>
          </a:p>
          <a:p>
            <a:r>
              <a:rPr lang="ru-RU" sz="1600" dirty="0"/>
              <a:t>Таким образом, при прекращении или расторжении трудового договора количество часов, отработанных работником сверхурочно, определяется как </a:t>
            </a:r>
            <a:r>
              <a:rPr lang="ru-RU" sz="1600" b="1" dirty="0"/>
              <a:t>разница между количеством фактически отработанных часов до окончания учетного периода, т.е. до даты увольнения </a:t>
            </a:r>
            <a:r>
              <a:rPr lang="ru-RU" sz="1600" dirty="0"/>
              <a:t>и количеством часов по балансу рабочего времени за отработанный период.</a:t>
            </a:r>
          </a:p>
        </p:txBody>
      </p:sp>
      <p:pic>
        <p:nvPicPr>
          <p:cNvPr id="6" name="Рисунок 5" descr="https://cdn2.vectorstock.com/i/1000x1000/15/06/icon-torn-document-simple-vector-27361506.jpg"/>
          <p:cNvPicPr/>
          <p:nvPr/>
        </p:nvPicPr>
        <p:blipFill rotWithShape="1">
          <a:blip r:embed="rId3">
            <a:extLst>
              <a:ext uri="{28A0092B-C50C-407E-A947-70E740481C1C}">
                <a14:useLocalDpi xmlns:a14="http://schemas.microsoft.com/office/drawing/2010/main" val="0"/>
              </a:ext>
            </a:extLst>
          </a:blip>
          <a:srcRect l="24248" t="18412" r="23791" b="26002"/>
          <a:stretch/>
        </p:blipFill>
        <p:spPr bwMode="auto">
          <a:xfrm>
            <a:off x="786084" y="1440198"/>
            <a:ext cx="1236003" cy="13996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2065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505306" y="1440198"/>
            <a:ext cx="6868179" cy="3293209"/>
          </a:xfrm>
          <a:prstGeom prst="rect">
            <a:avLst/>
          </a:prstGeom>
          <a:noFill/>
        </p:spPr>
        <p:txBody>
          <a:bodyPr wrap="square" rtlCol="0">
            <a:spAutoFit/>
          </a:bodyPr>
          <a:lstStyle/>
          <a:p>
            <a:r>
              <a:rPr lang="ru-RU" sz="1600" dirty="0"/>
              <a:t>Сверхурочные часы, при суммированном учете, считаются по следующей схеме:</a:t>
            </a:r>
          </a:p>
          <a:p>
            <a:r>
              <a:rPr lang="ru-RU" sz="1600" dirty="0"/>
              <a:t>- фактически отработанное работником время за учетный период, например, квартал 500 часов</a:t>
            </a:r>
          </a:p>
          <a:p>
            <a:r>
              <a:rPr lang="ru-RU" sz="1600" dirty="0"/>
              <a:t>- исключаем часы работы в праздник/выходной день 500 – 50 = 450 часов</a:t>
            </a:r>
          </a:p>
          <a:p>
            <a:r>
              <a:rPr lang="ru-RU" sz="1600" dirty="0"/>
              <a:t>- сравниваем с соответствующим балансом рабочего времени, откорректированным на неотработанное время (например 77 часов- период временной нетрудоспособности или нахождение в социальном отпуске)</a:t>
            </a:r>
          </a:p>
          <a:p>
            <a:r>
              <a:rPr lang="ru-RU" sz="1600" dirty="0"/>
              <a:t>- 496 (норма рабочих часов за II кв. 2020 г.) – 77 = 419 часов</a:t>
            </a:r>
          </a:p>
          <a:p>
            <a:r>
              <a:rPr lang="ru-RU" sz="1600" dirty="0"/>
              <a:t>- разница с плюсом сверхурочные часы: 450 – 419 = 31 час</a:t>
            </a:r>
          </a:p>
          <a:p>
            <a:r>
              <a:rPr lang="ru-RU" sz="1600" dirty="0"/>
              <a:t>- полученное количество сверхурочных часов умножаем на часовой заработок (1000 тенге)</a:t>
            </a:r>
          </a:p>
          <a:p>
            <a:r>
              <a:rPr lang="ru-RU" sz="1600" b="1" dirty="0"/>
              <a:t>31 х 1000 х 0.5 =15500 тенге доплата за сверхурочные часы за квартал.</a:t>
            </a:r>
          </a:p>
        </p:txBody>
      </p:sp>
      <p:pic>
        <p:nvPicPr>
          <p:cNvPr id="7" name="Рисунок 6" descr="https://static.vecteezy.com/system/resources/previews/000/363/016/original/vector-line-black-icon.jpg"/>
          <p:cNvPicPr/>
          <p:nvPr/>
        </p:nvPicPr>
        <p:blipFill rotWithShape="1">
          <a:blip r:embed="rId3">
            <a:extLst>
              <a:ext uri="{28A0092B-C50C-407E-A947-70E740481C1C}">
                <a14:useLocalDpi xmlns:a14="http://schemas.microsoft.com/office/drawing/2010/main" val="0"/>
              </a:ext>
            </a:extLst>
          </a:blip>
          <a:srcRect l="11088" t="8995" r="11088" b="9205"/>
          <a:stretch/>
        </p:blipFill>
        <p:spPr bwMode="auto">
          <a:xfrm>
            <a:off x="709776" y="1455383"/>
            <a:ext cx="1377315" cy="1447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084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600164"/>
          </a:xfrm>
          <a:prstGeom prst="rect">
            <a:avLst/>
          </a:prstGeom>
          <a:noFill/>
        </p:spPr>
        <p:txBody>
          <a:bodyPr wrap="square" rtlCol="0">
            <a:spAutoFit/>
          </a:bodyPr>
          <a:lstStyle/>
          <a:p>
            <a:pPr algn="ctr"/>
            <a:endParaRPr lang="ru-RU" sz="1100" b="1" dirty="0">
              <a:latin typeface="HelveticaNeueCyr" pitchFamily="50" charset="-52"/>
              <a:ea typeface="Helvetica Neue" panose="02000503000000020004" pitchFamily="2" charset="0"/>
              <a:cs typeface="Helvetica Neue" panose="02000503000000020004" pitchFamily="2" charset="0"/>
            </a:endParaRPr>
          </a:p>
          <a:p>
            <a:pPr algn="ctr"/>
            <a:endParaRPr lang="ru-RU" sz="1100" b="1" dirty="0">
              <a:latin typeface="HelveticaNeueCyr" pitchFamily="50" charset="-52"/>
              <a:ea typeface="Helvetica Neue" panose="02000503000000020004" pitchFamily="2" charset="0"/>
              <a:cs typeface="Helvetica Neue" panose="02000503000000020004" pitchFamily="2" charset="0"/>
            </a:endParaRPr>
          </a:p>
          <a:p>
            <a:pPr algn="ctr"/>
            <a:r>
              <a:rPr lang="ru-RU" sz="1100" b="1" dirty="0">
                <a:latin typeface="HelveticaNeueCyr" pitchFamily="50" charset="-52"/>
                <a:ea typeface="Helvetica Neue" panose="02000503000000020004" pitchFamily="2" charset="0"/>
                <a:cs typeface="Helvetica Neue" panose="02000503000000020004" pitchFamily="2" charset="0"/>
              </a:rPr>
              <a:t>Суммированный учёт устанавливается: </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106387" y="1389324"/>
            <a:ext cx="7177375" cy="4570482"/>
          </a:xfrm>
          <a:prstGeom prst="rect">
            <a:avLst/>
          </a:prstGeom>
          <a:noFill/>
        </p:spPr>
        <p:txBody>
          <a:bodyPr wrap="square" rtlCol="0">
            <a:spAutoFit/>
          </a:bodyPr>
          <a:lstStyle/>
          <a:p>
            <a:pPr marL="285750" indent="-285750">
              <a:buFont typeface="Wingdings" panose="05000000000000000000" pitchFamily="2" charset="2"/>
              <a:buChar char="§"/>
            </a:pPr>
            <a:r>
              <a:rPr lang="ru-RU" sz="2000" dirty="0"/>
              <a:t>При сменном графике работы;</a:t>
            </a:r>
          </a:p>
          <a:p>
            <a:pPr marL="285750" indent="-285750">
              <a:buFont typeface="Wingdings" panose="05000000000000000000" pitchFamily="2" charset="2"/>
              <a:buChar char="§"/>
            </a:pPr>
            <a:r>
              <a:rPr lang="ru-RU" sz="2000" dirty="0"/>
              <a:t>При вахтовом методе работы;</a:t>
            </a:r>
          </a:p>
          <a:p>
            <a:pPr marL="285750" indent="-285750">
              <a:buFont typeface="Wingdings" panose="05000000000000000000" pitchFamily="2" charset="2"/>
              <a:buChar char="§"/>
            </a:pPr>
            <a:r>
              <a:rPr lang="ru-RU" sz="2000" dirty="0"/>
              <a:t>При гибком режиме рабочего времени;</a:t>
            </a:r>
          </a:p>
          <a:p>
            <a:endParaRPr lang="ru-RU" sz="2000" dirty="0"/>
          </a:p>
          <a:p>
            <a:r>
              <a:rPr lang="ru-RU" sz="1800" dirty="0"/>
              <a:t>Для работников, в том числе занятых на дистанционной работе, может устанавливаться </a:t>
            </a:r>
            <a:r>
              <a:rPr lang="ru-RU" sz="1800" b="1" dirty="0"/>
              <a:t>режим гибкого рабочего времени </a:t>
            </a:r>
            <a:r>
              <a:rPr lang="ru-RU" sz="1800" dirty="0"/>
              <a:t>в целях сочетания их социально-бытовых и иных личных потребностей с интересами производства.</a:t>
            </a:r>
          </a:p>
          <a:p>
            <a:r>
              <a:rPr lang="ru-RU" sz="1800" dirty="0"/>
              <a:t>Следует учитывать, что суммированный учёт рабочего времени применяется </a:t>
            </a:r>
            <a:r>
              <a:rPr lang="ru-RU" sz="1800" b="1" dirty="0"/>
              <a:t>при сменном графике работы либо вахтовом методе, когда длительность производственного процесса превышает допустимую продолжительность</a:t>
            </a:r>
            <a:r>
              <a:rPr lang="ru-RU" sz="1800" dirty="0"/>
              <a:t> </a:t>
            </a:r>
            <a:r>
              <a:rPr lang="ru-RU" sz="1800" b="1" dirty="0"/>
              <a:t>ежедневной работы </a:t>
            </a:r>
            <a:r>
              <a:rPr lang="ru-RU" sz="1800" dirty="0"/>
              <a:t>на основании графика сменности и при вахтовом методе работы на основании графика вахт. </a:t>
            </a:r>
          </a:p>
          <a:p>
            <a:endParaRPr lang="ru-RU" sz="2000" dirty="0"/>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static.tildacdn.com/tild3035-6331-4365-b831-386430323033/time_icon_02.png"/>
          <p:cNvPicPr/>
          <p:nvPr/>
        </p:nvPicPr>
        <p:blipFill>
          <a:blip r:embed="rId3">
            <a:extLst>
              <a:ext uri="{28A0092B-C50C-407E-A947-70E740481C1C}">
                <a14:useLocalDpi xmlns:a14="http://schemas.microsoft.com/office/drawing/2010/main" val="0"/>
              </a:ext>
            </a:extLst>
          </a:blip>
          <a:srcRect/>
          <a:stretch>
            <a:fillRect/>
          </a:stretch>
        </p:blipFill>
        <p:spPr bwMode="auto">
          <a:xfrm>
            <a:off x="507938" y="1840729"/>
            <a:ext cx="1475610" cy="1440312"/>
          </a:xfrm>
          <a:prstGeom prst="rect">
            <a:avLst/>
          </a:prstGeom>
          <a:noFill/>
          <a:ln>
            <a:noFill/>
          </a:ln>
        </p:spPr>
      </p:pic>
    </p:spTree>
    <p:extLst>
      <p:ext uri="{BB962C8B-B14F-4D97-AF65-F5344CB8AC3E}">
        <p14:creationId xmlns:p14="http://schemas.microsoft.com/office/powerpoint/2010/main" val="3506031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527050" y="1632516"/>
            <a:ext cx="8737600" cy="707886"/>
          </a:xfrm>
          <a:prstGeom prst="rect">
            <a:avLst/>
          </a:prstGeom>
          <a:noFill/>
        </p:spPr>
        <p:txBody>
          <a:bodyPr wrap="square" rtlCol="0">
            <a:spAutoFit/>
          </a:bodyPr>
          <a:lstStyle/>
          <a:p>
            <a:pPr algn="ctr"/>
            <a:r>
              <a:rPr lang="ru-RU" sz="4000" b="1" dirty="0">
                <a:solidFill>
                  <a:srgbClr val="C00000"/>
                </a:solidFill>
                <a:latin typeface="HelveticaNeueCyr" pitchFamily="50" charset="-52"/>
                <a:ea typeface="Helvetica Neue" panose="02000503000000020004" pitchFamily="2" charset="0"/>
                <a:cs typeface="Helvetica Neue" panose="02000503000000020004" pitchFamily="2" charset="0"/>
              </a:rPr>
              <a:t>Благодарю за внимание!</a:t>
            </a:r>
          </a:p>
        </p:txBody>
      </p:sp>
      <p:sp>
        <p:nvSpPr>
          <p:cNvPr id="7" name="TextBox 6">
            <a:extLst>
              <a:ext uri="{FF2B5EF4-FFF2-40B4-BE49-F238E27FC236}">
                <a16:creationId xmlns:a16="http://schemas.microsoft.com/office/drawing/2014/main" id="{03372AFD-F309-0A43-8CB2-94ECA45AC093}"/>
              </a:ext>
            </a:extLst>
          </p:cNvPr>
          <p:cNvSpPr txBox="1"/>
          <p:nvPr/>
        </p:nvSpPr>
        <p:spPr>
          <a:xfrm>
            <a:off x="2159152" y="3512054"/>
            <a:ext cx="5255942" cy="461665"/>
          </a:xfrm>
          <a:prstGeom prst="rect">
            <a:avLst/>
          </a:prstGeom>
          <a:noFill/>
        </p:spPr>
        <p:txBody>
          <a:bodyPr wrap="square" rtlCol="0">
            <a:spAutoFit/>
          </a:bodyPr>
          <a:lstStyle/>
          <a:p>
            <a:pPr algn="ctr"/>
            <a:r>
              <a:rPr lang="ru-RU" sz="2400" b="1" dirty="0">
                <a:ea typeface="Helvetica Neue" panose="02000503000000020004" pitchFamily="2" charset="0"/>
                <a:cs typeface="Helvetica Neue" panose="02000503000000020004" pitchFamily="2" charset="0"/>
              </a:rPr>
              <a:t>Наталья </a:t>
            </a:r>
            <a:r>
              <a:rPr lang="ru-RU" sz="2400" b="1" dirty="0" err="1">
                <a:ea typeface="Helvetica Neue" panose="02000503000000020004" pitchFamily="2" charset="0"/>
                <a:cs typeface="Helvetica Neue" panose="02000503000000020004" pitchFamily="2" charset="0"/>
              </a:rPr>
              <a:t>Гилёва</a:t>
            </a:r>
            <a:endParaRPr lang="ru-RU" sz="2400" b="1" dirty="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0B9DF08C-7544-A74A-B585-21D137F36246}"/>
              </a:ext>
            </a:extLst>
          </p:cNvPr>
          <p:cNvSpPr txBox="1"/>
          <p:nvPr/>
        </p:nvSpPr>
        <p:spPr>
          <a:xfrm>
            <a:off x="1182241" y="3973719"/>
            <a:ext cx="7464599" cy="523220"/>
          </a:xfrm>
          <a:prstGeom prst="rect">
            <a:avLst/>
          </a:prstGeom>
          <a:noFill/>
        </p:spPr>
        <p:txBody>
          <a:bodyPr wrap="square" rtlCol="0">
            <a:spAutoFit/>
          </a:bodyPr>
          <a:lstStyle/>
          <a:p>
            <a:pPr algn="ctr"/>
            <a:r>
              <a:rPr lang="ru-RU" sz="1400" b="1" i="1" dirty="0" err="1">
                <a:latin typeface="Helvetica Neue" panose="02000503000000020004" pitchFamily="2" charset="0"/>
                <a:ea typeface="Helvetica Neue" panose="02000503000000020004" pitchFamily="2" charset="0"/>
                <a:cs typeface="Helvetica Neue" panose="02000503000000020004" pitchFamily="2" charset="0"/>
              </a:rPr>
              <a:t>К.ю.н</a:t>
            </a:r>
            <a:r>
              <a:rPr lang="ru-RU" sz="1400" b="1" i="1" dirty="0">
                <a:latin typeface="Helvetica Neue" panose="02000503000000020004" pitchFamily="2" charset="0"/>
                <a:ea typeface="Helvetica Neue" panose="02000503000000020004" pitchFamily="2" charset="0"/>
                <a:cs typeface="Helvetica Neue" panose="02000503000000020004" pitchFamily="2" charset="0"/>
              </a:rPr>
              <a:t>., доцент кафедры международного права </a:t>
            </a:r>
            <a:r>
              <a:rPr lang="ru-RU" sz="1400" b="1" i="1" dirty="0" err="1">
                <a:latin typeface="Helvetica Neue" panose="02000503000000020004" pitchFamily="2" charset="0"/>
                <a:ea typeface="Helvetica Neue" panose="02000503000000020004" pitchFamily="2" charset="0"/>
                <a:cs typeface="Helvetica Neue" panose="02000503000000020004" pitchFamily="2" charset="0"/>
              </a:rPr>
              <a:t>КазНУ</a:t>
            </a:r>
            <a:r>
              <a:rPr lang="ru-RU" sz="1400" b="1" i="1" dirty="0">
                <a:latin typeface="Helvetica Neue" panose="02000503000000020004" pitchFamily="2" charset="0"/>
                <a:ea typeface="Helvetica Neue" panose="02000503000000020004" pitchFamily="2" charset="0"/>
                <a:cs typeface="Helvetica Neue" panose="02000503000000020004" pitchFamily="2" charset="0"/>
              </a:rPr>
              <a:t> им. аль-</a:t>
            </a:r>
            <a:r>
              <a:rPr lang="ru-RU" sz="1400" b="1" i="1" dirty="0" err="1">
                <a:latin typeface="Helvetica Neue" panose="02000503000000020004" pitchFamily="2" charset="0"/>
                <a:ea typeface="Helvetica Neue" panose="02000503000000020004" pitchFamily="2" charset="0"/>
                <a:cs typeface="Helvetica Neue" panose="02000503000000020004" pitchFamily="2" charset="0"/>
              </a:rPr>
              <a:t>Фараби</a:t>
            </a:r>
            <a:r>
              <a:rPr lang="ru-RU" sz="1400" b="1" i="1" dirty="0">
                <a:latin typeface="Helvetica Neue" panose="02000503000000020004" pitchFamily="2" charset="0"/>
                <a:ea typeface="Helvetica Neue" panose="02000503000000020004" pitchFamily="2" charset="0"/>
                <a:cs typeface="Helvetica Neue" panose="02000503000000020004" pitchFamily="2" charset="0"/>
              </a:rPr>
              <a:t>, </a:t>
            </a:r>
          </a:p>
          <a:p>
            <a:pPr algn="ctr"/>
            <a:r>
              <a:rPr lang="ru-RU" sz="1400" b="1" i="1" dirty="0">
                <a:latin typeface="Helvetica Neue" panose="02000503000000020004" pitchFamily="2" charset="0"/>
                <a:ea typeface="Helvetica Neue" panose="02000503000000020004" pitchFamily="2" charset="0"/>
                <a:cs typeface="Helvetica Neue" panose="02000503000000020004" pitchFamily="2" charset="0"/>
              </a:rPr>
              <a:t>Профессиональный медиатор</a:t>
            </a:r>
          </a:p>
        </p:txBody>
      </p:sp>
    </p:spTree>
    <p:extLst>
      <p:ext uri="{BB962C8B-B14F-4D97-AF65-F5344CB8AC3E}">
        <p14:creationId xmlns:p14="http://schemas.microsoft.com/office/powerpoint/2010/main" val="154391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27050" y="658354"/>
            <a:ext cx="8737600" cy="261610"/>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Суммированный учёт </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01762" y="1297969"/>
            <a:ext cx="6971724" cy="4201150"/>
          </a:xfrm>
          <a:prstGeom prst="rect">
            <a:avLst/>
          </a:prstGeom>
          <a:noFill/>
        </p:spPr>
        <p:txBody>
          <a:bodyPr wrap="square" rtlCol="0">
            <a:spAutoFit/>
          </a:bodyPr>
          <a:lstStyle/>
          <a:p>
            <a:r>
              <a:rPr lang="ru-RU" sz="1800" dirty="0"/>
              <a:t>Учетным периодом при суммированном учете рабочего времени признается период, в пределах которого должна быть соблюдена </a:t>
            </a:r>
            <a:r>
              <a:rPr lang="ru-RU" sz="1800" b="1" dirty="0"/>
              <a:t>в среднем </a:t>
            </a:r>
            <a:r>
              <a:rPr lang="ru-RU" sz="1800" dirty="0"/>
              <a:t>установленная для данной категории работников </a:t>
            </a:r>
            <a:r>
              <a:rPr lang="ru-RU" sz="1800" b="1" dirty="0"/>
              <a:t>норма ежедневной и (или) еженедельной</a:t>
            </a:r>
            <a:r>
              <a:rPr lang="ru-RU" sz="1800" dirty="0"/>
              <a:t> продолжительности рабочего времени</a:t>
            </a:r>
            <a:r>
              <a:rPr lang="ru-RU" sz="2000" dirty="0"/>
              <a:t>.</a:t>
            </a:r>
          </a:p>
          <a:p>
            <a:endParaRPr lang="ru-RU" sz="2000" dirty="0"/>
          </a:p>
          <a:p>
            <a:r>
              <a:rPr lang="ru-RU" sz="1800" dirty="0">
                <a:ea typeface="Calibri" panose="020F0502020204030204" pitchFamily="34" charset="0"/>
                <a:cs typeface="Times New Roman" panose="02020603050405020304" pitchFamily="18" charset="0"/>
              </a:rPr>
              <a:t>Баланс рабочего времени на соответствующий календарный год применяется при составлении графика сменности и (или) графика вахт либо при введении режима гибкого рабочего времени. Оплата труда при суммированном учете рабочего времени производится за фактически отработанное количество рабочих часов согласно табелю учета рабочего времени исходя из пятидневной или шестидневной рабочей недели и баланса рабочего времени на соответствующий календарный год.</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Рисунок 5" descr="https://cdn2.vectorstock.com/i/1000x1000/72/76/calendar-flat-fector-design-vector-27337276.jpg"/>
          <p:cNvPicPr/>
          <p:nvPr/>
        </p:nvPicPr>
        <p:blipFill rotWithShape="1">
          <a:blip r:embed="rId3">
            <a:extLst>
              <a:ext uri="{28A0092B-C50C-407E-A947-70E740481C1C}">
                <a14:useLocalDpi xmlns:a14="http://schemas.microsoft.com/office/drawing/2010/main" val="0"/>
              </a:ext>
            </a:extLst>
          </a:blip>
          <a:srcRect l="19772" t="18122" r="22480" b="22985"/>
          <a:stretch/>
        </p:blipFill>
        <p:spPr bwMode="auto">
          <a:xfrm>
            <a:off x="450763" y="1297969"/>
            <a:ext cx="1500236" cy="15567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015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pic>
        <p:nvPicPr>
          <p:cNvPr id="7" name="Рисунок 6" descr="https://pic.onlinewebfonts.com/svg/img_461142.png"/>
          <p:cNvPicPr/>
          <p:nvPr/>
        </p:nvPicPr>
        <p:blipFill>
          <a:blip r:embed="rId3">
            <a:extLst>
              <a:ext uri="{28A0092B-C50C-407E-A947-70E740481C1C}">
                <a14:useLocalDpi xmlns:a14="http://schemas.microsoft.com/office/drawing/2010/main" val="0"/>
              </a:ext>
            </a:extLst>
          </a:blip>
          <a:srcRect/>
          <a:stretch>
            <a:fillRect/>
          </a:stretch>
        </p:blipFill>
        <p:spPr bwMode="auto">
          <a:xfrm>
            <a:off x="589921" y="1595335"/>
            <a:ext cx="1221920" cy="915262"/>
          </a:xfrm>
          <a:prstGeom prst="rect">
            <a:avLst/>
          </a:prstGeom>
          <a:noFill/>
          <a:ln>
            <a:noFill/>
          </a:ln>
        </p:spPr>
      </p:pic>
      <p:sp>
        <p:nvSpPr>
          <p:cNvPr id="3" name="TextBox 2">
            <a:extLst>
              <a:ext uri="{FF2B5EF4-FFF2-40B4-BE49-F238E27FC236}">
                <a16:creationId xmlns:a16="http://schemas.microsoft.com/office/drawing/2014/main" id="{70968BED-F007-32F6-0E44-F7630E107C9D}"/>
              </a:ext>
            </a:extLst>
          </p:cNvPr>
          <p:cNvSpPr txBox="1"/>
          <p:nvPr/>
        </p:nvSpPr>
        <p:spPr>
          <a:xfrm>
            <a:off x="2406423" y="1610740"/>
            <a:ext cx="5553756" cy="2554545"/>
          </a:xfrm>
          <a:prstGeom prst="rect">
            <a:avLst/>
          </a:prstGeom>
          <a:noFill/>
        </p:spPr>
        <p:txBody>
          <a:bodyPr wrap="square">
            <a:spAutoFit/>
          </a:bodyPr>
          <a:lstStyle/>
          <a:p>
            <a:r>
              <a:rPr lang="ru-RU" sz="2000" dirty="0"/>
              <a:t>Следует учитывать, что суммированный учёт рабочего времени применяется </a:t>
            </a:r>
            <a:r>
              <a:rPr lang="ru-RU" sz="2000" b="1" dirty="0"/>
              <a:t>при сменном графике работы либо вахтовом методе, когда длительность производственного процесса превышает допустимую продолжительность</a:t>
            </a:r>
            <a:r>
              <a:rPr lang="ru-RU" sz="2000" dirty="0"/>
              <a:t> </a:t>
            </a:r>
            <a:r>
              <a:rPr lang="ru-RU" sz="2000" b="1" dirty="0"/>
              <a:t>ежедневной работы </a:t>
            </a:r>
            <a:r>
              <a:rPr lang="ru-RU" sz="2000" dirty="0"/>
              <a:t>на основании графика сменности и при вахтовом методе работы на основании графика вахт. </a:t>
            </a:r>
          </a:p>
        </p:txBody>
      </p:sp>
    </p:spTree>
    <p:extLst>
      <p:ext uri="{BB962C8B-B14F-4D97-AF65-F5344CB8AC3E}">
        <p14:creationId xmlns:p14="http://schemas.microsoft.com/office/powerpoint/2010/main" val="351987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15" name="TextBox 14">
            <a:extLst>
              <a:ext uri="{FF2B5EF4-FFF2-40B4-BE49-F238E27FC236}">
                <a16:creationId xmlns:a16="http://schemas.microsoft.com/office/drawing/2014/main" id="{03372AFD-F309-0A43-8CB2-94ECA45AC093}"/>
              </a:ext>
            </a:extLst>
          </p:cNvPr>
          <p:cNvSpPr txBox="1"/>
          <p:nvPr/>
        </p:nvSpPr>
        <p:spPr>
          <a:xfrm>
            <a:off x="1943100" y="963387"/>
            <a:ext cx="7430386" cy="3908762"/>
          </a:xfrm>
          <a:prstGeom prst="rect">
            <a:avLst/>
          </a:prstGeom>
          <a:noFill/>
        </p:spPr>
        <p:txBody>
          <a:bodyPr wrap="square" rtlCol="0">
            <a:spAutoFit/>
          </a:bodyPr>
          <a:lstStyle/>
          <a:p>
            <a:r>
              <a:rPr lang="ru-RU" sz="1400" dirty="0"/>
              <a:t>	</a:t>
            </a:r>
          </a:p>
          <a:p>
            <a:r>
              <a:rPr lang="ru-RU" sz="1800" dirty="0">
                <a:effectLst/>
                <a:latin typeface="Times New Roman" panose="02020603050405020304" pitchFamily="18" charset="0"/>
                <a:ea typeface="Times New Roman" panose="02020603050405020304" pitchFamily="18" charset="0"/>
              </a:rPr>
              <a:t>Оплата труда при суммированном учете рабочего времени производится за фактически отработанное количество рабочих часов по графику сменности (графику вахт). </a:t>
            </a:r>
          </a:p>
          <a:p>
            <a:r>
              <a:rPr lang="ru-RU" sz="1800" dirty="0">
                <a:effectLst/>
                <a:latin typeface="Times New Roman" panose="02020603050405020304" pitchFamily="18" charset="0"/>
                <a:ea typeface="Times New Roman" panose="02020603050405020304" pitchFamily="18" charset="0"/>
              </a:rPr>
              <a:t>При этом начисление заработной платы </a:t>
            </a:r>
            <a:r>
              <a:rPr lang="ru-RU" sz="1800" b="1" dirty="0">
                <a:effectLst/>
                <a:latin typeface="Times New Roman" panose="02020603050405020304" pitchFamily="18" charset="0"/>
                <a:ea typeface="Times New Roman" panose="02020603050405020304" pitchFamily="18" charset="0"/>
              </a:rPr>
              <a:t>производится по часовой тарифной ставке, рассчитанной исходя из тарифной ставки (должностного оклада) и месячной нормы рабочего времени </a:t>
            </a:r>
            <a:r>
              <a:rPr lang="ru-RU" sz="1800" dirty="0">
                <a:effectLst/>
                <a:latin typeface="Times New Roman" panose="02020603050405020304" pitchFamily="18" charset="0"/>
                <a:ea typeface="Times New Roman" panose="02020603050405020304" pitchFamily="18" charset="0"/>
              </a:rPr>
              <a:t>в соответствии с балансом рабочего времени на соответствующий календарный год.</a:t>
            </a:r>
          </a:p>
          <a:p>
            <a:endParaRPr lang="ru-RU" sz="1800" dirty="0"/>
          </a:p>
          <a:p>
            <a:r>
              <a:rPr lang="ru-RU" sz="1800" dirty="0"/>
              <a:t>Специфика суммированного учета рабочего времени состоит в том, что в отдельные отрезки учетного периода число рабочих часов может отклоняться от нормы рабочего времени за этот период, однако в целом за учетный период норма рабочего времени должна быть соблюдена</a:t>
            </a:r>
          </a:p>
        </p:txBody>
      </p:sp>
      <p:pic>
        <p:nvPicPr>
          <p:cNvPr id="7" name="Рисунок 6" descr="https://cdn.onlinewebfonts.com/svg/download_83386.png"/>
          <p:cNvPicPr/>
          <p:nvPr/>
        </p:nvPicPr>
        <p:blipFill>
          <a:blip r:embed="rId3">
            <a:extLst>
              <a:ext uri="{28A0092B-C50C-407E-A947-70E740481C1C}">
                <a14:useLocalDpi xmlns:a14="http://schemas.microsoft.com/office/drawing/2010/main" val="0"/>
              </a:ext>
            </a:extLst>
          </a:blip>
          <a:srcRect/>
          <a:stretch>
            <a:fillRect/>
          </a:stretch>
        </p:blipFill>
        <p:spPr bwMode="auto">
          <a:xfrm>
            <a:off x="755111" y="1416050"/>
            <a:ext cx="891540" cy="892175"/>
          </a:xfrm>
          <a:prstGeom prst="rect">
            <a:avLst/>
          </a:prstGeom>
          <a:noFill/>
          <a:ln>
            <a:noFill/>
          </a:ln>
        </p:spPr>
      </p:pic>
    </p:spTree>
    <p:extLst>
      <p:ext uri="{BB962C8B-B14F-4D97-AF65-F5344CB8AC3E}">
        <p14:creationId xmlns:p14="http://schemas.microsoft.com/office/powerpoint/2010/main" val="125117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41577" y="4944847"/>
            <a:ext cx="8737600" cy="261610"/>
          </a:xfrm>
          <a:prstGeom prst="rect">
            <a:avLst/>
          </a:prstGeom>
          <a:noFill/>
        </p:spPr>
        <p:txBody>
          <a:bodyPr wrap="square" rtlCol="0">
            <a:spAutoFit/>
          </a:bodyPr>
          <a:lstStyle/>
          <a:p>
            <a:pPr algn="ctr"/>
            <a:r>
              <a:rPr lang="en-US" sz="1100" b="1" dirty="0">
                <a:solidFill>
                  <a:srgbClr val="C00000"/>
                </a:solidFill>
                <a:latin typeface="HelveticaNeueCyr" pitchFamily="50" charset="-52"/>
                <a:ea typeface="Helvetica Neue" panose="02000503000000020004" pitchFamily="2" charset="0"/>
                <a:cs typeface="Helvetica Neue" panose="02000503000000020004" pitchFamily="2" charset="0"/>
                <a:hlinkClick r:id="rId3"/>
              </a:rPr>
              <a:t>https://online.zakon.kz/Document/?doc_id=39907461&amp;pos=4;-9#pos=4;-9</a:t>
            </a:r>
            <a:r>
              <a:rPr lang="ru-RU" sz="1100" b="1" dirty="0">
                <a:solidFill>
                  <a:srgbClr val="C00000"/>
                </a:solidFill>
                <a:latin typeface="HelveticaNeueCyr" pitchFamily="50" charset="-52"/>
                <a:ea typeface="Helvetica Neue" panose="02000503000000020004" pitchFamily="2" charset="0"/>
                <a:cs typeface="Helvetica Neue" panose="02000503000000020004" pitchFamily="2" charset="0"/>
              </a:rPr>
              <a:t> </a:t>
            </a:r>
          </a:p>
        </p:txBody>
      </p:sp>
      <p:sp>
        <p:nvSpPr>
          <p:cNvPr id="15" name="TextBox 14">
            <a:extLst>
              <a:ext uri="{FF2B5EF4-FFF2-40B4-BE49-F238E27FC236}">
                <a16:creationId xmlns:a16="http://schemas.microsoft.com/office/drawing/2014/main" id="{03372AFD-F309-0A43-8CB2-94ECA45AC093}"/>
              </a:ext>
            </a:extLst>
          </p:cNvPr>
          <p:cNvSpPr txBox="1"/>
          <p:nvPr/>
        </p:nvSpPr>
        <p:spPr>
          <a:xfrm>
            <a:off x="2473780" y="1093949"/>
            <a:ext cx="6905398" cy="3908762"/>
          </a:xfrm>
          <a:prstGeom prst="rect">
            <a:avLst/>
          </a:prstGeom>
          <a:noFill/>
        </p:spPr>
        <p:txBody>
          <a:bodyPr wrap="square" rtlCol="0">
            <a:spAutoFit/>
          </a:bodyPr>
          <a:lstStyle/>
          <a:p>
            <a:pPr algn="ctr"/>
            <a:r>
              <a:rPr lang="ru-RU" sz="1400" b="1" dirty="0">
                <a:solidFill>
                  <a:srgbClr val="C00000"/>
                </a:solidFill>
                <a:latin typeface="HelveticaNeueCyr" pitchFamily="50" charset="-52"/>
                <a:ea typeface="Helvetica Neue" panose="02000503000000020004" pitchFamily="2" charset="0"/>
                <a:cs typeface="Helvetica Neue" panose="02000503000000020004" pitchFamily="2" charset="0"/>
              </a:rPr>
              <a:t>Методические рекомендации</a:t>
            </a:r>
          </a:p>
          <a:p>
            <a:pPr algn="ctr"/>
            <a:endParaRPr lang="ru-RU" sz="1400" b="1" dirty="0">
              <a:ea typeface="Calibri" panose="020F0502020204030204" pitchFamily="34" charset="0"/>
              <a:cs typeface="Times New Roman" panose="02020603050405020304" pitchFamily="18" charset="0"/>
            </a:endParaRPr>
          </a:p>
          <a:p>
            <a:pPr algn="ctr"/>
            <a:r>
              <a:rPr lang="ru-RU" sz="1400" b="1" dirty="0">
                <a:ea typeface="Calibri" panose="020F0502020204030204" pitchFamily="34" charset="0"/>
                <a:cs typeface="Times New Roman" panose="02020603050405020304" pitchFamily="18" charset="0"/>
              </a:rPr>
              <a:t>по разработке системы оплаты труда работников </a:t>
            </a:r>
            <a:endParaRPr lang="ru-RU" sz="1400" dirty="0">
              <a:ea typeface="Calibri" panose="020F0502020204030204" pitchFamily="34" charset="0"/>
              <a:cs typeface="Times New Roman" panose="02020603050405020304" pitchFamily="18" charset="0"/>
            </a:endParaRPr>
          </a:p>
          <a:p>
            <a:pPr algn="ctr"/>
            <a:r>
              <a:rPr lang="ru-RU" sz="1400" b="1" dirty="0">
                <a:ea typeface="Calibri" panose="020F0502020204030204" pitchFamily="34" charset="0"/>
                <a:cs typeface="Times New Roman" panose="02020603050405020304" pitchFamily="18" charset="0"/>
              </a:rPr>
              <a:t>организаций частной формы собственности</a:t>
            </a:r>
            <a:endParaRPr lang="ru-RU" sz="1400" dirty="0">
              <a:ea typeface="Calibri" panose="020F0502020204030204" pitchFamily="34" charset="0"/>
              <a:cs typeface="Times New Roman" panose="02020603050405020304" pitchFamily="18" charset="0"/>
            </a:endParaRPr>
          </a:p>
          <a:p>
            <a:pPr algn="ctr"/>
            <a:endParaRPr lang="ru-RU" sz="1400" b="1" dirty="0">
              <a:ea typeface="Times New Roman" panose="02020603050405020304" pitchFamily="18" charset="0"/>
              <a:cs typeface="Times New Roman" panose="02020603050405020304" pitchFamily="18" charset="0"/>
            </a:endParaRPr>
          </a:p>
          <a:p>
            <a:pPr algn="ctr"/>
            <a:r>
              <a:rPr lang="ru-RU" sz="1400" b="1" dirty="0">
                <a:ea typeface="Times New Roman" panose="02020603050405020304" pitchFamily="18" charset="0"/>
                <a:cs typeface="Times New Roman" panose="02020603050405020304" pitchFamily="18" charset="0"/>
              </a:rPr>
              <a:t>Одобрено</a:t>
            </a:r>
          </a:p>
          <a:p>
            <a:pPr algn="ctr"/>
            <a:endParaRPr lang="ru-RU" sz="1400" dirty="0">
              <a:ea typeface="Calibri" panose="020F0502020204030204" pitchFamily="34" charset="0"/>
              <a:cs typeface="Times New Roman" panose="02020603050405020304" pitchFamily="18" charset="0"/>
            </a:endParaRPr>
          </a:p>
          <a:p>
            <a:pPr algn="ctr"/>
            <a:r>
              <a:rPr lang="ru-RU" sz="1400" b="1" dirty="0">
                <a:ea typeface="Times New Roman" panose="02020603050405020304" pitchFamily="18" charset="0"/>
                <a:cs typeface="Times New Roman" panose="02020603050405020304" pitchFamily="18" charset="0"/>
              </a:rPr>
              <a:t>Первый вице-министр труда и социальной защиты населения Республики Казахстан</a:t>
            </a:r>
            <a:endParaRPr lang="ru-RU" sz="1400" dirty="0">
              <a:ea typeface="Calibri" panose="020F0502020204030204" pitchFamily="34" charset="0"/>
              <a:cs typeface="Times New Roman" panose="02020603050405020304" pitchFamily="18" charset="0"/>
            </a:endParaRPr>
          </a:p>
          <a:p>
            <a:pPr algn="ctr"/>
            <a:r>
              <a:rPr lang="ru-RU" sz="1400" b="1" dirty="0" err="1">
                <a:ea typeface="Times New Roman" panose="02020603050405020304" pitchFamily="18" charset="0"/>
                <a:cs typeface="Times New Roman" panose="02020603050405020304" pitchFamily="18" charset="0"/>
              </a:rPr>
              <a:t>Сарбасов</a:t>
            </a:r>
            <a:r>
              <a:rPr lang="ru-RU" sz="1400" b="1" dirty="0">
                <a:ea typeface="Times New Roman" panose="02020603050405020304" pitchFamily="18" charset="0"/>
                <a:cs typeface="Times New Roman" panose="02020603050405020304" pitchFamily="18" charset="0"/>
              </a:rPr>
              <a:t> А.А.</a:t>
            </a:r>
            <a:r>
              <a:rPr lang="ru-RU" sz="1400" dirty="0">
                <a:ea typeface="Times New Roman" panose="02020603050405020304" pitchFamily="18" charset="0"/>
                <a:cs typeface="Times New Roman" panose="02020603050405020304" pitchFamily="18" charset="0"/>
              </a:rPr>
              <a:t> </a:t>
            </a:r>
            <a:r>
              <a:rPr lang="ru-RU" sz="1400" b="1" dirty="0">
                <a:ea typeface="Times New Roman" panose="02020603050405020304" pitchFamily="18" charset="0"/>
              </a:rPr>
              <a:t>«21» </a:t>
            </a:r>
            <a:r>
              <a:rPr lang="kk-KZ" sz="1400" b="1" dirty="0">
                <a:ea typeface="Times New Roman" panose="02020603050405020304" pitchFamily="18" charset="0"/>
              </a:rPr>
              <a:t>февраля 2022 </a:t>
            </a:r>
            <a:r>
              <a:rPr lang="ru-RU" sz="1400" b="1" dirty="0">
                <a:ea typeface="Times New Roman" panose="02020603050405020304" pitchFamily="18" charset="0"/>
              </a:rPr>
              <a:t>года </a:t>
            </a:r>
          </a:p>
          <a:p>
            <a:pPr algn="ctr"/>
            <a:endParaRPr lang="ru-RU" sz="1400" dirty="0">
              <a:ea typeface="Times New Roman" panose="02020603050405020304" pitchFamily="18" charset="0"/>
            </a:endParaRPr>
          </a:p>
          <a:p>
            <a:pPr indent="450215" algn="just"/>
            <a:r>
              <a:rPr lang="ru-RU" sz="1800" dirty="0">
                <a:ea typeface="Times New Roman" panose="02020603050405020304" pitchFamily="18" charset="0"/>
              </a:rPr>
              <a:t>1. Методические рекомендации по разработке системы оплаты труда работников организаций частной формы собственности (далее – Рекомендации) </a:t>
            </a:r>
            <a:r>
              <a:rPr lang="ru-RU" sz="1800" b="1" dirty="0">
                <a:ea typeface="Times New Roman" panose="02020603050405020304" pitchFamily="18" charset="0"/>
              </a:rPr>
              <a:t>разработаны в целях оказания методической помощи организациям в разработке систем оплаты труда работников</a:t>
            </a:r>
            <a:r>
              <a:rPr lang="ru-RU" sz="1800" dirty="0">
                <a:ea typeface="Times New Roman" panose="02020603050405020304" pitchFamily="18" charset="0"/>
              </a:rPr>
              <a:t>, увязанных с эффективностью их деятельности и максимально учитывающих вклад каждого работника.</a:t>
            </a:r>
          </a:p>
        </p:txBody>
      </p:sp>
      <p:pic>
        <p:nvPicPr>
          <p:cNvPr id="7" name="Рисунок 6" descr="https://aleksisq.github.io/logoo.png"/>
          <p:cNvPicPr/>
          <p:nvPr/>
        </p:nvPicPr>
        <p:blipFill>
          <a:blip r:embed="rId4">
            <a:extLst>
              <a:ext uri="{28A0092B-C50C-407E-A947-70E740481C1C}">
                <a14:useLocalDpi xmlns:a14="http://schemas.microsoft.com/office/drawing/2010/main" val="0"/>
              </a:ext>
            </a:extLst>
          </a:blip>
          <a:srcRect/>
          <a:stretch>
            <a:fillRect/>
          </a:stretch>
        </p:blipFill>
        <p:spPr bwMode="auto">
          <a:xfrm>
            <a:off x="538231" y="919964"/>
            <a:ext cx="1521027" cy="1447190"/>
          </a:xfrm>
          <a:prstGeom prst="rect">
            <a:avLst/>
          </a:prstGeom>
          <a:noFill/>
          <a:ln>
            <a:noFill/>
          </a:ln>
        </p:spPr>
      </p:pic>
    </p:spTree>
    <p:extLst>
      <p:ext uri="{BB962C8B-B14F-4D97-AF65-F5344CB8AC3E}">
        <p14:creationId xmlns:p14="http://schemas.microsoft.com/office/powerpoint/2010/main" val="202806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769441"/>
          </a:xfrm>
          <a:prstGeom prst="rect">
            <a:avLst/>
          </a:prstGeom>
          <a:noFill/>
        </p:spPr>
        <p:txBody>
          <a:bodyPr wrap="square" rtlCol="0">
            <a:spAutoFit/>
          </a:bodyPr>
          <a:lstStyle/>
          <a:p>
            <a:pPr algn="ctr"/>
            <a:r>
              <a:rPr lang="ru-RU" sz="1100" b="1" dirty="0">
                <a:latin typeface="HelveticaNeueCyr" pitchFamily="50" charset="-52"/>
                <a:ea typeface="Helvetica Neue" panose="02000503000000020004" pitchFamily="2" charset="0"/>
                <a:cs typeface="Helvetica Neue" panose="02000503000000020004" pitchFamily="2" charset="0"/>
              </a:rPr>
              <a:t>Методические рекомендации</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по разработке системы оплаты труда работников </a:t>
            </a:r>
            <a:br>
              <a:rPr lang="ru-RU" sz="1100" b="1" dirty="0">
                <a:latin typeface="HelveticaNeueCyr" pitchFamily="50" charset="-52"/>
                <a:ea typeface="Helvetica Neue" panose="02000503000000020004" pitchFamily="2" charset="0"/>
                <a:cs typeface="Helvetica Neue" panose="02000503000000020004" pitchFamily="2" charset="0"/>
              </a:rPr>
            </a:br>
            <a:r>
              <a:rPr lang="ru-RU" sz="1100" b="1" dirty="0">
                <a:latin typeface="HelveticaNeueCyr" pitchFamily="50" charset="-52"/>
                <a:ea typeface="Helvetica Neue" panose="02000503000000020004" pitchFamily="2" charset="0"/>
                <a:cs typeface="Helvetica Neue" panose="02000503000000020004" pitchFamily="2" charset="0"/>
              </a:rPr>
              <a:t>организаций частной формы собственности</a:t>
            </a:r>
            <a:br>
              <a:rPr lang="ru-RU" sz="1100" b="1" dirty="0">
                <a:latin typeface="HelveticaNeueCyr" pitchFamily="50" charset="-52"/>
                <a:ea typeface="Helvetica Neue" panose="02000503000000020004" pitchFamily="2" charset="0"/>
                <a:cs typeface="Helvetica Neue" panose="02000503000000020004" pitchFamily="2" charset="0"/>
              </a:rPr>
            </a:br>
            <a:endParaRPr lang="ru-RU" sz="1100" b="1" dirty="0">
              <a:latin typeface="HelveticaNeueCyr" pitchFamily="50" charset="-52"/>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03372AFD-F309-0A43-8CB2-94ECA45AC093}"/>
              </a:ext>
            </a:extLst>
          </p:cNvPr>
          <p:cNvSpPr txBox="1"/>
          <p:nvPr/>
        </p:nvSpPr>
        <p:spPr>
          <a:xfrm>
            <a:off x="2424597" y="1758886"/>
            <a:ext cx="6837085" cy="3308598"/>
          </a:xfrm>
          <a:prstGeom prst="rect">
            <a:avLst/>
          </a:prstGeom>
          <a:noFill/>
        </p:spPr>
        <p:txBody>
          <a:bodyPr wrap="square" rtlCol="0">
            <a:spAutoFit/>
          </a:bodyPr>
          <a:lstStyle/>
          <a:p>
            <a:r>
              <a:rPr lang="ru-RU" sz="1800" dirty="0"/>
              <a:t>Работодатели самостоятельно определяют актом работодателя, режим рабочего времени, с учетом специфики работы, устанавливают для смены и вахты учет рабочего времени при пятидневной или шестидневной рабочей неделе, в том числе и при применении суммированного учёта рабочего времени.</a:t>
            </a:r>
          </a:p>
          <a:p>
            <a:endParaRPr lang="ru-RU" sz="1800" dirty="0"/>
          </a:p>
          <a:p>
            <a:r>
              <a:rPr lang="ru-RU" sz="1800" dirty="0"/>
              <a:t>При вахтовом методе работы минимальный учетный период должен устанавливаться не менее квартала и не более одного календарного года, исходя из баланса рабочего времени на соответствующий календарный год.</a:t>
            </a:r>
            <a:endParaRPr lang="en-US" sz="1800" dirty="0"/>
          </a:p>
          <a:p>
            <a:endParaRPr lang="ru-RU" sz="1800" dirty="0"/>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Рисунок 6" descr="https://s3.amazonaws.com/heysummit-production/media/uploads/events/secluded-writers-conference/9j3sDkYxvvNMB2oeTJNRik.png"/>
          <p:cNvPicPr/>
          <p:nvPr/>
        </p:nvPicPr>
        <p:blipFill rotWithShape="1">
          <a:blip r:embed="rId3">
            <a:extLst>
              <a:ext uri="{28A0092B-C50C-407E-A947-70E740481C1C}">
                <a14:useLocalDpi xmlns:a14="http://schemas.microsoft.com/office/drawing/2010/main" val="0"/>
              </a:ext>
            </a:extLst>
          </a:blip>
          <a:srcRect t="6897" b="8965"/>
          <a:stretch/>
        </p:blipFill>
        <p:spPr bwMode="auto">
          <a:xfrm>
            <a:off x="530018" y="1671681"/>
            <a:ext cx="1364562" cy="1197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958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3"/>
          <a:stretch>
            <a:fillRect/>
          </a:stretch>
        </p:blipFill>
        <p:spPr>
          <a:xfrm>
            <a:off x="0" y="-801"/>
            <a:ext cx="9791700" cy="5513489"/>
          </a:xfrm>
          <a:prstGeom prst="rect">
            <a:avLst/>
          </a:prstGeom>
        </p:spPr>
      </p:pic>
      <p:sp>
        <p:nvSpPr>
          <p:cNvPr id="15" name="TextBox 14">
            <a:extLst>
              <a:ext uri="{FF2B5EF4-FFF2-40B4-BE49-F238E27FC236}">
                <a16:creationId xmlns:a16="http://schemas.microsoft.com/office/drawing/2014/main" id="{03372AFD-F309-0A43-8CB2-94ECA45AC093}"/>
              </a:ext>
            </a:extLst>
          </p:cNvPr>
          <p:cNvSpPr txBox="1"/>
          <p:nvPr/>
        </p:nvSpPr>
        <p:spPr>
          <a:xfrm>
            <a:off x="3538654" y="1297969"/>
            <a:ext cx="5834832" cy="2505301"/>
          </a:xfrm>
          <a:prstGeom prst="rect">
            <a:avLst/>
          </a:prstGeom>
          <a:noFill/>
        </p:spPr>
        <p:txBody>
          <a:bodyPr wrap="square" rtlCol="0">
            <a:spAutoFit/>
          </a:bodyPr>
          <a:lstStyle/>
          <a:p>
            <a:pPr>
              <a:lnSpc>
                <a:spcPct val="90000"/>
              </a:lnSpc>
              <a:buNone/>
            </a:pPr>
            <a:r>
              <a:rPr lang="ru-RU" sz="1800" dirty="0"/>
              <a:t>При вахтовом методе работы устанавливается суммированный учет рабочего времени за  квартал или иной более длительный период, но не более чем за один год</a:t>
            </a:r>
            <a:r>
              <a:rPr lang="ru-RU" altLang="ru-RU" sz="1800" b="1" dirty="0"/>
              <a:t> или период выполнения определенной работы</a:t>
            </a:r>
            <a:r>
              <a:rPr lang="ru-RU" sz="1800" dirty="0"/>
              <a:t>.</a:t>
            </a:r>
          </a:p>
          <a:p>
            <a:pPr>
              <a:lnSpc>
                <a:spcPct val="90000"/>
              </a:lnSpc>
              <a:buNone/>
            </a:pPr>
            <a:endParaRPr lang="ru-RU" sz="1800" dirty="0"/>
          </a:p>
          <a:p>
            <a:pPr>
              <a:lnSpc>
                <a:spcPct val="90000"/>
              </a:lnSpc>
              <a:buNone/>
            </a:pPr>
            <a:r>
              <a:rPr lang="ru-RU" sz="1800" dirty="0"/>
              <a:t>Работодатель обязан вести учет рабочего времени и времени отдыха каждого работника, работающего вахтовым методом, по месяцам и за весь учетный период.</a:t>
            </a:r>
          </a:p>
          <a:p>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981395396"/>
              </p:ext>
            </p:extLst>
          </p:nvPr>
        </p:nvGraphicFramePr>
        <p:xfrm>
          <a:off x="570028" y="993076"/>
          <a:ext cx="3541055" cy="3973741"/>
        </p:xfrm>
        <a:graphic>
          <a:graphicData uri="http://schemas.openxmlformats.org/presentationml/2006/ole">
            <mc:AlternateContent xmlns:mc="http://schemas.openxmlformats.org/markup-compatibility/2006">
              <mc:Choice xmlns:v="urn:schemas-microsoft-com:vml" Requires="v">
                <p:oleObj spid="_x0000_s1029" name="Диаграмма" r:id="rId4" imgW="5715311" imgH="6172200" progId="MSGraph.Chart.8">
                  <p:embed followColorScheme="full"/>
                </p:oleObj>
              </mc:Choice>
              <mc:Fallback>
                <p:oleObj name="Диаграмма" r:id="rId4" imgW="5715311" imgH="6172200" progId="MSGraph.Chart.8">
                  <p:embed followColorScheme="full"/>
                  <p:pic>
                    <p:nvPicPr>
                      <p:cNvPr id="78852" name="Object 4"/>
                      <p:cNvPicPr>
                        <a:picLocks noChangeAspect="1" noChangeArrowheads="1"/>
                      </p:cNvPicPr>
                      <p:nvPr/>
                    </p:nvPicPr>
                    <p:blipFill>
                      <a:blip r:embed="rId5"/>
                      <a:srcRect/>
                      <a:stretch>
                        <a:fillRect/>
                      </a:stretch>
                    </p:blipFill>
                    <p:spPr bwMode="auto">
                      <a:xfrm>
                        <a:off x="570028" y="993076"/>
                        <a:ext cx="3541055" cy="397374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874072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2645</TotalTime>
  <Words>2057</Words>
  <Application>Microsoft Office PowerPoint</Application>
  <PresentationFormat>Произвольный</PresentationFormat>
  <Paragraphs>149</Paragraphs>
  <Slides>30</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9" baseType="lpstr">
      <vt:lpstr>Arial</vt:lpstr>
      <vt:lpstr>Calibri</vt:lpstr>
      <vt:lpstr>Calibri Light</vt:lpstr>
      <vt:lpstr>Helvetica Neue</vt:lpstr>
      <vt:lpstr>HelveticaNeueCyr</vt:lpstr>
      <vt:lpstr>Times New Roman</vt:lpstr>
      <vt:lpstr>Wingdings</vt:lpstr>
      <vt:lpstr>Тема Office</vt:lpstr>
      <vt:lpstr>Диаграмма</vt:lpstr>
      <vt:lpstr>Суммированный учет рабочего времени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Элина Черногрицкая</cp:lastModifiedBy>
  <cp:revision>222</cp:revision>
  <dcterms:created xsi:type="dcterms:W3CDTF">2020-09-30T04:12:22Z</dcterms:created>
  <dcterms:modified xsi:type="dcterms:W3CDTF">2022-09-30T04:19:43Z</dcterms:modified>
</cp:coreProperties>
</file>