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24"/>
  </p:notesMasterIdLst>
  <p:sldIdLst>
    <p:sldId id="256" r:id="rId2"/>
    <p:sldId id="294" r:id="rId3"/>
    <p:sldId id="577" r:id="rId4"/>
    <p:sldId id="565" r:id="rId5"/>
    <p:sldId id="296" r:id="rId6"/>
    <p:sldId id="298" r:id="rId7"/>
    <p:sldId id="299" r:id="rId8"/>
    <p:sldId id="526" r:id="rId9"/>
    <p:sldId id="527" r:id="rId10"/>
    <p:sldId id="528" r:id="rId11"/>
    <p:sldId id="559" r:id="rId12"/>
    <p:sldId id="393" r:id="rId13"/>
    <p:sldId id="395" r:id="rId14"/>
    <p:sldId id="564" r:id="rId15"/>
    <p:sldId id="554" r:id="rId16"/>
    <p:sldId id="561" r:id="rId17"/>
    <p:sldId id="562" r:id="rId18"/>
    <p:sldId id="563" r:id="rId19"/>
    <p:sldId id="568" r:id="rId20"/>
    <p:sldId id="569" r:id="rId21"/>
    <p:sldId id="578" r:id="rId22"/>
    <p:sldId id="579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Untitled Section" id="{C9F25049-BA56-49AB-850F-2247C2BA7492}">
          <p14:sldIdLst>
            <p14:sldId id="256"/>
            <p14:sldId id="294"/>
            <p14:sldId id="577"/>
            <p14:sldId id="565"/>
            <p14:sldId id="296"/>
            <p14:sldId id="298"/>
            <p14:sldId id="299"/>
            <p14:sldId id="526"/>
            <p14:sldId id="527"/>
            <p14:sldId id="528"/>
            <p14:sldId id="559"/>
            <p14:sldId id="393"/>
            <p14:sldId id="395"/>
            <p14:sldId id="564"/>
            <p14:sldId id="554"/>
            <p14:sldId id="561"/>
            <p14:sldId id="562"/>
            <p14:sldId id="563"/>
            <p14:sldId id="568"/>
            <p14:sldId id="569"/>
            <p14:sldId id="578"/>
            <p14:sldId id="579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879" autoAdjust="0"/>
    <p:restoredTop sz="94722" autoAdjust="0"/>
  </p:normalViewPr>
  <p:slideViewPr>
    <p:cSldViewPr>
      <p:cViewPr>
        <p:scale>
          <a:sx n="96" d="100"/>
          <a:sy n="96" d="100"/>
        </p:scale>
        <p:origin x="-900" y="-3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6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8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A6B289-7559-4A64-A331-2B61EC2732F8}" type="datetimeFigureOut">
              <a:rPr lang="ru-RU" smtClean="0"/>
              <a:t>12.01.2016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69372C-6E71-4EB5-8156-80BF516BAD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79703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12.01.2016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12.01.2016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12.01.2016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12.01.2016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12.01.2016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12.01.2016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12.01.2016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12.01.2016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12.01.2016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12.01.2016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12.01.2016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12.01.2016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D:\colibri files\presentation\dark\основной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-3175"/>
            <a:ext cx="9217026" cy="6861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5" name="Заголовок 1"/>
          <p:cNvSpPr>
            <a:spLocks noGrp="1"/>
          </p:cNvSpPr>
          <p:nvPr>
            <p:ph type="ctrTitle"/>
          </p:nvPr>
        </p:nvSpPr>
        <p:spPr>
          <a:xfrm>
            <a:off x="899592" y="1196752"/>
            <a:ext cx="7175500" cy="2519363"/>
          </a:xfrm>
          <a:extLst/>
        </p:spPr>
        <p:txBody>
          <a:bodyPr/>
          <a:lstStyle/>
          <a:p>
            <a:pPr>
              <a:defRPr/>
            </a:pPr>
            <a:r>
              <a:rPr lang="ru-RU" sz="5400" kern="10" dirty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chemeClr val="hlink">
                      <a:alpha val="79999"/>
                    </a:schemeClr>
                  </a:outerShdw>
                </a:effectLst>
                <a:latin typeface="Impact"/>
              </a:rPr>
              <a:t/>
            </a:r>
            <a:br>
              <a:rPr lang="ru-RU" sz="5400" kern="10" dirty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chemeClr val="hlink">
                      <a:alpha val="79999"/>
                    </a:schemeClr>
                  </a:outerShdw>
                </a:effectLst>
                <a:latin typeface="Impact"/>
              </a:rPr>
            </a:br>
            <a:endParaRPr lang="ru-RU" altLang="ru-RU" dirty="0" smtClean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55650" y="4186238"/>
            <a:ext cx="7993063" cy="1979612"/>
          </a:xfrm>
        </p:spPr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ru-RU" b="1" dirty="0" err="1"/>
              <a:t>Гилёва</a:t>
            </a:r>
            <a:r>
              <a:rPr lang="ru-RU" b="1" dirty="0"/>
              <a:t> Наталья </a:t>
            </a:r>
            <a:r>
              <a:rPr lang="ru-RU" b="1" dirty="0" smtClean="0"/>
              <a:t>Васильевна</a:t>
            </a:r>
          </a:p>
          <a:p>
            <a:pPr>
              <a:defRPr/>
            </a:pPr>
            <a:r>
              <a:rPr lang="ru-RU" dirty="0"/>
              <a:t>кандидат юридических </a:t>
            </a:r>
            <a:r>
              <a:rPr lang="ru-RU" dirty="0" smtClean="0"/>
              <a:t>наук</a:t>
            </a:r>
          </a:p>
          <a:p>
            <a:pPr>
              <a:defRPr/>
            </a:pPr>
            <a:r>
              <a:rPr lang="ru-RU" dirty="0"/>
              <a:t>д</a:t>
            </a:r>
            <a:r>
              <a:rPr lang="ru-RU" dirty="0" smtClean="0"/>
              <a:t>оцент </a:t>
            </a:r>
            <a:r>
              <a:rPr lang="ru-RU" dirty="0"/>
              <a:t>кафедры </a:t>
            </a:r>
            <a:r>
              <a:rPr lang="ru-RU" dirty="0" smtClean="0"/>
              <a:t>международного </a:t>
            </a:r>
            <a:r>
              <a:rPr lang="ru-RU" dirty="0"/>
              <a:t>права </a:t>
            </a:r>
            <a:r>
              <a:rPr lang="ru-RU" dirty="0" err="1" smtClean="0"/>
              <a:t>КазНУ</a:t>
            </a:r>
            <a:r>
              <a:rPr lang="ru-RU" dirty="0" smtClean="0"/>
              <a:t> </a:t>
            </a:r>
            <a:r>
              <a:rPr lang="ru-RU" dirty="0"/>
              <a:t>им. </a:t>
            </a:r>
            <a:r>
              <a:rPr lang="ru-RU" dirty="0" smtClean="0"/>
              <a:t>аль-</a:t>
            </a:r>
            <a:r>
              <a:rPr lang="ru-RU" dirty="0" err="1" smtClean="0"/>
              <a:t>Фараби</a:t>
            </a:r>
            <a:r>
              <a:rPr lang="ru-RU" dirty="0" smtClean="0"/>
              <a:t>, Консультант Юридической компании «Колибри Казахстан»</a:t>
            </a:r>
            <a:endParaRPr lang="ru-RU" dirty="0"/>
          </a:p>
        </p:txBody>
      </p:sp>
      <p:sp>
        <p:nvSpPr>
          <p:cNvPr id="4" name="WordArt 4"/>
          <p:cNvSpPr>
            <a:spLocks noChangeArrowheads="1" noChangeShapeType="1" noTextEdit="1"/>
          </p:cNvSpPr>
          <p:nvPr/>
        </p:nvSpPr>
        <p:spPr bwMode="auto">
          <a:xfrm>
            <a:off x="611188" y="620713"/>
            <a:ext cx="7417196" cy="3384351"/>
          </a:xfrm>
          <a:prstGeom prst="rect">
            <a:avLst/>
          </a:prstGeom>
        </p:spPr>
        <p:txBody>
          <a:bodyPr wrap="none" fromWordArt="1">
            <a:prstTxWarp prst="textInflate">
              <a:avLst>
                <a:gd name="adj" fmla="val 13634"/>
              </a:avLst>
            </a:prstTxWarp>
          </a:bodyPr>
          <a:lstStyle/>
          <a:p>
            <a:pPr algn="ctr"/>
            <a:r>
              <a:rPr lang="ru-RU" sz="3600" kern="10" dirty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solidFill>
                  <a:srgbClr val="009999"/>
                </a:solidFill>
                <a:effectLst>
                  <a:outerShdw dist="53882" dir="2700000" algn="ctr" rotWithShape="0">
                    <a:schemeClr val="hlink">
                      <a:alpha val="79999"/>
                    </a:schemeClr>
                  </a:outerShdw>
                </a:effectLst>
                <a:latin typeface="Impact"/>
              </a:rPr>
              <a:t>Т Р У Д О В О Й</a:t>
            </a:r>
          </a:p>
          <a:p>
            <a:pPr algn="ctr"/>
            <a:r>
              <a:rPr lang="ru-RU" sz="3600" kern="10" dirty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solidFill>
                  <a:srgbClr val="009999"/>
                </a:solidFill>
                <a:effectLst>
                  <a:outerShdw dist="53882" dir="2700000" algn="ctr" rotWithShape="0">
                    <a:schemeClr val="hlink">
                      <a:alpha val="79999"/>
                    </a:schemeClr>
                  </a:outerShdw>
                </a:effectLst>
                <a:latin typeface="Impact"/>
              </a:rPr>
              <a:t>Кодекс РК</a:t>
            </a:r>
          </a:p>
        </p:txBody>
      </p:sp>
    </p:spTree>
    <p:extLst>
      <p:ext uri="{BB962C8B-B14F-4D97-AF65-F5344CB8AC3E}">
        <p14:creationId xmlns:p14="http://schemas.microsoft.com/office/powerpoint/2010/main" val="1045613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D:\colibri files\presentation\dark\основной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-3175"/>
            <a:ext cx="9217026" cy="6861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8546" name="Объект 2"/>
          <p:cNvSpPr>
            <a:spLocks noGrp="1"/>
          </p:cNvSpPr>
          <p:nvPr>
            <p:ph idx="1"/>
          </p:nvPr>
        </p:nvSpPr>
        <p:spPr>
          <a:xfrm>
            <a:off x="493712" y="1625492"/>
            <a:ext cx="8229600" cy="5102225"/>
          </a:xfrm>
        </p:spPr>
        <p:txBody>
          <a:bodyPr/>
          <a:lstStyle/>
          <a:p>
            <a:r>
              <a:rPr lang="ru-RU" altLang="ru-RU" sz="2400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По соглашению с работником в трудовом договоре </a:t>
            </a:r>
            <a:r>
              <a:rPr lang="ru-RU" altLang="ru-RU" sz="2400" dirty="0">
                <a:solidFill>
                  <a:srgbClr val="FF0000"/>
                </a:solidFill>
                <a:latin typeface="+mj-lt"/>
              </a:rPr>
              <a:t>может быть </a:t>
            </a:r>
            <a:r>
              <a:rPr lang="ru-RU" altLang="ru-RU" sz="2400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предусмотрено право работодателя на расторжение трудового договора </a:t>
            </a:r>
            <a:r>
              <a:rPr lang="ru-RU" altLang="ru-RU" sz="2400" b="1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без соблюдения требований, установленных пунктом 2 настоящей статьи,</a:t>
            </a:r>
            <a:r>
              <a:rPr lang="ru-RU" altLang="ru-RU" sz="2400" dirty="0" smtClean="0">
                <a:solidFill>
                  <a:srgbClr val="FF0000"/>
                </a:solidFill>
              </a:rPr>
              <a:t> </a:t>
            </a:r>
            <a:r>
              <a:rPr lang="ru-RU" altLang="ru-RU" sz="2400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с компенсационной выплатой, </a:t>
            </a:r>
            <a:r>
              <a:rPr lang="ru-RU" altLang="ru-RU" sz="2400" dirty="0">
                <a:solidFill>
                  <a:srgbClr val="FF0000"/>
                </a:solidFill>
                <a:latin typeface="+mj-lt"/>
              </a:rPr>
              <a:t>размер которой определяется трудов</a:t>
            </a:r>
            <a:r>
              <a:rPr lang="kk-KZ" altLang="ru-RU" sz="2400" dirty="0">
                <a:solidFill>
                  <a:srgbClr val="FF0000"/>
                </a:solidFill>
                <a:latin typeface="+mj-lt"/>
              </a:rPr>
              <a:t>ым</a:t>
            </a:r>
            <a:r>
              <a:rPr lang="ru-RU" altLang="ru-RU" sz="2400" dirty="0">
                <a:solidFill>
                  <a:srgbClr val="FF0000"/>
                </a:solidFill>
                <a:latin typeface="+mj-lt"/>
              </a:rPr>
              <a:t> договор</a:t>
            </a:r>
            <a:r>
              <a:rPr lang="kk-KZ" altLang="ru-RU" sz="2400" dirty="0">
                <a:solidFill>
                  <a:srgbClr val="FF0000"/>
                </a:solidFill>
                <a:latin typeface="+mj-lt"/>
              </a:rPr>
              <a:t>ом</a:t>
            </a:r>
            <a:r>
              <a:rPr lang="ru-RU" altLang="ru-RU" sz="2400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.</a:t>
            </a:r>
          </a:p>
          <a:p>
            <a:endParaRPr lang="ru-RU" altLang="ru-RU" dirty="0" smtClean="0"/>
          </a:p>
        </p:txBody>
      </p:sp>
      <p:sp>
        <p:nvSpPr>
          <p:cNvPr id="108547" name="Номер слайда 3"/>
          <p:cNvSpPr>
            <a:spLocks noGrp="1"/>
          </p:cNvSpPr>
          <p:nvPr>
            <p:ph type="sldNum" sz="quarter" idx="11"/>
          </p:nvPr>
        </p:nvSpPr>
        <p:spPr>
          <a:xfrm>
            <a:off x="6762939" y="6363575"/>
            <a:ext cx="2350681" cy="365125"/>
          </a:xfrm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08F065E5-930B-4168-85AA-A104B99033DA}" type="slidenum">
              <a:rPr lang="ru-RU" altLang="ru-RU" sz="1000" smtClean="0">
                <a:latin typeface="+mn-lt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10</a:t>
            </a:fld>
            <a:endParaRPr lang="ru-RU" altLang="ru-RU" sz="1000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5631784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D:\colibri files\presentation\dark\основной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-3175"/>
            <a:ext cx="9217026" cy="6861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6435" name="Объект 2"/>
          <p:cNvSpPr>
            <a:spLocks noGrp="1"/>
          </p:cNvSpPr>
          <p:nvPr>
            <p:ph idx="1"/>
          </p:nvPr>
        </p:nvSpPr>
        <p:spPr>
          <a:xfrm>
            <a:off x="457200" y="2159864"/>
            <a:ext cx="8229600" cy="3946443"/>
          </a:xfrm>
        </p:spPr>
        <p:txBody>
          <a:bodyPr>
            <a:normAutofit/>
          </a:bodyPr>
          <a:lstStyle/>
          <a:p>
            <a:r>
              <a:rPr lang="ru-RU" altLang="ru-RU" sz="2400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2. Работодатель обязан:</a:t>
            </a:r>
          </a:p>
          <a:p>
            <a:r>
              <a:rPr lang="ru-RU" altLang="ru-RU" sz="2400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5) не допускать к тяжелым работам, работам с вредными и (или) опасными условиями труда лиц, достигших пенсионного возраста в соответствии с Законом Республики Казахстан «О пенсионном обеспечении в Республике Казахстан»;</a:t>
            </a:r>
          </a:p>
          <a:p>
            <a:endParaRPr lang="ru-RU" altLang="ru-RU" dirty="0" smtClean="0"/>
          </a:p>
        </p:txBody>
      </p:sp>
      <p:sp>
        <p:nvSpPr>
          <p:cNvPr id="146436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398768" y="6350926"/>
            <a:ext cx="576064" cy="360040"/>
          </a:xfrm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E0E08343-5A7A-4334-B703-B650D2C11D7B}" type="slidenum">
              <a:rPr lang="ru-RU" altLang="ru-RU" sz="1000" smtClean="0">
                <a:latin typeface="+mn-lt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11</a:t>
            </a:fld>
            <a:endParaRPr lang="ru-RU" altLang="ru-RU" sz="1000" dirty="0" smtClean="0">
              <a:latin typeface="+mn-lt"/>
            </a:endParaRPr>
          </a:p>
        </p:txBody>
      </p:sp>
      <p:sp>
        <p:nvSpPr>
          <p:cNvPr id="146434" name="Заголовок 1"/>
          <p:cNvSpPr>
            <a:spLocks noGrp="1"/>
          </p:cNvSpPr>
          <p:nvPr>
            <p:ph type="title"/>
          </p:nvPr>
        </p:nvSpPr>
        <p:spPr>
          <a:xfrm>
            <a:off x="914400" y="869830"/>
            <a:ext cx="8229600" cy="1143000"/>
          </a:xfrm>
        </p:spPr>
        <p:txBody>
          <a:bodyPr>
            <a:normAutofit/>
          </a:bodyPr>
          <a:lstStyle/>
          <a:p>
            <a:r>
              <a:rPr lang="ru-RU" altLang="ru-RU" sz="2800" dirty="0">
                <a:solidFill>
                  <a:schemeClr val="accent2">
                    <a:lumMod val="50000"/>
                  </a:schemeClr>
                </a:solidFill>
              </a:rPr>
              <a:t>Права и обязанности работодателя </a:t>
            </a:r>
            <a:r>
              <a:rPr lang="ru-RU" altLang="ru-RU" sz="2800" dirty="0" smtClean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ru-RU" altLang="ru-RU" sz="2800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altLang="ru-RU" sz="2800" dirty="0" smtClean="0">
                <a:solidFill>
                  <a:schemeClr val="accent2">
                    <a:lumMod val="50000"/>
                  </a:schemeClr>
                </a:solidFill>
              </a:rPr>
              <a:t>в </a:t>
            </a:r>
            <a:r>
              <a:rPr lang="ru-RU" altLang="ru-RU" sz="2800" dirty="0">
                <a:solidFill>
                  <a:schemeClr val="accent2">
                    <a:lumMod val="50000"/>
                  </a:schemeClr>
                </a:solidFill>
              </a:rPr>
              <a:t>области</a:t>
            </a:r>
            <a:r>
              <a:rPr lang="kk-KZ" altLang="ru-RU" sz="28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altLang="ru-RU" sz="2800" dirty="0">
                <a:solidFill>
                  <a:schemeClr val="accent2">
                    <a:lumMod val="50000"/>
                  </a:schemeClr>
                </a:solidFill>
              </a:rPr>
              <a:t>безопасности и охраны труда </a:t>
            </a:r>
          </a:p>
        </p:txBody>
      </p:sp>
      <p:pic>
        <p:nvPicPr>
          <p:cNvPr id="6" name="Picture 2" descr="D:\colibri files\presentation\dark\for bullets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080129"/>
            <a:ext cx="133672" cy="3280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115909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D:\colibri files\presentation\dark\основной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-3175"/>
            <a:ext cx="9217026" cy="6861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5411" name="Объект 2"/>
          <p:cNvSpPr>
            <a:spLocks noGrp="1"/>
          </p:cNvSpPr>
          <p:nvPr>
            <p:ph idx="1"/>
          </p:nvPr>
        </p:nvSpPr>
        <p:spPr>
          <a:xfrm>
            <a:off x="417672" y="2564572"/>
            <a:ext cx="8229600" cy="4023245"/>
          </a:xfrm>
        </p:spPr>
        <p:txBody>
          <a:bodyPr/>
          <a:lstStyle/>
          <a:p>
            <a:r>
              <a:rPr lang="ru-RU" altLang="ru-RU" sz="22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24) достижения работником пенсионного возраста, установленного </a:t>
            </a:r>
            <a:r>
              <a:rPr lang="kk-KZ" altLang="ru-RU" sz="22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З</a:t>
            </a:r>
            <a:r>
              <a:rPr lang="ru-RU" altLang="ru-RU" sz="2200" dirty="0" err="1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аконом</a:t>
            </a:r>
            <a:r>
              <a:rPr lang="ru-RU" altLang="ru-RU" sz="22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 Республики Казахстан</a:t>
            </a:r>
            <a:r>
              <a:rPr lang="kk-KZ" altLang="ru-RU" sz="22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 «О пенсионном обеспечении в Республике Казахстан»</a:t>
            </a:r>
            <a:r>
              <a:rPr lang="ru-RU" altLang="ru-RU" sz="22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, </a:t>
            </a:r>
            <a:r>
              <a:rPr lang="ru-RU" altLang="ru-RU" sz="2200" i="1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с правом ежегодного продления срока трудового договора по взаимному согласию сторон;</a:t>
            </a:r>
          </a:p>
          <a:p>
            <a:endParaRPr lang="ru-RU" altLang="ru-RU" dirty="0" smtClean="0"/>
          </a:p>
        </p:txBody>
      </p:sp>
      <p:sp>
        <p:nvSpPr>
          <p:cNvPr id="145412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647272" y="6407944"/>
            <a:ext cx="389224" cy="365125"/>
          </a:xfrm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58864271-9DF7-41D2-9806-560A80CFB293}" type="slidenum">
              <a:rPr lang="ru-RU" altLang="ru-RU" sz="1000" smtClean="0">
                <a:latin typeface="+mn-lt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12</a:t>
            </a:fld>
            <a:endParaRPr lang="ru-RU" altLang="ru-RU" sz="1000" dirty="0" smtClean="0">
              <a:latin typeface="+mn-lt"/>
            </a:endParaRPr>
          </a:p>
        </p:txBody>
      </p:sp>
      <p:sp>
        <p:nvSpPr>
          <p:cNvPr id="145410" name="Заголовок 1"/>
          <p:cNvSpPr>
            <a:spLocks noGrp="1"/>
          </p:cNvSpPr>
          <p:nvPr>
            <p:ph type="title"/>
          </p:nvPr>
        </p:nvSpPr>
        <p:spPr>
          <a:xfrm>
            <a:off x="747232" y="1122814"/>
            <a:ext cx="8229600" cy="1171575"/>
          </a:xfrm>
        </p:spPr>
        <p:txBody>
          <a:bodyPr>
            <a:noAutofit/>
          </a:bodyPr>
          <a:lstStyle/>
          <a:p>
            <a:r>
              <a:rPr lang="ru-RU" altLang="ru-RU" sz="2900" dirty="0">
                <a:solidFill>
                  <a:schemeClr val="accent2">
                    <a:lumMod val="50000"/>
                  </a:schemeClr>
                </a:solidFill>
              </a:rPr>
              <a:t>Основания расторжения трудового </a:t>
            </a:r>
            <a:r>
              <a:rPr lang="ru-RU" altLang="ru-RU" sz="2900" dirty="0" smtClean="0">
                <a:solidFill>
                  <a:schemeClr val="accent2">
                    <a:lumMod val="50000"/>
                  </a:schemeClr>
                </a:solidFill>
              </a:rPr>
              <a:t>договора по </a:t>
            </a:r>
            <a:r>
              <a:rPr lang="ru-RU" altLang="ru-RU" sz="2900" dirty="0">
                <a:solidFill>
                  <a:schemeClr val="accent2">
                    <a:lumMod val="50000"/>
                  </a:schemeClr>
                </a:solidFill>
              </a:rPr>
              <a:t>инициативе работодателя </a:t>
            </a:r>
          </a:p>
        </p:txBody>
      </p:sp>
      <p:pic>
        <p:nvPicPr>
          <p:cNvPr id="6" name="Picture 2" descr="D:\colibri files\presentation\dark\for bullets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019" y="1268760"/>
            <a:ext cx="164020" cy="3280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82297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D:\colibri files\presentation\dark\основной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-3175"/>
            <a:ext cx="9217026" cy="6861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7458" name="Объект 2"/>
          <p:cNvSpPr>
            <a:spLocks noGrp="1"/>
          </p:cNvSpPr>
          <p:nvPr>
            <p:ph idx="1"/>
          </p:nvPr>
        </p:nvSpPr>
        <p:spPr>
          <a:xfrm>
            <a:off x="395536" y="1268760"/>
            <a:ext cx="8229600" cy="5318125"/>
          </a:xfrm>
        </p:spPr>
        <p:txBody>
          <a:bodyPr>
            <a:normAutofit/>
          </a:bodyPr>
          <a:lstStyle/>
          <a:p>
            <a:r>
              <a:rPr lang="ru-RU" altLang="ru-RU" sz="2200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Расторжение трудового договора допускается по достижении работником пенсионного возраста, установленного </a:t>
            </a:r>
            <a:r>
              <a:rPr lang="kk-KZ" altLang="ru-RU" sz="2200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З</a:t>
            </a:r>
            <a:r>
              <a:rPr lang="ru-RU" altLang="ru-RU" sz="2200" dirty="0" err="1">
                <a:solidFill>
                  <a:schemeClr val="accent2">
                    <a:lumMod val="50000"/>
                  </a:schemeClr>
                </a:solidFill>
                <a:latin typeface="+mj-lt"/>
              </a:rPr>
              <a:t>аконом</a:t>
            </a:r>
            <a:r>
              <a:rPr lang="ru-RU" altLang="ru-RU" sz="2200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 Республики Казахстан</a:t>
            </a:r>
            <a:r>
              <a:rPr lang="kk-KZ" altLang="ru-RU" sz="2200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 «О пенсионном обеспечении в Республике Казахстан»</a:t>
            </a:r>
            <a:r>
              <a:rPr lang="ru-RU" altLang="ru-RU" sz="2200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, </a:t>
            </a:r>
            <a:r>
              <a:rPr lang="kk-KZ" altLang="ru-RU" sz="2200" dirty="0">
                <a:solidFill>
                  <a:srgbClr val="FF0000"/>
                </a:solidFill>
                <a:latin typeface="+mj-lt"/>
              </a:rPr>
              <a:t>с </a:t>
            </a:r>
            <a:r>
              <a:rPr lang="ru-RU" altLang="ru-RU" sz="2200" dirty="0" err="1">
                <a:solidFill>
                  <a:srgbClr val="FF0000"/>
                </a:solidFill>
                <a:latin typeface="+mj-lt"/>
              </a:rPr>
              <a:t>уведомлени</a:t>
            </a:r>
            <a:r>
              <a:rPr lang="kk-KZ" altLang="ru-RU" sz="2200" dirty="0">
                <a:solidFill>
                  <a:srgbClr val="FF0000"/>
                </a:solidFill>
                <a:latin typeface="+mj-lt"/>
              </a:rPr>
              <a:t>ем</a:t>
            </a:r>
            <a:r>
              <a:rPr lang="ru-RU" altLang="ru-RU" sz="2200" dirty="0">
                <a:solidFill>
                  <a:srgbClr val="FF0000"/>
                </a:solidFill>
                <a:latin typeface="+mj-lt"/>
              </a:rPr>
              <a:t> работник</a:t>
            </a:r>
            <a:r>
              <a:rPr lang="kk-KZ" altLang="ru-RU" sz="2200" dirty="0">
                <a:solidFill>
                  <a:srgbClr val="FF0000"/>
                </a:solidFill>
                <a:latin typeface="+mj-lt"/>
              </a:rPr>
              <a:t>а не менее чем за один месяц до</a:t>
            </a:r>
            <a:r>
              <a:rPr lang="ru-RU" altLang="ru-RU" sz="2200" dirty="0">
                <a:solidFill>
                  <a:srgbClr val="FF0000"/>
                </a:solidFill>
                <a:latin typeface="+mj-lt"/>
              </a:rPr>
              <a:t> даты расторжения трудового договора</a:t>
            </a:r>
            <a:r>
              <a:rPr lang="ru-RU" altLang="ru-RU" sz="2200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, с выплатой компенсации в размере, определяемом трудовым, коллективным договорами и (или) актом работодателя.</a:t>
            </a:r>
          </a:p>
          <a:p>
            <a:endParaRPr lang="ru-RU" altLang="ru-RU" sz="2800" dirty="0" smtClean="0"/>
          </a:p>
        </p:txBody>
      </p:sp>
      <p:sp>
        <p:nvSpPr>
          <p:cNvPr id="147459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532440" y="6407944"/>
            <a:ext cx="480592" cy="365125"/>
          </a:xfrm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0AAC7C1C-F4AE-44FB-9A00-4974F4C68BD6}" type="slidenum">
              <a:rPr lang="ru-RU" altLang="ru-RU" sz="1000" smtClean="0">
                <a:latin typeface="+mn-lt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13</a:t>
            </a:fld>
            <a:endParaRPr lang="ru-RU" altLang="ru-RU" sz="1000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795953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D:\colibri files\presentation\dark\основной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217026" cy="6861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93713" y="2060848"/>
            <a:ext cx="8229600" cy="3891888"/>
          </a:xfrm>
        </p:spPr>
        <p:txBody>
          <a:bodyPr>
            <a:normAutofit/>
          </a:bodyPr>
          <a:lstStyle/>
          <a:p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о компенсационной выплате в случае расторжения трудового договора по инициативе работодателя при достижении работником пенсионного возраста;</a:t>
            </a:r>
          </a:p>
          <a:p>
            <a:endParaRPr lang="ru-RU" sz="32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734095" y="843856"/>
            <a:ext cx="8229600" cy="1143000"/>
          </a:xfrm>
        </p:spPr>
        <p:txBody>
          <a:bodyPr>
            <a:normAutofit/>
          </a:bodyPr>
          <a:lstStyle/>
          <a:p>
            <a:r>
              <a:rPr lang="ru-RU" sz="3200" dirty="0" err="1">
                <a:solidFill>
                  <a:schemeClr val="accent2">
                    <a:lumMod val="50000"/>
                  </a:schemeClr>
                </a:solidFill>
              </a:rPr>
              <a:t>п.п</a:t>
            </a:r>
            <a:r>
              <a:rPr lang="ru-RU" sz="3200" dirty="0">
                <a:solidFill>
                  <a:schemeClr val="accent2">
                    <a:lumMod val="50000"/>
                  </a:schemeClr>
                </a:solidFill>
              </a:rPr>
              <a:t>. 9) п. 2 ст. 157 ТК РК</a:t>
            </a:r>
          </a:p>
        </p:txBody>
      </p:sp>
      <p:pic>
        <p:nvPicPr>
          <p:cNvPr id="5" name="Picture 2" descr="D:\colibri files\presentation\dark\for bullets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693" y="1251335"/>
            <a:ext cx="164020" cy="3280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948115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D:\colibri files\presentation\dark\основной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-3175"/>
            <a:ext cx="9217026" cy="6861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7458" name="Объект 2"/>
          <p:cNvSpPr>
            <a:spLocks noGrp="1"/>
          </p:cNvSpPr>
          <p:nvPr>
            <p:ph idx="1"/>
          </p:nvPr>
        </p:nvSpPr>
        <p:spPr>
          <a:xfrm>
            <a:off x="493712" y="1340768"/>
            <a:ext cx="8229600" cy="5222875"/>
          </a:xfrm>
        </p:spPr>
        <p:txBody>
          <a:bodyPr>
            <a:normAutofit/>
          </a:bodyPr>
          <a:lstStyle/>
          <a:p>
            <a:r>
              <a:rPr lang="ru-RU" altLang="ru-RU" sz="2400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С работником, достигшим пенсионного возраста и обладающим высоким профессиональным и квалификационным уровнем, с учетом его работоспособности трудовой договор может продлеваться ежегодно без ограничения, предусмотренного </a:t>
            </a:r>
            <a:r>
              <a:rPr lang="kk-KZ" altLang="ru-RU" sz="2400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частью</a:t>
            </a:r>
            <a:r>
              <a:rPr lang="ru-RU" altLang="ru-RU" sz="2400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 четвертым подпункта 2) пункта 1 статьи 30 Кодекса.</a:t>
            </a:r>
          </a:p>
          <a:p>
            <a:endParaRPr lang="ru-RU" altLang="ru-RU" sz="22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>
          <a:xfrm>
            <a:off x="6937442" y="6234572"/>
            <a:ext cx="2133600" cy="476250"/>
          </a:xfrm>
        </p:spPr>
        <p:txBody>
          <a:bodyPr/>
          <a:lstStyle/>
          <a:p>
            <a:pPr>
              <a:defRPr/>
            </a:pPr>
            <a:fld id="{C3545478-C66E-4C1B-832D-84446EC31714}" type="slidenum">
              <a:rPr lang="ru-RU" smtClean="0">
                <a:latin typeface="+mn-lt"/>
              </a:rPr>
              <a:pPr>
                <a:defRPr/>
              </a:pPr>
              <a:t>15</a:t>
            </a:fld>
            <a:endParaRPr lang="ru-RU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94434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D:\colibri files\presentation\dark\основной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-3175"/>
            <a:ext cx="9217026" cy="6861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93712" y="1313384"/>
            <a:ext cx="8229600" cy="5544616"/>
          </a:xfrm>
        </p:spPr>
        <p:txBody>
          <a:bodyPr>
            <a:normAutofit fontScale="77500" lnSpcReduction="20000"/>
          </a:bodyPr>
          <a:lstStyle/>
          <a:p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Расторжение трудового договора по инициативе работодателя с членами выборных профсоюзных органов, </a:t>
            </a:r>
            <a:r>
              <a:rPr lang="ru-RU" sz="2800" dirty="0">
                <a:solidFill>
                  <a:srgbClr val="FF0000"/>
                </a:solidFill>
              </a:rPr>
              <a:t>не освобожденными от основной работы</a:t>
            </a:r>
            <a:r>
              <a:rPr lang="ru-RU" sz="2800" dirty="0"/>
              <a:t>, 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допускается при соблюдении общего порядка расторжения трудового договора</a:t>
            </a:r>
            <a:r>
              <a:rPr lang="ru-RU" sz="2800" dirty="0"/>
              <a:t> </a:t>
            </a:r>
            <a:r>
              <a:rPr lang="ru-RU" sz="2800" dirty="0">
                <a:solidFill>
                  <a:srgbClr val="FF0000"/>
                </a:solidFill>
              </a:rPr>
              <a:t>с учетом мотивированного мнения профсоюзного органа, членами которого эти лица являются, </a:t>
            </a:r>
            <a:r>
              <a:rPr lang="ru-RU" sz="2800" u="sng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кроме случаев ликвидации юридического лица либо прекращения деятельности работодателя – физического лица. </a:t>
            </a:r>
          </a:p>
          <a:p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С не освобожденным от основной работы руководителем (председателем) профсоюзного органа не может быть расторгнут трудовой договор по инициативе работодателя</a:t>
            </a:r>
            <a:r>
              <a:rPr lang="ru-RU" sz="2800" dirty="0"/>
              <a:t> </a:t>
            </a:r>
            <a:r>
              <a:rPr lang="ru-RU" sz="2800" dirty="0">
                <a:solidFill>
                  <a:srgbClr val="FF0000"/>
                </a:solidFill>
              </a:rPr>
              <a:t>без мотивированного мнения вышестоящего профсоюзного органа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</a:rPr>
              <a:t>, </a:t>
            </a:r>
            <a:r>
              <a:rPr lang="ru-RU" sz="2800" b="1" dirty="0">
                <a:solidFill>
                  <a:schemeClr val="accent2">
                    <a:lumMod val="50000"/>
                  </a:schemeClr>
                </a:solidFill>
              </a:rPr>
              <a:t>кроме случаев ликвидации юридического лица либо прекращения деятельности работодателя – физического лица</a:t>
            </a:r>
            <a:r>
              <a:rPr lang="ru-RU" b="1" dirty="0">
                <a:solidFill>
                  <a:schemeClr val="accent2">
                    <a:lumMod val="50000"/>
                  </a:schemeClr>
                </a:solidFill>
              </a:rPr>
              <a:t>.</a:t>
            </a:r>
            <a:br>
              <a:rPr lang="ru-RU" b="1" dirty="0">
                <a:solidFill>
                  <a:schemeClr val="accent2">
                    <a:lumMod val="50000"/>
                  </a:schemeClr>
                </a:solidFill>
              </a:rPr>
            </a:br>
            <a:endParaRPr lang="ru-RU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27584" y="272356"/>
            <a:ext cx="8229600" cy="1143000"/>
          </a:xfrm>
        </p:spPr>
        <p:txBody>
          <a:bodyPr>
            <a:normAutofit/>
          </a:bodyPr>
          <a:lstStyle/>
          <a:p>
            <a:r>
              <a:rPr lang="ru-RU" sz="3200" dirty="0">
                <a:solidFill>
                  <a:schemeClr val="accent2">
                    <a:lumMod val="50000"/>
                  </a:schemeClr>
                </a:solidFill>
              </a:rPr>
              <a:t>ст. 26 Закона о профсоюзах</a:t>
            </a:r>
          </a:p>
        </p:txBody>
      </p:sp>
      <p:pic>
        <p:nvPicPr>
          <p:cNvPr id="5" name="Picture 2" descr="D:\colibri files\presentation\dark\for bullets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032" y="679835"/>
            <a:ext cx="164020" cy="3280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0271041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D:\colibri files\presentation\dark\основной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-3175"/>
            <a:ext cx="9217026" cy="6861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14052" y="1833739"/>
            <a:ext cx="8229600" cy="4525963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Учет 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мотивированного мнения профсоюзного органа </a:t>
            </a:r>
            <a:r>
              <a:rPr lang="ru-RU" sz="2400" dirty="0">
                <a:solidFill>
                  <a:srgbClr val="FF0000"/>
                </a:solidFill>
                <a:latin typeface="+mj-lt"/>
              </a:rPr>
              <a:t>при издании акта работодателя</a:t>
            </a:r>
            <a:r>
              <a:rPr lang="ru-RU" sz="2400" dirty="0">
                <a:latin typeface="+mj-lt"/>
              </a:rPr>
              <a:t> 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о наложении дисциплинарного взыскания и расторжении трудового договора с лицами, указанными в пунктах 1</a:t>
            </a: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 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и 2 настоящей статьи, </a:t>
            </a:r>
            <a:r>
              <a:rPr lang="ru-RU" sz="2400" b="1" dirty="0">
                <a:solidFill>
                  <a:srgbClr val="FF0000"/>
                </a:solidFill>
                <a:latin typeface="+mj-lt"/>
              </a:rPr>
              <a:t>производится в порядке, предусмотренном коллективным </a:t>
            </a:r>
            <a:r>
              <a:rPr lang="ru-RU" sz="2400" b="1" dirty="0" smtClean="0">
                <a:solidFill>
                  <a:srgbClr val="FF0000"/>
                </a:solidFill>
                <a:latin typeface="+mj-lt"/>
              </a:rPr>
              <a:t>договором.</a:t>
            </a:r>
            <a:endParaRPr lang="ru-RU" sz="2400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6" name="Заголовок 2"/>
          <p:cNvSpPr txBox="1">
            <a:spLocks/>
          </p:cNvSpPr>
          <p:nvPr/>
        </p:nvSpPr>
        <p:spPr>
          <a:xfrm>
            <a:off x="700738" y="679835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ru-RU" sz="3200" dirty="0" smtClean="0">
                <a:solidFill>
                  <a:schemeClr val="accent2">
                    <a:lumMod val="50000"/>
                  </a:schemeClr>
                </a:solidFill>
              </a:rPr>
              <a:t>ст. 26 Закона о профсоюзах</a:t>
            </a:r>
            <a:endParaRPr lang="ru-RU" sz="3200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7" name="Picture 2" descr="D:\colibri files\presentation\dark\for bullets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359" y="1007399"/>
            <a:ext cx="164020" cy="3280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7869139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D:\colibri files\presentation\dark\основной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-3175"/>
            <a:ext cx="9217026" cy="6861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93712" y="2060848"/>
            <a:ext cx="8229600" cy="3171808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</a:rPr>
              <a:t>о 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</a:rPr>
              <a:t>порядке учета мотивированного мнения органа профессионального союза при расторжении трудового договора с работниками, являющимися членами профессионального союза;</a:t>
            </a:r>
          </a:p>
          <a:p>
            <a:endParaRPr lang="ru-RU" sz="28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732823" y="695784"/>
            <a:ext cx="8229600" cy="1143000"/>
          </a:xfrm>
        </p:spPr>
        <p:txBody>
          <a:bodyPr>
            <a:normAutofit/>
          </a:bodyPr>
          <a:lstStyle/>
          <a:p>
            <a:r>
              <a:rPr lang="ru-RU" sz="3200" dirty="0">
                <a:solidFill>
                  <a:schemeClr val="accent2">
                    <a:lumMod val="50000"/>
                  </a:schemeClr>
                </a:solidFill>
              </a:rPr>
              <a:t>п.п.8) п. 2 ст. 157 ТК РК</a:t>
            </a:r>
          </a:p>
        </p:txBody>
      </p:sp>
      <p:pic>
        <p:nvPicPr>
          <p:cNvPr id="5" name="Picture 2" descr="D:\colibri files\presentation\dark\for bullets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401" y="1103263"/>
            <a:ext cx="164020" cy="3280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6113532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D:\colibri files\presentation\dark\основной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-3175"/>
            <a:ext cx="9217026" cy="6861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219" name="Объект 2"/>
          <p:cNvSpPr>
            <a:spLocks noGrp="1"/>
          </p:cNvSpPr>
          <p:nvPr>
            <p:ph idx="1"/>
          </p:nvPr>
        </p:nvSpPr>
        <p:spPr>
          <a:xfrm>
            <a:off x="493712" y="2122088"/>
            <a:ext cx="8229600" cy="4310062"/>
          </a:xfrm>
        </p:spPr>
        <p:txBody>
          <a:bodyPr/>
          <a:lstStyle/>
          <a:p>
            <a:r>
              <a:rPr lang="ru-RU" altLang="ru-RU" sz="2400" dirty="0">
                <a:solidFill>
                  <a:schemeClr val="accent2">
                    <a:lumMod val="50000"/>
                  </a:schemeClr>
                </a:solidFill>
              </a:rPr>
              <a:t>О</a:t>
            </a:r>
            <a:r>
              <a:rPr lang="ru-RU" altLang="ru-RU" sz="2400" dirty="0" smtClean="0">
                <a:solidFill>
                  <a:schemeClr val="accent2">
                    <a:lumMod val="50000"/>
                  </a:schemeClr>
                </a:solidFill>
              </a:rPr>
              <a:t>рганы профессиональных союзов, их объединений, </a:t>
            </a:r>
            <a:r>
              <a:rPr lang="ru-RU" altLang="ru-RU" sz="2400" dirty="0" smtClean="0">
                <a:solidFill>
                  <a:srgbClr val="FF0000"/>
                </a:solidFill>
              </a:rPr>
              <a:t>а при их отсутствии </a:t>
            </a:r>
            <a:r>
              <a:rPr lang="ru-RU" altLang="ru-RU" sz="2400" dirty="0" smtClean="0">
                <a:solidFill>
                  <a:schemeClr val="accent2">
                    <a:lumMod val="50000"/>
                  </a:schemeClr>
                </a:solidFill>
              </a:rPr>
              <a:t>выборные представители, избранные и уполномоченные на общем собрании (конференции) работников большинством голосов участников, при присутствии на нем не менее двух третей работников (делегатов конференции); </a:t>
            </a:r>
          </a:p>
          <a:p>
            <a:endParaRPr lang="ru-RU" altLang="ru-RU" dirty="0" smtClean="0"/>
          </a:p>
        </p:txBody>
      </p:sp>
      <p:sp>
        <p:nvSpPr>
          <p:cNvPr id="9220" name="Номер слайда 3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24B7DDFD-08E4-4CE1-8ED2-F1280E9C6426}" type="slidenum">
              <a:rPr lang="ru-RU" altLang="ru-RU" sz="1000" smtClean="0">
                <a:latin typeface="+mn-lt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19</a:t>
            </a:fld>
            <a:endParaRPr lang="ru-RU" altLang="ru-RU" sz="1000" dirty="0" smtClean="0">
              <a:latin typeface="+mn-lt"/>
            </a:endParaRPr>
          </a:p>
        </p:txBody>
      </p:sp>
      <p:sp>
        <p:nvSpPr>
          <p:cNvPr id="9218" name="Заголовок 1"/>
          <p:cNvSpPr>
            <a:spLocks noGrp="1"/>
          </p:cNvSpPr>
          <p:nvPr>
            <p:ph type="title"/>
          </p:nvPr>
        </p:nvSpPr>
        <p:spPr>
          <a:xfrm>
            <a:off x="885930" y="863856"/>
            <a:ext cx="7859216" cy="1143000"/>
          </a:xfrm>
        </p:spPr>
        <p:txBody>
          <a:bodyPr>
            <a:normAutofit/>
          </a:bodyPr>
          <a:lstStyle/>
          <a:p>
            <a:r>
              <a:rPr lang="ru-RU" altLang="ru-RU" sz="3200" dirty="0" smtClean="0">
                <a:solidFill>
                  <a:schemeClr val="accent2">
                    <a:lumMod val="50000"/>
                  </a:schemeClr>
                </a:solidFill>
              </a:rPr>
              <a:t>Представители </a:t>
            </a:r>
            <a:r>
              <a:rPr lang="ru-RU" altLang="ru-RU" sz="3200" dirty="0">
                <a:solidFill>
                  <a:schemeClr val="accent2">
                    <a:lumMod val="50000"/>
                  </a:schemeClr>
                </a:solidFill>
              </a:rPr>
              <a:t>работников  </a:t>
            </a:r>
          </a:p>
        </p:txBody>
      </p:sp>
      <p:pic>
        <p:nvPicPr>
          <p:cNvPr id="6" name="Picture 2" descr="D:\colibri files\presentation\dark\for bullets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945" y="1271335"/>
            <a:ext cx="164020" cy="3280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9825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D:\colibri files\presentation\dark\основной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-3175"/>
            <a:ext cx="9217026" cy="6861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4034" name="Номер слайда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0B216E9D-C4A2-4FD4-9EF3-5C222652D638}" type="slidenum">
              <a:rPr lang="ru-RU" altLang="ru-RU" sz="1000" smtClean="0">
                <a:latin typeface="+mn-lt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ru-RU" altLang="ru-RU" sz="1000" dirty="0" smtClean="0">
              <a:latin typeface="+mn-lt"/>
            </a:endParaRPr>
          </a:p>
        </p:txBody>
      </p:sp>
      <p:sp>
        <p:nvSpPr>
          <p:cNvPr id="378882" name="WordArt 2" descr="Зеленый мрамор"/>
          <p:cNvSpPr>
            <a:spLocks noChangeArrowheads="1" noChangeShapeType="1" noTextEdit="1"/>
          </p:cNvSpPr>
          <p:nvPr/>
        </p:nvSpPr>
        <p:spPr bwMode="auto">
          <a:xfrm>
            <a:off x="287684" y="2204864"/>
            <a:ext cx="8641655" cy="5760640"/>
          </a:xfrm>
          <a:prstGeom prst="rect">
            <a:avLst/>
          </a:prstGeom>
        </p:spPr>
        <p:txBody>
          <a:bodyPr wrap="none" fromWordArt="1">
            <a:prstTxWarp prst="textInflateBottom">
              <a:avLst>
                <a:gd name="adj" fmla="val 68083"/>
              </a:avLst>
            </a:prstTxWarp>
          </a:bodyPr>
          <a:lstStyle/>
          <a:p>
            <a:pPr algn="ctr"/>
            <a:r>
              <a:rPr lang="ru-RU" sz="2400" kern="10" dirty="0" smtClean="0">
                <a:ln w="9525">
                  <a:solidFill>
                    <a:srgbClr val="009999"/>
                  </a:solidFill>
                  <a:round/>
                  <a:headEnd/>
                  <a:tailEnd/>
                </a:ln>
                <a:solidFill>
                  <a:srgbClr val="009999"/>
                </a:solidFill>
                <a:latin typeface="Impact" panose="020B0806030902050204" pitchFamily="34" charset="0"/>
                <a:cs typeface="Arial"/>
              </a:rPr>
              <a:t>с р о к</a:t>
            </a:r>
          </a:p>
          <a:p>
            <a:pPr algn="ctr"/>
            <a:r>
              <a:rPr lang="ru-RU" sz="2400" kern="10" dirty="0" smtClean="0">
                <a:ln w="9525">
                  <a:solidFill>
                    <a:srgbClr val="009999"/>
                  </a:solidFill>
                  <a:round/>
                  <a:headEnd/>
                  <a:tailEnd/>
                </a:ln>
                <a:solidFill>
                  <a:srgbClr val="009999"/>
                </a:solidFill>
                <a:latin typeface="Impact" panose="020B0806030902050204" pitchFamily="34" charset="0"/>
                <a:cs typeface="Arial"/>
              </a:rPr>
              <a:t>трудового </a:t>
            </a:r>
          </a:p>
          <a:p>
            <a:pPr algn="ctr"/>
            <a:r>
              <a:rPr lang="ru-RU" sz="2400" kern="10" dirty="0" smtClean="0">
                <a:ln w="9525">
                  <a:solidFill>
                    <a:srgbClr val="009999"/>
                  </a:solidFill>
                  <a:round/>
                  <a:headEnd/>
                  <a:tailEnd/>
                </a:ln>
                <a:solidFill>
                  <a:srgbClr val="009999"/>
                </a:solidFill>
                <a:latin typeface="Impact" panose="020B0806030902050204" pitchFamily="34" charset="0"/>
                <a:cs typeface="Arial"/>
              </a:rPr>
              <a:t>Договора</a:t>
            </a:r>
            <a:endParaRPr lang="en-US" sz="2400" kern="10" dirty="0" smtClean="0">
              <a:ln w="9525">
                <a:solidFill>
                  <a:srgbClr val="009999"/>
                </a:solidFill>
                <a:round/>
                <a:headEnd/>
                <a:tailEnd/>
              </a:ln>
              <a:solidFill>
                <a:srgbClr val="009999"/>
              </a:solidFill>
              <a:latin typeface="Impact" panose="020B0806030902050204" pitchFamily="34" charset="0"/>
              <a:cs typeface="Arial"/>
            </a:endParaRPr>
          </a:p>
          <a:p>
            <a:pPr algn="ctr"/>
            <a:endParaRPr lang="ru-RU" sz="3600" kern="10" dirty="0" smtClean="0">
              <a:ln w="9525">
                <a:solidFill>
                  <a:srgbClr val="009999"/>
                </a:solidFill>
                <a:round/>
                <a:headEnd/>
                <a:tailEnd/>
              </a:ln>
              <a:solidFill>
                <a:srgbClr val="009999"/>
              </a:solidFill>
              <a:latin typeface="Arial"/>
              <a:cs typeface="Arial"/>
            </a:endParaRPr>
          </a:p>
          <a:p>
            <a:pPr algn="ctr"/>
            <a:r>
              <a:rPr lang="ru-RU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blipFill dpi="0" rotWithShape="1">
                  <a:blip r:embed="rId3"/>
                  <a:srcRect/>
                  <a:tile tx="0" ty="0" sx="100000" sy="100000" flip="none" algn="tl"/>
                </a:blipFill>
                <a:effectLst>
                  <a:outerShdw dist="102391" dir="427501" algn="ctr" rotWithShape="0">
                    <a:srgbClr val="D3395E"/>
                  </a:outerShdw>
                </a:effectLst>
                <a:latin typeface="Arial"/>
                <a:cs typeface="Arial"/>
              </a:rPr>
              <a:t> </a:t>
            </a:r>
            <a:endParaRPr lang="ru-RU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blipFill dpi="0" rotWithShape="1">
                <a:blip r:embed="rId3"/>
                <a:srcRect/>
                <a:tile tx="0" ty="0" sx="100000" sy="100000" flip="none" algn="tl"/>
              </a:blipFill>
              <a:effectLst>
                <a:outerShdw dist="102391" dir="427501" algn="ctr" rotWithShape="0">
                  <a:srgbClr val="D3395E"/>
                </a:outerShdw>
              </a:effectLst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94199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788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788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7888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788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88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D:\colibri files\presentation\dark\основной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-3175"/>
            <a:ext cx="9217026" cy="6861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42" name="Объект 2"/>
          <p:cNvSpPr>
            <a:spLocks noGrp="1"/>
          </p:cNvSpPr>
          <p:nvPr>
            <p:ph idx="1"/>
          </p:nvPr>
        </p:nvSpPr>
        <p:spPr>
          <a:xfrm>
            <a:off x="493712" y="1124744"/>
            <a:ext cx="8229600" cy="5318125"/>
          </a:xfrm>
        </p:spPr>
        <p:txBody>
          <a:bodyPr/>
          <a:lstStyle/>
          <a:p>
            <a:r>
              <a:rPr lang="ru-RU" altLang="ru-RU" sz="2400" dirty="0" smtClean="0">
                <a:solidFill>
                  <a:schemeClr val="accent2">
                    <a:lumMod val="50000"/>
                  </a:schemeClr>
                </a:solidFill>
              </a:rPr>
              <a:t>Работники, </a:t>
            </a:r>
            <a:r>
              <a:rPr lang="ru-RU" altLang="ru-RU" sz="2400" dirty="0" smtClean="0">
                <a:solidFill>
                  <a:srgbClr val="FF0000"/>
                </a:solidFill>
              </a:rPr>
              <a:t>не являющиеся членами профессионального союза</a:t>
            </a:r>
            <a:r>
              <a:rPr lang="ru-RU" altLang="ru-RU" sz="2400" dirty="0" smtClean="0"/>
              <a:t>, </a:t>
            </a:r>
            <a:r>
              <a:rPr lang="ru-RU" altLang="ru-RU" sz="2400" i="1" dirty="0" smtClean="0">
                <a:solidFill>
                  <a:schemeClr val="accent2">
                    <a:lumMod val="50000"/>
                  </a:schemeClr>
                </a:solidFill>
              </a:rPr>
              <a:t>не принимавшие участие в избрании выборных представителей работников</a:t>
            </a:r>
            <a:r>
              <a:rPr lang="ru-RU" altLang="ru-RU" sz="2400" i="1" dirty="0" smtClean="0"/>
              <a:t> </a:t>
            </a:r>
            <a:r>
              <a:rPr lang="ru-RU" altLang="ru-RU" sz="2400" dirty="0" smtClean="0">
                <a:solidFill>
                  <a:srgbClr val="FF0000"/>
                </a:solidFill>
              </a:rPr>
              <a:t>вправе делегировать право представлять их интересы </a:t>
            </a:r>
            <a:r>
              <a:rPr lang="ru-RU" altLang="ru-RU" sz="2400" b="1" dirty="0" smtClean="0">
                <a:solidFill>
                  <a:srgbClr val="FF0000"/>
                </a:solidFill>
              </a:rPr>
              <a:t>профсоюзным органам</a:t>
            </a:r>
            <a:r>
              <a:rPr lang="ru-RU" altLang="ru-RU" sz="2400" dirty="0" smtClean="0"/>
              <a:t>, </a:t>
            </a:r>
            <a:r>
              <a:rPr lang="ru-RU" altLang="ru-RU" sz="2400" i="1" dirty="0" smtClean="0">
                <a:solidFill>
                  <a:schemeClr val="accent2">
                    <a:lumMod val="50000"/>
                  </a:schemeClr>
                </a:solidFill>
              </a:rPr>
              <a:t>выборным представителям работников</a:t>
            </a:r>
            <a:r>
              <a:rPr lang="ru-RU" altLang="ru-RU" sz="2400" dirty="0" smtClean="0">
                <a:solidFill>
                  <a:schemeClr val="accent2">
                    <a:lumMod val="50000"/>
                  </a:schemeClr>
                </a:solidFill>
              </a:rPr>
              <a:t>. </a:t>
            </a:r>
          </a:p>
          <a:p>
            <a:r>
              <a:rPr lang="ru-RU" altLang="ru-RU" sz="2400" dirty="0" smtClean="0">
                <a:solidFill>
                  <a:schemeClr val="accent2">
                    <a:lumMod val="50000"/>
                  </a:schemeClr>
                </a:solidFill>
              </a:rPr>
              <a:t>На основании письменного заявления работника </a:t>
            </a:r>
            <a:r>
              <a:rPr lang="ru-RU" altLang="ru-RU" sz="2400" b="1" dirty="0" smtClean="0">
                <a:solidFill>
                  <a:srgbClr val="FF0000"/>
                </a:solidFill>
              </a:rPr>
              <a:t>профсоюзные органы, </a:t>
            </a:r>
            <a:r>
              <a:rPr lang="ru-RU" altLang="ru-RU" sz="2400" dirty="0" smtClean="0">
                <a:solidFill>
                  <a:schemeClr val="accent2">
                    <a:lumMod val="50000"/>
                  </a:schemeClr>
                </a:solidFill>
              </a:rPr>
              <a:t>выборные представители работников</a:t>
            </a:r>
            <a:r>
              <a:rPr lang="ru-RU" altLang="ru-RU" sz="2400" dirty="0" smtClean="0"/>
              <a:t> </a:t>
            </a:r>
            <a:r>
              <a:rPr lang="ru-RU" altLang="ru-RU" sz="2400" b="1" dirty="0" smtClean="0">
                <a:solidFill>
                  <a:srgbClr val="FF0000"/>
                </a:solidFill>
              </a:rPr>
              <a:t>обеспечивают представительство их интересов.</a:t>
            </a:r>
            <a:r>
              <a:rPr lang="ru-RU" altLang="ru-RU" sz="2400" b="1" dirty="0" smtClean="0"/>
              <a:t> </a:t>
            </a:r>
          </a:p>
          <a:p>
            <a:endParaRPr lang="ru-RU" altLang="ru-RU" sz="2800" dirty="0" smtClean="0"/>
          </a:p>
        </p:txBody>
      </p:sp>
      <p:sp>
        <p:nvSpPr>
          <p:cNvPr id="10243" name="Номер слайда 3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9242367C-43F3-44E1-81E6-397F29183613}" type="slidenum">
              <a:rPr lang="ru-RU" altLang="ru-RU" sz="1000" smtClean="0">
                <a:latin typeface="+mn-lt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20</a:t>
            </a:fld>
            <a:endParaRPr lang="ru-RU" altLang="ru-RU" sz="1000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763769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D:\colibri files\presentation\dark\основной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-3175"/>
            <a:ext cx="9217026" cy="6861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0339" name="Rectangle 3"/>
          <p:cNvSpPr>
            <a:spLocks noGrp="1" noChangeArrowheads="1"/>
          </p:cNvSpPr>
          <p:nvPr>
            <p:ph idx="1"/>
          </p:nvPr>
        </p:nvSpPr>
        <p:spPr>
          <a:xfrm>
            <a:off x="73025" y="836712"/>
            <a:ext cx="9144000" cy="6858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altLang="ru-RU" dirty="0" smtClean="0"/>
              <a:t>  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altLang="ru-RU" b="1" dirty="0" smtClean="0">
                <a:solidFill>
                  <a:srgbClr val="0033CC"/>
                </a:solidFill>
              </a:rPr>
              <a:t>	</a:t>
            </a:r>
            <a:r>
              <a:rPr lang="ru-RU" altLang="ru-RU" sz="2400" b="1" dirty="0">
                <a:solidFill>
                  <a:schemeClr val="accent2">
                    <a:lumMod val="50000"/>
                  </a:schemeClr>
                </a:solidFill>
                <a:latin typeface="Lucida Sans Unicode (Body)"/>
              </a:rPr>
              <a:t>а</a:t>
            </a:r>
            <a:r>
              <a:rPr lang="ru-RU" altLang="ru-RU" sz="2400" b="1" dirty="0" smtClean="0">
                <a:solidFill>
                  <a:schemeClr val="accent2">
                    <a:lumMod val="50000"/>
                  </a:schemeClr>
                </a:solidFill>
                <a:latin typeface="Lucida Sans Unicode (Body)"/>
              </a:rPr>
              <a:t>кты работодателя - </a:t>
            </a:r>
            <a:r>
              <a:rPr lang="ru-RU" altLang="ru-RU" sz="2400" dirty="0" smtClean="0">
                <a:solidFill>
                  <a:schemeClr val="accent2">
                    <a:lumMod val="50000"/>
                  </a:schemeClr>
                </a:solidFill>
                <a:latin typeface="Lucida Sans Unicode (Body)"/>
              </a:rPr>
              <a:t>приказы, распоряжения, инструкции, </a:t>
            </a:r>
            <a:r>
              <a:rPr lang="ru-RU" altLang="ru-RU" sz="2400" dirty="0" smtClean="0">
                <a:solidFill>
                  <a:srgbClr val="FF0000"/>
                </a:solidFill>
                <a:latin typeface="Lucida Sans Unicode (Body)"/>
              </a:rPr>
              <a:t>правила</a:t>
            </a:r>
            <a:r>
              <a:rPr lang="ru-RU" altLang="ru-RU" sz="2400" dirty="0" smtClean="0">
                <a:latin typeface="Lucida Sans Unicode (Body)"/>
              </a:rPr>
              <a:t>, </a:t>
            </a:r>
            <a:r>
              <a:rPr lang="ru-RU" altLang="ru-RU" sz="2400" dirty="0" smtClean="0">
                <a:solidFill>
                  <a:schemeClr val="accent2">
                    <a:lumMod val="50000"/>
                  </a:schemeClr>
                </a:solidFill>
                <a:latin typeface="Lucida Sans Unicode (Body)"/>
              </a:rPr>
              <a:t>положения</a:t>
            </a:r>
            <a:r>
              <a:rPr lang="ru-RU" altLang="ru-RU" sz="2400" dirty="0" smtClean="0">
                <a:latin typeface="Lucida Sans Unicode (Body)"/>
              </a:rPr>
              <a:t>, </a:t>
            </a:r>
            <a:r>
              <a:rPr lang="ru-RU" altLang="ru-RU" sz="2400" dirty="0" smtClean="0">
                <a:solidFill>
                  <a:srgbClr val="FF0000"/>
                </a:solidFill>
                <a:latin typeface="Lucida Sans Unicode (Body)"/>
              </a:rPr>
              <a:t>графики сменности, графики вахт, графики отпусков</a:t>
            </a:r>
            <a:r>
              <a:rPr lang="ru-RU" altLang="ru-RU" sz="2400" dirty="0" smtClean="0">
                <a:latin typeface="Lucida Sans Unicode (Body)"/>
              </a:rPr>
              <a:t>,</a:t>
            </a:r>
            <a:r>
              <a:rPr lang="ru-RU" altLang="ru-RU" sz="2400" b="1" dirty="0" smtClean="0">
                <a:latin typeface="Lucida Sans Unicode (Body)"/>
              </a:rPr>
              <a:t> </a:t>
            </a:r>
            <a:r>
              <a:rPr lang="ru-RU" altLang="ru-RU" sz="2400" dirty="0" smtClean="0">
                <a:solidFill>
                  <a:schemeClr val="accent2">
                    <a:lumMod val="50000"/>
                  </a:schemeClr>
                </a:solidFill>
                <a:latin typeface="Lucida Sans Unicode (Body)"/>
              </a:rPr>
              <a:t>издаваемые работодателем;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ru-RU" sz="2400" b="1" dirty="0" smtClean="0">
                <a:solidFill>
                  <a:schemeClr val="accent2">
                    <a:lumMod val="50000"/>
                  </a:schemeClr>
                </a:solidFill>
                <a:latin typeface="Lucida Sans Unicode (Body)"/>
              </a:rPr>
              <a:t>		</a:t>
            </a:r>
            <a:endParaRPr lang="ru-RU" altLang="ru-RU" sz="2400" b="1" dirty="0" smtClean="0">
              <a:solidFill>
                <a:schemeClr val="accent2">
                  <a:lumMod val="50000"/>
                </a:schemeClr>
              </a:solidFill>
              <a:latin typeface="Lucida Sans Unicode (Body)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ru-RU" sz="2400" b="1" dirty="0" smtClean="0">
                <a:solidFill>
                  <a:schemeClr val="accent2">
                    <a:lumMod val="50000"/>
                  </a:schemeClr>
                </a:solidFill>
                <a:latin typeface="Lucida Sans Unicode (Body)"/>
              </a:rPr>
              <a:t>   </a:t>
            </a:r>
            <a:r>
              <a:rPr lang="ru-RU" altLang="ru-RU" sz="2400" b="1" dirty="0">
                <a:solidFill>
                  <a:schemeClr val="accent2">
                    <a:lumMod val="50000"/>
                  </a:schemeClr>
                </a:solidFill>
                <a:latin typeface="Lucida Sans Unicode (Body)"/>
              </a:rPr>
              <a:t>т</a:t>
            </a:r>
            <a:r>
              <a:rPr lang="ru-RU" altLang="ru-RU" sz="2400" b="1" dirty="0" smtClean="0">
                <a:solidFill>
                  <a:schemeClr val="accent2">
                    <a:lumMod val="50000"/>
                  </a:schemeClr>
                </a:solidFill>
                <a:latin typeface="Lucida Sans Unicode (Body)"/>
              </a:rPr>
              <a:t>рудовой распорядок - порядок регулирования отношений по организации труда работников и работодателя</a:t>
            </a:r>
            <a:r>
              <a:rPr lang="ru-RU" altLang="ru-RU" sz="2400" dirty="0" smtClean="0">
                <a:solidFill>
                  <a:schemeClr val="accent2">
                    <a:lumMod val="50000"/>
                  </a:schemeClr>
                </a:solidFill>
                <a:latin typeface="Lucida Sans Unicode (Body)"/>
              </a:rPr>
              <a:t> </a:t>
            </a:r>
            <a:endParaRPr lang="en-US" altLang="ru-RU" sz="2400" dirty="0" smtClean="0">
              <a:solidFill>
                <a:schemeClr val="accent2">
                  <a:lumMod val="50000"/>
                </a:schemeClr>
              </a:solidFill>
              <a:latin typeface="Lucida Sans Unicode (Body)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ru-RU" sz="2400" dirty="0" smtClean="0">
                <a:solidFill>
                  <a:schemeClr val="accent2">
                    <a:lumMod val="50000"/>
                  </a:schemeClr>
                </a:solidFill>
                <a:latin typeface="Lucida Sans Unicode (Body)"/>
              </a:rPr>
              <a:t>		</a:t>
            </a:r>
            <a:endParaRPr lang="ru-RU" altLang="ru-RU" sz="2400" dirty="0" smtClean="0">
              <a:solidFill>
                <a:schemeClr val="accent2">
                  <a:lumMod val="50000"/>
                </a:schemeClr>
              </a:solidFill>
              <a:latin typeface="Lucida Sans Unicode (Body)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altLang="ru-RU" sz="2400" dirty="0" smtClean="0">
                <a:solidFill>
                  <a:schemeClr val="accent2">
                    <a:lumMod val="50000"/>
                  </a:schemeClr>
                </a:solidFill>
                <a:latin typeface="Lucida Sans Unicode (Body)"/>
              </a:rPr>
              <a:t>   Правила трудового распорядка утверждаются работодателем.</a:t>
            </a:r>
            <a:r>
              <a:rPr lang="en-US" altLang="ru-RU" sz="2400" dirty="0" smtClean="0">
                <a:solidFill>
                  <a:schemeClr val="accent2">
                    <a:lumMod val="50000"/>
                  </a:schemeClr>
                </a:solidFill>
                <a:latin typeface="Lucida Sans Unicode (Body)"/>
              </a:rPr>
              <a:t>	</a:t>
            </a:r>
            <a:endParaRPr lang="ru-RU" altLang="ru-RU" sz="2400" dirty="0" smtClean="0">
              <a:solidFill>
                <a:schemeClr val="accent2">
                  <a:lumMod val="50000"/>
                </a:schemeClr>
              </a:solidFill>
              <a:latin typeface="Lucida Sans Unicode (Body)"/>
            </a:endParaRPr>
          </a:p>
        </p:txBody>
      </p:sp>
      <p:sp>
        <p:nvSpPr>
          <p:cNvPr id="8194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647272" y="6407944"/>
            <a:ext cx="496728" cy="365125"/>
          </a:xfrm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589C4047-357F-4952-9C9F-C98C0B7F41C7}" type="slidenum">
              <a:rPr lang="ru-RU" altLang="ru-RU" sz="1000" smtClean="0">
                <a:latin typeface="+mn-lt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21</a:t>
            </a:fld>
            <a:endParaRPr lang="ru-RU" altLang="ru-RU" sz="1000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169765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70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70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70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70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70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270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70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70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270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70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70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270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70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70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270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70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70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270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D:\colibri files\presentation\dark\основной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-3175"/>
            <a:ext cx="9217026" cy="6861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611188" y="1268760"/>
            <a:ext cx="8281987" cy="5400328"/>
          </a:xfrm>
        </p:spPr>
        <p:txBody>
          <a:bodyPr>
            <a:normAutofit/>
          </a:bodyPr>
          <a:lstStyle/>
          <a:p>
            <a:pPr eaLnBrk="1" hangingPunct="1">
              <a:buFont typeface="Wingdings" pitchFamily="2" charset="2"/>
              <a:buNone/>
            </a:pPr>
            <a:r>
              <a:rPr lang="ru-RU" altLang="ru-RU" sz="2400" b="1" dirty="0" smtClean="0">
                <a:solidFill>
                  <a:schemeClr val="accent2">
                    <a:lumMod val="50000"/>
                  </a:schemeClr>
                </a:solidFill>
              </a:rPr>
              <a:t>   В случаях, предусмотренных </a:t>
            </a:r>
            <a:r>
              <a:rPr lang="ru-RU" altLang="ru-RU" sz="2400" dirty="0" smtClean="0">
                <a:solidFill>
                  <a:srgbClr val="FF0000"/>
                </a:solidFill>
              </a:rPr>
              <a:t>соглашениями, </a:t>
            </a:r>
            <a:r>
              <a:rPr lang="ru-RU" altLang="ru-RU" sz="2400" b="1" dirty="0" smtClean="0">
                <a:solidFill>
                  <a:schemeClr val="accent2">
                    <a:lumMod val="50000"/>
                  </a:schemeClr>
                </a:solidFill>
              </a:rPr>
              <a:t>коллективным договором, работодатель принимает акты с учетом мнения представителей работников.</a:t>
            </a:r>
            <a:r>
              <a:rPr lang="ru-RU" altLang="ru-RU" sz="24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</a:p>
          <a:p>
            <a:pPr eaLnBrk="1" hangingPunct="1">
              <a:buFont typeface="Wingdings" pitchFamily="2" charset="2"/>
              <a:buNone/>
            </a:pPr>
            <a:endParaRPr lang="ru-RU" altLang="ru-RU" sz="2400" b="1" dirty="0" smtClean="0"/>
          </a:p>
          <a:p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</a:rPr>
              <a:t>Ст. 157 ТК</a:t>
            </a:r>
          </a:p>
          <a:p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</a:rPr>
              <a:t>В 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</a:rPr>
              <a:t>коллективный договор </a:t>
            </a: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</a:rPr>
              <a:t>включаются 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</a:rPr>
              <a:t>следующие положения:</a:t>
            </a:r>
          </a:p>
          <a:p>
            <a:r>
              <a:rPr lang="ru-RU" sz="2400" dirty="0">
                <a:solidFill>
                  <a:srgbClr val="FF0000"/>
                </a:solidFill>
              </a:rPr>
              <a:t>8) об актах работодателя, требующих учета мнения представителей работников</a:t>
            </a:r>
            <a:r>
              <a:rPr lang="kk-KZ" sz="2400" dirty="0">
                <a:solidFill>
                  <a:srgbClr val="FF0000"/>
                </a:solidFill>
              </a:rPr>
              <a:t>.</a:t>
            </a:r>
            <a:endParaRPr lang="ru-RU" sz="2400" dirty="0">
              <a:solidFill>
                <a:srgbClr val="FF0000"/>
              </a:solidFill>
            </a:endParaRPr>
          </a:p>
          <a:p>
            <a:pPr eaLnBrk="1" hangingPunct="1"/>
            <a:endParaRPr lang="ru-RU" altLang="ru-RU" sz="2400" dirty="0" smtClean="0"/>
          </a:p>
        </p:txBody>
      </p:sp>
      <p:sp>
        <p:nvSpPr>
          <p:cNvPr id="11266" name="Номер слайда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8F2A5850-2CCF-4E3B-9F03-473B32915710}" type="slidenum">
              <a:rPr lang="ru-RU" altLang="ru-RU" sz="1000" smtClean="0">
                <a:latin typeface="+mn-lt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22</a:t>
            </a:fld>
            <a:endParaRPr lang="ru-RU" altLang="ru-RU" sz="1000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772559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2" descr="D:\colibri files\presentation\dark\основной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-3176"/>
            <a:ext cx="9217026" cy="6861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FD9266-11A9-4528-85B6-0E2931D628EC}" type="slidenum">
              <a:rPr lang="ru-RU"/>
              <a:pPr>
                <a:defRPr/>
              </a:pPr>
              <a:t>3</a:t>
            </a:fld>
            <a:endParaRPr lang="ru-RU"/>
          </a:p>
        </p:txBody>
      </p:sp>
      <p:sp>
        <p:nvSpPr>
          <p:cNvPr id="45059" name="Text Box 2"/>
          <p:cNvSpPr txBox="1">
            <a:spLocks noChangeArrowheads="1"/>
          </p:cNvSpPr>
          <p:nvPr/>
        </p:nvSpPr>
        <p:spPr bwMode="auto">
          <a:xfrm>
            <a:off x="179388" y="0"/>
            <a:ext cx="489743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ru-RU" altLang="ru-RU" sz="2400" b="1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на неопределенный срок</a:t>
            </a:r>
          </a:p>
        </p:txBody>
      </p:sp>
      <p:sp>
        <p:nvSpPr>
          <p:cNvPr id="45060" name="Text Box 3"/>
          <p:cNvSpPr txBox="1">
            <a:spLocks noChangeArrowheads="1"/>
          </p:cNvSpPr>
          <p:nvPr/>
        </p:nvSpPr>
        <p:spPr bwMode="auto">
          <a:xfrm>
            <a:off x="323850" y="1557338"/>
            <a:ext cx="460851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endParaRPr lang="ru-RU" altLang="ru-RU" sz="1800"/>
          </a:p>
        </p:txBody>
      </p:sp>
      <p:sp>
        <p:nvSpPr>
          <p:cNvPr id="45061" name="Text Box 4"/>
          <p:cNvSpPr txBox="1">
            <a:spLocks noChangeArrowheads="1"/>
          </p:cNvSpPr>
          <p:nvPr/>
        </p:nvSpPr>
        <p:spPr bwMode="auto">
          <a:xfrm>
            <a:off x="179388" y="620713"/>
            <a:ext cx="8569325" cy="4062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80000"/>
              </a:lnSpc>
              <a:buClrTx/>
              <a:buFontTx/>
              <a:buNone/>
            </a:pPr>
            <a:r>
              <a:rPr lang="ru-RU" altLang="ru-RU" sz="2400" b="1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на определенный срок </a:t>
            </a:r>
            <a:r>
              <a:rPr lang="ru-RU" altLang="ru-RU" sz="2400" b="1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НЕ МЕНЕЕ </a:t>
            </a:r>
            <a:r>
              <a:rPr lang="ru-RU" altLang="ru-RU" sz="2400" b="1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одного года</a:t>
            </a:r>
          </a:p>
        </p:txBody>
      </p:sp>
      <p:sp>
        <p:nvSpPr>
          <p:cNvPr id="45062" name="Text Box 5"/>
          <p:cNvSpPr txBox="1">
            <a:spLocks noChangeArrowheads="1"/>
          </p:cNvSpPr>
          <p:nvPr/>
        </p:nvSpPr>
        <p:spPr bwMode="auto">
          <a:xfrm>
            <a:off x="323850" y="1268413"/>
            <a:ext cx="3671888" cy="27699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 typeface="Wingdings" pitchFamily="2" charset="2"/>
              <a:buNone/>
            </a:pPr>
            <a:r>
              <a:rPr lang="ru-RU" altLang="ru-RU" sz="2200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При истечении срока трудового договора стороны </a:t>
            </a:r>
            <a:r>
              <a:rPr lang="ru-RU" altLang="ru-RU" sz="2200" b="1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вправе продлить </a:t>
            </a:r>
            <a:r>
              <a:rPr lang="ru-RU" altLang="ru-RU" sz="2200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его на неопределенный или определенный срок не менее одного года. </a:t>
            </a:r>
            <a:r>
              <a:rPr lang="ru-RU" altLang="ru-RU" sz="2000" dirty="0">
                <a:latin typeface="+mj-lt"/>
              </a:rPr>
              <a:t>   </a:t>
            </a:r>
          </a:p>
          <a:p>
            <a:pPr eaLnBrk="1" hangingPunct="1">
              <a:spcBef>
                <a:spcPct val="0"/>
              </a:spcBef>
              <a:buClrTx/>
              <a:buFont typeface="Wingdings" pitchFamily="2" charset="2"/>
              <a:buNone/>
            </a:pPr>
            <a:endParaRPr lang="ru-RU" altLang="ru-RU" sz="2000" dirty="0">
              <a:latin typeface="+mj-lt"/>
            </a:endParaRPr>
          </a:p>
        </p:txBody>
      </p:sp>
      <p:sp>
        <p:nvSpPr>
          <p:cNvPr id="45063" name="Text Box 6"/>
          <p:cNvSpPr txBox="1">
            <a:spLocks noChangeArrowheads="1"/>
          </p:cNvSpPr>
          <p:nvPr/>
        </p:nvSpPr>
        <p:spPr bwMode="auto">
          <a:xfrm>
            <a:off x="4461670" y="1268413"/>
            <a:ext cx="4427150" cy="30623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80000"/>
              </a:lnSpc>
              <a:buClrTx/>
              <a:buFont typeface="Wingdings" pitchFamily="2" charset="2"/>
              <a:buNone/>
            </a:pPr>
            <a:r>
              <a:rPr lang="ru-RU" altLang="ru-RU" sz="2000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В случае истечения срока действия трудового договора</a:t>
            </a:r>
            <a:r>
              <a:rPr lang="kk-KZ" altLang="ru-RU" sz="2000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,</a:t>
            </a:r>
            <a:r>
              <a:rPr lang="ru-RU" altLang="ru-RU" sz="2000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 если ни одна из сторон в течение последнего рабочего дня (смены) </a:t>
            </a:r>
            <a:r>
              <a:rPr lang="ru-RU" altLang="ru-RU" sz="2000" dirty="0">
                <a:solidFill>
                  <a:srgbClr val="FF0000"/>
                </a:solidFill>
                <a:latin typeface="+mj-lt"/>
              </a:rPr>
              <a:t>письменно не уведомила о прекращении трудовых отношений, то он считается продленным на тот же срок, на который был ранее заключен</a:t>
            </a:r>
            <a:r>
              <a:rPr lang="ru-RU" altLang="ru-RU" sz="2000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, за исключением случаев, предусмотренных пунктом 2 статьи 5</a:t>
            </a:r>
            <a:r>
              <a:rPr lang="kk-KZ" altLang="ru-RU" sz="2000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1</a:t>
            </a:r>
            <a:r>
              <a:rPr lang="ru-RU" altLang="ru-RU" sz="2000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 Кодекса</a:t>
            </a:r>
            <a:r>
              <a:rPr lang="kk-KZ" altLang="ru-RU" sz="2000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.</a:t>
            </a:r>
            <a:endParaRPr lang="ru-RU" altLang="ru-RU" sz="20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45064" name="Text Box 7"/>
          <p:cNvSpPr txBox="1">
            <a:spLocks noChangeArrowheads="1"/>
          </p:cNvSpPr>
          <p:nvPr/>
        </p:nvSpPr>
        <p:spPr bwMode="auto">
          <a:xfrm>
            <a:off x="539553" y="4869160"/>
            <a:ext cx="8047236" cy="16927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kk-KZ" altLang="ru-RU" sz="2000" b="1" dirty="0">
                <a:solidFill>
                  <a:srgbClr val="FF0000"/>
                </a:solidFill>
                <a:latin typeface="+mj-lt"/>
              </a:rPr>
              <a:t>Количество</a:t>
            </a:r>
            <a:r>
              <a:rPr lang="ru-RU" altLang="ru-RU" sz="2000" b="1" dirty="0">
                <a:solidFill>
                  <a:srgbClr val="FF0000"/>
                </a:solidFill>
                <a:latin typeface="+mj-lt"/>
              </a:rPr>
              <a:t> продлений срока трудового договора, заключенного на определенный срок не менее одного года, не может превышать двух раз</a:t>
            </a:r>
            <a:r>
              <a:rPr lang="kk-KZ" altLang="ru-RU" sz="2000" b="1" dirty="0">
                <a:solidFill>
                  <a:srgbClr val="FF0000"/>
                </a:solidFill>
                <a:latin typeface="+mj-lt"/>
              </a:rPr>
              <a:t>.</a:t>
            </a:r>
            <a:endParaRPr lang="ru-RU" altLang="ru-RU" sz="2000" b="1" dirty="0">
              <a:solidFill>
                <a:srgbClr val="FF0000"/>
              </a:solidFill>
              <a:latin typeface="+mj-lt"/>
            </a:endParaRPr>
          </a:p>
          <a:p>
            <a:r>
              <a:rPr lang="kk-KZ" altLang="ru-RU" sz="2000" b="1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При продолжении трудовых отношений трудовой договор считается заключенным на неопределенный срок;</a:t>
            </a:r>
            <a:endParaRPr lang="ru-RU" altLang="ru-RU" sz="2000" b="1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45065" name="Line 8"/>
          <p:cNvSpPr>
            <a:spLocks noChangeShapeType="1"/>
          </p:cNvSpPr>
          <p:nvPr/>
        </p:nvSpPr>
        <p:spPr bwMode="auto">
          <a:xfrm>
            <a:off x="4211638" y="1268413"/>
            <a:ext cx="0" cy="32115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5066" name="Line 9"/>
          <p:cNvSpPr>
            <a:spLocks noChangeShapeType="1"/>
          </p:cNvSpPr>
          <p:nvPr/>
        </p:nvSpPr>
        <p:spPr bwMode="auto">
          <a:xfrm>
            <a:off x="2012950" y="4508278"/>
            <a:ext cx="48974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5067" name="Line 10"/>
          <p:cNvSpPr>
            <a:spLocks noChangeShapeType="1"/>
          </p:cNvSpPr>
          <p:nvPr/>
        </p:nvSpPr>
        <p:spPr bwMode="auto">
          <a:xfrm flipH="1">
            <a:off x="1187624" y="1052513"/>
            <a:ext cx="1440482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5068" name="Line 11"/>
          <p:cNvSpPr>
            <a:spLocks noChangeShapeType="1"/>
          </p:cNvSpPr>
          <p:nvPr/>
        </p:nvSpPr>
        <p:spPr bwMode="auto">
          <a:xfrm>
            <a:off x="5219700" y="1052513"/>
            <a:ext cx="1584548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5069" name="Line 12"/>
          <p:cNvSpPr>
            <a:spLocks noChangeShapeType="1"/>
          </p:cNvSpPr>
          <p:nvPr/>
        </p:nvSpPr>
        <p:spPr bwMode="auto">
          <a:xfrm>
            <a:off x="4211638" y="1416487"/>
            <a:ext cx="0" cy="345267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5849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D:\colibri files\presentation\dark\основной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-3175"/>
            <a:ext cx="9217026" cy="6861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11560" y="2492896"/>
            <a:ext cx="8229600" cy="3514395"/>
          </a:xfrm>
        </p:spPr>
        <p:txBody>
          <a:bodyPr>
            <a:normAutofit/>
          </a:bodyPr>
          <a:lstStyle/>
          <a:p>
            <a:r>
              <a:rPr lang="ru-RU" sz="2200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Течение срока, определяемого периодом времени, </a:t>
            </a:r>
            <a:r>
              <a:rPr lang="ru-RU" sz="2200" dirty="0">
                <a:solidFill>
                  <a:srgbClr val="FF0000"/>
                </a:solidFill>
                <a:latin typeface="+mj-lt"/>
              </a:rPr>
              <a:t>начинается на следующий день после календарной даты</a:t>
            </a:r>
            <a:r>
              <a:rPr lang="ru-RU" sz="2200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, наступления события, которыми определено его начало.</a:t>
            </a:r>
          </a:p>
          <a:p>
            <a:endParaRPr lang="ru-RU" sz="1900" dirty="0">
              <a:solidFill>
                <a:schemeClr val="accent5">
                  <a:lumMod val="50000"/>
                </a:schemeClr>
              </a:solidFill>
              <a:latin typeface="PF Din Text Cond Pro Light" panose="02000000000000000000" pitchFamily="2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745740" y="977576"/>
            <a:ext cx="7725544" cy="1143000"/>
          </a:xfrm>
        </p:spPr>
        <p:txBody>
          <a:bodyPr>
            <a:normAutofit/>
          </a:bodyPr>
          <a:lstStyle/>
          <a:p>
            <a:r>
              <a:rPr lang="ru-RU" sz="3200" dirty="0">
                <a:solidFill>
                  <a:schemeClr val="accent2">
                    <a:lumMod val="50000"/>
                  </a:schemeClr>
                </a:solidFill>
              </a:rPr>
              <a:t>п</a:t>
            </a:r>
            <a:r>
              <a:rPr lang="ru-RU" sz="3200" dirty="0" smtClean="0">
                <a:solidFill>
                  <a:schemeClr val="accent2">
                    <a:lumMod val="50000"/>
                  </a:schemeClr>
                </a:solidFill>
              </a:rPr>
              <a:t>. 3 ст. 13 ТК РК</a:t>
            </a:r>
            <a:br>
              <a:rPr lang="ru-RU" sz="3200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sz="3200" dirty="0" smtClean="0">
                <a:solidFill>
                  <a:schemeClr val="accent2">
                    <a:lumMod val="50000"/>
                  </a:schemeClr>
                </a:solidFill>
                <a:effectLst/>
              </a:rPr>
              <a:t>Исчисление </a:t>
            </a:r>
            <a:r>
              <a:rPr lang="ru-RU" sz="3200" dirty="0">
                <a:solidFill>
                  <a:schemeClr val="accent2">
                    <a:lumMod val="50000"/>
                  </a:schemeClr>
                </a:solidFill>
                <a:effectLst/>
              </a:rPr>
              <a:t>сроков</a:t>
            </a:r>
            <a:endParaRPr lang="ru-RU" sz="3200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5" name="Picture 2" descr="D:\colibri files\presentation\dark\for bullets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860" y="1124744"/>
            <a:ext cx="164020" cy="3280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024197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D:\colibri files\presentation\dark\основной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-3175"/>
            <a:ext cx="9217026" cy="6861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6083" name="Rectangle 3"/>
          <p:cNvSpPr>
            <a:spLocks noGrp="1" noChangeArrowheads="1"/>
          </p:cNvSpPr>
          <p:nvPr>
            <p:ph idx="1"/>
          </p:nvPr>
        </p:nvSpPr>
        <p:spPr>
          <a:xfrm>
            <a:off x="427037" y="1124744"/>
            <a:ext cx="8362950" cy="6264275"/>
          </a:xfrm>
        </p:spPr>
        <p:txBody>
          <a:bodyPr>
            <a:normAutofit/>
          </a:bodyPr>
          <a:lstStyle/>
          <a:p>
            <a:r>
              <a:rPr lang="ru-RU" altLang="ru-RU" sz="2200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В случае, если на день истечения срока трудового договора, </a:t>
            </a:r>
            <a:r>
              <a:rPr lang="ru-RU" altLang="ru-RU" sz="2200" u="sng" dirty="0" smtClean="0">
                <a:solidFill>
                  <a:srgbClr val="FF0000"/>
                </a:solidFill>
                <a:latin typeface="+mj-lt"/>
              </a:rPr>
              <a:t>заключенного на определенный срок не менее одного года</a:t>
            </a:r>
            <a:r>
              <a:rPr lang="ru-RU" altLang="ru-RU" sz="2200" dirty="0" smtClean="0">
                <a:solidFill>
                  <a:srgbClr val="FF0000"/>
                </a:solidFill>
                <a:latin typeface="+mj-lt"/>
              </a:rPr>
              <a:t>,</a:t>
            </a:r>
            <a:r>
              <a:rPr lang="ru-RU" altLang="ru-RU" sz="2200" dirty="0" smtClean="0">
                <a:latin typeface="+mj-lt"/>
              </a:rPr>
              <a:t> </a:t>
            </a:r>
            <a:r>
              <a:rPr lang="ru-RU" altLang="ru-RU" sz="2200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беременная женщина представит медицинское заключение о беременности сроком двенадцать и более недель,</a:t>
            </a:r>
            <a:r>
              <a:rPr lang="ru-RU" altLang="ru-RU" sz="2200" dirty="0" smtClean="0">
                <a:latin typeface="+mj-lt"/>
              </a:rPr>
              <a:t> </a:t>
            </a:r>
            <a:r>
              <a:rPr lang="ru-RU" altLang="ru-RU" sz="2200" dirty="0" smtClean="0">
                <a:solidFill>
                  <a:srgbClr val="FF0000"/>
                </a:solidFill>
                <a:latin typeface="+mj-lt"/>
              </a:rPr>
              <a:t>а также работник, имеющий ребенка </a:t>
            </a:r>
            <a:r>
              <a:rPr lang="ru-RU" altLang="ru-RU" sz="2200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в возрасте до трех лет усыновивший </a:t>
            </a:r>
            <a:r>
              <a:rPr lang="kk-KZ" altLang="ru-RU" sz="2200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(</a:t>
            </a:r>
            <a:r>
              <a:rPr lang="ru-RU" altLang="ru-RU" sz="2200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удочеривший</a:t>
            </a:r>
            <a:r>
              <a:rPr lang="kk-KZ" altLang="ru-RU" sz="2200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)</a:t>
            </a:r>
            <a:r>
              <a:rPr lang="ru-RU" altLang="ru-RU" sz="2200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 ребенка </a:t>
            </a:r>
            <a:r>
              <a:rPr lang="ru-RU" altLang="ru-RU" sz="2200" dirty="0" smtClean="0">
                <a:solidFill>
                  <a:srgbClr val="FF0000"/>
                </a:solidFill>
                <a:latin typeface="+mj-lt"/>
              </a:rPr>
              <a:t>и пожелавший использовать свое право на отпуск </a:t>
            </a:r>
            <a:r>
              <a:rPr lang="ru-RU" altLang="ru-RU" sz="2200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без сохранения заработной платы по уходу за ребенком, представит письменное заявление о продлении срока трудового договора, кроме случаев замещения </a:t>
            </a:r>
            <a:r>
              <a:rPr lang="kk-KZ" altLang="ru-RU" sz="2200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временно </a:t>
            </a:r>
            <a:r>
              <a:rPr lang="ru-RU" altLang="ru-RU" sz="2200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отсутствующего работника, то </a:t>
            </a:r>
            <a:r>
              <a:rPr lang="ru-RU" altLang="ru-RU" sz="2200" b="1" dirty="0" smtClean="0">
                <a:solidFill>
                  <a:srgbClr val="FF0000"/>
                </a:solidFill>
                <a:latin typeface="+mj-lt"/>
              </a:rPr>
              <a:t>работодатель обязан продлить срок трудового договора по день окончания отпуска по уходу за ребенком.</a:t>
            </a:r>
          </a:p>
          <a:p>
            <a:pPr eaLnBrk="1" hangingPunct="1">
              <a:lnSpc>
                <a:spcPct val="90000"/>
              </a:lnSpc>
            </a:pPr>
            <a:endParaRPr lang="ru-RU" altLang="ru-RU" sz="2800" dirty="0" smtClean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85D28E-814D-4240-8AA6-3831F5AF9069}" type="slidenum">
              <a:rPr lang="ru-RU"/>
              <a:pPr>
                <a:defRPr/>
              </a:pPr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586478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D:\colibri files\presentation\dark\основной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-3175"/>
            <a:ext cx="9217026" cy="6861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49FCE1-18C1-4D1B-A609-E273B3A517A3}" type="slidenum">
              <a:rPr lang="ru-RU"/>
              <a:pPr>
                <a:defRPr/>
              </a:pPr>
              <a:t>6</a:t>
            </a:fld>
            <a:endParaRPr lang="ru-RU"/>
          </a:p>
        </p:txBody>
      </p:sp>
      <p:sp>
        <p:nvSpPr>
          <p:cNvPr id="448515" name="Rectangle 3"/>
          <p:cNvSpPr>
            <a:spLocks noChangeArrowheads="1"/>
          </p:cNvSpPr>
          <p:nvPr/>
        </p:nvSpPr>
        <p:spPr bwMode="auto">
          <a:xfrm>
            <a:off x="817899" y="1828156"/>
            <a:ext cx="7164462" cy="41857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ru-RU" altLang="ru-RU" sz="2200" b="1" dirty="0">
              <a:solidFill>
                <a:schemeClr val="accent2">
                  <a:lumMod val="50000"/>
                </a:schemeClr>
              </a:solidFill>
              <a:latin typeface="+mj-lt"/>
              <a:cs typeface="+mn-cs"/>
            </a:endParaRPr>
          </a:p>
          <a:p>
            <a:pPr eaLnBrk="1" hangingPunct="1">
              <a:spcBef>
                <a:spcPct val="0"/>
              </a:spcBef>
              <a:buClrTx/>
              <a:buFontTx/>
              <a:buBlip>
                <a:blip r:embed="rId3"/>
              </a:buBlip>
            </a:pPr>
            <a:r>
              <a:rPr lang="ru-RU" altLang="ru-RU" sz="2200" b="1" dirty="0">
                <a:solidFill>
                  <a:schemeClr val="accent2">
                    <a:lumMod val="50000"/>
                  </a:schemeClr>
                </a:solidFill>
                <a:latin typeface="+mj-lt"/>
                <a:cs typeface="+mn-cs"/>
              </a:rPr>
              <a:t> на время выполнения определенной работы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ru-RU" altLang="ru-RU" sz="2200" b="1" dirty="0">
              <a:solidFill>
                <a:schemeClr val="accent2">
                  <a:lumMod val="50000"/>
                </a:schemeClr>
              </a:solidFill>
              <a:latin typeface="+mj-lt"/>
              <a:cs typeface="+mn-cs"/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ru-RU" altLang="ru-RU" sz="2200" b="1" dirty="0">
                <a:solidFill>
                  <a:schemeClr val="accent2">
                    <a:lumMod val="50000"/>
                  </a:schemeClr>
                </a:solidFill>
                <a:latin typeface="+mj-lt"/>
                <a:cs typeface="+mn-cs"/>
              </a:rPr>
              <a:t>Датой истечения срока трудового договора, заключенного на время выполнения определенной работы, является день завершения </a:t>
            </a:r>
            <a:r>
              <a:rPr lang="ru-RU" altLang="ru-RU" sz="2200" b="1" dirty="0" smtClean="0">
                <a:solidFill>
                  <a:schemeClr val="accent2">
                    <a:lumMod val="50000"/>
                  </a:schemeClr>
                </a:solidFill>
                <a:latin typeface="+mj-lt"/>
                <a:cs typeface="+mn-cs"/>
              </a:rPr>
              <a:t>работы.</a:t>
            </a:r>
            <a:endParaRPr lang="ru-RU" altLang="ru-RU" sz="2200" b="1" dirty="0">
              <a:solidFill>
                <a:schemeClr val="accent2">
                  <a:lumMod val="50000"/>
                </a:schemeClr>
              </a:solidFill>
              <a:latin typeface="+mj-lt"/>
              <a:cs typeface="+mn-cs"/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ru-RU" altLang="ru-RU" sz="2200" dirty="0">
              <a:solidFill>
                <a:schemeClr val="accent2">
                  <a:lumMod val="50000"/>
                </a:schemeClr>
              </a:solidFill>
              <a:latin typeface="+mj-lt"/>
              <a:cs typeface="+mn-cs"/>
            </a:endParaRPr>
          </a:p>
          <a:p>
            <a:pPr eaLnBrk="1" hangingPunct="1">
              <a:spcBef>
                <a:spcPct val="0"/>
              </a:spcBef>
              <a:buClrTx/>
              <a:buFont typeface="Wingdings" pitchFamily="2" charset="2"/>
              <a:buNone/>
            </a:pPr>
            <a:r>
              <a:rPr lang="ru-RU" altLang="ru-RU" sz="2200" dirty="0">
                <a:solidFill>
                  <a:schemeClr val="accent2">
                    <a:lumMod val="50000"/>
                  </a:schemeClr>
                </a:solidFill>
                <a:latin typeface="+mj-lt"/>
                <a:cs typeface="+mn-cs"/>
              </a:rPr>
              <a:t>Срок может определяться также </a:t>
            </a:r>
            <a:r>
              <a:rPr lang="ru-RU" altLang="ru-RU" sz="2200" b="1" dirty="0">
                <a:solidFill>
                  <a:schemeClr val="accent2">
                    <a:lumMod val="50000"/>
                  </a:schemeClr>
                </a:solidFill>
                <a:latin typeface="+mj-lt"/>
                <a:cs typeface="+mn-cs"/>
              </a:rPr>
              <a:t>указанием на событие</a:t>
            </a:r>
            <a:r>
              <a:rPr lang="ru-RU" altLang="ru-RU" sz="2200" dirty="0">
                <a:solidFill>
                  <a:schemeClr val="accent2">
                    <a:lumMod val="50000"/>
                  </a:schemeClr>
                </a:solidFill>
                <a:latin typeface="+mj-lt"/>
                <a:cs typeface="+mn-cs"/>
              </a:rPr>
              <a:t>, которое должно наступить.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ru-RU" altLang="ru-RU" sz="2200" dirty="0">
              <a:solidFill>
                <a:schemeClr val="accent2">
                  <a:lumMod val="50000"/>
                </a:schemeClr>
              </a:solidFill>
              <a:latin typeface="+mj-lt"/>
              <a:cs typeface="+mn-cs"/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ru-RU" altLang="ru-RU" sz="2400" b="1" dirty="0"/>
          </a:p>
        </p:txBody>
      </p:sp>
      <p:pic>
        <p:nvPicPr>
          <p:cNvPr id="7" name="Picture 2" descr="D:\colibri files\presentation\dark\for bullets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774" y="1159481"/>
            <a:ext cx="164020" cy="3280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683568" y="1124744"/>
            <a:ext cx="7298793" cy="53860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ru-RU" altLang="ru-RU" sz="2900" b="1" dirty="0">
                <a:solidFill>
                  <a:schemeClr val="accent2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Статья 30 проекта Трудового кодекса</a:t>
            </a:r>
          </a:p>
        </p:txBody>
      </p:sp>
    </p:spTree>
    <p:extLst>
      <p:ext uri="{BB962C8B-B14F-4D97-AF65-F5344CB8AC3E}">
        <p14:creationId xmlns:p14="http://schemas.microsoft.com/office/powerpoint/2010/main" val="4232726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48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448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5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4485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D:\colibri files\presentation\dark\основной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-3175"/>
            <a:ext cx="9217026" cy="6861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9155" name="Rectangle 2"/>
          <p:cNvSpPr>
            <a:spLocks noGrp="1" noChangeArrowheads="1"/>
          </p:cNvSpPr>
          <p:nvPr>
            <p:ph idx="1"/>
          </p:nvPr>
        </p:nvSpPr>
        <p:spPr>
          <a:xfrm>
            <a:off x="414052" y="1880808"/>
            <a:ext cx="8496300" cy="5805810"/>
          </a:xfrm>
        </p:spPr>
        <p:txBody>
          <a:bodyPr/>
          <a:lstStyle/>
          <a:p>
            <a:pPr eaLnBrk="1" hangingPunct="1">
              <a:buClr>
                <a:srgbClr val="00B050"/>
              </a:buClr>
              <a:buFont typeface="Wingdings" panose="05000000000000000000" pitchFamily="2" charset="2"/>
              <a:buChar char="Ø"/>
            </a:pPr>
            <a:r>
              <a:rPr lang="ru-RU" altLang="ru-RU" sz="22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на </a:t>
            </a:r>
            <a:r>
              <a:rPr lang="ru-RU" altLang="ru-RU" sz="2200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время замещения временно отсутствующего работника; </a:t>
            </a:r>
            <a:endParaRPr lang="ru-RU" altLang="ru-RU" sz="2200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pPr eaLnBrk="1" hangingPunct="1">
              <a:buClr>
                <a:srgbClr val="00B050"/>
              </a:buClr>
              <a:buFont typeface="Wingdings" panose="05000000000000000000" pitchFamily="2" charset="2"/>
              <a:buChar char="Ø"/>
            </a:pPr>
            <a:endParaRPr lang="ru-RU" altLang="ru-RU" sz="2200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pPr>
              <a:buClr>
                <a:srgbClr val="00B050"/>
              </a:buClr>
              <a:buFont typeface="Wingdings" panose="05000000000000000000" pitchFamily="2" charset="2"/>
              <a:buChar char="Ø"/>
            </a:pPr>
            <a:r>
              <a:rPr lang="ru-RU" altLang="ru-RU" sz="2200" dirty="0">
                <a:solidFill>
                  <a:schemeClr val="accent2">
                    <a:lumMod val="50000"/>
                  </a:schemeClr>
                </a:solidFill>
              </a:rPr>
              <a:t>д</a:t>
            </a:r>
            <a:r>
              <a:rPr lang="ru-RU" altLang="ru-RU" sz="2200" dirty="0" smtClean="0">
                <a:solidFill>
                  <a:schemeClr val="accent2">
                    <a:lumMod val="50000"/>
                  </a:schemeClr>
                </a:solidFill>
              </a:rPr>
              <a:t>атой </a:t>
            </a:r>
            <a:r>
              <a:rPr lang="ru-RU" altLang="ru-RU" sz="2200" dirty="0">
                <a:solidFill>
                  <a:schemeClr val="accent2">
                    <a:lumMod val="50000"/>
                  </a:schemeClr>
                </a:solidFill>
              </a:rPr>
              <a:t>истечения срока трудового договора, заключенного на время замещения временно отсутствующего работника, является </a:t>
            </a:r>
            <a:r>
              <a:rPr lang="ru-RU" altLang="ru-RU" sz="2200" dirty="0">
                <a:solidFill>
                  <a:srgbClr val="FF0000"/>
                </a:solidFill>
              </a:rPr>
              <a:t>день выхода на работу работника, за которым сохранялось место работы (должность).</a:t>
            </a:r>
          </a:p>
          <a:p>
            <a:pPr eaLnBrk="1" hangingPunct="1">
              <a:buClr>
                <a:srgbClr val="00B050"/>
              </a:buClr>
              <a:buFont typeface="Wingdings" panose="05000000000000000000" pitchFamily="2" charset="2"/>
              <a:buChar char="Ø"/>
            </a:pPr>
            <a:endParaRPr lang="ru-RU" altLang="ru-RU" sz="2200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pPr eaLnBrk="1" hangingPunct="1">
              <a:buClr>
                <a:srgbClr val="00B050"/>
              </a:buClr>
              <a:buFont typeface="Wingdings" panose="05000000000000000000" pitchFamily="2" charset="2"/>
              <a:buChar char="Ø"/>
            </a:pPr>
            <a:endParaRPr lang="ru-RU" altLang="ru-RU" sz="22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pPr eaLnBrk="1" hangingPunct="1">
              <a:buClr>
                <a:schemeClr val="tx1"/>
              </a:buClr>
              <a:buFont typeface="Wingdings" pitchFamily="2" charset="2"/>
              <a:buBlip>
                <a:blip r:embed="rId3"/>
              </a:buBlip>
            </a:pPr>
            <a:endParaRPr lang="kk-KZ" altLang="ru-RU" sz="22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1DFDF2-9177-4451-A4DA-D2E597DC6548}" type="slidenum">
              <a:rPr lang="ru-RU"/>
              <a:pPr>
                <a:defRPr/>
              </a:pPr>
              <a:t>7</a:t>
            </a:fld>
            <a:endParaRPr lang="ru-RU"/>
          </a:p>
        </p:txBody>
      </p:sp>
      <p:pic>
        <p:nvPicPr>
          <p:cNvPr id="6" name="Picture 2" descr="D:\colibri files\presentation\dark\for bullets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042" y="1052190"/>
            <a:ext cx="164020" cy="3280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/>
          <p:nvPr/>
        </p:nvSpPr>
        <p:spPr>
          <a:xfrm>
            <a:off x="664085" y="1007877"/>
            <a:ext cx="7298793" cy="53860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ru-RU" altLang="ru-RU" sz="2900" b="1" dirty="0">
                <a:solidFill>
                  <a:schemeClr val="accent2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Статья 30 проекта Трудового кодекса</a:t>
            </a:r>
          </a:p>
        </p:txBody>
      </p:sp>
    </p:spTree>
    <p:extLst>
      <p:ext uri="{BB962C8B-B14F-4D97-AF65-F5344CB8AC3E}">
        <p14:creationId xmlns:p14="http://schemas.microsoft.com/office/powerpoint/2010/main" val="294091866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D:\colibri files\presentation\dark\основной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-3175"/>
            <a:ext cx="9217026" cy="6861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Номер слайда 5"/>
          <p:cNvSpPr>
            <a:spLocks noGrp="1"/>
          </p:cNvSpPr>
          <p:nvPr>
            <p:ph type="sldNum" sz="quarter" idx="11"/>
          </p:nvPr>
        </p:nvSpPr>
        <p:spPr>
          <a:xfrm>
            <a:off x="8604448" y="6309320"/>
            <a:ext cx="395064" cy="412155"/>
          </a:xfrm>
        </p:spPr>
        <p:txBody>
          <a:bodyPr/>
          <a:lstStyle/>
          <a:p>
            <a:pPr>
              <a:defRPr/>
            </a:pPr>
            <a:fld id="{38B15123-4F22-454E-91C8-75FA3CA3CDE4}" type="slidenum">
              <a:rPr lang="ru-RU">
                <a:latin typeface="+mn-lt"/>
              </a:rPr>
              <a:pPr>
                <a:defRPr/>
              </a:pPr>
              <a:t>8</a:t>
            </a:fld>
            <a:endParaRPr lang="ru-RU" dirty="0">
              <a:latin typeface="+mn-lt"/>
            </a:endParaRPr>
          </a:p>
        </p:txBody>
      </p:sp>
      <p:sp>
        <p:nvSpPr>
          <p:cNvPr id="106499" name="WordArt 2"/>
          <p:cNvSpPr>
            <a:spLocks noChangeArrowheads="1" noChangeShapeType="1" noTextEdit="1"/>
          </p:cNvSpPr>
          <p:nvPr/>
        </p:nvSpPr>
        <p:spPr bwMode="auto">
          <a:xfrm>
            <a:off x="1042988" y="2143125"/>
            <a:ext cx="6842125" cy="2571750"/>
          </a:xfrm>
          <a:prstGeom prst="rect">
            <a:avLst/>
          </a:prstGeom>
        </p:spPr>
        <p:txBody>
          <a:bodyPr wrap="none" fromWordArt="1">
            <a:prstTxWarp prst="textCanUp">
              <a:avLst>
                <a:gd name="adj" fmla="val 85713"/>
              </a:avLst>
            </a:prstTxWarp>
          </a:bodyPr>
          <a:lstStyle/>
          <a:p>
            <a:pPr algn="ctr"/>
            <a:r>
              <a:rPr lang="ru-RU" sz="3600" kern="10" dirty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solidFill>
                  <a:srgbClr val="009999"/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Impact"/>
              </a:rPr>
              <a:t>соглашение</a:t>
            </a:r>
          </a:p>
          <a:p>
            <a:pPr algn="ctr"/>
            <a:r>
              <a:rPr lang="ru-RU" sz="3600" kern="10" dirty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solidFill>
                  <a:srgbClr val="009999"/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Impact"/>
              </a:rPr>
              <a:t>сторон</a:t>
            </a:r>
          </a:p>
        </p:txBody>
      </p:sp>
    </p:spTree>
    <p:extLst>
      <p:ext uri="{BB962C8B-B14F-4D97-AF65-F5344CB8AC3E}">
        <p14:creationId xmlns:p14="http://schemas.microsoft.com/office/powerpoint/2010/main" val="2319995881"/>
      </p:ext>
    </p:extLst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D:\colibri files\presentation\dark\основной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-3175"/>
            <a:ext cx="9217026" cy="6861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7522" name="Заголовок 1"/>
          <p:cNvSpPr>
            <a:spLocks noGrp="1"/>
          </p:cNvSpPr>
          <p:nvPr>
            <p:ph type="title"/>
          </p:nvPr>
        </p:nvSpPr>
        <p:spPr>
          <a:xfrm>
            <a:off x="764327" y="589474"/>
            <a:ext cx="8229600" cy="1143000"/>
          </a:xfrm>
        </p:spPr>
        <p:txBody>
          <a:bodyPr>
            <a:normAutofit/>
          </a:bodyPr>
          <a:lstStyle/>
          <a:p>
            <a:r>
              <a:rPr lang="ru-RU" altLang="ru-RU" sz="2900" dirty="0">
                <a:solidFill>
                  <a:schemeClr val="accent2">
                    <a:lumMod val="50000"/>
                  </a:schemeClr>
                </a:solidFill>
              </a:rPr>
              <a:t>Порядок расторжения трудового </a:t>
            </a:r>
            <a:r>
              <a:rPr lang="ru-RU" altLang="ru-RU" sz="2900" dirty="0" smtClean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ru-RU" altLang="ru-RU" sz="2900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altLang="ru-RU" sz="2900" dirty="0" smtClean="0">
                <a:solidFill>
                  <a:schemeClr val="accent2">
                    <a:lumMod val="50000"/>
                  </a:schemeClr>
                </a:solidFill>
              </a:rPr>
              <a:t>договора по </a:t>
            </a:r>
            <a:r>
              <a:rPr lang="ru-RU" altLang="ru-RU" sz="2900" dirty="0">
                <a:solidFill>
                  <a:schemeClr val="accent2">
                    <a:lumMod val="50000"/>
                  </a:schemeClr>
                </a:solidFill>
              </a:rPr>
              <a:t>соглашению сторон </a:t>
            </a:r>
          </a:p>
        </p:txBody>
      </p:sp>
      <p:sp>
        <p:nvSpPr>
          <p:cNvPr id="107523" name="Объект 2"/>
          <p:cNvSpPr>
            <a:spLocks noGrp="1"/>
          </p:cNvSpPr>
          <p:nvPr>
            <p:ph idx="1"/>
          </p:nvPr>
        </p:nvSpPr>
        <p:spPr>
          <a:xfrm>
            <a:off x="414052" y="1909415"/>
            <a:ext cx="8229600" cy="4454525"/>
          </a:xfrm>
        </p:spPr>
        <p:txBody>
          <a:bodyPr/>
          <a:lstStyle/>
          <a:p>
            <a:r>
              <a:rPr lang="ru-RU" altLang="ru-RU" sz="2400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Сторона трудового договора, изъявившая желание расторгнуть трудовой договор по соглашению сторон, направляет уведомление другой стороне трудового договора. </a:t>
            </a:r>
          </a:p>
          <a:p>
            <a:r>
              <a:rPr lang="ru-RU" altLang="ru-RU" sz="2400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Сторона, получившая уведомление, обязана в течение трех рабочих дней в письменной форме сообщить другой стороне о принятом решении.</a:t>
            </a:r>
          </a:p>
          <a:p>
            <a:r>
              <a:rPr lang="ru-RU" altLang="ru-RU" sz="2400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Дата расторжения трудового договора по соглашению сторон определяется по согласованию между работником и работодателем. </a:t>
            </a:r>
          </a:p>
          <a:p>
            <a:endParaRPr lang="ru-RU" altLang="ru-RU" sz="2400" dirty="0" smtClean="0"/>
          </a:p>
        </p:txBody>
      </p:sp>
      <p:sp>
        <p:nvSpPr>
          <p:cNvPr id="107524" name="Номер слайда 3"/>
          <p:cNvSpPr>
            <a:spLocks noGrp="1"/>
          </p:cNvSpPr>
          <p:nvPr>
            <p:ph type="sldNum" sz="quarter" idx="11"/>
          </p:nvPr>
        </p:nvSpPr>
        <p:spPr>
          <a:xfrm>
            <a:off x="6634495" y="6315934"/>
            <a:ext cx="2350681" cy="365125"/>
          </a:xfrm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0DC1753E-C7AB-4A72-B910-95A21CB714D4}" type="slidenum">
              <a:rPr lang="ru-RU" altLang="ru-RU" sz="1000">
                <a:latin typeface="+mn-lt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9</a:t>
            </a:fld>
            <a:endParaRPr lang="ru-RU" altLang="ru-RU" sz="1000" dirty="0">
              <a:latin typeface="+mn-lt"/>
            </a:endParaRPr>
          </a:p>
        </p:txBody>
      </p:sp>
      <p:pic>
        <p:nvPicPr>
          <p:cNvPr id="6" name="Picture 2" descr="D:\colibri files\presentation\dark\for bullets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032" y="679835"/>
            <a:ext cx="164020" cy="3280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598929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500</TotalTime>
  <Words>982</Words>
  <Application>Microsoft Office PowerPoint</Application>
  <PresentationFormat>Экран (4:3)</PresentationFormat>
  <Paragraphs>86</Paragraphs>
  <Slides>22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Открытая</vt:lpstr>
      <vt:lpstr> </vt:lpstr>
      <vt:lpstr>Презентация PowerPoint</vt:lpstr>
      <vt:lpstr>Презентация PowerPoint</vt:lpstr>
      <vt:lpstr>п. 3 ст. 13 ТК РК Исчисление сроков</vt:lpstr>
      <vt:lpstr>Презентация PowerPoint</vt:lpstr>
      <vt:lpstr>Презентация PowerPoint</vt:lpstr>
      <vt:lpstr>Презентация PowerPoint</vt:lpstr>
      <vt:lpstr>Презентация PowerPoint</vt:lpstr>
      <vt:lpstr>Порядок расторжения трудового  договора по соглашению сторон </vt:lpstr>
      <vt:lpstr>Презентация PowerPoint</vt:lpstr>
      <vt:lpstr>Права и обязанности работодателя  в области безопасности и охраны труда </vt:lpstr>
      <vt:lpstr>Основания расторжения трудового договора по инициативе работодателя </vt:lpstr>
      <vt:lpstr>Презентация PowerPoint</vt:lpstr>
      <vt:lpstr>п.п. 9) п. 2 ст. 157 ТК РК</vt:lpstr>
      <vt:lpstr>Презентация PowerPoint</vt:lpstr>
      <vt:lpstr>ст. 26 Закона о профсоюзах</vt:lpstr>
      <vt:lpstr>Презентация PowerPoint</vt:lpstr>
      <vt:lpstr>п.п.8) п. 2 ст. 157 ТК РК</vt:lpstr>
      <vt:lpstr>Представители работников  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Наталья</dc:creator>
  <cp:lastModifiedBy>Элина Черногрицкая</cp:lastModifiedBy>
  <cp:revision>97</cp:revision>
  <dcterms:created xsi:type="dcterms:W3CDTF">2015-11-15T12:21:42Z</dcterms:created>
  <dcterms:modified xsi:type="dcterms:W3CDTF">2016-01-12T08:20:39Z</dcterms:modified>
</cp:coreProperties>
</file>