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14CCBE-47E1-4692-B951-B297D80A60CF}" type="datetimeFigureOut">
              <a:rPr lang="ru-RU" smtClean="0"/>
              <a:t>16.06.2016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CA3A3D-DCD6-431D-97BC-9F501A1C04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dp.kz/" TargetMode="External"/><Relationship Id="rId2" Type="http://schemas.openxmlformats.org/officeDocument/2006/relationships/hyperlink" Target="mailto:delema.kz@inbox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6400800" cy="201622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4400" dirty="0" smtClean="0"/>
              <a:t>Денис </a:t>
            </a:r>
            <a:r>
              <a:rPr lang="ru-RU" sz="4400" dirty="0" err="1" smtClean="0"/>
              <a:t>Лемешенко</a:t>
            </a:r>
            <a:r>
              <a:rPr lang="ru-RU" sz="4400" dirty="0" smtClean="0"/>
              <a:t>, учредитель адвокатской конторы «</a:t>
            </a:r>
            <a:r>
              <a:rPr lang="ru-RU" sz="4400" dirty="0" err="1" smtClean="0"/>
              <a:t>ДеЛемА</a:t>
            </a:r>
            <a:r>
              <a:rPr lang="ru-RU" sz="4400" dirty="0" smtClean="0"/>
              <a:t>»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160240"/>
          </a:xfrm>
        </p:spPr>
        <p:txBody>
          <a:bodyPr/>
          <a:lstStyle/>
          <a:p>
            <a:r>
              <a:rPr lang="ru-RU" b="1" cap="all" dirty="0"/>
              <a:t>«СРОКИ РАССМОТРЕНИЯ ГРАЖДАНСКИХ ДЕЛ В СУДАХ»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5808"/>
            <a:ext cx="1852061" cy="1989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Приказное производство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856984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Ст. </a:t>
            </a:r>
            <a:r>
              <a:rPr lang="ru-RU" dirty="0">
                <a:solidFill>
                  <a:srgbClr val="C00000"/>
                </a:solidFill>
              </a:rPr>
              <a:t>139 ГПК РК</a:t>
            </a:r>
            <a:r>
              <a:rPr lang="ru-RU" dirty="0"/>
              <a:t>: Судебный приказ по существу заявленного бесспорного требования выносится судьей в течение </a:t>
            </a:r>
            <a:r>
              <a:rPr lang="ru-RU" dirty="0">
                <a:solidFill>
                  <a:srgbClr val="C00000"/>
                </a:solidFill>
              </a:rPr>
              <a:t>трех рабочих дней</a:t>
            </a:r>
            <a:r>
              <a:rPr lang="ru-RU" dirty="0"/>
              <a:t> со дня поступления заявления в суд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П. 2 ст. 141 ГПК РК</a:t>
            </a:r>
            <a:r>
              <a:rPr lang="ru-RU" dirty="0" smtClean="0"/>
              <a:t>: </a:t>
            </a:r>
            <a:r>
              <a:rPr lang="ru-RU" dirty="0"/>
              <a:t>Должник вправе в течение </a:t>
            </a:r>
            <a:r>
              <a:rPr lang="ru-RU" dirty="0">
                <a:solidFill>
                  <a:srgbClr val="C00000"/>
                </a:solidFill>
              </a:rPr>
              <a:t>десяти рабочих дней</a:t>
            </a:r>
            <a:r>
              <a:rPr lang="ru-RU" dirty="0"/>
              <a:t> со дня получения копии судебного приказа или со дня, когда ему стало известно о его вынесении, направить в суд, вынесший судебный приказ, возражения против заявленного требования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Ст. 143 ГПК РК</a:t>
            </a:r>
            <a:r>
              <a:rPr lang="ru-RU" dirty="0" smtClean="0"/>
              <a:t>: </a:t>
            </a:r>
            <a:r>
              <a:rPr lang="ru-RU" dirty="0"/>
              <a:t>Если в установленный срок от должника не поступит в суд возражение, судья выдает взыскателю судебный приказ, заверенный печатью суда, для предъявления его к исполнению в соответствующий орган юстиции по месту жительства должника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Таким образом, судебный </a:t>
            </a:r>
            <a:r>
              <a:rPr lang="ru-RU" b="1" dirty="0"/>
              <a:t>приказ вступит в силу </a:t>
            </a:r>
            <a:r>
              <a:rPr lang="ru-RU" b="1" dirty="0">
                <a:solidFill>
                  <a:srgbClr val="C00000"/>
                </a:solidFill>
              </a:rPr>
              <a:t>через 15 дней</a:t>
            </a:r>
            <a:r>
              <a:rPr lang="ru-RU" b="1" dirty="0"/>
              <a:t> с момента поступления заявления о его вынесении в суд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149112" cy="12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9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Исковое производство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149552"/>
          </a:xfrm>
        </p:spPr>
        <p:txBody>
          <a:bodyPr/>
          <a:lstStyle/>
          <a:p>
            <a:r>
              <a:rPr lang="ru-RU" b="1" dirty="0" smtClean="0"/>
              <a:t>Упрощенное (письменное) производство:</a:t>
            </a:r>
          </a:p>
          <a:p>
            <a:pPr marL="0" indent="0">
              <a:buNone/>
            </a:pPr>
            <a:r>
              <a:rPr lang="ru-RU" b="1" dirty="0" smtClean="0"/>
              <a:t>Ст. 144, 150, 147 ГПК РК: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dirty="0"/>
              <a:t>максимальный срок  на рассмотрение дела в порядке упрощенного производства (без учета подачи заявления об отмене решения и подачи апелляционной жалобы) с момента поступления заявления в суд составит </a:t>
            </a:r>
            <a:r>
              <a:rPr lang="ru-RU" dirty="0">
                <a:solidFill>
                  <a:srgbClr val="C00000"/>
                </a:solidFill>
              </a:rPr>
              <a:t>5 дней </a:t>
            </a:r>
            <a:r>
              <a:rPr lang="ru-RU" dirty="0"/>
              <a:t>на принятие </a:t>
            </a:r>
            <a:r>
              <a:rPr lang="ru-RU" dirty="0">
                <a:solidFill>
                  <a:srgbClr val="C00000"/>
                </a:solidFill>
              </a:rPr>
              <a:t>+ 30-31 </a:t>
            </a:r>
            <a:r>
              <a:rPr lang="ru-RU" dirty="0"/>
              <a:t>день на рассмотрение </a:t>
            </a:r>
            <a:r>
              <a:rPr lang="ru-RU" dirty="0">
                <a:solidFill>
                  <a:srgbClr val="C00000"/>
                </a:solidFill>
              </a:rPr>
              <a:t>+ 5 дней </a:t>
            </a:r>
            <a:r>
              <a:rPr lang="ru-RU" dirty="0"/>
              <a:t>на вынесение окончательного решения </a:t>
            </a:r>
            <a:r>
              <a:rPr lang="ru-RU" dirty="0">
                <a:solidFill>
                  <a:srgbClr val="C00000"/>
                </a:solidFill>
              </a:rPr>
              <a:t>+ 30-31 </a:t>
            </a:r>
            <a:r>
              <a:rPr lang="ru-RU" dirty="0"/>
              <a:t>день на вступление решения в законную силу </a:t>
            </a:r>
            <a:r>
              <a:rPr lang="ru-RU" dirty="0">
                <a:solidFill>
                  <a:srgbClr val="C00000"/>
                </a:solidFill>
              </a:rPr>
              <a:t>= 72 дня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146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3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739999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Исковое производство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132856"/>
            <a:ext cx="8640960" cy="4392488"/>
          </a:xfrm>
        </p:spPr>
        <p:txBody>
          <a:bodyPr/>
          <a:lstStyle/>
          <a:p>
            <a:r>
              <a:rPr lang="ru-RU" b="1" dirty="0" smtClean="0"/>
              <a:t>Ст. 150, 164, п.2 ст. 183, п.4 ст. 223, 240, п.3 ст. 403 ГПК РК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>
                <a:solidFill>
                  <a:srgbClr val="C00000"/>
                </a:solidFill>
              </a:rPr>
              <a:t>5 </a:t>
            </a:r>
            <a:r>
              <a:rPr lang="ru-RU" dirty="0" smtClean="0">
                <a:solidFill>
                  <a:srgbClr val="C00000"/>
                </a:solidFill>
              </a:rPr>
              <a:t>рабочих </a:t>
            </a:r>
            <a:r>
              <a:rPr lang="ru-RU" dirty="0">
                <a:solidFill>
                  <a:srgbClr val="C00000"/>
                </a:solidFill>
              </a:rPr>
              <a:t>дней </a:t>
            </a:r>
            <a:r>
              <a:rPr lang="ru-RU" dirty="0"/>
              <a:t>на </a:t>
            </a:r>
            <a:r>
              <a:rPr lang="ru-RU" dirty="0" smtClean="0"/>
              <a:t>принятие </a:t>
            </a:r>
            <a:r>
              <a:rPr lang="ru-RU" dirty="0"/>
              <a:t>и возбуждение </a:t>
            </a:r>
            <a:r>
              <a:rPr lang="ru-RU" dirty="0" smtClean="0"/>
              <a:t>дела + не более </a:t>
            </a:r>
            <a:r>
              <a:rPr lang="ru-RU" dirty="0" smtClean="0">
                <a:solidFill>
                  <a:srgbClr val="C00000"/>
                </a:solidFill>
              </a:rPr>
              <a:t>15 рабочих дней (до 1 месяца </a:t>
            </a:r>
            <a:r>
              <a:rPr lang="ru-RU" dirty="0" smtClean="0"/>
              <a:t>в исключительных случаях)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подготовка </a:t>
            </a:r>
            <a:r>
              <a:rPr lang="ru-RU" dirty="0"/>
              <a:t>дела к </a:t>
            </a:r>
            <a:r>
              <a:rPr lang="ru-RU" dirty="0" smtClean="0"/>
              <a:t>рассмотрению + </a:t>
            </a:r>
            <a:r>
              <a:rPr lang="ru-RU" dirty="0" smtClean="0">
                <a:solidFill>
                  <a:srgbClr val="C00000"/>
                </a:solidFill>
              </a:rPr>
              <a:t>2 месяца </a:t>
            </a:r>
            <a:r>
              <a:rPr lang="ru-RU" dirty="0" smtClean="0"/>
              <a:t>на рассмотрение дела + </a:t>
            </a:r>
            <a:r>
              <a:rPr lang="ru-RU" dirty="0" smtClean="0">
                <a:solidFill>
                  <a:srgbClr val="C00000"/>
                </a:solidFill>
              </a:rPr>
              <a:t>5 рабочих дней </a:t>
            </a:r>
            <a:r>
              <a:rPr lang="ru-RU" dirty="0" smtClean="0"/>
              <a:t>на вынесение решения + </a:t>
            </a:r>
            <a:r>
              <a:rPr lang="ru-RU" dirty="0" smtClean="0">
                <a:solidFill>
                  <a:srgbClr val="C00000"/>
                </a:solidFill>
              </a:rPr>
              <a:t>1 месяц </a:t>
            </a:r>
            <a:r>
              <a:rPr lang="ru-RU" dirty="0" smtClean="0"/>
              <a:t>на обжалование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= от </a:t>
            </a:r>
            <a:r>
              <a:rPr lang="ru-RU" b="1" dirty="0">
                <a:solidFill>
                  <a:srgbClr val="C00000"/>
                </a:solidFill>
              </a:rPr>
              <a:t>108 – 139 </a:t>
            </a:r>
            <a:r>
              <a:rPr lang="ru-RU" b="1" dirty="0" smtClean="0">
                <a:solidFill>
                  <a:srgbClr val="C00000"/>
                </a:solidFill>
              </a:rPr>
              <a:t>дней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4664"/>
            <a:ext cx="1146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07288" cy="128215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Особое и особое исковое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производство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851031" cy="496855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Ст. 286, 287, 288</a:t>
            </a:r>
          </a:p>
          <a:p>
            <a:r>
              <a:rPr lang="ru-RU" b="1" dirty="0" smtClean="0"/>
              <a:t>П.3 ст. 289, 290, </a:t>
            </a:r>
          </a:p>
          <a:p>
            <a:r>
              <a:rPr lang="ru-RU" b="1" dirty="0" smtClean="0"/>
              <a:t>Ст. 294, 295, 296</a:t>
            </a:r>
          </a:p>
          <a:p>
            <a:r>
              <a:rPr lang="ru-RU" b="1" dirty="0" smtClean="0"/>
              <a:t>Ст. 299, п. 2 ст. 300</a:t>
            </a:r>
          </a:p>
          <a:p>
            <a:pPr marL="0" indent="0" algn="just">
              <a:buNone/>
            </a:pPr>
            <a:r>
              <a:rPr lang="ru-RU" dirty="0"/>
              <a:t>Сроки по делам особого и особого искового производств почти совпадают со сроком на рассмотрение в общем порядке.</a:t>
            </a:r>
          </a:p>
          <a:p>
            <a:pPr marL="0" indent="0" algn="just">
              <a:buNone/>
            </a:pPr>
            <a:r>
              <a:rPr lang="ru-RU" dirty="0"/>
              <a:t>Разница заключается в сроке непосредственного рассмотрения, он составляет одни месяц с момента окончания подготовки дела.</a:t>
            </a:r>
          </a:p>
          <a:p>
            <a:pPr marL="0" indent="0" algn="just">
              <a:buNone/>
            </a:pPr>
            <a:r>
              <a:rPr lang="ru-RU" b="1" dirty="0"/>
              <a:t>Следовательно, в этих случаях дело может быть рассмотрено в течение 87-108 дней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146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9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5174"/>
            <a:ext cx="77724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Апелляционное производство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077544"/>
          </a:xfrm>
        </p:spPr>
        <p:txBody>
          <a:bodyPr/>
          <a:lstStyle/>
          <a:p>
            <a:r>
              <a:rPr lang="ru-RU" b="1" dirty="0" smtClean="0"/>
              <a:t>Ст. 405, 414, 415, п. 2 ст. 423, 431 ГПК РК</a:t>
            </a:r>
          </a:p>
          <a:p>
            <a:pPr marL="0" indent="0">
              <a:buNone/>
            </a:pPr>
            <a:r>
              <a:rPr lang="ru-RU" dirty="0" smtClean="0"/>
              <a:t>Суд </a:t>
            </a:r>
            <a:r>
              <a:rPr lang="ru-RU" dirty="0"/>
              <a:t>первой инстанции, после истечения срока на подачу </a:t>
            </a:r>
            <a:r>
              <a:rPr lang="ru-RU" dirty="0" smtClean="0"/>
              <a:t>апелляционной жалобы </a:t>
            </a:r>
            <a:r>
              <a:rPr lang="ru-RU" dirty="0"/>
              <a:t>(</a:t>
            </a:r>
            <a:r>
              <a:rPr lang="ru-RU" dirty="0">
                <a:solidFill>
                  <a:srgbClr val="C00000"/>
                </a:solidFill>
              </a:rPr>
              <a:t>30-35 дней </a:t>
            </a:r>
            <a:r>
              <a:rPr lang="ru-RU" dirty="0"/>
              <a:t>с даты вынесения в окончательном виде решения суда первой инстанции), в течение </a:t>
            </a:r>
            <a:r>
              <a:rPr lang="ru-RU" dirty="0">
                <a:solidFill>
                  <a:srgbClr val="C00000"/>
                </a:solidFill>
              </a:rPr>
              <a:t>5 </a:t>
            </a:r>
            <a:r>
              <a:rPr lang="ru-RU" dirty="0" smtClean="0">
                <a:solidFill>
                  <a:srgbClr val="C00000"/>
                </a:solidFill>
              </a:rPr>
              <a:t>рабочих </a:t>
            </a:r>
            <a:r>
              <a:rPr lang="ru-RU" dirty="0">
                <a:solidFill>
                  <a:srgbClr val="C00000"/>
                </a:solidFill>
              </a:rPr>
              <a:t>дней </a:t>
            </a:r>
            <a:r>
              <a:rPr lang="ru-RU" dirty="0"/>
              <a:t>направляет дело в вышестоящий суд. Срок на рассмотрение дела в суде апелляционной инстанции составляет </a:t>
            </a:r>
            <a:r>
              <a:rPr lang="ru-RU" dirty="0">
                <a:solidFill>
                  <a:srgbClr val="C00000"/>
                </a:solidFill>
              </a:rPr>
              <a:t>2 </a:t>
            </a:r>
            <a:r>
              <a:rPr lang="ru-RU" dirty="0" smtClean="0">
                <a:solidFill>
                  <a:srgbClr val="C00000"/>
                </a:solidFill>
              </a:rPr>
              <a:t>месяца</a:t>
            </a:r>
            <a:r>
              <a:rPr lang="ru-RU" dirty="0" smtClean="0"/>
              <a:t> </a:t>
            </a:r>
            <a:r>
              <a:rPr lang="ru-RU" dirty="0"/>
              <a:t>с даты поступления дела в канцелярию суда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Судебные акты суда апелляционной инстанции вступают в законную силу со дня их оглашения.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146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0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32" y="211282"/>
            <a:ext cx="8435280" cy="9854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Кассационное производство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5293568"/>
          </a:xfrm>
        </p:spPr>
        <p:txBody>
          <a:bodyPr/>
          <a:lstStyle/>
          <a:p>
            <a:r>
              <a:rPr lang="ru-RU" b="1" dirty="0" smtClean="0"/>
              <a:t>Ст. 436, 438, 443, 445, 453</a:t>
            </a:r>
          </a:p>
          <a:p>
            <a:pPr marL="0" indent="0">
              <a:buNone/>
            </a:pPr>
            <a:r>
              <a:rPr lang="ru-RU" sz="2000" dirty="0" smtClean="0"/>
              <a:t>Ходатайство, протест в кассационном порядке подается в течение </a:t>
            </a:r>
            <a:r>
              <a:rPr lang="ru-RU" sz="2000" dirty="0" smtClean="0">
                <a:solidFill>
                  <a:srgbClr val="C00000"/>
                </a:solidFill>
              </a:rPr>
              <a:t>6 месяцев </a:t>
            </a:r>
            <a:r>
              <a:rPr lang="ru-RU" sz="2000" dirty="0" smtClean="0"/>
              <a:t>со дня вступления в силу актов суда апелляционной инстанции</a:t>
            </a:r>
          </a:p>
          <a:p>
            <a:pPr marL="0" indent="0">
              <a:buNone/>
            </a:pPr>
            <a:r>
              <a:rPr lang="ru-RU" sz="2000" dirty="0" smtClean="0"/>
              <a:t>Ходатайство </a:t>
            </a:r>
            <a:r>
              <a:rPr lang="ru-RU" sz="2000" dirty="0"/>
              <a:t>о пересмотре судебных актов подлежит рассмотрению в суде кассационной инстанции в течение </a:t>
            </a:r>
            <a:r>
              <a:rPr lang="ru-RU" sz="2000" dirty="0">
                <a:solidFill>
                  <a:srgbClr val="C00000"/>
                </a:solidFill>
              </a:rPr>
              <a:t>тридцати рабочих дней </a:t>
            </a:r>
            <a:r>
              <a:rPr lang="ru-RU" sz="2000" dirty="0"/>
              <a:t>со дня поступления дела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Постановление </a:t>
            </a:r>
            <a:r>
              <a:rPr lang="ru-RU" sz="2000" dirty="0"/>
              <a:t>суда кассационной инстанции вступает в законную силу со дня его оглашения.</a:t>
            </a:r>
            <a:endParaRPr lang="ru-RU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1461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38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80" y="264950"/>
            <a:ext cx="843528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Благодарю за внимание!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712968" cy="446449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500" b="1" dirty="0" smtClean="0"/>
              <a:t>Денис </a:t>
            </a:r>
            <a:r>
              <a:rPr lang="ru-RU" sz="3500" b="1" dirty="0" err="1" smtClean="0"/>
              <a:t>Лемешенко</a:t>
            </a:r>
            <a:r>
              <a:rPr lang="ru-RU" sz="3500" b="1" dirty="0" smtClean="0"/>
              <a:t>, </a:t>
            </a:r>
            <a:r>
              <a:rPr lang="ru-RU" sz="3500" b="1" dirty="0" smtClean="0"/>
              <a:t>адвокат</a:t>
            </a:r>
          </a:p>
          <a:p>
            <a:pPr marL="0" indent="0" algn="ctr">
              <a:buNone/>
            </a:pPr>
            <a:endParaRPr lang="ru-RU" sz="3500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Адвокатская </a:t>
            </a:r>
            <a:r>
              <a:rPr lang="ru-RU" b="1" dirty="0"/>
              <a:t>контора </a:t>
            </a:r>
            <a:r>
              <a:rPr lang="ru-RU" b="1" dirty="0" smtClean="0"/>
              <a:t>«</a:t>
            </a:r>
            <a:r>
              <a:rPr lang="ru-RU" b="1" dirty="0" err="1" smtClean="0"/>
              <a:t>ДеЛемА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dirty="0"/>
              <a:t>. Алматы, </a:t>
            </a:r>
            <a:r>
              <a:rPr lang="ru-RU" dirty="0" smtClean="0"/>
              <a:t>мкр.Жетысу-2, </a:t>
            </a:r>
            <a:r>
              <a:rPr lang="ru-RU" dirty="0"/>
              <a:t>д. 69 </a:t>
            </a:r>
            <a:r>
              <a:rPr lang="ru-RU" dirty="0" smtClean="0"/>
              <a:t>«в», оф</a:t>
            </a:r>
            <a:r>
              <a:rPr lang="ru-RU" dirty="0"/>
              <a:t>. </a:t>
            </a:r>
            <a:r>
              <a:rPr lang="ru-RU" dirty="0" smtClean="0"/>
              <a:t>1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пр. </a:t>
            </a:r>
            <a:r>
              <a:rPr lang="ru-RU" dirty="0" smtClean="0"/>
              <a:t>Абая, </a:t>
            </a:r>
            <a:r>
              <a:rPr lang="ru-RU" dirty="0"/>
              <a:t>угол ул. </a:t>
            </a:r>
            <a:r>
              <a:rPr lang="ru-RU" dirty="0" err="1"/>
              <a:t>Саина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Телефоны: 8(727</a:t>
            </a:r>
            <a:r>
              <a:rPr lang="ru-RU" dirty="0"/>
              <a:t>) 329-55-37,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Моб.:           +7 701 744 1077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+7 747 744 1077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+7 777 207 0977</a:t>
            </a:r>
          </a:p>
          <a:p>
            <a:pPr marL="0" indent="0">
              <a:buNone/>
            </a:pPr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ru-RU" u="sng" dirty="0" smtClean="0">
                <a:hlinkClick r:id="rId2"/>
              </a:rPr>
              <a:t>delema.kz@inbox.ru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Сайт: </a:t>
            </a:r>
            <a:r>
              <a:rPr lang="ru-RU" u="sng" dirty="0" smtClean="0">
                <a:hlinkClick r:id="rId3"/>
              </a:rPr>
              <a:t>www.ldp.kz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280210" cy="245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942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398</TotalTime>
  <Words>585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«СРОКИ РАССМОТРЕНИЯ ГРАЖДАНСКИХ ДЕЛ В СУДАХ»</vt:lpstr>
      <vt:lpstr>Приказное производство</vt:lpstr>
      <vt:lpstr>Исковое производство</vt:lpstr>
      <vt:lpstr>Исковое производство</vt:lpstr>
      <vt:lpstr>Особое и особое исковое  производство</vt:lpstr>
      <vt:lpstr>Апелляционное производство</vt:lpstr>
      <vt:lpstr>Кассационное производство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«СРОКИ РАССМОТРЕНИЯ ГРАЖДАНСКИХ ДЕЛ В СУДАХ»</dc:title>
  <dc:creator>Элина Черногрицкая</dc:creator>
  <cp:lastModifiedBy>Элина Черногрицкая</cp:lastModifiedBy>
  <cp:revision>33</cp:revision>
  <dcterms:created xsi:type="dcterms:W3CDTF">2016-06-09T07:01:10Z</dcterms:created>
  <dcterms:modified xsi:type="dcterms:W3CDTF">2016-06-16T03:23:16Z</dcterms:modified>
</cp:coreProperties>
</file>