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70"/>
  </p:notesMasterIdLst>
  <p:sldIdLst>
    <p:sldId id="256" r:id="rId2"/>
    <p:sldId id="354" r:id="rId3"/>
    <p:sldId id="261" r:id="rId4"/>
    <p:sldId id="262" r:id="rId5"/>
    <p:sldId id="263" r:id="rId6"/>
    <p:sldId id="264" r:id="rId7"/>
    <p:sldId id="353" r:id="rId8"/>
    <p:sldId id="356" r:id="rId9"/>
    <p:sldId id="357" r:id="rId10"/>
    <p:sldId id="358" r:id="rId11"/>
    <p:sldId id="359" r:id="rId12"/>
    <p:sldId id="360" r:id="rId13"/>
    <p:sldId id="361" r:id="rId14"/>
    <p:sldId id="362" r:id="rId15"/>
    <p:sldId id="363" r:id="rId16"/>
    <p:sldId id="389" r:id="rId17"/>
    <p:sldId id="258"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376" r:id="rId43"/>
    <p:sldId id="377" r:id="rId44"/>
    <p:sldId id="378" r:id="rId45"/>
    <p:sldId id="379" r:id="rId46"/>
    <p:sldId id="380" r:id="rId47"/>
    <p:sldId id="381" r:id="rId48"/>
    <p:sldId id="382" r:id="rId49"/>
    <p:sldId id="383" r:id="rId50"/>
    <p:sldId id="384" r:id="rId51"/>
    <p:sldId id="385" r:id="rId52"/>
    <p:sldId id="386" r:id="rId53"/>
    <p:sldId id="388" r:id="rId54"/>
    <p:sldId id="391" r:id="rId55"/>
    <p:sldId id="393" r:id="rId56"/>
    <p:sldId id="394" r:id="rId57"/>
    <p:sldId id="395" r:id="rId58"/>
    <p:sldId id="396" r:id="rId59"/>
    <p:sldId id="397" r:id="rId60"/>
    <p:sldId id="398" r:id="rId61"/>
    <p:sldId id="399" r:id="rId62"/>
    <p:sldId id="400" r:id="rId63"/>
    <p:sldId id="401" r:id="rId64"/>
    <p:sldId id="402" r:id="rId65"/>
    <p:sldId id="403" r:id="rId66"/>
    <p:sldId id="404" r:id="rId67"/>
    <p:sldId id="405" r:id="rId68"/>
    <p:sldId id="406" r:id="rId69"/>
  </p:sldIdLst>
  <p:sldSz cx="9791700" cy="5508625"/>
  <p:notesSz cx="6858000" cy="9144000"/>
  <p:defaultTextStyle>
    <a:defPPr>
      <a:defRPr lang="ru-RU"/>
    </a:defPPr>
    <a:lvl1pPr marL="0" algn="l" defTabSz="715061" rtl="0" eaLnBrk="1" latinLnBrk="0" hangingPunct="1">
      <a:defRPr sz="1408" kern="1200">
        <a:solidFill>
          <a:schemeClr val="tx1"/>
        </a:solidFill>
        <a:latin typeface="+mn-lt"/>
        <a:ea typeface="+mn-ea"/>
        <a:cs typeface="+mn-cs"/>
      </a:defRPr>
    </a:lvl1pPr>
    <a:lvl2pPr marL="357530" algn="l" defTabSz="715061" rtl="0" eaLnBrk="1" latinLnBrk="0" hangingPunct="1">
      <a:defRPr sz="1408" kern="1200">
        <a:solidFill>
          <a:schemeClr val="tx1"/>
        </a:solidFill>
        <a:latin typeface="+mn-lt"/>
        <a:ea typeface="+mn-ea"/>
        <a:cs typeface="+mn-cs"/>
      </a:defRPr>
    </a:lvl2pPr>
    <a:lvl3pPr marL="715061" algn="l" defTabSz="715061" rtl="0" eaLnBrk="1" latinLnBrk="0" hangingPunct="1">
      <a:defRPr sz="1408" kern="1200">
        <a:solidFill>
          <a:schemeClr val="tx1"/>
        </a:solidFill>
        <a:latin typeface="+mn-lt"/>
        <a:ea typeface="+mn-ea"/>
        <a:cs typeface="+mn-cs"/>
      </a:defRPr>
    </a:lvl3pPr>
    <a:lvl4pPr marL="1072591" algn="l" defTabSz="715061" rtl="0" eaLnBrk="1" latinLnBrk="0" hangingPunct="1">
      <a:defRPr sz="1408" kern="1200">
        <a:solidFill>
          <a:schemeClr val="tx1"/>
        </a:solidFill>
        <a:latin typeface="+mn-lt"/>
        <a:ea typeface="+mn-ea"/>
        <a:cs typeface="+mn-cs"/>
      </a:defRPr>
    </a:lvl4pPr>
    <a:lvl5pPr marL="1430122" algn="l" defTabSz="715061" rtl="0" eaLnBrk="1" latinLnBrk="0" hangingPunct="1">
      <a:defRPr sz="1408" kern="1200">
        <a:solidFill>
          <a:schemeClr val="tx1"/>
        </a:solidFill>
        <a:latin typeface="+mn-lt"/>
        <a:ea typeface="+mn-ea"/>
        <a:cs typeface="+mn-cs"/>
      </a:defRPr>
    </a:lvl5pPr>
    <a:lvl6pPr marL="1787652" algn="l" defTabSz="715061" rtl="0" eaLnBrk="1" latinLnBrk="0" hangingPunct="1">
      <a:defRPr sz="1408" kern="1200">
        <a:solidFill>
          <a:schemeClr val="tx1"/>
        </a:solidFill>
        <a:latin typeface="+mn-lt"/>
        <a:ea typeface="+mn-ea"/>
        <a:cs typeface="+mn-cs"/>
      </a:defRPr>
    </a:lvl6pPr>
    <a:lvl7pPr marL="2145182" algn="l" defTabSz="715061" rtl="0" eaLnBrk="1" latinLnBrk="0" hangingPunct="1">
      <a:defRPr sz="1408" kern="1200">
        <a:solidFill>
          <a:schemeClr val="tx1"/>
        </a:solidFill>
        <a:latin typeface="+mn-lt"/>
        <a:ea typeface="+mn-ea"/>
        <a:cs typeface="+mn-cs"/>
      </a:defRPr>
    </a:lvl7pPr>
    <a:lvl8pPr marL="2502713" algn="l" defTabSz="715061" rtl="0" eaLnBrk="1" latinLnBrk="0" hangingPunct="1">
      <a:defRPr sz="1408" kern="1200">
        <a:solidFill>
          <a:schemeClr val="tx1"/>
        </a:solidFill>
        <a:latin typeface="+mn-lt"/>
        <a:ea typeface="+mn-ea"/>
        <a:cs typeface="+mn-cs"/>
      </a:defRPr>
    </a:lvl8pPr>
    <a:lvl9pPr marL="2860243" algn="l" defTabSz="715061" rtl="0" eaLnBrk="1" latinLnBrk="0" hangingPunct="1">
      <a:defRPr sz="1408" kern="1200">
        <a:solidFill>
          <a:schemeClr val="tx1"/>
        </a:solidFill>
        <a:latin typeface="+mn-lt"/>
        <a:ea typeface="+mn-ea"/>
        <a:cs typeface="+mn-cs"/>
      </a:defRPr>
    </a:lvl9pPr>
  </p:defaultTextStyle>
  <p:extLst>
    <p:ext uri="{EFAFB233-063F-42B5-8137-9DF3F51BA10A}">
      <p15:sldGuideLst xmlns:p15="http://schemas.microsoft.com/office/powerpoint/2012/main">
        <p15:guide id="1" pos="625" userDrawn="1">
          <p15:clr>
            <a:srgbClr val="A4A3A4"/>
          </p15:clr>
        </p15:guide>
        <p15:guide id="2" orient="horz" pos="624" userDrawn="1">
          <p15:clr>
            <a:srgbClr val="A4A3A4"/>
          </p15:clr>
        </p15:guide>
        <p15:guide id="3" pos="5657" userDrawn="1">
          <p15:clr>
            <a:srgbClr val="A4A3A4"/>
          </p15:clr>
        </p15:guide>
        <p15:guide id="4" orient="horz" pos="2960" userDrawn="1">
          <p15:clr>
            <a:srgbClr val="A4A3A4"/>
          </p15:clr>
        </p15:guide>
        <p15:guide id="5" pos="3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05"/>
    <p:restoredTop sz="94631"/>
  </p:normalViewPr>
  <p:slideViewPr>
    <p:cSldViewPr snapToGrid="0" snapToObjects="1">
      <p:cViewPr varScale="1">
        <p:scale>
          <a:sx n="103" d="100"/>
          <a:sy n="103" d="100"/>
        </p:scale>
        <p:origin x="1152" y="72"/>
      </p:cViewPr>
      <p:guideLst>
        <p:guide pos="625"/>
        <p:guide orient="horz" pos="624"/>
        <p:guide pos="5657"/>
        <p:guide orient="horz" pos="2960"/>
        <p:guide pos="3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ED341-1777-4C5B-9137-B6527CFEDC0E}" type="datetimeFigureOut">
              <a:rPr lang="ru-RU" smtClean="0"/>
              <a:t>12.01.2022</a:t>
            </a:fld>
            <a:endParaRPr lang="ru-RU"/>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570358-707C-4ABC-8DB4-DA07E24CD675}" type="slidenum">
              <a:rPr lang="ru-RU" smtClean="0"/>
              <a:t>‹#›</a:t>
            </a:fld>
            <a:endParaRPr lang="ru-RU"/>
          </a:p>
        </p:txBody>
      </p:sp>
    </p:spTree>
    <p:extLst>
      <p:ext uri="{BB962C8B-B14F-4D97-AF65-F5344CB8AC3E}">
        <p14:creationId xmlns:p14="http://schemas.microsoft.com/office/powerpoint/2010/main" val="67106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223963" y="901527"/>
            <a:ext cx="7343775" cy="1917818"/>
          </a:xfrm>
        </p:spPr>
        <p:txBody>
          <a:bodyPr anchor="b"/>
          <a:lstStyle>
            <a:lvl1pPr algn="ctr">
              <a:defRPr sz="4819"/>
            </a:lvl1pPr>
          </a:lstStyle>
          <a:p>
            <a:r>
              <a:rPr lang="ru-RU"/>
              <a:t>Образец заголовка</a:t>
            </a:r>
            <a:endParaRPr lang="en-US" dirty="0"/>
          </a:p>
        </p:txBody>
      </p:sp>
      <p:sp>
        <p:nvSpPr>
          <p:cNvPr id="3" name="Subtitle 2"/>
          <p:cNvSpPr>
            <a:spLocks noGrp="1"/>
          </p:cNvSpPr>
          <p:nvPr>
            <p:ph type="subTitle" idx="1"/>
          </p:nvPr>
        </p:nvSpPr>
        <p:spPr>
          <a:xfrm>
            <a:off x="1223963" y="2893304"/>
            <a:ext cx="7343775" cy="1329975"/>
          </a:xfrm>
        </p:spPr>
        <p:txBody>
          <a:bodyPr/>
          <a:lstStyle>
            <a:lvl1pPr marL="0" indent="0" algn="ctr">
              <a:buNone/>
              <a:defRPr sz="1927"/>
            </a:lvl1pPr>
            <a:lvl2pPr marL="367177" indent="0" algn="ctr">
              <a:buNone/>
              <a:defRPr sz="1606"/>
            </a:lvl2pPr>
            <a:lvl3pPr marL="734355" indent="0" algn="ctr">
              <a:buNone/>
              <a:defRPr sz="1446"/>
            </a:lvl3pPr>
            <a:lvl4pPr marL="1101532" indent="0" algn="ctr">
              <a:buNone/>
              <a:defRPr sz="1285"/>
            </a:lvl4pPr>
            <a:lvl5pPr marL="1468709" indent="0" algn="ctr">
              <a:buNone/>
              <a:defRPr sz="1285"/>
            </a:lvl5pPr>
            <a:lvl6pPr marL="1835887" indent="0" algn="ctr">
              <a:buNone/>
              <a:defRPr sz="1285"/>
            </a:lvl6pPr>
            <a:lvl7pPr marL="2203064" indent="0" algn="ctr">
              <a:buNone/>
              <a:defRPr sz="1285"/>
            </a:lvl7pPr>
            <a:lvl8pPr marL="2570241" indent="0" algn="ctr">
              <a:buNone/>
              <a:defRPr sz="1285"/>
            </a:lvl8pPr>
            <a:lvl9pPr marL="2937419" indent="0" algn="ctr">
              <a:buNone/>
              <a:defRPr sz="1285"/>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07800CF-0538-4A00-8945-C65D0D58A381}" type="datetime1">
              <a:rPr lang="ru-RU" smtClean="0"/>
              <a:t>12.01.2022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4288092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E5550ED-FA51-46E0-9FCB-319A1672E6AE}" type="datetime1">
              <a:rPr lang="ru-RU" smtClean="0"/>
              <a:t>12.01.2022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2916940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7185" y="293283"/>
            <a:ext cx="2111335" cy="466830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73179" y="293283"/>
            <a:ext cx="6211610" cy="466830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C50F260-F9B3-4641-B337-4AAA4A196190}" type="datetime1">
              <a:rPr lang="ru-RU" smtClean="0"/>
              <a:t>12.01.2022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21438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0CFCF1-8205-4185-8335-7B34AF934EB1}" type="datetime1">
              <a:rPr lang="ru-RU" smtClean="0"/>
              <a:t>12.01.2022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219591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68080" y="1373331"/>
            <a:ext cx="8445341" cy="2291435"/>
          </a:xfrm>
        </p:spPr>
        <p:txBody>
          <a:bodyPr anchor="b"/>
          <a:lstStyle>
            <a:lvl1pPr>
              <a:defRPr sz="4819"/>
            </a:lvl1pPr>
          </a:lstStyle>
          <a:p>
            <a:r>
              <a:rPr lang="ru-RU"/>
              <a:t>Образец заголовка</a:t>
            </a:r>
            <a:endParaRPr lang="en-US" dirty="0"/>
          </a:p>
        </p:txBody>
      </p:sp>
      <p:sp>
        <p:nvSpPr>
          <p:cNvPr id="3" name="Text Placeholder 2"/>
          <p:cNvSpPr>
            <a:spLocks noGrp="1"/>
          </p:cNvSpPr>
          <p:nvPr>
            <p:ph type="body" idx="1"/>
          </p:nvPr>
        </p:nvSpPr>
        <p:spPr>
          <a:xfrm>
            <a:off x="668080" y="3686444"/>
            <a:ext cx="8445341" cy="1205011"/>
          </a:xfrm>
        </p:spPr>
        <p:txBody>
          <a:bodyPr/>
          <a:lstStyle>
            <a:lvl1pPr marL="0" indent="0">
              <a:buNone/>
              <a:defRPr sz="1927">
                <a:solidFill>
                  <a:schemeClr val="tx1">
                    <a:tint val="75000"/>
                  </a:schemeClr>
                </a:solidFill>
              </a:defRPr>
            </a:lvl1pPr>
            <a:lvl2pPr marL="367177" indent="0">
              <a:buNone/>
              <a:defRPr sz="1606">
                <a:solidFill>
                  <a:schemeClr val="tx1">
                    <a:tint val="75000"/>
                  </a:schemeClr>
                </a:solidFill>
              </a:defRPr>
            </a:lvl2pPr>
            <a:lvl3pPr marL="734355" indent="0">
              <a:buNone/>
              <a:defRPr sz="1446">
                <a:solidFill>
                  <a:schemeClr val="tx1">
                    <a:tint val="75000"/>
                  </a:schemeClr>
                </a:solidFill>
              </a:defRPr>
            </a:lvl3pPr>
            <a:lvl4pPr marL="1101532" indent="0">
              <a:buNone/>
              <a:defRPr sz="1285">
                <a:solidFill>
                  <a:schemeClr val="tx1">
                    <a:tint val="75000"/>
                  </a:schemeClr>
                </a:solidFill>
              </a:defRPr>
            </a:lvl4pPr>
            <a:lvl5pPr marL="1468709" indent="0">
              <a:buNone/>
              <a:defRPr sz="1285">
                <a:solidFill>
                  <a:schemeClr val="tx1">
                    <a:tint val="75000"/>
                  </a:schemeClr>
                </a:solidFill>
              </a:defRPr>
            </a:lvl5pPr>
            <a:lvl6pPr marL="1835887" indent="0">
              <a:buNone/>
              <a:defRPr sz="1285">
                <a:solidFill>
                  <a:schemeClr val="tx1">
                    <a:tint val="75000"/>
                  </a:schemeClr>
                </a:solidFill>
              </a:defRPr>
            </a:lvl6pPr>
            <a:lvl7pPr marL="2203064" indent="0">
              <a:buNone/>
              <a:defRPr sz="1285">
                <a:solidFill>
                  <a:schemeClr val="tx1">
                    <a:tint val="75000"/>
                  </a:schemeClr>
                </a:solidFill>
              </a:defRPr>
            </a:lvl7pPr>
            <a:lvl8pPr marL="2570241" indent="0">
              <a:buNone/>
              <a:defRPr sz="1285">
                <a:solidFill>
                  <a:schemeClr val="tx1">
                    <a:tint val="75000"/>
                  </a:schemeClr>
                </a:solidFill>
              </a:defRPr>
            </a:lvl8pPr>
            <a:lvl9pPr marL="2937419" indent="0">
              <a:buNone/>
              <a:defRPr sz="1285">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2D54407-2E1A-4B1A-A17C-205E1B96599F}" type="datetime1">
              <a:rPr lang="ru-RU" smtClean="0"/>
              <a:t>12.01.2022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418271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3179" y="1466416"/>
            <a:ext cx="4161473" cy="34951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957048" y="1466416"/>
            <a:ext cx="4161473" cy="34951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18BAC-946B-484D-AEA3-3FE0EA9652B4}" type="datetime1">
              <a:rPr lang="ru-RU" smtClean="0"/>
              <a:t>12.01.2022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196181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74455" y="293284"/>
            <a:ext cx="8445341" cy="1064746"/>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74455" y="1350378"/>
            <a:ext cx="4142348" cy="661800"/>
          </a:xfrm>
        </p:spPr>
        <p:txBody>
          <a:bodyPr anchor="b"/>
          <a:lstStyle>
            <a:lvl1pPr marL="0" indent="0">
              <a:buNone/>
              <a:defRPr sz="1927" b="1"/>
            </a:lvl1pPr>
            <a:lvl2pPr marL="367177" indent="0">
              <a:buNone/>
              <a:defRPr sz="1606" b="1"/>
            </a:lvl2pPr>
            <a:lvl3pPr marL="734355" indent="0">
              <a:buNone/>
              <a:defRPr sz="1446" b="1"/>
            </a:lvl3pPr>
            <a:lvl4pPr marL="1101532" indent="0">
              <a:buNone/>
              <a:defRPr sz="1285" b="1"/>
            </a:lvl4pPr>
            <a:lvl5pPr marL="1468709" indent="0">
              <a:buNone/>
              <a:defRPr sz="1285" b="1"/>
            </a:lvl5pPr>
            <a:lvl6pPr marL="1835887" indent="0">
              <a:buNone/>
              <a:defRPr sz="1285" b="1"/>
            </a:lvl6pPr>
            <a:lvl7pPr marL="2203064" indent="0">
              <a:buNone/>
              <a:defRPr sz="1285" b="1"/>
            </a:lvl7pPr>
            <a:lvl8pPr marL="2570241" indent="0">
              <a:buNone/>
              <a:defRPr sz="1285" b="1"/>
            </a:lvl8pPr>
            <a:lvl9pPr marL="2937419" indent="0">
              <a:buNone/>
              <a:defRPr sz="1285" b="1"/>
            </a:lvl9pPr>
          </a:lstStyle>
          <a:p>
            <a:pPr lvl="0"/>
            <a:r>
              <a:rPr lang="ru-RU"/>
              <a:t>Образец текста</a:t>
            </a:r>
          </a:p>
        </p:txBody>
      </p:sp>
      <p:sp>
        <p:nvSpPr>
          <p:cNvPr id="4" name="Content Placeholder 3"/>
          <p:cNvSpPr>
            <a:spLocks noGrp="1"/>
          </p:cNvSpPr>
          <p:nvPr>
            <p:ph sz="half" idx="2"/>
          </p:nvPr>
        </p:nvSpPr>
        <p:spPr>
          <a:xfrm>
            <a:off x="674455" y="2012178"/>
            <a:ext cx="4142348" cy="295961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957048" y="1350378"/>
            <a:ext cx="4162748" cy="661800"/>
          </a:xfrm>
        </p:spPr>
        <p:txBody>
          <a:bodyPr anchor="b"/>
          <a:lstStyle>
            <a:lvl1pPr marL="0" indent="0">
              <a:buNone/>
              <a:defRPr sz="1927" b="1"/>
            </a:lvl1pPr>
            <a:lvl2pPr marL="367177" indent="0">
              <a:buNone/>
              <a:defRPr sz="1606" b="1"/>
            </a:lvl2pPr>
            <a:lvl3pPr marL="734355" indent="0">
              <a:buNone/>
              <a:defRPr sz="1446" b="1"/>
            </a:lvl3pPr>
            <a:lvl4pPr marL="1101532" indent="0">
              <a:buNone/>
              <a:defRPr sz="1285" b="1"/>
            </a:lvl4pPr>
            <a:lvl5pPr marL="1468709" indent="0">
              <a:buNone/>
              <a:defRPr sz="1285" b="1"/>
            </a:lvl5pPr>
            <a:lvl6pPr marL="1835887" indent="0">
              <a:buNone/>
              <a:defRPr sz="1285" b="1"/>
            </a:lvl6pPr>
            <a:lvl7pPr marL="2203064" indent="0">
              <a:buNone/>
              <a:defRPr sz="1285" b="1"/>
            </a:lvl7pPr>
            <a:lvl8pPr marL="2570241" indent="0">
              <a:buNone/>
              <a:defRPr sz="1285" b="1"/>
            </a:lvl8pPr>
            <a:lvl9pPr marL="2937419" indent="0">
              <a:buNone/>
              <a:defRPr sz="1285" b="1"/>
            </a:lvl9pPr>
          </a:lstStyle>
          <a:p>
            <a:pPr lvl="0"/>
            <a:r>
              <a:rPr lang="ru-RU"/>
              <a:t>Образец текста</a:t>
            </a:r>
          </a:p>
        </p:txBody>
      </p:sp>
      <p:sp>
        <p:nvSpPr>
          <p:cNvPr id="6" name="Content Placeholder 5"/>
          <p:cNvSpPr>
            <a:spLocks noGrp="1"/>
          </p:cNvSpPr>
          <p:nvPr>
            <p:ph sz="quarter" idx="4"/>
          </p:nvPr>
        </p:nvSpPr>
        <p:spPr>
          <a:xfrm>
            <a:off x="4957048" y="2012178"/>
            <a:ext cx="4162748" cy="295961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04B52C3-3B6E-48C9-A665-5634B64C7435}" type="datetime1">
              <a:rPr lang="ru-RU" smtClean="0"/>
              <a:t>12.01.2022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145181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D22B926-E127-49E0-B76C-016D11918ADA}" type="datetime1">
              <a:rPr lang="ru-RU" smtClean="0"/>
              <a:t>12.01.2022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241355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CBF9B2-F06D-4A7D-8582-CBC05DB5CC5D}" type="datetime1">
              <a:rPr lang="ru-RU" smtClean="0"/>
              <a:t>12.01.2022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390186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4455" y="367242"/>
            <a:ext cx="3158078" cy="1285346"/>
          </a:xfrm>
        </p:spPr>
        <p:txBody>
          <a:bodyPr anchor="b"/>
          <a:lstStyle>
            <a:lvl1pPr>
              <a:defRPr sz="2570"/>
            </a:lvl1pPr>
          </a:lstStyle>
          <a:p>
            <a:r>
              <a:rPr lang="ru-RU"/>
              <a:t>Образец заголовка</a:t>
            </a:r>
            <a:endParaRPr lang="en-US" dirty="0"/>
          </a:p>
        </p:txBody>
      </p:sp>
      <p:sp>
        <p:nvSpPr>
          <p:cNvPr id="3" name="Content Placeholder 2"/>
          <p:cNvSpPr>
            <a:spLocks noGrp="1"/>
          </p:cNvSpPr>
          <p:nvPr>
            <p:ph idx="1"/>
          </p:nvPr>
        </p:nvSpPr>
        <p:spPr>
          <a:xfrm>
            <a:off x="4162748" y="793140"/>
            <a:ext cx="4957048" cy="3914694"/>
          </a:xfrm>
        </p:spPr>
        <p:txBody>
          <a:bodyPr/>
          <a:lstStyle>
            <a:lvl1pPr>
              <a:defRPr sz="2570"/>
            </a:lvl1pPr>
            <a:lvl2pPr>
              <a:defRPr sz="2249"/>
            </a:lvl2pPr>
            <a:lvl3pPr>
              <a:defRPr sz="1927"/>
            </a:lvl3pPr>
            <a:lvl4pPr>
              <a:defRPr sz="1606"/>
            </a:lvl4pPr>
            <a:lvl5pPr>
              <a:defRPr sz="1606"/>
            </a:lvl5pPr>
            <a:lvl6pPr>
              <a:defRPr sz="1606"/>
            </a:lvl6pPr>
            <a:lvl7pPr>
              <a:defRPr sz="1606"/>
            </a:lvl7pPr>
            <a:lvl8pPr>
              <a:defRPr sz="1606"/>
            </a:lvl8pPr>
            <a:lvl9pPr>
              <a:defRPr sz="1606"/>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4455" y="1652587"/>
            <a:ext cx="3158078" cy="3061623"/>
          </a:xfrm>
        </p:spPr>
        <p:txBody>
          <a:bodyPr/>
          <a:lstStyle>
            <a:lvl1pPr marL="0" indent="0">
              <a:buNone/>
              <a:defRPr sz="1285"/>
            </a:lvl1pPr>
            <a:lvl2pPr marL="367177" indent="0">
              <a:buNone/>
              <a:defRPr sz="1124"/>
            </a:lvl2pPr>
            <a:lvl3pPr marL="734355" indent="0">
              <a:buNone/>
              <a:defRPr sz="964"/>
            </a:lvl3pPr>
            <a:lvl4pPr marL="1101532" indent="0">
              <a:buNone/>
              <a:defRPr sz="803"/>
            </a:lvl4pPr>
            <a:lvl5pPr marL="1468709" indent="0">
              <a:buNone/>
              <a:defRPr sz="803"/>
            </a:lvl5pPr>
            <a:lvl6pPr marL="1835887" indent="0">
              <a:buNone/>
              <a:defRPr sz="803"/>
            </a:lvl6pPr>
            <a:lvl7pPr marL="2203064" indent="0">
              <a:buNone/>
              <a:defRPr sz="803"/>
            </a:lvl7pPr>
            <a:lvl8pPr marL="2570241" indent="0">
              <a:buNone/>
              <a:defRPr sz="803"/>
            </a:lvl8pPr>
            <a:lvl9pPr marL="2937419" indent="0">
              <a:buNone/>
              <a:defRPr sz="803"/>
            </a:lvl9pPr>
          </a:lstStyle>
          <a:p>
            <a:pPr lvl="0"/>
            <a:r>
              <a:rPr lang="ru-RU"/>
              <a:t>Образец текста</a:t>
            </a:r>
          </a:p>
        </p:txBody>
      </p:sp>
      <p:sp>
        <p:nvSpPr>
          <p:cNvPr id="5" name="Date Placeholder 4"/>
          <p:cNvSpPr>
            <a:spLocks noGrp="1"/>
          </p:cNvSpPr>
          <p:nvPr>
            <p:ph type="dt" sz="half" idx="10"/>
          </p:nvPr>
        </p:nvSpPr>
        <p:spPr/>
        <p:txBody>
          <a:bodyPr/>
          <a:lstStyle/>
          <a:p>
            <a:fld id="{7834EC03-0471-4963-96E9-18F863FAF66D}" type="datetime1">
              <a:rPr lang="ru-RU" smtClean="0"/>
              <a:t>12.01.2022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1287741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4455" y="367242"/>
            <a:ext cx="3158078" cy="1285346"/>
          </a:xfrm>
        </p:spPr>
        <p:txBody>
          <a:bodyPr anchor="b"/>
          <a:lstStyle>
            <a:lvl1pPr>
              <a:defRPr sz="257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162748" y="793140"/>
            <a:ext cx="4957048" cy="3914694"/>
          </a:xfrm>
        </p:spPr>
        <p:txBody>
          <a:bodyPr anchor="t"/>
          <a:lstStyle>
            <a:lvl1pPr marL="0" indent="0">
              <a:buNone/>
              <a:defRPr sz="2570"/>
            </a:lvl1pPr>
            <a:lvl2pPr marL="367177" indent="0">
              <a:buNone/>
              <a:defRPr sz="2249"/>
            </a:lvl2pPr>
            <a:lvl3pPr marL="734355" indent="0">
              <a:buNone/>
              <a:defRPr sz="1927"/>
            </a:lvl3pPr>
            <a:lvl4pPr marL="1101532" indent="0">
              <a:buNone/>
              <a:defRPr sz="1606"/>
            </a:lvl4pPr>
            <a:lvl5pPr marL="1468709" indent="0">
              <a:buNone/>
              <a:defRPr sz="1606"/>
            </a:lvl5pPr>
            <a:lvl6pPr marL="1835887" indent="0">
              <a:buNone/>
              <a:defRPr sz="1606"/>
            </a:lvl6pPr>
            <a:lvl7pPr marL="2203064" indent="0">
              <a:buNone/>
              <a:defRPr sz="1606"/>
            </a:lvl7pPr>
            <a:lvl8pPr marL="2570241" indent="0">
              <a:buNone/>
              <a:defRPr sz="1606"/>
            </a:lvl8pPr>
            <a:lvl9pPr marL="2937419" indent="0">
              <a:buNone/>
              <a:defRPr sz="1606"/>
            </a:lvl9pPr>
          </a:lstStyle>
          <a:p>
            <a:r>
              <a:rPr lang="ru-RU"/>
              <a:t>Вставка рисунка</a:t>
            </a:r>
            <a:endParaRPr lang="en-US" dirty="0"/>
          </a:p>
        </p:txBody>
      </p:sp>
      <p:sp>
        <p:nvSpPr>
          <p:cNvPr id="4" name="Text Placeholder 3"/>
          <p:cNvSpPr>
            <a:spLocks noGrp="1"/>
          </p:cNvSpPr>
          <p:nvPr>
            <p:ph type="body" sz="half" idx="2"/>
          </p:nvPr>
        </p:nvSpPr>
        <p:spPr>
          <a:xfrm>
            <a:off x="674455" y="1652587"/>
            <a:ext cx="3158078" cy="3061623"/>
          </a:xfrm>
        </p:spPr>
        <p:txBody>
          <a:bodyPr/>
          <a:lstStyle>
            <a:lvl1pPr marL="0" indent="0">
              <a:buNone/>
              <a:defRPr sz="1285"/>
            </a:lvl1pPr>
            <a:lvl2pPr marL="367177" indent="0">
              <a:buNone/>
              <a:defRPr sz="1124"/>
            </a:lvl2pPr>
            <a:lvl3pPr marL="734355" indent="0">
              <a:buNone/>
              <a:defRPr sz="964"/>
            </a:lvl3pPr>
            <a:lvl4pPr marL="1101532" indent="0">
              <a:buNone/>
              <a:defRPr sz="803"/>
            </a:lvl4pPr>
            <a:lvl5pPr marL="1468709" indent="0">
              <a:buNone/>
              <a:defRPr sz="803"/>
            </a:lvl5pPr>
            <a:lvl6pPr marL="1835887" indent="0">
              <a:buNone/>
              <a:defRPr sz="803"/>
            </a:lvl6pPr>
            <a:lvl7pPr marL="2203064" indent="0">
              <a:buNone/>
              <a:defRPr sz="803"/>
            </a:lvl7pPr>
            <a:lvl8pPr marL="2570241" indent="0">
              <a:buNone/>
              <a:defRPr sz="803"/>
            </a:lvl8pPr>
            <a:lvl9pPr marL="2937419" indent="0">
              <a:buNone/>
              <a:defRPr sz="803"/>
            </a:lvl9pPr>
          </a:lstStyle>
          <a:p>
            <a:pPr lvl="0"/>
            <a:r>
              <a:rPr lang="ru-RU"/>
              <a:t>Образец текста</a:t>
            </a:r>
          </a:p>
        </p:txBody>
      </p:sp>
      <p:sp>
        <p:nvSpPr>
          <p:cNvPr id="5" name="Date Placeholder 4"/>
          <p:cNvSpPr>
            <a:spLocks noGrp="1"/>
          </p:cNvSpPr>
          <p:nvPr>
            <p:ph type="dt" sz="half" idx="10"/>
          </p:nvPr>
        </p:nvSpPr>
        <p:spPr/>
        <p:txBody>
          <a:bodyPr/>
          <a:lstStyle/>
          <a:p>
            <a:fld id="{93E47182-55FF-4D0B-BDEC-2DC054E07911}" type="datetime1">
              <a:rPr lang="ru-RU" smtClean="0"/>
              <a:t>12.01.2022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147997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3180" y="293284"/>
            <a:ext cx="8445341" cy="1064746"/>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73180" y="1466416"/>
            <a:ext cx="8445341" cy="34951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73179" y="5105680"/>
            <a:ext cx="2203133" cy="293283"/>
          </a:xfrm>
          <a:prstGeom prst="rect">
            <a:avLst/>
          </a:prstGeom>
        </p:spPr>
        <p:txBody>
          <a:bodyPr vert="horz" lIns="91440" tIns="45720" rIns="91440" bIns="45720" rtlCol="0" anchor="ctr"/>
          <a:lstStyle>
            <a:lvl1pPr algn="l">
              <a:defRPr sz="964">
                <a:solidFill>
                  <a:schemeClr val="tx1">
                    <a:tint val="75000"/>
                  </a:schemeClr>
                </a:solidFill>
              </a:defRPr>
            </a:lvl1pPr>
          </a:lstStyle>
          <a:p>
            <a:fld id="{E59958F7-4BB8-4968-9104-D7EDC446E865}" type="datetime1">
              <a:rPr lang="ru-RU" smtClean="0"/>
              <a:t>12.01.2022</a:t>
            </a:fld>
            <a:endParaRPr lang="ru-RU"/>
          </a:p>
        </p:txBody>
      </p:sp>
      <p:sp>
        <p:nvSpPr>
          <p:cNvPr id="5" name="Footer Placeholder 4"/>
          <p:cNvSpPr>
            <a:spLocks noGrp="1"/>
          </p:cNvSpPr>
          <p:nvPr>
            <p:ph type="ftr" sz="quarter" idx="3"/>
          </p:nvPr>
        </p:nvSpPr>
        <p:spPr>
          <a:xfrm>
            <a:off x="3243501" y="5105680"/>
            <a:ext cx="3304699" cy="293283"/>
          </a:xfrm>
          <a:prstGeom prst="rect">
            <a:avLst/>
          </a:prstGeom>
        </p:spPr>
        <p:txBody>
          <a:bodyPr vert="horz" lIns="91440" tIns="45720" rIns="91440" bIns="45720" rtlCol="0" anchor="ctr"/>
          <a:lstStyle>
            <a:lvl1pPr algn="ctr">
              <a:defRPr sz="964">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915388" y="5105680"/>
            <a:ext cx="2203133" cy="293283"/>
          </a:xfrm>
          <a:prstGeom prst="rect">
            <a:avLst/>
          </a:prstGeom>
        </p:spPr>
        <p:txBody>
          <a:bodyPr vert="horz" lIns="91440" tIns="45720" rIns="91440" bIns="45720" rtlCol="0" anchor="ctr"/>
          <a:lstStyle>
            <a:lvl1pPr algn="r">
              <a:defRPr sz="964">
                <a:solidFill>
                  <a:schemeClr val="tx1">
                    <a:tint val="75000"/>
                  </a:schemeClr>
                </a:solidFill>
              </a:defRPr>
            </a:lvl1pPr>
          </a:lstStyle>
          <a:p>
            <a:fld id="{BE616447-8222-5543-AC28-BF2F5F28397D}" type="slidenum">
              <a:rPr lang="ru-RU" smtClean="0"/>
              <a:t>‹#›</a:t>
            </a:fld>
            <a:endParaRPr lang="ru-RU"/>
          </a:p>
        </p:txBody>
      </p:sp>
    </p:spTree>
    <p:extLst>
      <p:ext uri="{BB962C8B-B14F-4D97-AF65-F5344CB8AC3E}">
        <p14:creationId xmlns:p14="http://schemas.microsoft.com/office/powerpoint/2010/main" val="29209603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734355" rtl="0" eaLnBrk="1" latinLnBrk="0" hangingPunct="1">
        <a:lnSpc>
          <a:spcPct val="90000"/>
        </a:lnSpc>
        <a:spcBef>
          <a:spcPct val="0"/>
        </a:spcBef>
        <a:buNone/>
        <a:defRPr sz="3534" kern="1200">
          <a:solidFill>
            <a:schemeClr val="tx1"/>
          </a:solidFill>
          <a:latin typeface="+mj-lt"/>
          <a:ea typeface="+mj-ea"/>
          <a:cs typeface="+mj-cs"/>
        </a:defRPr>
      </a:lvl1pPr>
    </p:titleStyle>
    <p:bodyStyle>
      <a:lvl1pPr marL="183589" indent="-183589" algn="l" defTabSz="734355" rtl="0" eaLnBrk="1" latinLnBrk="0" hangingPunct="1">
        <a:lnSpc>
          <a:spcPct val="90000"/>
        </a:lnSpc>
        <a:spcBef>
          <a:spcPts val="803"/>
        </a:spcBef>
        <a:buFont typeface="Arial" panose="020B0604020202020204" pitchFamily="34" charset="0"/>
        <a:buChar char="•"/>
        <a:defRPr sz="2249" kern="1200">
          <a:solidFill>
            <a:schemeClr val="tx1"/>
          </a:solidFill>
          <a:latin typeface="+mn-lt"/>
          <a:ea typeface="+mn-ea"/>
          <a:cs typeface="+mn-cs"/>
        </a:defRPr>
      </a:lvl1pPr>
      <a:lvl2pPr marL="550766" indent="-183589" algn="l" defTabSz="734355" rtl="0" eaLnBrk="1" latinLnBrk="0" hangingPunct="1">
        <a:lnSpc>
          <a:spcPct val="90000"/>
        </a:lnSpc>
        <a:spcBef>
          <a:spcPts val="402"/>
        </a:spcBef>
        <a:buFont typeface="Arial" panose="020B0604020202020204" pitchFamily="34" charset="0"/>
        <a:buChar char="•"/>
        <a:defRPr sz="1927" kern="1200">
          <a:solidFill>
            <a:schemeClr val="tx1"/>
          </a:solidFill>
          <a:latin typeface="+mn-lt"/>
          <a:ea typeface="+mn-ea"/>
          <a:cs typeface="+mn-cs"/>
        </a:defRPr>
      </a:lvl2pPr>
      <a:lvl3pPr marL="917943" indent="-183589" algn="l" defTabSz="734355" rtl="0" eaLnBrk="1" latinLnBrk="0" hangingPunct="1">
        <a:lnSpc>
          <a:spcPct val="90000"/>
        </a:lnSpc>
        <a:spcBef>
          <a:spcPts val="402"/>
        </a:spcBef>
        <a:buFont typeface="Arial" panose="020B0604020202020204" pitchFamily="34" charset="0"/>
        <a:buChar char="•"/>
        <a:defRPr sz="1606" kern="1200">
          <a:solidFill>
            <a:schemeClr val="tx1"/>
          </a:solidFill>
          <a:latin typeface="+mn-lt"/>
          <a:ea typeface="+mn-ea"/>
          <a:cs typeface="+mn-cs"/>
        </a:defRPr>
      </a:lvl3pPr>
      <a:lvl4pPr marL="1285121"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4pPr>
      <a:lvl5pPr marL="1652298"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5pPr>
      <a:lvl6pPr marL="2019475"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6pPr>
      <a:lvl7pPr marL="2386653"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7pPr>
      <a:lvl8pPr marL="2753830"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8pPr>
      <a:lvl9pPr marL="3121007"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9pPr>
    </p:bodyStyle>
    <p:otherStyle>
      <a:defPPr>
        <a:defRPr lang="en-US"/>
      </a:defPPr>
      <a:lvl1pPr marL="0" algn="l" defTabSz="734355" rtl="0" eaLnBrk="1" latinLnBrk="0" hangingPunct="1">
        <a:defRPr sz="1446" kern="1200">
          <a:solidFill>
            <a:schemeClr val="tx1"/>
          </a:solidFill>
          <a:latin typeface="+mn-lt"/>
          <a:ea typeface="+mn-ea"/>
          <a:cs typeface="+mn-cs"/>
        </a:defRPr>
      </a:lvl1pPr>
      <a:lvl2pPr marL="367177" algn="l" defTabSz="734355" rtl="0" eaLnBrk="1" latinLnBrk="0" hangingPunct="1">
        <a:defRPr sz="1446" kern="1200">
          <a:solidFill>
            <a:schemeClr val="tx1"/>
          </a:solidFill>
          <a:latin typeface="+mn-lt"/>
          <a:ea typeface="+mn-ea"/>
          <a:cs typeface="+mn-cs"/>
        </a:defRPr>
      </a:lvl2pPr>
      <a:lvl3pPr marL="734355" algn="l" defTabSz="734355" rtl="0" eaLnBrk="1" latinLnBrk="0" hangingPunct="1">
        <a:defRPr sz="1446" kern="1200">
          <a:solidFill>
            <a:schemeClr val="tx1"/>
          </a:solidFill>
          <a:latin typeface="+mn-lt"/>
          <a:ea typeface="+mn-ea"/>
          <a:cs typeface="+mn-cs"/>
        </a:defRPr>
      </a:lvl3pPr>
      <a:lvl4pPr marL="1101532" algn="l" defTabSz="734355" rtl="0" eaLnBrk="1" latinLnBrk="0" hangingPunct="1">
        <a:defRPr sz="1446" kern="1200">
          <a:solidFill>
            <a:schemeClr val="tx1"/>
          </a:solidFill>
          <a:latin typeface="+mn-lt"/>
          <a:ea typeface="+mn-ea"/>
          <a:cs typeface="+mn-cs"/>
        </a:defRPr>
      </a:lvl4pPr>
      <a:lvl5pPr marL="1468709" algn="l" defTabSz="734355" rtl="0" eaLnBrk="1" latinLnBrk="0" hangingPunct="1">
        <a:defRPr sz="1446" kern="1200">
          <a:solidFill>
            <a:schemeClr val="tx1"/>
          </a:solidFill>
          <a:latin typeface="+mn-lt"/>
          <a:ea typeface="+mn-ea"/>
          <a:cs typeface="+mn-cs"/>
        </a:defRPr>
      </a:lvl5pPr>
      <a:lvl6pPr marL="1835887" algn="l" defTabSz="734355" rtl="0" eaLnBrk="1" latinLnBrk="0" hangingPunct="1">
        <a:defRPr sz="1446" kern="1200">
          <a:solidFill>
            <a:schemeClr val="tx1"/>
          </a:solidFill>
          <a:latin typeface="+mn-lt"/>
          <a:ea typeface="+mn-ea"/>
          <a:cs typeface="+mn-cs"/>
        </a:defRPr>
      </a:lvl6pPr>
      <a:lvl7pPr marL="2203064" algn="l" defTabSz="734355" rtl="0" eaLnBrk="1" latinLnBrk="0" hangingPunct="1">
        <a:defRPr sz="1446" kern="1200">
          <a:solidFill>
            <a:schemeClr val="tx1"/>
          </a:solidFill>
          <a:latin typeface="+mn-lt"/>
          <a:ea typeface="+mn-ea"/>
          <a:cs typeface="+mn-cs"/>
        </a:defRPr>
      </a:lvl7pPr>
      <a:lvl8pPr marL="2570241" algn="l" defTabSz="734355" rtl="0" eaLnBrk="1" latinLnBrk="0" hangingPunct="1">
        <a:defRPr sz="1446" kern="1200">
          <a:solidFill>
            <a:schemeClr val="tx1"/>
          </a:solidFill>
          <a:latin typeface="+mn-lt"/>
          <a:ea typeface="+mn-ea"/>
          <a:cs typeface="+mn-cs"/>
        </a:defRPr>
      </a:lvl8pPr>
      <a:lvl9pPr marL="2937419" algn="l" defTabSz="734355" rtl="0" eaLnBrk="1" latinLnBrk="0" hangingPunct="1">
        <a:defRPr sz="14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online.zakon.kz/Document/?doc_id=34329053#sub_id=4240000"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67627AC2-348B-C14D-9F48-03C20068888B}"/>
              </a:ext>
            </a:extLst>
          </p:cNvPr>
          <p:cNvPicPr>
            <a:picLocks noChangeAspect="1"/>
          </p:cNvPicPr>
          <p:nvPr/>
        </p:nvPicPr>
        <p:blipFill>
          <a:blip r:embed="rId2"/>
          <a:stretch>
            <a:fillRect/>
          </a:stretch>
        </p:blipFill>
        <p:spPr>
          <a:xfrm>
            <a:off x="0" y="1269"/>
            <a:ext cx="9791700" cy="5509922"/>
          </a:xfrm>
          <a:prstGeom prst="rect">
            <a:avLst/>
          </a:prstGeom>
        </p:spPr>
      </p:pic>
      <p:sp>
        <p:nvSpPr>
          <p:cNvPr id="2" name="Заголовок 1">
            <a:extLst>
              <a:ext uri="{FF2B5EF4-FFF2-40B4-BE49-F238E27FC236}">
                <a16:creationId xmlns:a16="http://schemas.microsoft.com/office/drawing/2014/main" id="{61294FA0-FCBC-D34A-A2FA-B00034DF83F2}"/>
              </a:ext>
            </a:extLst>
          </p:cNvPr>
          <p:cNvSpPr>
            <a:spLocks noGrp="1"/>
          </p:cNvSpPr>
          <p:nvPr>
            <p:ph type="ctrTitle"/>
          </p:nvPr>
        </p:nvSpPr>
        <p:spPr>
          <a:xfrm>
            <a:off x="1516946" y="1981965"/>
            <a:ext cx="6223453" cy="2451293"/>
          </a:xfrm>
        </p:spPr>
        <p:txBody>
          <a:bodyPr anchor="t">
            <a:normAutofit/>
          </a:bodyPr>
          <a:lstStyle/>
          <a:p>
            <a:pPr algn="just"/>
            <a:r>
              <a:rPr lang="ru-RU" sz="2400" b="1" dirty="0" smtClean="0">
                <a:solidFill>
                  <a:srgbClr val="C00000"/>
                </a:solidFill>
                <a:latin typeface="HelveticaNeueCyr" pitchFamily="50" charset="-52"/>
                <a:ea typeface="Helvetica Neue" panose="02000503000000020004" pitchFamily="2" charset="0"/>
                <a:cs typeface="Helvetica Neue" panose="02000503000000020004" pitchFamily="2" charset="0"/>
              </a:rPr>
              <a:t>Актуальные изменения в ГК РК и ГПК РК 2021-2022г. </a:t>
            </a:r>
            <a:r>
              <a:rPr lang="ru-RU" sz="2400" b="1" dirty="0">
                <a:solidFill>
                  <a:srgbClr val="C00000"/>
                </a:solidFill>
                <a:latin typeface="HelveticaNeueCyr" pitchFamily="50" charset="-52"/>
                <a:ea typeface="Helvetica Neue" panose="02000503000000020004" pitchFamily="2" charset="0"/>
                <a:cs typeface="Helvetica Neue" panose="02000503000000020004" pitchFamily="2" charset="0"/>
              </a:rPr>
              <a:t>Соотношение гражданского и административного судопроизводства в соответствии с ГПК РК и АППК РК</a:t>
            </a:r>
          </a:p>
        </p:txBody>
      </p:sp>
      <p:sp>
        <p:nvSpPr>
          <p:cNvPr id="10" name="TextBox 9">
            <a:extLst>
              <a:ext uri="{FF2B5EF4-FFF2-40B4-BE49-F238E27FC236}">
                <a16:creationId xmlns:a16="http://schemas.microsoft.com/office/drawing/2014/main" id="{8821981E-77FB-1F43-9C63-841AF10478CE}"/>
              </a:ext>
            </a:extLst>
          </p:cNvPr>
          <p:cNvSpPr txBox="1"/>
          <p:nvPr/>
        </p:nvSpPr>
        <p:spPr>
          <a:xfrm>
            <a:off x="4895850" y="3939289"/>
            <a:ext cx="3967693" cy="307777"/>
          </a:xfrm>
          <a:prstGeom prst="rect">
            <a:avLst/>
          </a:prstGeom>
          <a:noFill/>
        </p:spPr>
        <p:txBody>
          <a:bodyPr wrap="square" rtlCol="0">
            <a:spAutoFit/>
          </a:bodyPr>
          <a:lstStyle/>
          <a:p>
            <a:pPr algn="r"/>
            <a:r>
              <a:rPr lang="ru-RU" sz="1400" b="1" dirty="0" err="1" smtClean="0">
                <a:latin typeface="HelveticaNeueCyr" pitchFamily="50" charset="-52"/>
                <a:ea typeface="Helvetica Neue" panose="02000503000000020004" pitchFamily="2" charset="0"/>
                <a:cs typeface="Helvetica Neue" panose="02000503000000020004" pitchFamily="2" charset="0"/>
              </a:rPr>
              <a:t>Айжан</a:t>
            </a:r>
            <a:r>
              <a:rPr lang="ru-RU" sz="1400" b="1" dirty="0" smtClean="0">
                <a:latin typeface="HelveticaNeueCyr" pitchFamily="50" charset="-52"/>
                <a:ea typeface="Helvetica Neue" panose="02000503000000020004" pitchFamily="2" charset="0"/>
                <a:cs typeface="Helvetica Neue" panose="02000503000000020004" pitchFamily="2" charset="0"/>
              </a:rPr>
              <a:t> Амангельды</a:t>
            </a:r>
            <a:endParaRPr lang="ru-RU" sz="1400" b="1" dirty="0">
              <a:latin typeface="HelveticaNeueCyr" pitchFamily="50" charset="-52"/>
              <a:ea typeface="Helvetica Neue" panose="02000503000000020004" pitchFamily="2" charset="0"/>
              <a:cs typeface="Helvetica Neue" panose="02000503000000020004" pitchFamily="2" charset="0"/>
            </a:endParaRPr>
          </a:p>
        </p:txBody>
      </p:sp>
      <p:sp>
        <p:nvSpPr>
          <p:cNvPr id="11" name="TextBox 10">
            <a:extLst>
              <a:ext uri="{FF2B5EF4-FFF2-40B4-BE49-F238E27FC236}">
                <a16:creationId xmlns:a16="http://schemas.microsoft.com/office/drawing/2014/main" id="{0B9DF08C-7544-A74A-B585-21D137F36246}"/>
              </a:ext>
            </a:extLst>
          </p:cNvPr>
          <p:cNvSpPr txBox="1"/>
          <p:nvPr/>
        </p:nvSpPr>
        <p:spPr>
          <a:xfrm>
            <a:off x="3922005" y="4443191"/>
            <a:ext cx="5607585" cy="954107"/>
          </a:xfrm>
          <a:prstGeom prst="rect">
            <a:avLst/>
          </a:prstGeom>
          <a:noFill/>
        </p:spPr>
        <p:txBody>
          <a:bodyPr wrap="square" rtlCol="0">
            <a:spAutoFit/>
          </a:bodyPr>
          <a:lstStyle/>
          <a:p>
            <a:pPr algn="just"/>
            <a:r>
              <a:rPr lang="ru-RU" sz="1400" i="1" dirty="0" err="1">
                <a:latin typeface="Helvetica Neue" panose="02000503000000020004" pitchFamily="2" charset="0"/>
                <a:ea typeface="Helvetica Neue" panose="02000503000000020004" pitchFamily="2" charset="0"/>
                <a:cs typeface="Helvetica Neue" panose="02000503000000020004" pitchFamily="2" charset="0"/>
              </a:rPr>
              <a:t>д.ю.н</a:t>
            </a:r>
            <a:r>
              <a:rPr lang="ru-RU" sz="1400" i="1" dirty="0">
                <a:latin typeface="Helvetica Neue" panose="02000503000000020004" pitchFamily="2" charset="0"/>
                <a:ea typeface="Helvetica Neue" panose="02000503000000020004" pitchFamily="2" charset="0"/>
                <a:cs typeface="Helvetica Neue" panose="02000503000000020004" pitchFamily="2" charset="0"/>
              </a:rPr>
              <a:t>., профессор Евразийской юридической академии им. Д.А. </a:t>
            </a:r>
            <a:r>
              <a:rPr lang="ru-RU" sz="1400" i="1" dirty="0" err="1" smtClean="0">
                <a:latin typeface="Helvetica Neue" panose="02000503000000020004" pitchFamily="2" charset="0"/>
                <a:ea typeface="Helvetica Neue" panose="02000503000000020004" pitchFamily="2" charset="0"/>
                <a:cs typeface="Helvetica Neue" panose="02000503000000020004" pitchFamily="2" charset="0"/>
              </a:rPr>
              <a:t>Кунаева</a:t>
            </a:r>
            <a:r>
              <a:rPr lang="ru-RU" sz="1400" i="1" dirty="0" smtClean="0">
                <a:latin typeface="Helvetica Neue" panose="02000503000000020004" pitchFamily="2" charset="0"/>
                <a:ea typeface="Helvetica Neue" panose="02000503000000020004" pitchFamily="2" charset="0"/>
                <a:cs typeface="Helvetica Neue" panose="02000503000000020004" pitchFamily="2" charset="0"/>
              </a:rPr>
              <a:t>, </a:t>
            </a:r>
          </a:p>
          <a:p>
            <a:pPr algn="just"/>
            <a:r>
              <a:rPr lang="ru-RU" sz="1400" i="1" dirty="0" smtClean="0">
                <a:latin typeface="Helvetica Neue" panose="02000503000000020004" pitchFamily="2" charset="0"/>
                <a:ea typeface="Helvetica Neue" panose="02000503000000020004" pitchFamily="2" charset="0"/>
                <a:cs typeface="Helvetica Neue" panose="02000503000000020004" pitchFamily="2" charset="0"/>
              </a:rPr>
              <a:t>научный сотрудник Научно-исследовательского центра Академии МВД РК</a:t>
            </a:r>
            <a:endParaRPr lang="ru-RU" sz="1400" i="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055388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22152" y="0"/>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673524" y="789158"/>
            <a:ext cx="8737600" cy="1015663"/>
          </a:xfrm>
          <a:prstGeom prst="rect">
            <a:avLst/>
          </a:prstGeom>
          <a:noFill/>
        </p:spPr>
        <p:txBody>
          <a:bodyPr wrap="square" rtlCol="0">
            <a:spAutoFit/>
          </a:bodyPr>
          <a:lstStyle/>
          <a:p>
            <a:pPr algn="just"/>
            <a:r>
              <a:rPr lang="ru-RU" sz="2000" b="1" dirty="0">
                <a:latin typeface="HelveticaNeueCyr" pitchFamily="50" charset="-52"/>
                <a:ea typeface="Helvetica Neue" panose="02000503000000020004" pitchFamily="2" charset="0"/>
                <a:cs typeface="Helvetica Neue" panose="02000503000000020004" pitchFamily="2" charset="0"/>
              </a:rPr>
              <a:t>Закон РК от </a:t>
            </a:r>
            <a:r>
              <a:rPr lang="ru-RU" sz="2000" b="1" dirty="0"/>
              <a:t>2 января 2021 года № 399-VI ЗРК </a:t>
            </a:r>
            <a:r>
              <a:rPr lang="ru-RU" sz="2000" b="1" dirty="0">
                <a:latin typeface="HelveticaNeueCyr" pitchFamily="50" charset="-52"/>
                <a:ea typeface="Helvetica Neue" panose="02000503000000020004" pitchFamily="2" charset="0"/>
                <a:cs typeface="Helvetica Neue" panose="02000503000000020004" pitchFamily="2" charset="0"/>
              </a:rPr>
              <a:t>«</a:t>
            </a:r>
            <a:r>
              <a:rPr lang="ru-RU" sz="2000" b="1" dirty="0"/>
              <a:t>О внесении изменений и дополнений в некоторые законодательные акты Республики Казахстан по вопросам восстановления экономического роста</a:t>
            </a:r>
            <a:r>
              <a:rPr lang="ru-RU" sz="2000" b="1" dirty="0">
                <a:latin typeface="HelveticaNeueCyr" pitchFamily="50" charset="-52"/>
                <a:ea typeface="Helvetica Neue" panose="02000503000000020004" pitchFamily="2" charset="0"/>
                <a:cs typeface="Helvetica Neue" panose="02000503000000020004" pitchFamily="2" charset="0"/>
              </a:rPr>
              <a:t>» </a:t>
            </a:r>
          </a:p>
        </p:txBody>
      </p:sp>
      <p:sp>
        <p:nvSpPr>
          <p:cNvPr id="3" name="Прямоугольник 2"/>
          <p:cNvSpPr/>
          <p:nvPr/>
        </p:nvSpPr>
        <p:spPr>
          <a:xfrm>
            <a:off x="295394" y="1804821"/>
            <a:ext cx="9518458" cy="3170099"/>
          </a:xfrm>
          <a:prstGeom prst="rect">
            <a:avLst/>
          </a:prstGeom>
        </p:spPr>
        <p:txBody>
          <a:bodyPr wrap="square">
            <a:spAutoFit/>
          </a:bodyPr>
          <a:lstStyle/>
          <a:p>
            <a:pPr algn="just"/>
            <a:r>
              <a:rPr lang="ru-RU" sz="2000" b="1" dirty="0"/>
              <a:t>пункт </a:t>
            </a:r>
            <a:r>
              <a:rPr lang="ru-RU" sz="2000" b="1" dirty="0" smtClean="0"/>
              <a:t>4 статьи 915 </a:t>
            </a:r>
            <a:r>
              <a:rPr lang="ru-RU" sz="2000" b="1" dirty="0"/>
              <a:t>изложить в следующей редакции:</a:t>
            </a:r>
          </a:p>
          <a:p>
            <a:pPr algn="just"/>
            <a:r>
              <a:rPr lang="ru-RU" sz="2000" b="1" dirty="0"/>
              <a:t>«4. Тендер может быть признан его инициатором несостоявшимся, если в нем приняло участие менее двух участников или предложения участников тендера признаны его инициатором не удовлетворяющими условиям тендера, </a:t>
            </a:r>
            <a:r>
              <a:rPr lang="ru-RU" sz="2000" b="1" dirty="0">
                <a:solidFill>
                  <a:srgbClr val="C00000"/>
                </a:solidFill>
              </a:rPr>
              <a:t>за исключением случаев, установленных законами Республики Казахстан</a:t>
            </a:r>
            <a:r>
              <a:rPr lang="ru-RU" sz="2000" b="1" dirty="0" smtClean="0">
                <a:solidFill>
                  <a:srgbClr val="C00000"/>
                </a:solidFill>
              </a:rPr>
              <a:t>.»;</a:t>
            </a:r>
          </a:p>
          <a:p>
            <a:pPr algn="just"/>
            <a:endParaRPr lang="ru-RU" sz="2000" b="1" dirty="0"/>
          </a:p>
          <a:p>
            <a:pPr algn="just"/>
            <a:r>
              <a:rPr lang="ru-RU" sz="2000" b="1" dirty="0" smtClean="0"/>
              <a:t>пункт 7 статьи 916 </a:t>
            </a:r>
            <a:r>
              <a:rPr lang="ru-RU" sz="2000" b="1" dirty="0"/>
              <a:t>изложить в следующей редакции:</a:t>
            </a:r>
          </a:p>
          <a:p>
            <a:pPr algn="just"/>
            <a:r>
              <a:rPr lang="ru-RU" sz="2000" b="1" dirty="0"/>
              <a:t>«7. Аукцион может состояться, если в нем примут участие не менее двух участников (покупателей), </a:t>
            </a:r>
            <a:r>
              <a:rPr lang="ru-RU" sz="2000" b="1" dirty="0">
                <a:solidFill>
                  <a:srgbClr val="C00000"/>
                </a:solidFill>
              </a:rPr>
              <a:t>за исключением случаев, установленных законами Республики Казахстан.».</a:t>
            </a:r>
          </a:p>
        </p:txBody>
      </p:sp>
    </p:spTree>
    <p:extLst>
      <p:ext uri="{BB962C8B-B14F-4D97-AF65-F5344CB8AC3E}">
        <p14:creationId xmlns:p14="http://schemas.microsoft.com/office/powerpoint/2010/main" val="1086298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22152" y="0"/>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673524" y="789158"/>
            <a:ext cx="8737600" cy="1323439"/>
          </a:xfrm>
          <a:prstGeom prst="rect">
            <a:avLst/>
          </a:prstGeom>
          <a:noFill/>
        </p:spPr>
        <p:txBody>
          <a:bodyPr wrap="square" rtlCol="0">
            <a:spAutoFit/>
          </a:bodyPr>
          <a:lstStyle/>
          <a:p>
            <a:pPr algn="just"/>
            <a:r>
              <a:rPr lang="ru-RU" sz="2000" b="1" dirty="0">
                <a:latin typeface="HelveticaNeueCyr" pitchFamily="50" charset="-52"/>
                <a:ea typeface="Helvetica Neue" panose="02000503000000020004" pitchFamily="2" charset="0"/>
                <a:cs typeface="Helvetica Neue" panose="02000503000000020004" pitchFamily="2" charset="0"/>
              </a:rPr>
              <a:t>Закон РК </a:t>
            </a:r>
            <a:r>
              <a:rPr lang="ru-RU" sz="2000" b="1" dirty="0" smtClean="0">
                <a:latin typeface="HelveticaNeueCyr" pitchFamily="50" charset="-52"/>
                <a:ea typeface="Helvetica Neue" panose="02000503000000020004" pitchFamily="2" charset="0"/>
                <a:cs typeface="Helvetica Neue" panose="02000503000000020004" pitchFamily="2" charset="0"/>
              </a:rPr>
              <a:t>от </a:t>
            </a:r>
            <a:r>
              <a:rPr lang="ru-RU" sz="2000" b="1" dirty="0" smtClean="0"/>
              <a:t>24 </a:t>
            </a:r>
            <a:r>
              <a:rPr lang="ru-RU" sz="2000" b="1" dirty="0"/>
              <a:t>мая 2021 года </a:t>
            </a:r>
            <a:r>
              <a:rPr lang="ru-RU" sz="2000" b="1" dirty="0" smtClean="0"/>
              <a:t>№ </a:t>
            </a:r>
            <a:r>
              <a:rPr lang="ru-RU" sz="2000" b="1" dirty="0"/>
              <a:t>43-VII </a:t>
            </a:r>
            <a:r>
              <a:rPr lang="ru-RU" sz="2000" b="1" dirty="0" smtClean="0"/>
              <a:t>ЗРК </a:t>
            </a:r>
            <a:r>
              <a:rPr lang="ru-RU" sz="2000" b="1" dirty="0" smtClean="0">
                <a:latin typeface="HelveticaNeueCyr" pitchFamily="50" charset="-52"/>
                <a:ea typeface="Helvetica Neue" panose="02000503000000020004" pitchFamily="2" charset="0"/>
                <a:cs typeface="Helvetica Neue" panose="02000503000000020004" pitchFamily="2" charset="0"/>
              </a:rPr>
              <a:t>«</a:t>
            </a:r>
            <a:r>
              <a:rPr lang="ru-RU" sz="2000" b="1" dirty="0"/>
              <a:t>О внесении изменений и </a:t>
            </a:r>
            <a:r>
              <a:rPr lang="ru-RU" sz="2000" b="1" dirty="0" smtClean="0"/>
              <a:t>дополнений в </a:t>
            </a:r>
            <a:r>
              <a:rPr lang="ru-RU" sz="2000" b="1" dirty="0"/>
              <a:t>некоторые законодательные акты Республики Казахстан</a:t>
            </a:r>
            <a:br>
              <a:rPr lang="ru-RU" sz="2000" b="1" dirty="0"/>
            </a:br>
            <a:r>
              <a:rPr lang="ru-RU" sz="2000" b="1" dirty="0"/>
              <a:t>по вопросам регулирования банковской, </a:t>
            </a:r>
            <a:r>
              <a:rPr lang="ru-RU" sz="2000" b="1" dirty="0" err="1"/>
              <a:t>микрофинансовой</a:t>
            </a:r>
            <a:r>
              <a:rPr lang="ru-RU" sz="2000" b="1" dirty="0"/>
              <a:t/>
            </a:r>
            <a:br>
              <a:rPr lang="ru-RU" sz="2000" b="1" dirty="0"/>
            </a:br>
            <a:r>
              <a:rPr lang="ru-RU" sz="2000" b="1" dirty="0"/>
              <a:t>и </a:t>
            </a:r>
            <a:r>
              <a:rPr lang="ru-RU" sz="2000" b="1" dirty="0" err="1"/>
              <a:t>коллекторской</a:t>
            </a:r>
            <a:r>
              <a:rPr lang="ru-RU" sz="2000" b="1" dirty="0"/>
              <a:t> деятельности в Республике Казахстан</a:t>
            </a:r>
            <a:r>
              <a:rPr lang="ru-RU" sz="2000" b="1" dirty="0" smtClean="0">
                <a:latin typeface="HelveticaNeueCyr" pitchFamily="50" charset="-52"/>
                <a:ea typeface="Helvetica Neue" panose="02000503000000020004" pitchFamily="2" charset="0"/>
                <a:cs typeface="Helvetica Neue" panose="02000503000000020004" pitchFamily="2" charset="0"/>
              </a:rPr>
              <a:t>» </a:t>
            </a:r>
            <a:endParaRPr lang="ru-RU" sz="2000" b="1" dirty="0">
              <a:latin typeface="HelveticaNeueCyr" pitchFamily="50" charset="-52"/>
              <a:ea typeface="Helvetica Neue" panose="02000503000000020004" pitchFamily="2" charset="0"/>
              <a:cs typeface="Helvetica Neue" panose="02000503000000020004" pitchFamily="2" charset="0"/>
            </a:endParaRPr>
          </a:p>
        </p:txBody>
      </p:sp>
      <p:sp>
        <p:nvSpPr>
          <p:cNvPr id="3" name="Прямоугольник 2"/>
          <p:cNvSpPr/>
          <p:nvPr/>
        </p:nvSpPr>
        <p:spPr>
          <a:xfrm>
            <a:off x="295394" y="1804821"/>
            <a:ext cx="9518458" cy="3477875"/>
          </a:xfrm>
          <a:prstGeom prst="rect">
            <a:avLst/>
          </a:prstGeom>
        </p:spPr>
        <p:txBody>
          <a:bodyPr wrap="square">
            <a:spAutoFit/>
          </a:bodyPr>
          <a:lstStyle/>
          <a:p>
            <a:pPr algn="just"/>
            <a:endParaRPr lang="ru-RU" sz="2000" b="1" dirty="0" smtClean="0"/>
          </a:p>
          <a:p>
            <a:pPr algn="just"/>
            <a:r>
              <a:rPr lang="ru-RU" sz="2000" b="1" i="1" dirty="0" smtClean="0">
                <a:solidFill>
                  <a:srgbClr val="C00000"/>
                </a:solidFill>
              </a:rPr>
              <a:t>введено в действие с </a:t>
            </a:r>
            <a:r>
              <a:rPr lang="ru-RU" sz="2000" b="1" i="1" dirty="0">
                <a:solidFill>
                  <a:srgbClr val="C00000"/>
                </a:solidFill>
              </a:rPr>
              <a:t>1 января 2022 г.</a:t>
            </a:r>
            <a:endParaRPr lang="ru-RU" sz="2000" b="1" dirty="0">
              <a:solidFill>
                <a:srgbClr val="C00000"/>
              </a:solidFill>
            </a:endParaRPr>
          </a:p>
          <a:p>
            <a:pPr algn="just"/>
            <a:r>
              <a:rPr lang="ru-RU" sz="2000" b="1" dirty="0" smtClean="0"/>
              <a:t>часть </a:t>
            </a:r>
            <a:r>
              <a:rPr lang="ru-RU" sz="2000" b="1" dirty="0"/>
              <a:t>первую пункта </a:t>
            </a:r>
            <a:r>
              <a:rPr lang="ru-RU" sz="2000" b="1" dirty="0" smtClean="0"/>
              <a:t>1 статьи 59 после </a:t>
            </a:r>
            <a:r>
              <a:rPr lang="ru-RU" sz="2000" b="1" dirty="0"/>
              <a:t>слов «о </a:t>
            </a:r>
            <a:r>
              <a:rPr lang="ru-RU" sz="2000" b="1" dirty="0" err="1"/>
              <a:t>микрофинансовой</a:t>
            </a:r>
            <a:r>
              <a:rPr lang="ru-RU" sz="2000" b="1" dirty="0"/>
              <a:t> деятельности,»</a:t>
            </a:r>
            <a:r>
              <a:rPr lang="ru-RU" sz="2000" b="1" dirty="0">
                <a:solidFill>
                  <a:srgbClr val="FF0000"/>
                </a:solidFill>
              </a:rPr>
              <a:t> </a:t>
            </a:r>
            <a:r>
              <a:rPr lang="ru-RU" sz="2000" b="1" dirty="0">
                <a:solidFill>
                  <a:srgbClr val="C00000"/>
                </a:solidFill>
              </a:rPr>
              <a:t>дополнить словами «</a:t>
            </a:r>
            <a:r>
              <a:rPr lang="ru-RU" sz="2000" b="1" dirty="0" err="1">
                <a:solidFill>
                  <a:srgbClr val="C00000"/>
                </a:solidFill>
              </a:rPr>
              <a:t>коллекторских</a:t>
            </a:r>
            <a:r>
              <a:rPr lang="ru-RU" sz="2000" b="1" dirty="0">
                <a:solidFill>
                  <a:srgbClr val="C00000"/>
                </a:solidFill>
              </a:rPr>
              <a:t> агентств, создаваемых в соответствии с законодательством Республики Казахстан о </a:t>
            </a:r>
            <a:r>
              <a:rPr lang="ru-RU" sz="2000" b="1" dirty="0" err="1">
                <a:solidFill>
                  <a:srgbClr val="C00000"/>
                </a:solidFill>
              </a:rPr>
              <a:t>коллекторской</a:t>
            </a:r>
            <a:r>
              <a:rPr lang="ru-RU" sz="2000" b="1" dirty="0">
                <a:solidFill>
                  <a:srgbClr val="C00000"/>
                </a:solidFill>
              </a:rPr>
              <a:t> деятельности</a:t>
            </a:r>
            <a:r>
              <a:rPr lang="ru-RU" sz="2000" b="1" dirty="0" smtClean="0">
                <a:solidFill>
                  <a:srgbClr val="C00000"/>
                </a:solidFill>
              </a:rPr>
              <a:t>,»;</a:t>
            </a:r>
          </a:p>
          <a:p>
            <a:pPr algn="just"/>
            <a:endParaRPr lang="ru-RU" sz="2000" b="1" dirty="0">
              <a:solidFill>
                <a:srgbClr val="C00000"/>
              </a:solidFill>
            </a:endParaRPr>
          </a:p>
          <a:p>
            <a:pPr algn="just"/>
            <a:r>
              <a:rPr lang="ru-RU" sz="2000" b="1" i="1" dirty="0" smtClean="0">
                <a:solidFill>
                  <a:srgbClr val="C00000"/>
                </a:solidFill>
              </a:rPr>
              <a:t>введено в действие с </a:t>
            </a:r>
            <a:r>
              <a:rPr lang="ru-RU" sz="2000" b="1" i="1" dirty="0">
                <a:solidFill>
                  <a:srgbClr val="C00000"/>
                </a:solidFill>
              </a:rPr>
              <a:t>1 января 2022 г.</a:t>
            </a:r>
            <a:endParaRPr lang="ru-RU" sz="2000" b="1" dirty="0">
              <a:solidFill>
                <a:srgbClr val="C00000"/>
              </a:solidFill>
            </a:endParaRPr>
          </a:p>
          <a:p>
            <a:pPr algn="just"/>
            <a:r>
              <a:rPr lang="ru-RU" sz="2000" b="1" dirty="0" smtClean="0">
                <a:solidFill>
                  <a:srgbClr val="C00000"/>
                </a:solidFill>
              </a:rPr>
              <a:t> статью 64 дополнить </a:t>
            </a:r>
            <a:r>
              <a:rPr lang="ru-RU" sz="2000" b="1" dirty="0">
                <a:solidFill>
                  <a:srgbClr val="C00000"/>
                </a:solidFill>
              </a:rPr>
              <a:t>частью третьей следующего содержания:</a:t>
            </a:r>
          </a:p>
          <a:p>
            <a:pPr algn="just"/>
            <a:r>
              <a:rPr lang="ru-RU" sz="2000" b="1" dirty="0">
                <a:solidFill>
                  <a:srgbClr val="C00000"/>
                </a:solidFill>
              </a:rPr>
              <a:t>«Минимальный размер уставного капитала </a:t>
            </a:r>
            <a:r>
              <a:rPr lang="ru-RU" sz="2000" b="1" dirty="0" err="1">
                <a:solidFill>
                  <a:srgbClr val="C00000"/>
                </a:solidFill>
              </a:rPr>
              <a:t>коллекторских</a:t>
            </a:r>
            <a:r>
              <a:rPr lang="ru-RU" sz="2000" b="1" dirty="0">
                <a:solidFill>
                  <a:srgbClr val="C00000"/>
                </a:solidFill>
              </a:rPr>
              <a:t> агентств, созданных в форме полного товарищества, определяется законодательством Республики Казахстан о </a:t>
            </a:r>
            <a:r>
              <a:rPr lang="ru-RU" sz="2000" b="1" dirty="0" err="1">
                <a:solidFill>
                  <a:srgbClr val="C00000"/>
                </a:solidFill>
              </a:rPr>
              <a:t>коллекторской</a:t>
            </a:r>
            <a:r>
              <a:rPr lang="ru-RU" sz="2000" b="1" dirty="0">
                <a:solidFill>
                  <a:srgbClr val="C00000"/>
                </a:solidFill>
              </a:rPr>
              <a:t> деятельности.»;</a:t>
            </a:r>
          </a:p>
        </p:txBody>
      </p:sp>
    </p:spTree>
    <p:extLst>
      <p:ext uri="{BB962C8B-B14F-4D97-AF65-F5344CB8AC3E}">
        <p14:creationId xmlns:p14="http://schemas.microsoft.com/office/powerpoint/2010/main" val="2646874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22152" y="0"/>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673524" y="789158"/>
            <a:ext cx="8737600" cy="1323439"/>
          </a:xfrm>
          <a:prstGeom prst="rect">
            <a:avLst/>
          </a:prstGeom>
          <a:noFill/>
        </p:spPr>
        <p:txBody>
          <a:bodyPr wrap="square" rtlCol="0">
            <a:spAutoFit/>
          </a:bodyPr>
          <a:lstStyle/>
          <a:p>
            <a:pPr algn="just"/>
            <a:r>
              <a:rPr lang="ru-RU" sz="2000" b="1" dirty="0">
                <a:latin typeface="HelveticaNeueCyr" pitchFamily="50" charset="-52"/>
                <a:ea typeface="Helvetica Neue" panose="02000503000000020004" pitchFamily="2" charset="0"/>
                <a:cs typeface="Helvetica Neue" panose="02000503000000020004" pitchFamily="2" charset="0"/>
              </a:rPr>
              <a:t>Закон РК </a:t>
            </a:r>
            <a:r>
              <a:rPr lang="ru-RU" sz="2000" b="1" dirty="0" smtClean="0">
                <a:latin typeface="HelveticaNeueCyr" pitchFamily="50" charset="-52"/>
                <a:ea typeface="Helvetica Neue" panose="02000503000000020004" pitchFamily="2" charset="0"/>
                <a:cs typeface="Helvetica Neue" panose="02000503000000020004" pitchFamily="2" charset="0"/>
              </a:rPr>
              <a:t>от </a:t>
            </a:r>
            <a:r>
              <a:rPr lang="ru-RU" sz="2000" b="1" dirty="0" smtClean="0"/>
              <a:t>24 </a:t>
            </a:r>
            <a:r>
              <a:rPr lang="ru-RU" sz="2000" b="1" dirty="0"/>
              <a:t>мая 2021 года </a:t>
            </a:r>
            <a:r>
              <a:rPr lang="ru-RU" sz="2000" b="1" dirty="0" smtClean="0"/>
              <a:t>№ </a:t>
            </a:r>
            <a:r>
              <a:rPr lang="ru-RU" sz="2000" b="1" dirty="0"/>
              <a:t>43-VII </a:t>
            </a:r>
            <a:r>
              <a:rPr lang="ru-RU" sz="2000" b="1" dirty="0" smtClean="0"/>
              <a:t>ЗРК </a:t>
            </a:r>
            <a:r>
              <a:rPr lang="ru-RU" sz="2000" b="1" dirty="0" smtClean="0">
                <a:latin typeface="HelveticaNeueCyr" pitchFamily="50" charset="-52"/>
                <a:ea typeface="Helvetica Neue" panose="02000503000000020004" pitchFamily="2" charset="0"/>
                <a:cs typeface="Helvetica Neue" panose="02000503000000020004" pitchFamily="2" charset="0"/>
              </a:rPr>
              <a:t>«</a:t>
            </a:r>
            <a:r>
              <a:rPr lang="ru-RU" sz="2000" b="1" dirty="0"/>
              <a:t>О внесении изменений и </a:t>
            </a:r>
            <a:r>
              <a:rPr lang="ru-RU" sz="2000" b="1" dirty="0" smtClean="0"/>
              <a:t>дополнений в </a:t>
            </a:r>
            <a:r>
              <a:rPr lang="ru-RU" sz="2000" b="1" dirty="0"/>
              <a:t>некоторые законодательные акты Республики Казахстан</a:t>
            </a:r>
            <a:br>
              <a:rPr lang="ru-RU" sz="2000" b="1" dirty="0"/>
            </a:br>
            <a:r>
              <a:rPr lang="ru-RU" sz="2000" b="1" dirty="0"/>
              <a:t>по вопросам регулирования банковской, </a:t>
            </a:r>
            <a:r>
              <a:rPr lang="ru-RU" sz="2000" b="1" dirty="0" err="1"/>
              <a:t>микрофинансовой</a:t>
            </a:r>
            <a:r>
              <a:rPr lang="ru-RU" sz="2000" b="1" dirty="0"/>
              <a:t/>
            </a:r>
            <a:br>
              <a:rPr lang="ru-RU" sz="2000" b="1" dirty="0"/>
            </a:br>
            <a:r>
              <a:rPr lang="ru-RU" sz="2000" b="1" dirty="0"/>
              <a:t>и </a:t>
            </a:r>
            <a:r>
              <a:rPr lang="ru-RU" sz="2000" b="1" dirty="0" err="1"/>
              <a:t>коллекторской</a:t>
            </a:r>
            <a:r>
              <a:rPr lang="ru-RU" sz="2000" b="1" dirty="0"/>
              <a:t> деятельности в Республике Казахстан</a:t>
            </a:r>
            <a:r>
              <a:rPr lang="ru-RU" sz="2000" b="1" dirty="0" smtClean="0">
                <a:latin typeface="HelveticaNeueCyr" pitchFamily="50" charset="-52"/>
                <a:ea typeface="Helvetica Neue" panose="02000503000000020004" pitchFamily="2" charset="0"/>
                <a:cs typeface="Helvetica Neue" panose="02000503000000020004" pitchFamily="2" charset="0"/>
              </a:rPr>
              <a:t>» </a:t>
            </a:r>
            <a:endParaRPr lang="ru-RU" sz="2000" b="1" dirty="0">
              <a:latin typeface="HelveticaNeueCyr" pitchFamily="50" charset="-52"/>
              <a:ea typeface="Helvetica Neue" panose="02000503000000020004" pitchFamily="2" charset="0"/>
              <a:cs typeface="Helvetica Neue" panose="02000503000000020004" pitchFamily="2" charset="0"/>
            </a:endParaRPr>
          </a:p>
        </p:txBody>
      </p:sp>
      <p:sp>
        <p:nvSpPr>
          <p:cNvPr id="3" name="Прямоугольник 2"/>
          <p:cNvSpPr/>
          <p:nvPr/>
        </p:nvSpPr>
        <p:spPr>
          <a:xfrm>
            <a:off x="295394" y="1804821"/>
            <a:ext cx="9518458" cy="3785652"/>
          </a:xfrm>
          <a:prstGeom prst="rect">
            <a:avLst/>
          </a:prstGeom>
        </p:spPr>
        <p:txBody>
          <a:bodyPr wrap="square">
            <a:spAutoFit/>
          </a:bodyPr>
          <a:lstStyle/>
          <a:p>
            <a:pPr algn="just"/>
            <a:endParaRPr lang="ru-RU" sz="2000" b="1" dirty="0" smtClean="0"/>
          </a:p>
          <a:p>
            <a:pPr algn="just"/>
            <a:r>
              <a:rPr lang="ru-RU" sz="2000" b="1" i="1" dirty="0" smtClean="0">
                <a:solidFill>
                  <a:srgbClr val="C00000"/>
                </a:solidFill>
              </a:rPr>
              <a:t>введено в действие с </a:t>
            </a:r>
            <a:r>
              <a:rPr lang="ru-RU" sz="2000" b="1" i="1" dirty="0">
                <a:solidFill>
                  <a:srgbClr val="C00000"/>
                </a:solidFill>
              </a:rPr>
              <a:t>1 января 2022 г</a:t>
            </a:r>
            <a:r>
              <a:rPr lang="ru-RU" sz="2000" b="1" i="1" dirty="0" smtClean="0">
                <a:solidFill>
                  <a:srgbClr val="C00000"/>
                </a:solidFill>
              </a:rPr>
              <a:t>. </a:t>
            </a:r>
          </a:p>
          <a:p>
            <a:pPr algn="just"/>
            <a:r>
              <a:rPr lang="ru-RU" sz="2000" b="1" dirty="0" smtClean="0">
                <a:solidFill>
                  <a:srgbClr val="C00000"/>
                </a:solidFill>
              </a:rPr>
              <a:t>пункт 2 статьи 74 </a:t>
            </a:r>
            <a:r>
              <a:rPr lang="ru-RU" sz="2000" b="1" dirty="0">
                <a:solidFill>
                  <a:srgbClr val="C00000"/>
                </a:solidFill>
              </a:rPr>
              <a:t>дополнить частью третьей следующего содержания:</a:t>
            </a:r>
          </a:p>
          <a:p>
            <a:pPr algn="just"/>
            <a:r>
              <a:rPr lang="ru-RU" sz="2000" b="1" dirty="0">
                <a:solidFill>
                  <a:srgbClr val="C00000"/>
                </a:solidFill>
              </a:rPr>
              <a:t>«Минимальный размер уставного капитала </a:t>
            </a:r>
            <a:r>
              <a:rPr lang="ru-RU" sz="2000" b="1" dirty="0" err="1">
                <a:solidFill>
                  <a:srgbClr val="C00000"/>
                </a:solidFill>
              </a:rPr>
              <a:t>коллекторских</a:t>
            </a:r>
            <a:r>
              <a:rPr lang="ru-RU" sz="2000" b="1" dirty="0">
                <a:solidFill>
                  <a:srgbClr val="C00000"/>
                </a:solidFill>
              </a:rPr>
              <a:t> агентств, созданных в форме коммандитного товарищества, определяется законодательством Республики Казахстан о </a:t>
            </a:r>
            <a:r>
              <a:rPr lang="ru-RU" sz="2000" b="1" dirty="0" err="1">
                <a:solidFill>
                  <a:srgbClr val="C00000"/>
                </a:solidFill>
              </a:rPr>
              <a:t>коллекторской</a:t>
            </a:r>
            <a:r>
              <a:rPr lang="ru-RU" sz="2000" b="1" dirty="0">
                <a:solidFill>
                  <a:srgbClr val="C00000"/>
                </a:solidFill>
              </a:rPr>
              <a:t> деятельности</a:t>
            </a:r>
            <a:r>
              <a:rPr lang="ru-RU" sz="2000" b="1" dirty="0" smtClean="0">
                <a:solidFill>
                  <a:srgbClr val="C00000"/>
                </a:solidFill>
              </a:rPr>
              <a:t>.»;</a:t>
            </a:r>
          </a:p>
          <a:p>
            <a:pPr algn="just"/>
            <a:endParaRPr lang="ru-RU" sz="2000" b="1" dirty="0">
              <a:solidFill>
                <a:srgbClr val="C00000"/>
              </a:solidFill>
            </a:endParaRPr>
          </a:p>
          <a:p>
            <a:pPr algn="just"/>
            <a:r>
              <a:rPr lang="ru-RU" sz="2000" b="1" i="1" dirty="0" smtClean="0">
                <a:solidFill>
                  <a:srgbClr val="C00000"/>
                </a:solidFill>
              </a:rPr>
              <a:t>Введено в действие с </a:t>
            </a:r>
            <a:r>
              <a:rPr lang="ru-RU" sz="2000" b="1" i="1" dirty="0">
                <a:solidFill>
                  <a:srgbClr val="C00000"/>
                </a:solidFill>
              </a:rPr>
              <a:t>1 января 2022 </a:t>
            </a:r>
            <a:r>
              <a:rPr lang="ru-RU" sz="2000" b="1" i="1" dirty="0" smtClean="0">
                <a:solidFill>
                  <a:srgbClr val="C00000"/>
                </a:solidFill>
              </a:rPr>
              <a:t>г.</a:t>
            </a:r>
          </a:p>
          <a:p>
            <a:pPr algn="just"/>
            <a:r>
              <a:rPr lang="ru-RU" sz="2000" b="1" i="1" dirty="0" smtClean="0">
                <a:solidFill>
                  <a:srgbClr val="C00000"/>
                </a:solidFill>
              </a:rPr>
              <a:t>Статью 78</a:t>
            </a:r>
            <a:r>
              <a:rPr lang="ru-RU" sz="2000" b="1" dirty="0" smtClean="0">
                <a:solidFill>
                  <a:srgbClr val="C00000"/>
                </a:solidFill>
              </a:rPr>
              <a:t> </a:t>
            </a:r>
            <a:r>
              <a:rPr lang="ru-RU" sz="2000" b="1" dirty="0">
                <a:solidFill>
                  <a:srgbClr val="C00000"/>
                </a:solidFill>
              </a:rPr>
              <a:t>дополнить частью третьей следующего содержания:</a:t>
            </a:r>
          </a:p>
          <a:p>
            <a:pPr algn="just"/>
            <a:r>
              <a:rPr lang="ru-RU" sz="2000" b="1" dirty="0">
                <a:solidFill>
                  <a:srgbClr val="C00000"/>
                </a:solidFill>
              </a:rPr>
              <a:t>«Минимальный размер уставного капитала </a:t>
            </a:r>
            <a:r>
              <a:rPr lang="ru-RU" sz="2000" b="1" dirty="0" err="1">
                <a:solidFill>
                  <a:srgbClr val="C00000"/>
                </a:solidFill>
              </a:rPr>
              <a:t>коллекторских</a:t>
            </a:r>
            <a:r>
              <a:rPr lang="ru-RU" sz="2000" b="1" dirty="0">
                <a:solidFill>
                  <a:srgbClr val="C00000"/>
                </a:solidFill>
              </a:rPr>
              <a:t> агентств, созданных в форме товарищества с ограниченной ответственностью, определяется законодательством Республики Казахстан о </a:t>
            </a:r>
            <a:r>
              <a:rPr lang="ru-RU" sz="2000" b="1" dirty="0" err="1">
                <a:solidFill>
                  <a:srgbClr val="C00000"/>
                </a:solidFill>
              </a:rPr>
              <a:t>коллекторской</a:t>
            </a:r>
            <a:r>
              <a:rPr lang="ru-RU" sz="2000" b="1" dirty="0">
                <a:solidFill>
                  <a:srgbClr val="C00000"/>
                </a:solidFill>
              </a:rPr>
              <a:t> деятельности.»;</a:t>
            </a:r>
          </a:p>
        </p:txBody>
      </p:sp>
    </p:spTree>
    <p:extLst>
      <p:ext uri="{BB962C8B-B14F-4D97-AF65-F5344CB8AC3E}">
        <p14:creationId xmlns:p14="http://schemas.microsoft.com/office/powerpoint/2010/main" val="861754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22152" y="0"/>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673524" y="789158"/>
            <a:ext cx="8737600" cy="1323439"/>
          </a:xfrm>
          <a:prstGeom prst="rect">
            <a:avLst/>
          </a:prstGeom>
          <a:noFill/>
        </p:spPr>
        <p:txBody>
          <a:bodyPr wrap="square" rtlCol="0">
            <a:spAutoFit/>
          </a:bodyPr>
          <a:lstStyle/>
          <a:p>
            <a:pPr algn="just"/>
            <a:r>
              <a:rPr lang="ru-RU" sz="2000" b="1" dirty="0">
                <a:latin typeface="HelveticaNeueCyr" pitchFamily="50" charset="-52"/>
                <a:ea typeface="Helvetica Neue" panose="02000503000000020004" pitchFamily="2" charset="0"/>
                <a:cs typeface="Helvetica Neue" panose="02000503000000020004" pitchFamily="2" charset="0"/>
              </a:rPr>
              <a:t>Закон РК </a:t>
            </a:r>
            <a:r>
              <a:rPr lang="ru-RU" sz="2000" b="1" dirty="0" smtClean="0">
                <a:latin typeface="HelveticaNeueCyr" pitchFamily="50" charset="-52"/>
                <a:ea typeface="Helvetica Neue" panose="02000503000000020004" pitchFamily="2" charset="0"/>
                <a:cs typeface="Helvetica Neue" panose="02000503000000020004" pitchFamily="2" charset="0"/>
              </a:rPr>
              <a:t>от </a:t>
            </a:r>
            <a:r>
              <a:rPr lang="ru-RU" sz="2000" b="1" dirty="0" smtClean="0"/>
              <a:t>24 </a:t>
            </a:r>
            <a:r>
              <a:rPr lang="ru-RU" sz="2000" b="1" dirty="0"/>
              <a:t>мая 2021 года </a:t>
            </a:r>
            <a:r>
              <a:rPr lang="ru-RU" sz="2000" b="1" dirty="0" smtClean="0"/>
              <a:t>№ </a:t>
            </a:r>
            <a:r>
              <a:rPr lang="ru-RU" sz="2000" b="1" dirty="0"/>
              <a:t>43-VII </a:t>
            </a:r>
            <a:r>
              <a:rPr lang="ru-RU" sz="2000" b="1" dirty="0" smtClean="0"/>
              <a:t>ЗРК </a:t>
            </a:r>
            <a:r>
              <a:rPr lang="ru-RU" sz="2000" b="1" dirty="0" smtClean="0">
                <a:latin typeface="HelveticaNeueCyr" pitchFamily="50" charset="-52"/>
                <a:ea typeface="Helvetica Neue" panose="02000503000000020004" pitchFamily="2" charset="0"/>
                <a:cs typeface="Helvetica Neue" panose="02000503000000020004" pitchFamily="2" charset="0"/>
              </a:rPr>
              <a:t>«</a:t>
            </a:r>
            <a:r>
              <a:rPr lang="ru-RU" sz="2000" b="1" dirty="0"/>
              <a:t>О внесении изменений и </a:t>
            </a:r>
            <a:r>
              <a:rPr lang="ru-RU" sz="2000" b="1" dirty="0" smtClean="0"/>
              <a:t>дополнений в </a:t>
            </a:r>
            <a:r>
              <a:rPr lang="ru-RU" sz="2000" b="1" dirty="0"/>
              <a:t>некоторые законодательные акты Республики Казахстан</a:t>
            </a:r>
            <a:br>
              <a:rPr lang="ru-RU" sz="2000" b="1" dirty="0"/>
            </a:br>
            <a:r>
              <a:rPr lang="ru-RU" sz="2000" b="1" dirty="0"/>
              <a:t>по вопросам регулирования банковской, </a:t>
            </a:r>
            <a:r>
              <a:rPr lang="ru-RU" sz="2000" b="1" dirty="0" err="1"/>
              <a:t>микрофинансовой</a:t>
            </a:r>
            <a:r>
              <a:rPr lang="ru-RU" sz="2000" b="1" dirty="0"/>
              <a:t/>
            </a:r>
            <a:br>
              <a:rPr lang="ru-RU" sz="2000" b="1" dirty="0"/>
            </a:br>
            <a:r>
              <a:rPr lang="ru-RU" sz="2000" b="1" dirty="0"/>
              <a:t>и </a:t>
            </a:r>
            <a:r>
              <a:rPr lang="ru-RU" sz="2000" b="1" dirty="0" err="1"/>
              <a:t>коллекторской</a:t>
            </a:r>
            <a:r>
              <a:rPr lang="ru-RU" sz="2000" b="1" dirty="0"/>
              <a:t> деятельности в Республике Казахстан</a:t>
            </a:r>
            <a:r>
              <a:rPr lang="ru-RU" sz="2000" b="1" dirty="0" smtClean="0">
                <a:latin typeface="HelveticaNeueCyr" pitchFamily="50" charset="-52"/>
                <a:ea typeface="Helvetica Neue" panose="02000503000000020004" pitchFamily="2" charset="0"/>
                <a:cs typeface="Helvetica Neue" panose="02000503000000020004" pitchFamily="2" charset="0"/>
              </a:rPr>
              <a:t>» </a:t>
            </a:r>
            <a:endParaRPr lang="ru-RU" sz="2000" b="1" dirty="0">
              <a:latin typeface="HelveticaNeueCyr" pitchFamily="50" charset="-52"/>
              <a:ea typeface="Helvetica Neue" panose="02000503000000020004" pitchFamily="2" charset="0"/>
              <a:cs typeface="Helvetica Neue" panose="02000503000000020004" pitchFamily="2" charset="0"/>
            </a:endParaRPr>
          </a:p>
        </p:txBody>
      </p:sp>
      <p:sp>
        <p:nvSpPr>
          <p:cNvPr id="3" name="Прямоугольник 2"/>
          <p:cNvSpPr/>
          <p:nvPr/>
        </p:nvSpPr>
        <p:spPr>
          <a:xfrm>
            <a:off x="295394" y="1804821"/>
            <a:ext cx="9518458" cy="3170099"/>
          </a:xfrm>
          <a:prstGeom prst="rect">
            <a:avLst/>
          </a:prstGeom>
        </p:spPr>
        <p:txBody>
          <a:bodyPr wrap="square">
            <a:spAutoFit/>
          </a:bodyPr>
          <a:lstStyle/>
          <a:p>
            <a:pPr algn="just"/>
            <a:endParaRPr lang="ru-RU" sz="2000" b="1" dirty="0" smtClean="0"/>
          </a:p>
          <a:p>
            <a:pPr algn="just"/>
            <a:r>
              <a:rPr lang="ru-RU" sz="2000" b="1" i="1" dirty="0" smtClean="0">
                <a:solidFill>
                  <a:srgbClr val="C00000"/>
                </a:solidFill>
              </a:rPr>
              <a:t>введен в действие с </a:t>
            </a:r>
            <a:r>
              <a:rPr lang="ru-RU" sz="2000" b="1" i="1" dirty="0">
                <a:solidFill>
                  <a:srgbClr val="C00000"/>
                </a:solidFill>
              </a:rPr>
              <a:t>1 октября 2021 г.</a:t>
            </a:r>
            <a:endParaRPr lang="ru-RU" sz="2000" b="1" dirty="0">
              <a:solidFill>
                <a:srgbClr val="C00000"/>
              </a:solidFill>
            </a:endParaRPr>
          </a:p>
          <a:p>
            <a:pPr algn="just"/>
            <a:r>
              <a:rPr lang="ru-RU" sz="2000" b="1" dirty="0" smtClean="0">
                <a:solidFill>
                  <a:srgbClr val="C00000"/>
                </a:solidFill>
              </a:rPr>
              <a:t>пункт 2-1 статьи 328 </a:t>
            </a:r>
            <a:r>
              <a:rPr lang="ru-RU" sz="2000" b="1" dirty="0">
                <a:solidFill>
                  <a:srgbClr val="C00000"/>
                </a:solidFill>
              </a:rPr>
              <a:t>дополнить частью пятой следующего содержания:</a:t>
            </a:r>
          </a:p>
          <a:p>
            <a:pPr algn="just"/>
            <a:r>
              <a:rPr lang="ru-RU" sz="2000" b="1" dirty="0">
                <a:solidFill>
                  <a:srgbClr val="C00000"/>
                </a:solidFill>
              </a:rPr>
              <a:t>«Реализация предмета залога, а также переход такого имущества в собственность залогодержателя по договору о залоге вещей в ломбарде, заключенному в обеспечение исполнения договора о предоставлении </a:t>
            </a:r>
            <a:r>
              <a:rPr lang="ru-RU" sz="2000" b="1" dirty="0" err="1">
                <a:solidFill>
                  <a:srgbClr val="C00000"/>
                </a:solidFill>
              </a:rPr>
              <a:t>микрокредита</a:t>
            </a:r>
            <a:r>
              <a:rPr lang="ru-RU" sz="2000" b="1" dirty="0">
                <a:solidFill>
                  <a:srgbClr val="C00000"/>
                </a:solidFill>
              </a:rPr>
              <a:t>, не допускаются в период рассмотрения залогодержателем обращения заемщика по урегулированию задолженности в порядке, установленном Законом Республики Казахстан «О </a:t>
            </a:r>
            <a:r>
              <a:rPr lang="ru-RU" sz="2000" b="1" dirty="0" err="1">
                <a:solidFill>
                  <a:srgbClr val="C00000"/>
                </a:solidFill>
              </a:rPr>
              <a:t>микрофинансовой</a:t>
            </a:r>
            <a:r>
              <a:rPr lang="ru-RU" sz="2000" b="1" dirty="0">
                <a:solidFill>
                  <a:srgbClr val="C00000"/>
                </a:solidFill>
              </a:rPr>
              <a:t> деятельности».».</a:t>
            </a:r>
          </a:p>
          <a:p>
            <a:pPr algn="just"/>
            <a:endParaRPr lang="ru-RU" sz="2000" b="1" dirty="0">
              <a:solidFill>
                <a:srgbClr val="FF0000"/>
              </a:solidFill>
            </a:endParaRPr>
          </a:p>
        </p:txBody>
      </p:sp>
    </p:spTree>
    <p:extLst>
      <p:ext uri="{BB962C8B-B14F-4D97-AF65-F5344CB8AC3E}">
        <p14:creationId xmlns:p14="http://schemas.microsoft.com/office/powerpoint/2010/main" val="3116972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22152" y="0"/>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673524" y="789158"/>
            <a:ext cx="8737600" cy="1323439"/>
          </a:xfrm>
          <a:prstGeom prst="rect">
            <a:avLst/>
          </a:prstGeom>
          <a:noFill/>
        </p:spPr>
        <p:txBody>
          <a:bodyPr wrap="square" rtlCol="0">
            <a:spAutoFit/>
          </a:bodyPr>
          <a:lstStyle/>
          <a:p>
            <a:pPr algn="just"/>
            <a:r>
              <a:rPr lang="ru-RU" sz="2000" b="1" dirty="0">
                <a:latin typeface="HelveticaNeueCyr" pitchFamily="50" charset="-52"/>
                <a:ea typeface="Helvetica Neue" panose="02000503000000020004" pitchFamily="2" charset="0"/>
                <a:cs typeface="Helvetica Neue" panose="02000503000000020004" pitchFamily="2" charset="0"/>
              </a:rPr>
              <a:t>Закон РК </a:t>
            </a:r>
            <a:r>
              <a:rPr lang="ru-RU" sz="2000" b="1" dirty="0" smtClean="0">
                <a:latin typeface="HelveticaNeueCyr" pitchFamily="50" charset="-52"/>
                <a:ea typeface="Helvetica Neue" panose="02000503000000020004" pitchFamily="2" charset="0"/>
                <a:cs typeface="Helvetica Neue" panose="02000503000000020004" pitchFamily="2" charset="0"/>
              </a:rPr>
              <a:t>от </a:t>
            </a:r>
            <a:r>
              <a:rPr lang="ru-RU" sz="2000" b="1" dirty="0" smtClean="0"/>
              <a:t>24 </a:t>
            </a:r>
            <a:r>
              <a:rPr lang="ru-RU" sz="2000" b="1" dirty="0"/>
              <a:t>мая 2021 года </a:t>
            </a:r>
            <a:r>
              <a:rPr lang="ru-RU" sz="2000" b="1" dirty="0" smtClean="0"/>
              <a:t>№ </a:t>
            </a:r>
            <a:r>
              <a:rPr lang="ru-RU" sz="2000" b="1" dirty="0"/>
              <a:t>43-VII </a:t>
            </a:r>
            <a:r>
              <a:rPr lang="ru-RU" sz="2000" b="1" dirty="0" smtClean="0"/>
              <a:t>ЗРК </a:t>
            </a:r>
            <a:r>
              <a:rPr lang="ru-RU" sz="2000" b="1" dirty="0" smtClean="0">
                <a:latin typeface="HelveticaNeueCyr" pitchFamily="50" charset="-52"/>
                <a:ea typeface="Helvetica Neue" panose="02000503000000020004" pitchFamily="2" charset="0"/>
                <a:cs typeface="Helvetica Neue" panose="02000503000000020004" pitchFamily="2" charset="0"/>
              </a:rPr>
              <a:t>«</a:t>
            </a:r>
            <a:r>
              <a:rPr lang="ru-RU" sz="2000" b="1" dirty="0"/>
              <a:t>О внесении изменений и </a:t>
            </a:r>
            <a:r>
              <a:rPr lang="ru-RU" sz="2000" b="1" dirty="0" smtClean="0"/>
              <a:t>дополнений в </a:t>
            </a:r>
            <a:r>
              <a:rPr lang="ru-RU" sz="2000" b="1" dirty="0"/>
              <a:t>некоторые законодательные акты Республики Казахстан</a:t>
            </a:r>
            <a:br>
              <a:rPr lang="ru-RU" sz="2000" b="1" dirty="0"/>
            </a:br>
            <a:r>
              <a:rPr lang="ru-RU" sz="2000" b="1" dirty="0"/>
              <a:t>по вопросам регулирования банковской, </a:t>
            </a:r>
            <a:r>
              <a:rPr lang="ru-RU" sz="2000" b="1" dirty="0" err="1"/>
              <a:t>микрофинансовой</a:t>
            </a:r>
            <a:r>
              <a:rPr lang="ru-RU" sz="2000" b="1" dirty="0"/>
              <a:t/>
            </a:r>
            <a:br>
              <a:rPr lang="ru-RU" sz="2000" b="1" dirty="0"/>
            </a:br>
            <a:r>
              <a:rPr lang="ru-RU" sz="2000" b="1" dirty="0"/>
              <a:t>и </a:t>
            </a:r>
            <a:r>
              <a:rPr lang="ru-RU" sz="2000" b="1" dirty="0" err="1"/>
              <a:t>коллекторской</a:t>
            </a:r>
            <a:r>
              <a:rPr lang="ru-RU" sz="2000" b="1" dirty="0"/>
              <a:t> деятельности в Республике Казахстан</a:t>
            </a:r>
            <a:r>
              <a:rPr lang="ru-RU" sz="2000" b="1" dirty="0" smtClean="0">
                <a:latin typeface="HelveticaNeueCyr" pitchFamily="50" charset="-52"/>
                <a:ea typeface="Helvetica Neue" panose="02000503000000020004" pitchFamily="2" charset="0"/>
                <a:cs typeface="Helvetica Neue" panose="02000503000000020004" pitchFamily="2" charset="0"/>
              </a:rPr>
              <a:t>» </a:t>
            </a:r>
            <a:endParaRPr lang="ru-RU" sz="2000" b="1" dirty="0">
              <a:latin typeface="HelveticaNeueCyr" pitchFamily="50" charset="-52"/>
              <a:ea typeface="Helvetica Neue" panose="02000503000000020004" pitchFamily="2" charset="0"/>
              <a:cs typeface="Helvetica Neue" panose="02000503000000020004" pitchFamily="2" charset="0"/>
            </a:endParaRPr>
          </a:p>
        </p:txBody>
      </p:sp>
      <p:sp>
        <p:nvSpPr>
          <p:cNvPr id="3" name="Прямоугольник 2"/>
          <p:cNvSpPr/>
          <p:nvPr/>
        </p:nvSpPr>
        <p:spPr>
          <a:xfrm>
            <a:off x="295394" y="1804821"/>
            <a:ext cx="9518458" cy="1938992"/>
          </a:xfrm>
          <a:prstGeom prst="rect">
            <a:avLst/>
          </a:prstGeom>
        </p:spPr>
        <p:txBody>
          <a:bodyPr wrap="square">
            <a:spAutoFit/>
          </a:bodyPr>
          <a:lstStyle/>
          <a:p>
            <a:pPr algn="just"/>
            <a:endParaRPr lang="ru-RU" sz="2000" b="1" dirty="0" smtClean="0"/>
          </a:p>
          <a:p>
            <a:pPr algn="just"/>
            <a:r>
              <a:rPr lang="ru-RU" sz="2000" b="1" i="1" dirty="0" smtClean="0">
                <a:solidFill>
                  <a:srgbClr val="C00000"/>
                </a:solidFill>
              </a:rPr>
              <a:t>введен в действие с </a:t>
            </a:r>
            <a:r>
              <a:rPr lang="ru-RU" sz="2000" b="1" i="1" dirty="0">
                <a:solidFill>
                  <a:srgbClr val="C00000"/>
                </a:solidFill>
              </a:rPr>
              <a:t>1 октября 2021 г.</a:t>
            </a:r>
            <a:endParaRPr lang="ru-RU" sz="2000" b="1" dirty="0">
              <a:solidFill>
                <a:srgbClr val="C00000"/>
              </a:solidFill>
            </a:endParaRPr>
          </a:p>
          <a:p>
            <a:pPr algn="just"/>
            <a:r>
              <a:rPr lang="ru-RU" sz="2000" b="1" dirty="0">
                <a:solidFill>
                  <a:srgbClr val="C00000"/>
                </a:solidFill>
              </a:rPr>
              <a:t>пункт </a:t>
            </a:r>
            <a:r>
              <a:rPr lang="ru-RU" sz="2000" b="1" dirty="0" smtClean="0">
                <a:solidFill>
                  <a:srgbClr val="C00000"/>
                </a:solidFill>
              </a:rPr>
              <a:t>5 статьи 718 </a:t>
            </a:r>
            <a:r>
              <a:rPr lang="ru-RU" sz="2000" b="1" dirty="0">
                <a:solidFill>
                  <a:srgbClr val="C00000"/>
                </a:solidFill>
              </a:rPr>
              <a:t>дополнить словами «, если иное не предусмотрено законами Республики Казахстан «О банках и банковской деятельности в Республике Казахстан» и «О </a:t>
            </a:r>
            <a:r>
              <a:rPr lang="ru-RU" sz="2000" b="1" dirty="0" err="1">
                <a:solidFill>
                  <a:srgbClr val="C00000"/>
                </a:solidFill>
              </a:rPr>
              <a:t>микрофинансовой</a:t>
            </a:r>
            <a:r>
              <a:rPr lang="ru-RU" sz="2000" b="1" dirty="0">
                <a:solidFill>
                  <a:srgbClr val="C00000"/>
                </a:solidFill>
              </a:rPr>
              <a:t> деятельности».</a:t>
            </a:r>
          </a:p>
          <a:p>
            <a:pPr algn="just"/>
            <a:endParaRPr lang="ru-RU" sz="2000" b="1" dirty="0">
              <a:solidFill>
                <a:srgbClr val="FF0000"/>
              </a:solidFill>
            </a:endParaRPr>
          </a:p>
        </p:txBody>
      </p:sp>
    </p:spTree>
    <p:extLst>
      <p:ext uri="{BB962C8B-B14F-4D97-AF65-F5344CB8AC3E}">
        <p14:creationId xmlns:p14="http://schemas.microsoft.com/office/powerpoint/2010/main" val="2419705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673524" y="557804"/>
            <a:ext cx="8737600" cy="954107"/>
          </a:xfrm>
          <a:prstGeom prst="rect">
            <a:avLst/>
          </a:prstGeom>
          <a:noFill/>
        </p:spPr>
        <p:txBody>
          <a:bodyPr wrap="square" rtlCol="0">
            <a:spAutoFit/>
          </a:bodyPr>
          <a:lstStyle/>
          <a:p>
            <a:pPr algn="just"/>
            <a:r>
              <a:rPr lang="ru-RU" sz="1400" b="1" dirty="0">
                <a:latin typeface="HelveticaNeueCyr" pitchFamily="50" charset="-52"/>
                <a:ea typeface="Helvetica Neue" panose="02000503000000020004" pitchFamily="2" charset="0"/>
                <a:cs typeface="Helvetica Neue" panose="02000503000000020004" pitchFamily="2" charset="0"/>
              </a:rPr>
              <a:t>Закон РК </a:t>
            </a:r>
            <a:r>
              <a:rPr lang="ru-RU" sz="1400" b="1" dirty="0" smtClean="0">
                <a:latin typeface="HelveticaNeueCyr" pitchFamily="50" charset="-52"/>
                <a:ea typeface="Helvetica Neue" panose="02000503000000020004" pitchFamily="2" charset="0"/>
                <a:cs typeface="Helvetica Neue" panose="02000503000000020004" pitchFamily="2" charset="0"/>
              </a:rPr>
              <a:t>от </a:t>
            </a:r>
            <a:r>
              <a:rPr lang="ru-RU" sz="1400" b="1" dirty="0" smtClean="0"/>
              <a:t>15 </a:t>
            </a:r>
            <a:r>
              <a:rPr lang="ru-RU" sz="1400" b="1" dirty="0"/>
              <a:t>ноября 2021 </a:t>
            </a:r>
            <a:r>
              <a:rPr lang="ru-RU" sz="1400" b="1" dirty="0" smtClean="0"/>
              <a:t>года № </a:t>
            </a:r>
            <a:r>
              <a:rPr lang="ru-RU" sz="1400" b="1" dirty="0"/>
              <a:t>72-</a:t>
            </a:r>
            <a:r>
              <a:rPr lang="en-US" sz="1400" b="1" dirty="0"/>
              <a:t>VI</a:t>
            </a:r>
            <a:r>
              <a:rPr lang="ru-RU" sz="1400" b="1" dirty="0"/>
              <a:t>І </a:t>
            </a:r>
            <a:r>
              <a:rPr lang="ru-RU" sz="1400" b="1" dirty="0" smtClean="0"/>
              <a:t>ЗРК </a:t>
            </a:r>
            <a:r>
              <a:rPr lang="ru-RU" sz="1400" b="1" dirty="0" smtClean="0">
                <a:latin typeface="HelveticaNeueCyr" pitchFamily="50" charset="-52"/>
                <a:ea typeface="Helvetica Neue" panose="02000503000000020004" pitchFamily="2" charset="0"/>
                <a:cs typeface="Helvetica Neue" panose="02000503000000020004" pitchFamily="2" charset="0"/>
              </a:rPr>
              <a:t>«</a:t>
            </a:r>
            <a:r>
              <a:rPr lang="ru-RU" sz="1400" b="1" dirty="0" smtClean="0"/>
              <a:t>О </a:t>
            </a:r>
            <a:r>
              <a:rPr lang="ru-RU" sz="1400" b="1" dirty="0"/>
              <a:t>внесении изменений и дополнений </a:t>
            </a:r>
            <a:r>
              <a:rPr lang="ru-RU" sz="1400" b="1" dirty="0" smtClean="0"/>
              <a:t>в </a:t>
            </a:r>
            <a:r>
              <a:rPr lang="ru-RU" sz="1400" b="1" dirty="0"/>
              <a:t>некоторые законодательные акты Республики Казахстан по </a:t>
            </a:r>
            <a:r>
              <a:rPr lang="ru-RU" sz="1400" b="1" dirty="0" smtClean="0"/>
              <a:t>вопросам государственных </a:t>
            </a:r>
            <a:r>
              <a:rPr lang="ru-RU" sz="1400" b="1" dirty="0"/>
              <a:t>закупок, закупок </a:t>
            </a:r>
            <a:r>
              <a:rPr lang="ru-RU" sz="1400" b="1" dirty="0" err="1"/>
              <a:t>недропользователей</a:t>
            </a:r>
            <a:r>
              <a:rPr lang="ru-RU" sz="1400" b="1" dirty="0"/>
              <a:t> и субъектов естественных монополий, связи</a:t>
            </a:r>
            <a:r>
              <a:rPr lang="ru-RU" sz="1400" b="1" dirty="0" smtClean="0"/>
              <a:t>, автомобильного </a:t>
            </a:r>
            <a:r>
              <a:rPr lang="ru-RU" sz="1400" b="1" dirty="0"/>
              <a:t>транспорта, обороны и финансирования науки</a:t>
            </a:r>
            <a:r>
              <a:rPr lang="ru-RU" sz="1400" b="1" dirty="0" smtClean="0">
                <a:latin typeface="HelveticaNeueCyr" pitchFamily="50" charset="-52"/>
                <a:ea typeface="Helvetica Neue" panose="02000503000000020004" pitchFamily="2" charset="0"/>
                <a:cs typeface="Helvetica Neue" panose="02000503000000020004" pitchFamily="2" charset="0"/>
              </a:rPr>
              <a:t>» </a:t>
            </a:r>
            <a:r>
              <a:rPr lang="ru-RU" sz="1400" b="1" dirty="0" smtClean="0">
                <a:solidFill>
                  <a:srgbClr val="C00000"/>
                </a:solidFill>
              </a:rPr>
              <a:t>введен </a:t>
            </a:r>
            <a:r>
              <a:rPr lang="ru-RU" sz="1400" b="1" dirty="0">
                <a:solidFill>
                  <a:srgbClr val="C00000"/>
                </a:solidFill>
              </a:rPr>
              <a:t>в действие с 1 января 2022 года</a:t>
            </a:r>
            <a:endParaRPr lang="ru-RU" sz="1400" b="1" dirty="0">
              <a:solidFill>
                <a:srgbClr val="C00000"/>
              </a:solidFill>
              <a:latin typeface="HelveticaNeueCyr" pitchFamily="50" charset="-52"/>
              <a:ea typeface="Helvetica Neue" panose="02000503000000020004" pitchFamily="2" charset="0"/>
              <a:cs typeface="Helvetica Neue" panose="02000503000000020004" pitchFamily="2" charset="0"/>
            </a:endParaRPr>
          </a:p>
        </p:txBody>
      </p:sp>
      <p:sp>
        <p:nvSpPr>
          <p:cNvPr id="3" name="Прямоугольник 2"/>
          <p:cNvSpPr/>
          <p:nvPr/>
        </p:nvSpPr>
        <p:spPr>
          <a:xfrm>
            <a:off x="383529" y="1511911"/>
            <a:ext cx="9518458" cy="4093428"/>
          </a:xfrm>
          <a:prstGeom prst="rect">
            <a:avLst/>
          </a:prstGeom>
        </p:spPr>
        <p:txBody>
          <a:bodyPr wrap="square">
            <a:spAutoFit/>
          </a:bodyPr>
          <a:lstStyle/>
          <a:p>
            <a:pPr algn="just"/>
            <a:r>
              <a:rPr lang="ru-RU" sz="2000" b="1" dirty="0">
                <a:solidFill>
                  <a:srgbClr val="C00000"/>
                </a:solidFill>
              </a:rPr>
              <a:t>часть третью пункта </a:t>
            </a:r>
            <a:r>
              <a:rPr lang="ru-RU" sz="2000" b="1" dirty="0" smtClean="0">
                <a:solidFill>
                  <a:srgbClr val="C00000"/>
                </a:solidFill>
              </a:rPr>
              <a:t>1статьи 740 </a:t>
            </a:r>
            <a:r>
              <a:rPr lang="ru-RU" sz="2000" b="1" dirty="0">
                <a:solidFill>
                  <a:srgbClr val="C00000"/>
                </a:solidFill>
              </a:rPr>
              <a:t>дополнить подпунктом 9) следующего содержания:</a:t>
            </a:r>
          </a:p>
          <a:p>
            <a:pPr algn="just"/>
            <a:r>
              <a:rPr lang="ru-RU" sz="2000" b="1" dirty="0">
                <a:solidFill>
                  <a:srgbClr val="C00000"/>
                </a:solidFill>
              </a:rPr>
              <a:t>«9) на деньги, находящиеся на банковском счете единого оператора в сфере государственных закупок, предназначенном для внесения потенциальными поставщиками или поставщиками денег в качестве обеспечительных мер в рамках участия в государственных закупках в соответствии с Законом Республики Казахстан «О государственных закупках».»;</a:t>
            </a:r>
          </a:p>
          <a:p>
            <a:pPr algn="just"/>
            <a:r>
              <a:rPr lang="ru-RU" sz="2000" b="1" dirty="0" smtClean="0">
                <a:solidFill>
                  <a:srgbClr val="C00000"/>
                </a:solidFill>
              </a:rPr>
              <a:t>часть вторую статьи 741 </a:t>
            </a:r>
            <a:r>
              <a:rPr lang="ru-RU" sz="2000" b="1" dirty="0">
                <a:solidFill>
                  <a:srgbClr val="C00000"/>
                </a:solidFill>
              </a:rPr>
              <a:t>дополнить подпунктом 8) следующего содержания:</a:t>
            </a:r>
          </a:p>
          <a:p>
            <a:pPr algn="just"/>
            <a:r>
              <a:rPr lang="ru-RU" sz="2000" b="1" dirty="0">
                <a:solidFill>
                  <a:srgbClr val="C00000"/>
                </a:solidFill>
              </a:rPr>
              <a:t>«8) на деньги, находящиеся на банковском счете единого оператора в сфере государственных закупок, предназначенном для внесения потенциальными поставщиками или поставщиками денег в качестве обеспечительных мер в рамках участия в государственных закупках в соответствии с Законом Республики Казахстан «О государственных закупках».».</a:t>
            </a:r>
          </a:p>
        </p:txBody>
      </p:sp>
    </p:spTree>
    <p:extLst>
      <p:ext uri="{BB962C8B-B14F-4D97-AF65-F5344CB8AC3E}">
        <p14:creationId xmlns:p14="http://schemas.microsoft.com/office/powerpoint/2010/main" val="419856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673524" y="557804"/>
            <a:ext cx="8737600" cy="958980"/>
          </a:xfrm>
          <a:prstGeom prst="rect">
            <a:avLst/>
          </a:prstGeom>
          <a:noFill/>
        </p:spPr>
        <p:txBody>
          <a:bodyPr wrap="square" rtlCol="0">
            <a:spAutoFit/>
          </a:bodyPr>
          <a:lstStyle/>
          <a:p>
            <a:pPr algn="just"/>
            <a:r>
              <a:rPr lang="ru-RU" sz="1400" b="1" dirty="0">
                <a:latin typeface="HelveticaNeueCyr" pitchFamily="50" charset="-52"/>
                <a:ea typeface="Helvetica Neue" panose="02000503000000020004" pitchFamily="2" charset="0"/>
                <a:cs typeface="Helvetica Neue" panose="02000503000000020004" pitchFamily="2" charset="0"/>
              </a:rPr>
              <a:t>Закон РК </a:t>
            </a:r>
            <a:r>
              <a:rPr lang="ru-RU" sz="1400" b="1" dirty="0" smtClean="0">
                <a:latin typeface="HelveticaNeueCyr" pitchFamily="50" charset="-52"/>
                <a:ea typeface="Helvetica Neue" panose="02000503000000020004" pitchFamily="2" charset="0"/>
                <a:cs typeface="Helvetica Neue" panose="02000503000000020004" pitchFamily="2" charset="0"/>
              </a:rPr>
              <a:t>от </a:t>
            </a:r>
            <a:r>
              <a:rPr lang="ru-RU" sz="1400" b="1" dirty="0" smtClean="0"/>
              <a:t>31 </a:t>
            </a:r>
            <a:r>
              <a:rPr lang="ru-RU" sz="1400" b="1" dirty="0"/>
              <a:t>декабря 2021 года № 100-VII «О внесении изменений и дополнений в некоторые законодательные акты Республики Казахстан по вопросам государственного управления, совершенствования залоговой политики банков второго уровня, регулирования оценочной деятельности и исполнительного производства»</a:t>
            </a:r>
            <a:endParaRPr lang="ru-RU" sz="1400" b="1" dirty="0">
              <a:solidFill>
                <a:srgbClr val="FF0000"/>
              </a:solidFill>
              <a:latin typeface="HelveticaNeueCyr" pitchFamily="50" charset="-52"/>
              <a:ea typeface="Helvetica Neue" panose="02000503000000020004" pitchFamily="2" charset="0"/>
              <a:cs typeface="Helvetica Neue" panose="02000503000000020004" pitchFamily="2" charset="0"/>
            </a:endParaRPr>
          </a:p>
        </p:txBody>
      </p:sp>
      <p:sp>
        <p:nvSpPr>
          <p:cNvPr id="3" name="Прямоугольник 2"/>
          <p:cNvSpPr/>
          <p:nvPr/>
        </p:nvSpPr>
        <p:spPr>
          <a:xfrm>
            <a:off x="165253" y="1511911"/>
            <a:ext cx="9626447" cy="3539430"/>
          </a:xfrm>
          <a:prstGeom prst="rect">
            <a:avLst/>
          </a:prstGeom>
        </p:spPr>
        <p:txBody>
          <a:bodyPr wrap="square">
            <a:spAutoFit/>
          </a:bodyPr>
          <a:lstStyle/>
          <a:p>
            <a:pPr algn="just"/>
            <a:r>
              <a:rPr lang="ru-RU" sz="1600" b="1" dirty="0">
                <a:solidFill>
                  <a:srgbClr val="C00000"/>
                </a:solidFill>
              </a:rPr>
              <a:t>в пункте </a:t>
            </a:r>
            <a:r>
              <a:rPr lang="ru-RU" sz="1600" b="1" dirty="0" smtClean="0">
                <a:solidFill>
                  <a:srgbClr val="C00000"/>
                </a:solidFill>
              </a:rPr>
              <a:t>2 статьи 317 в </a:t>
            </a:r>
            <a:r>
              <a:rPr lang="ru-RU" sz="1600" b="1" dirty="0">
                <a:solidFill>
                  <a:srgbClr val="C00000"/>
                </a:solidFill>
              </a:rPr>
              <a:t>части первой и абзаце первом части второй слово «крайне» исключить;</a:t>
            </a:r>
          </a:p>
          <a:p>
            <a:pPr algn="just"/>
            <a:r>
              <a:rPr lang="ru-RU" sz="1600" b="1" dirty="0" smtClean="0">
                <a:solidFill>
                  <a:srgbClr val="C00000"/>
                </a:solidFill>
              </a:rPr>
              <a:t>пункт 2 статьи 317 дополнить </a:t>
            </a:r>
            <a:r>
              <a:rPr lang="ru-RU" sz="1600" b="1" dirty="0">
                <a:solidFill>
                  <a:srgbClr val="C00000"/>
                </a:solidFill>
              </a:rPr>
              <a:t>частью третьей следующего содержания:</a:t>
            </a:r>
          </a:p>
          <a:p>
            <a:pPr algn="just"/>
            <a:r>
              <a:rPr lang="ru-RU" sz="1600" b="1" dirty="0">
                <a:solidFill>
                  <a:srgbClr val="C00000"/>
                </a:solidFill>
              </a:rPr>
              <a:t>«Нарушение обеспеченного залогом обязательства по ипотечным займам, обеспеченным жилищем физического лица и не связанным с предпринимательской деятельностью, является незначительным и размер требований залогодержателя явно несоразмерным стоимости заложенного имущества при одновременном наличии следующих условий:</a:t>
            </a:r>
          </a:p>
          <a:p>
            <a:pPr algn="just"/>
            <a:r>
              <a:rPr lang="ru-RU" sz="1600" b="1" dirty="0">
                <a:solidFill>
                  <a:srgbClr val="C00000"/>
                </a:solidFill>
              </a:rPr>
              <a:t>1) сумма неисполненного обязательства (без учета неустойки (штрафа, пени) составляет менее пятнадцати процентов от стоимости заложенного имущества, определенной сторонами в договоре о залоге;</a:t>
            </a:r>
          </a:p>
          <a:p>
            <a:pPr algn="just"/>
            <a:r>
              <a:rPr lang="ru-RU" sz="1600" b="1" dirty="0">
                <a:solidFill>
                  <a:srgbClr val="C00000"/>
                </a:solidFill>
              </a:rPr>
              <a:t>2) период просрочки исполнения обязательства, обеспеченного залогом, составляет менее шести месяцев</a:t>
            </a:r>
            <a:r>
              <a:rPr lang="ru-RU" sz="1600" b="1" dirty="0" smtClean="0">
                <a:solidFill>
                  <a:srgbClr val="C00000"/>
                </a:solidFill>
              </a:rPr>
              <a:t>.»;</a:t>
            </a:r>
          </a:p>
          <a:p>
            <a:pPr algn="just"/>
            <a:endParaRPr lang="ru-RU" sz="1600" b="1" dirty="0"/>
          </a:p>
          <a:p>
            <a:pPr algn="just"/>
            <a:r>
              <a:rPr lang="ru-RU" sz="1600" b="1" dirty="0" smtClean="0"/>
              <a:t>в </a:t>
            </a:r>
            <a:r>
              <a:rPr lang="ru-RU" sz="1600" b="1" dirty="0"/>
              <a:t>части первой </a:t>
            </a:r>
            <a:r>
              <a:rPr lang="ru-RU" sz="1600" b="1" dirty="0">
                <a:solidFill>
                  <a:srgbClr val="C00000"/>
                </a:solidFill>
              </a:rPr>
              <a:t>пункта </a:t>
            </a:r>
            <a:r>
              <a:rPr lang="ru-RU" sz="1600" b="1" dirty="0" smtClean="0">
                <a:solidFill>
                  <a:srgbClr val="C00000"/>
                </a:solidFill>
              </a:rPr>
              <a:t>4 статьи 319 </a:t>
            </a:r>
            <a:r>
              <a:rPr lang="ru-RU" sz="1600" b="1" dirty="0">
                <a:solidFill>
                  <a:srgbClr val="C00000"/>
                </a:solidFill>
              </a:rPr>
              <a:t>слова «В торгах» заменить словами «Если иное не предусмотрено законодательными актами Республики Казахстан, в торгах».</a:t>
            </a:r>
          </a:p>
        </p:txBody>
      </p:sp>
    </p:spTree>
    <p:extLst>
      <p:ext uri="{BB962C8B-B14F-4D97-AF65-F5344CB8AC3E}">
        <p14:creationId xmlns:p14="http://schemas.microsoft.com/office/powerpoint/2010/main" val="3723908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64204" y="2636674"/>
            <a:ext cx="8737600" cy="400110"/>
          </a:xfrm>
          <a:prstGeom prst="rect">
            <a:avLst/>
          </a:prstGeom>
          <a:noFill/>
        </p:spPr>
        <p:txBody>
          <a:bodyPr wrap="square" rtlCol="0">
            <a:spAutoFit/>
          </a:bodyPr>
          <a:lstStyle/>
          <a:p>
            <a:pPr algn="ctr"/>
            <a:r>
              <a:rPr lang="ru-RU" sz="2000" b="1" dirty="0" smtClean="0">
                <a:latin typeface="Helvetica Neue" panose="02000503000000020004" pitchFamily="2" charset="0"/>
                <a:ea typeface="Helvetica Neue" panose="02000503000000020004" pitchFamily="2" charset="0"/>
                <a:cs typeface="Helvetica Neue" panose="02000503000000020004" pitchFamily="2" charset="0"/>
              </a:rPr>
              <a:t>Актуальные изменения в ГПК РК 2021-2022 гг. </a:t>
            </a:r>
          </a:p>
        </p:txBody>
      </p:sp>
    </p:spTree>
    <p:extLst>
      <p:ext uri="{BB962C8B-B14F-4D97-AF65-F5344CB8AC3E}">
        <p14:creationId xmlns:p14="http://schemas.microsoft.com/office/powerpoint/2010/main" val="1877064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7334"/>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64204" y="789158"/>
            <a:ext cx="8737600" cy="1631216"/>
          </a:xfrm>
          <a:prstGeom prst="rect">
            <a:avLst/>
          </a:prstGeom>
          <a:noFill/>
        </p:spPr>
        <p:txBody>
          <a:bodyPr wrap="square" rtlCol="0">
            <a:spAutoFit/>
          </a:bodyPr>
          <a:lstStyle/>
          <a:p>
            <a:pPr algn="just"/>
            <a:r>
              <a:rPr lang="ru-RU" sz="2000" b="1" dirty="0">
                <a:latin typeface="HelveticaNeueCyr" pitchFamily="50" charset="-52"/>
                <a:ea typeface="Helvetica Neue" panose="02000503000000020004" pitchFamily="2" charset="0"/>
                <a:cs typeface="Helvetica Neue" panose="02000503000000020004" pitchFamily="2" charset="0"/>
              </a:rPr>
              <a:t>Закон </a:t>
            </a:r>
            <a:r>
              <a:rPr lang="ru-RU" sz="2000" b="1" dirty="0" smtClean="0">
                <a:latin typeface="HelveticaNeueCyr" pitchFamily="50" charset="-52"/>
                <a:ea typeface="Helvetica Neue" panose="02000503000000020004" pitchFamily="2" charset="0"/>
                <a:cs typeface="Helvetica Neue" panose="02000503000000020004" pitchFamily="2" charset="0"/>
              </a:rPr>
              <a:t>РК от </a:t>
            </a:r>
            <a:r>
              <a:rPr lang="ru-RU" sz="2000" b="1" dirty="0"/>
              <a:t>30 декабря 2020 года </a:t>
            </a:r>
            <a:r>
              <a:rPr lang="ru-RU" sz="2000" b="1" dirty="0" smtClean="0"/>
              <a:t>№ </a:t>
            </a:r>
            <a:r>
              <a:rPr lang="ru-RU" sz="2000" b="1" dirty="0"/>
              <a:t>397-VI </a:t>
            </a:r>
            <a:r>
              <a:rPr lang="ru-RU" sz="2000" b="1" dirty="0" smtClean="0"/>
              <a:t>ЗРК </a:t>
            </a:r>
            <a:r>
              <a:rPr lang="ru-RU" sz="2000" b="1" dirty="0" smtClean="0">
                <a:latin typeface="HelveticaNeueCyr" pitchFamily="50" charset="-52"/>
                <a:ea typeface="Helvetica Neue" panose="02000503000000020004" pitchFamily="2" charset="0"/>
                <a:cs typeface="Helvetica Neue" panose="02000503000000020004" pitchFamily="2" charset="0"/>
              </a:rPr>
              <a:t>«</a:t>
            </a:r>
            <a:r>
              <a:rPr lang="ru-RU" sz="2000" b="1" dirty="0"/>
              <a:t>О внесении изменений и </a:t>
            </a:r>
            <a:r>
              <a:rPr lang="ru-RU" sz="2000" b="1" dirty="0" smtClean="0"/>
              <a:t>дополнений в </a:t>
            </a:r>
            <a:r>
              <a:rPr lang="ru-RU" sz="2000" b="1" dirty="0"/>
              <a:t>некоторые законодательные акты Республики </a:t>
            </a:r>
            <a:r>
              <a:rPr lang="ru-RU" sz="2000" b="1" dirty="0" smtClean="0"/>
              <a:t>Казахстан по </a:t>
            </a:r>
            <a:r>
              <a:rPr lang="ru-RU" sz="2000" b="1" dirty="0"/>
              <a:t>вопросам технического регулирования, предпринимательства,</a:t>
            </a:r>
            <a:br>
              <a:rPr lang="ru-RU" sz="2000" b="1" dirty="0"/>
            </a:br>
            <a:r>
              <a:rPr lang="ru-RU" sz="2000" b="1" dirty="0"/>
              <a:t>совершенствования системы государственного управления и платежей</a:t>
            </a:r>
            <a:r>
              <a:rPr lang="ru-RU" sz="2000" b="1" dirty="0" smtClean="0">
                <a:latin typeface="HelveticaNeueCyr" pitchFamily="50" charset="-52"/>
                <a:ea typeface="Helvetica Neue" panose="02000503000000020004" pitchFamily="2" charset="0"/>
                <a:cs typeface="Helvetica Neue" panose="02000503000000020004" pitchFamily="2" charset="0"/>
              </a:rPr>
              <a:t>» </a:t>
            </a:r>
            <a:r>
              <a:rPr lang="ru-RU" sz="2000" b="1" dirty="0" smtClean="0">
                <a:solidFill>
                  <a:srgbClr val="C00000"/>
                </a:solidFill>
                <a:latin typeface="HelveticaNeueCyr" pitchFamily="50" charset="-52"/>
                <a:ea typeface="Helvetica Neue" panose="02000503000000020004" pitchFamily="2" charset="0"/>
                <a:cs typeface="Helvetica Neue" panose="02000503000000020004" pitchFamily="2" charset="0"/>
              </a:rPr>
              <a:t>(введен в действие с 1 июля 2021года)</a:t>
            </a:r>
            <a:endParaRPr lang="ru-RU" sz="2000" b="1" dirty="0">
              <a:solidFill>
                <a:srgbClr val="C00000"/>
              </a:solidFill>
              <a:latin typeface="HelveticaNeueCyr" pitchFamily="50" charset="-52"/>
              <a:ea typeface="Helvetica Neue" panose="02000503000000020004" pitchFamily="2" charset="0"/>
              <a:cs typeface="Helvetica Neue" panose="02000503000000020004" pitchFamily="2" charset="0"/>
            </a:endParaRPr>
          </a:p>
        </p:txBody>
      </p:sp>
      <p:sp>
        <p:nvSpPr>
          <p:cNvPr id="2" name="Прямоугольник 1"/>
          <p:cNvSpPr/>
          <p:nvPr/>
        </p:nvSpPr>
        <p:spPr>
          <a:xfrm>
            <a:off x="202664" y="2487104"/>
            <a:ext cx="9386371" cy="3046988"/>
          </a:xfrm>
          <a:prstGeom prst="rect">
            <a:avLst/>
          </a:prstGeom>
        </p:spPr>
        <p:txBody>
          <a:bodyPr wrap="square">
            <a:spAutoFit/>
          </a:bodyPr>
          <a:lstStyle/>
          <a:p>
            <a:pPr indent="252095" algn="just">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абзаце втором подпункта 1) части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первой статьи 156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слова «пособия и социальные выплаты, выплачиваемые из государственного бюджета и (или) Государственного фонда социального страхования,» заменить словами «пособия и социальные выплаты, выплачиваемые из государственного бюджета и (или) Государственного фонда социального страхования, </a:t>
            </a:r>
            <a:r>
              <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находящиеся на банковских счетах и (или) на электронных кошельках электронных денег,».</a:t>
            </a:r>
            <a:endParaRPr lang="ru-RU" sz="2400" b="1"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31229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520328" y="437653"/>
            <a:ext cx="8271372" cy="523220"/>
          </a:xfrm>
          <a:prstGeom prst="rect">
            <a:avLst/>
          </a:prstGeom>
          <a:noFill/>
        </p:spPr>
        <p:txBody>
          <a:bodyPr wrap="square" rtlCol="0">
            <a:spAutoFit/>
          </a:bodyPr>
          <a:lstStyle/>
          <a:p>
            <a:pPr algn="just"/>
            <a:r>
              <a:rPr lang="ru-RU" sz="1400" b="1" dirty="0">
                <a:latin typeface="HelveticaNeueCyr" pitchFamily="50" charset="-52"/>
                <a:ea typeface="Helvetica Neue" panose="02000503000000020004" pitchFamily="2" charset="0"/>
                <a:cs typeface="Helvetica Neue" panose="02000503000000020004" pitchFamily="2" charset="0"/>
              </a:rPr>
              <a:t>Закон </a:t>
            </a:r>
            <a:r>
              <a:rPr lang="ru-RU" sz="1400" b="1" dirty="0" smtClean="0">
                <a:latin typeface="HelveticaNeueCyr" pitchFamily="50" charset="-52"/>
                <a:ea typeface="Helvetica Neue" panose="02000503000000020004" pitchFamily="2" charset="0"/>
                <a:cs typeface="Helvetica Neue" panose="02000503000000020004" pitchFamily="2" charset="0"/>
              </a:rPr>
              <a:t>РК от </a:t>
            </a:r>
            <a:r>
              <a:rPr lang="ru-RU" sz="1400" b="1" dirty="0" smtClean="0"/>
              <a:t>2 </a:t>
            </a:r>
            <a:r>
              <a:rPr lang="ru-RU" sz="1400" b="1" dirty="0"/>
              <a:t>января 2021 </a:t>
            </a:r>
            <a:r>
              <a:rPr lang="ru-RU" sz="1400" b="1" dirty="0" smtClean="0"/>
              <a:t>года № </a:t>
            </a:r>
            <a:r>
              <a:rPr lang="ru-RU" sz="1400" b="1" dirty="0"/>
              <a:t>399-VI ЗРК</a:t>
            </a:r>
            <a:r>
              <a:rPr lang="ru-RU" sz="1400" b="1" dirty="0" smtClean="0">
                <a:latin typeface="HelveticaNeueCyr" pitchFamily="50" charset="-52"/>
                <a:ea typeface="Helvetica Neue" panose="02000503000000020004" pitchFamily="2" charset="0"/>
                <a:cs typeface="Helvetica Neue" panose="02000503000000020004" pitchFamily="2" charset="0"/>
              </a:rPr>
              <a:t>«</a:t>
            </a:r>
            <a:r>
              <a:rPr lang="ru-RU" sz="1400" b="1" dirty="0" smtClean="0"/>
              <a:t>О </a:t>
            </a:r>
            <a:r>
              <a:rPr lang="ru-RU" sz="1400" b="1" dirty="0"/>
              <a:t>внесении изменений и </a:t>
            </a:r>
            <a:r>
              <a:rPr lang="ru-RU" sz="1400" b="1" dirty="0" smtClean="0"/>
              <a:t>дополнений в </a:t>
            </a:r>
            <a:r>
              <a:rPr lang="ru-RU" sz="1400" b="1" dirty="0"/>
              <a:t>некоторые законодательные акты Республики </a:t>
            </a:r>
            <a:r>
              <a:rPr lang="ru-RU" sz="1400" b="1" dirty="0" smtClean="0"/>
              <a:t>Казахстан по </a:t>
            </a:r>
            <a:r>
              <a:rPr lang="ru-RU" sz="1400" b="1" dirty="0"/>
              <a:t>вопросам восстановления экономического роста</a:t>
            </a:r>
            <a:r>
              <a:rPr lang="ru-RU" sz="1400" b="1" dirty="0" smtClean="0">
                <a:latin typeface="HelveticaNeueCyr" pitchFamily="50" charset="-52"/>
                <a:ea typeface="Helvetica Neue" panose="02000503000000020004" pitchFamily="2" charset="0"/>
                <a:cs typeface="Helvetica Neue" panose="02000503000000020004" pitchFamily="2" charset="0"/>
              </a:rPr>
              <a:t>»</a:t>
            </a:r>
            <a:endParaRPr lang="ru-RU" sz="14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148568" y="1070637"/>
            <a:ext cx="9643132" cy="4278094"/>
          </a:xfrm>
          <a:prstGeom prst="rect">
            <a:avLst/>
          </a:prstGeom>
          <a:noFill/>
        </p:spPr>
        <p:txBody>
          <a:bodyPr wrap="square" rtlCol="0">
            <a:spAutoFit/>
          </a:bodyPr>
          <a:lstStyle/>
          <a:p>
            <a:pPr algn="just"/>
            <a:r>
              <a:rPr lang="ru-RU" sz="1600" b="1" i="1" dirty="0" smtClean="0">
                <a:solidFill>
                  <a:srgbClr val="C00000"/>
                </a:solidFill>
              </a:rPr>
              <a:t>Введен в действие с </a:t>
            </a:r>
            <a:r>
              <a:rPr lang="ru-RU" sz="1600" b="1" i="1" dirty="0">
                <a:solidFill>
                  <a:srgbClr val="C00000"/>
                </a:solidFill>
              </a:rPr>
              <a:t>16 декабря 2020 года</a:t>
            </a:r>
            <a:endParaRPr lang="ru-RU" sz="1600" b="1" dirty="0">
              <a:solidFill>
                <a:srgbClr val="C00000"/>
              </a:solidFill>
            </a:endParaRPr>
          </a:p>
          <a:p>
            <a:pPr algn="just"/>
            <a:r>
              <a:rPr lang="ru-RU" sz="1600" dirty="0"/>
              <a:t>1) абзац второй части </a:t>
            </a:r>
            <a:r>
              <a:rPr lang="ru-RU" sz="1600" dirty="0" smtClean="0"/>
              <a:t>второй статьи 155 </a:t>
            </a:r>
            <a:r>
              <a:rPr lang="ru-RU" sz="1600" dirty="0"/>
              <a:t>изложить в следующей редакции:</a:t>
            </a:r>
          </a:p>
          <a:p>
            <a:pPr algn="just"/>
            <a:r>
              <a:rPr lang="ru-RU" sz="1600" dirty="0"/>
              <a:t>«Не допускается принятие мер к обеспечению иска в отношении приостановления действия оспариваемого правового акта, принятого уполномоченным органом по регулированию, контролю и надзору финансового рынка и финансовых организаций или Национальным Банком Республики Казахстан в пределах своей компетенции, по приостановлению действий и (или) лишению лицензий и (или) приложений к ним на осуществление деятельности на финансовом рынке, проведению консервации финансовых организаций, его письменных предписаний, а также оспариваемого правового акта, принятого уполномоченным органом по регулированию, контролю и надзору финансового рынка и финансовых организаций или Национальным Банком Республики Казахстан в пределах своей компетенции, по применению мер надзорного реагирования (кроме рекомендательных мер надзорного реагирования), об отнесении банка, филиала банка-нерезидента Республики Казахстан к категории банков, </a:t>
            </a:r>
            <a:r>
              <a:rPr lang="ru-RU" sz="1600" b="1" dirty="0">
                <a:solidFill>
                  <a:srgbClr val="C00000"/>
                </a:solidFill>
              </a:rPr>
              <a:t>филиалов банков-нерезидентов Республики Казахстан </a:t>
            </a:r>
            <a:r>
              <a:rPr lang="ru-RU" sz="1600" dirty="0"/>
              <a:t>с неустойчивым финансовым положением, создающим угрозу интересам его депозиторов и кредиторов и (или) угрозу стабильности финансовой системы, об отнесении банка, </a:t>
            </a:r>
            <a:r>
              <a:rPr lang="ru-RU" sz="1600" b="1" dirty="0">
                <a:solidFill>
                  <a:srgbClr val="C00000"/>
                </a:solidFill>
              </a:rPr>
              <a:t>филиала банка-нерезидента Республики Казахстан </a:t>
            </a:r>
            <a:r>
              <a:rPr lang="ru-RU" sz="1600" dirty="0"/>
              <a:t>к категории неплатежеспособных банков, </a:t>
            </a:r>
            <a:r>
              <a:rPr lang="ru-RU" sz="1600" b="1" dirty="0">
                <a:solidFill>
                  <a:srgbClr val="C00000"/>
                </a:solidFill>
              </a:rPr>
              <a:t>филиалов банков-нерезидентов Республики Казахстан</a:t>
            </a:r>
            <a:r>
              <a:rPr lang="ru-RU" sz="1600" dirty="0">
                <a:solidFill>
                  <a:srgbClr val="C00000"/>
                </a:solidFill>
              </a:rPr>
              <a:t> </a:t>
            </a:r>
            <a:r>
              <a:rPr lang="ru-RU" sz="1600" dirty="0"/>
              <a:t>и применении к ним меры по урегулированию в соответствии с Законом Республики Казахстан «О банках и банковской деятельности в Республике Казахстан».»;</a:t>
            </a:r>
          </a:p>
        </p:txBody>
      </p:sp>
    </p:spTree>
    <p:extLst>
      <p:ext uri="{BB962C8B-B14F-4D97-AF65-F5344CB8AC3E}">
        <p14:creationId xmlns:p14="http://schemas.microsoft.com/office/powerpoint/2010/main" val="2973803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29539"/>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673524" y="789158"/>
            <a:ext cx="8737600" cy="1631216"/>
          </a:xfrm>
          <a:prstGeom prst="rect">
            <a:avLst/>
          </a:prstGeom>
          <a:noFill/>
        </p:spPr>
        <p:txBody>
          <a:bodyPr wrap="square" rtlCol="0">
            <a:spAutoFit/>
          </a:bodyPr>
          <a:lstStyle/>
          <a:p>
            <a:pPr algn="just"/>
            <a:r>
              <a:rPr lang="ru-RU" sz="2000" b="1" dirty="0" smtClean="0"/>
              <a:t>Закон Республики Казахстан от </a:t>
            </a:r>
            <a:r>
              <a:rPr lang="ru-RU" sz="2000" b="1" dirty="0"/>
              <a:t>30 декабря 2020 года </a:t>
            </a:r>
            <a:r>
              <a:rPr lang="ru-RU" sz="2000" b="1" dirty="0" smtClean="0"/>
              <a:t>№ </a:t>
            </a:r>
            <a:r>
              <a:rPr lang="ru-RU" sz="2000" b="1" dirty="0"/>
              <a:t>397-VI </a:t>
            </a:r>
            <a:r>
              <a:rPr lang="ru-RU" sz="2000" b="1" dirty="0" smtClean="0"/>
              <a:t>ЗРК «</a:t>
            </a:r>
            <a:r>
              <a:rPr lang="ru-RU" sz="2000" b="1" dirty="0"/>
              <a:t>О внесении изменений и </a:t>
            </a:r>
            <a:r>
              <a:rPr lang="ru-RU" sz="2000" b="1" dirty="0" smtClean="0"/>
              <a:t>дополнений в </a:t>
            </a:r>
            <a:r>
              <a:rPr lang="ru-RU" sz="2000" b="1" dirty="0"/>
              <a:t>некоторые законодательные акты Республики </a:t>
            </a:r>
            <a:r>
              <a:rPr lang="ru-RU" sz="2000" b="1" dirty="0" smtClean="0"/>
              <a:t>Казахстан по </a:t>
            </a:r>
            <a:r>
              <a:rPr lang="ru-RU" sz="2000" b="1" dirty="0"/>
              <a:t>вопросам технического регулирования, </a:t>
            </a:r>
            <a:r>
              <a:rPr lang="ru-RU" sz="2000" b="1" dirty="0" smtClean="0"/>
              <a:t>предпринимательства, совершенствования </a:t>
            </a:r>
            <a:r>
              <a:rPr lang="ru-RU" sz="2000" b="1" dirty="0"/>
              <a:t>системы государственного управления и платежей</a:t>
            </a:r>
            <a:r>
              <a:rPr lang="ru-RU" sz="2000" b="1" dirty="0" smtClean="0"/>
              <a:t>» </a:t>
            </a:r>
            <a:r>
              <a:rPr lang="ru-RU" sz="2000" b="1" dirty="0" smtClean="0">
                <a:solidFill>
                  <a:srgbClr val="C00000"/>
                </a:solidFill>
              </a:rPr>
              <a:t>(вступил в силу с 1 июля 2021 года)</a:t>
            </a:r>
            <a:endParaRPr lang="ru-RU" sz="2000" dirty="0">
              <a:solidFill>
                <a:srgbClr val="C00000"/>
              </a:solidFill>
            </a:endParaRPr>
          </a:p>
        </p:txBody>
      </p:sp>
      <p:sp>
        <p:nvSpPr>
          <p:cNvPr id="3" name="Прямоугольник 2"/>
          <p:cNvSpPr/>
          <p:nvPr/>
        </p:nvSpPr>
        <p:spPr>
          <a:xfrm>
            <a:off x="294186" y="2727205"/>
            <a:ext cx="9518458" cy="2185214"/>
          </a:xfrm>
          <a:prstGeom prst="rect">
            <a:avLst/>
          </a:prstGeom>
        </p:spPr>
        <p:txBody>
          <a:bodyPr wrap="square">
            <a:spAutoFit/>
          </a:bodyPr>
          <a:lstStyle/>
          <a:p>
            <a:pPr algn="just"/>
            <a:r>
              <a:rPr lang="ru-RU" sz="2000" b="1" dirty="0"/>
              <a:t>подпункт 1) части третьей пункта </a:t>
            </a:r>
            <a:r>
              <a:rPr lang="ru-RU" sz="2000" b="1" dirty="0" smtClean="0"/>
              <a:t>1 статьи 740 </a:t>
            </a:r>
            <a:r>
              <a:rPr lang="ru-RU" sz="2000" b="1" dirty="0"/>
              <a:t>после слов «на банковских счетах,» дополнить словами </a:t>
            </a:r>
            <a:r>
              <a:rPr lang="ru-RU" sz="2000" b="1" dirty="0">
                <a:solidFill>
                  <a:srgbClr val="C00000"/>
                </a:solidFill>
              </a:rPr>
              <a:t>«и (или) электронные деньги, находящиеся на электронных кошельках электронных денег,»;</a:t>
            </a:r>
          </a:p>
          <a:p>
            <a:pPr algn="just"/>
            <a:r>
              <a:rPr lang="ru-RU" sz="2000" b="1" dirty="0" smtClean="0"/>
              <a:t>подпункт </a:t>
            </a:r>
            <a:r>
              <a:rPr lang="ru-RU" sz="2000" b="1" dirty="0"/>
              <a:t>1) части </a:t>
            </a:r>
            <a:r>
              <a:rPr lang="ru-RU" sz="2000" b="1" dirty="0" smtClean="0"/>
              <a:t>второй статьи 741 </a:t>
            </a:r>
            <a:r>
              <a:rPr lang="ru-RU" sz="2000" b="1" dirty="0"/>
              <a:t>после слов «на банковских счетах,» дополнить словами </a:t>
            </a:r>
            <a:r>
              <a:rPr lang="ru-RU" sz="2000" b="1" dirty="0">
                <a:solidFill>
                  <a:srgbClr val="C00000"/>
                </a:solidFill>
              </a:rPr>
              <a:t>«и (или) электронные деньги, находящиеся на электронных кошельках электронных денег,».</a:t>
            </a:r>
          </a:p>
          <a:p>
            <a:pPr indent="270510" algn="just">
              <a:spcAft>
                <a:spcPts val="0"/>
              </a:spcAft>
            </a:pPr>
            <a:endParaRPr lang="ru-RU" sz="16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7439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18323" y="876107"/>
            <a:ext cx="8737600" cy="1015663"/>
          </a:xfrm>
          <a:prstGeom prst="rect">
            <a:avLst/>
          </a:prstGeom>
          <a:noFill/>
        </p:spPr>
        <p:txBody>
          <a:bodyPr wrap="square" rtlCol="0">
            <a:spAutoFit/>
          </a:bodyPr>
          <a:lstStyle/>
          <a:p>
            <a:pPr algn="just"/>
            <a:r>
              <a:rPr lang="ru-RU" sz="2000" b="1" dirty="0">
                <a:latin typeface="HelveticaNeueCyr" pitchFamily="50" charset="-52"/>
                <a:ea typeface="Helvetica Neue" panose="02000503000000020004" pitchFamily="2" charset="0"/>
                <a:cs typeface="Helvetica Neue" panose="02000503000000020004" pitchFamily="2" charset="0"/>
              </a:rPr>
              <a:t>Закон РК от </a:t>
            </a:r>
            <a:r>
              <a:rPr lang="ru-RU" sz="2000" b="1" dirty="0"/>
              <a:t>2 января 2021 года № 399-VI ЗРК</a:t>
            </a:r>
            <a:r>
              <a:rPr lang="ru-RU" sz="2000" b="1" dirty="0">
                <a:latin typeface="HelveticaNeueCyr" pitchFamily="50" charset="-52"/>
                <a:ea typeface="Helvetica Neue" panose="02000503000000020004" pitchFamily="2" charset="0"/>
                <a:cs typeface="Helvetica Neue" panose="02000503000000020004" pitchFamily="2" charset="0"/>
              </a:rPr>
              <a:t>«</a:t>
            </a:r>
            <a:r>
              <a:rPr lang="ru-RU" sz="2000" b="1" dirty="0"/>
              <a:t>О внесении изменений и дополнений в некоторые законодательные акты Республики Казахстан по вопросам восстановления экономического роста</a:t>
            </a:r>
            <a:r>
              <a:rPr lang="ru-RU" sz="20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a16="http://schemas.microsoft.com/office/drawing/2014/main" id="{03372AFD-F309-0A43-8CB2-94ECA45AC093}"/>
              </a:ext>
            </a:extLst>
          </p:cNvPr>
          <p:cNvSpPr txBox="1"/>
          <p:nvPr/>
        </p:nvSpPr>
        <p:spPr>
          <a:xfrm>
            <a:off x="253070" y="1891770"/>
            <a:ext cx="9538630" cy="3139321"/>
          </a:xfrm>
          <a:prstGeom prst="rect">
            <a:avLst/>
          </a:prstGeom>
          <a:noFill/>
        </p:spPr>
        <p:txBody>
          <a:bodyPr wrap="square" rtlCol="0">
            <a:spAutoFit/>
          </a:bodyPr>
          <a:lstStyle/>
          <a:p>
            <a:r>
              <a:rPr lang="ru-RU" sz="1800" b="1" dirty="0" smtClean="0"/>
              <a:t>Введен в действие </a:t>
            </a:r>
            <a:r>
              <a:rPr lang="ru-RU" sz="1800" b="1" i="1" dirty="0" smtClean="0">
                <a:solidFill>
                  <a:srgbClr val="C00000"/>
                </a:solidFill>
              </a:rPr>
              <a:t>с 16 декабря 2020 года</a:t>
            </a:r>
            <a:endParaRPr lang="ru-RU" sz="1800" b="1" dirty="0" smtClean="0">
              <a:solidFill>
                <a:srgbClr val="C00000"/>
              </a:solidFill>
            </a:endParaRPr>
          </a:p>
          <a:p>
            <a:pPr algn="just"/>
            <a:r>
              <a:rPr lang="ru-RU" sz="1800" b="1" dirty="0" smtClean="0"/>
              <a:t>в части первой статьи 156 в подпункте 1) абзац первый изложить в следующей редакции:</a:t>
            </a:r>
          </a:p>
          <a:p>
            <a:pPr algn="just"/>
            <a:r>
              <a:rPr lang="ru-RU" sz="1800" dirty="0" smtClean="0"/>
              <a:t>«1) наложение ареста на имущество, принадлежащее ответчику и находящееся у него или у других лиц (за исключением наложения ареста на деньги, находящиеся на корреспондентском счете банка, </a:t>
            </a:r>
            <a:r>
              <a:rPr lang="ru-RU" sz="1800" b="1" dirty="0" smtClean="0">
                <a:solidFill>
                  <a:srgbClr val="C00000"/>
                </a:solidFill>
              </a:rPr>
              <a:t>филиала банка-нерезидента Республики Казахстан</a:t>
            </a:r>
            <a:r>
              <a:rPr lang="ru-RU" sz="1800" dirty="0" smtClean="0"/>
              <a:t>, и на имущество, являющееся предметом по операциям </a:t>
            </a:r>
            <a:r>
              <a:rPr lang="ru-RU" sz="1800" dirty="0" err="1" smtClean="0"/>
              <a:t>репо</a:t>
            </a:r>
            <a:r>
              <a:rPr lang="ru-RU" sz="1800" dirty="0" smtClean="0"/>
              <a:t>, заключенным в торговых системах организаторов торгов методом открытых торгов, либо взносами в гарантийные или резервные фонды клиринговой организации (центрального контрагента), </a:t>
            </a:r>
            <a:r>
              <a:rPr lang="ru-RU" sz="1800" dirty="0" err="1" smtClean="0"/>
              <a:t>маржевыми</a:t>
            </a:r>
            <a:r>
              <a:rPr lang="ru-RU" sz="1800" dirty="0" smtClean="0"/>
              <a:t> взносами, являющимися обеспечением по сделкам, заключенным в торговых системах организаторов торгов методом открытых торгов и (или) с участием центрального контрагента, а также на деньги, находящиеся на банковских счетах, на которые поступают суммы заработной платы).»;</a:t>
            </a:r>
            <a:endParaRPr lang="ru-RU" sz="1800" dirty="0"/>
          </a:p>
        </p:txBody>
      </p:sp>
    </p:spTree>
    <p:extLst>
      <p:ext uri="{BB962C8B-B14F-4D97-AF65-F5344CB8AC3E}">
        <p14:creationId xmlns:p14="http://schemas.microsoft.com/office/powerpoint/2010/main" val="2017280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18323" y="876107"/>
            <a:ext cx="8737600" cy="1015663"/>
          </a:xfrm>
          <a:prstGeom prst="rect">
            <a:avLst/>
          </a:prstGeom>
          <a:noFill/>
        </p:spPr>
        <p:txBody>
          <a:bodyPr wrap="square" rtlCol="0">
            <a:spAutoFit/>
          </a:bodyPr>
          <a:lstStyle/>
          <a:p>
            <a:r>
              <a:rPr lang="ru-RU" sz="2000" b="1" dirty="0">
                <a:latin typeface="HelveticaNeueCyr" pitchFamily="50" charset="-52"/>
                <a:ea typeface="Helvetica Neue" panose="02000503000000020004" pitchFamily="2" charset="0"/>
                <a:cs typeface="Helvetica Neue" panose="02000503000000020004" pitchFamily="2" charset="0"/>
              </a:rPr>
              <a:t>Закон РК от </a:t>
            </a:r>
            <a:r>
              <a:rPr lang="ru-RU" sz="2000" b="1" dirty="0"/>
              <a:t>2 января 2021 года № 399-VI ЗРК</a:t>
            </a:r>
            <a:r>
              <a:rPr lang="ru-RU" sz="2000" b="1" dirty="0">
                <a:latin typeface="HelveticaNeueCyr" pitchFamily="50" charset="-52"/>
                <a:ea typeface="Helvetica Neue" panose="02000503000000020004" pitchFamily="2" charset="0"/>
                <a:cs typeface="Helvetica Neue" panose="02000503000000020004" pitchFamily="2" charset="0"/>
              </a:rPr>
              <a:t>«</a:t>
            </a:r>
            <a:r>
              <a:rPr lang="ru-RU" sz="2000" b="1" dirty="0"/>
              <a:t>О внесении изменений и дополнений в некоторые законодательные акты Республики Казахстан по вопросам восстановления экономического роста</a:t>
            </a:r>
            <a:r>
              <a:rPr lang="ru-RU" sz="20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a16="http://schemas.microsoft.com/office/drawing/2014/main" id="{03372AFD-F309-0A43-8CB2-94ECA45AC093}"/>
              </a:ext>
            </a:extLst>
          </p:cNvPr>
          <p:cNvSpPr txBox="1"/>
          <p:nvPr/>
        </p:nvSpPr>
        <p:spPr>
          <a:xfrm>
            <a:off x="132202" y="1979905"/>
            <a:ext cx="9659498" cy="3477875"/>
          </a:xfrm>
          <a:prstGeom prst="rect">
            <a:avLst/>
          </a:prstGeom>
          <a:noFill/>
        </p:spPr>
        <p:txBody>
          <a:bodyPr wrap="square" rtlCol="0">
            <a:spAutoFit/>
          </a:bodyPr>
          <a:lstStyle/>
          <a:p>
            <a:pPr algn="just"/>
            <a:r>
              <a:rPr lang="ru-RU" sz="1800" b="1" dirty="0" smtClean="0"/>
              <a:t>Введен в действие </a:t>
            </a:r>
            <a:r>
              <a:rPr lang="ru-RU" sz="1800" b="1" i="1" dirty="0" smtClean="0">
                <a:solidFill>
                  <a:srgbClr val="C00000"/>
                </a:solidFill>
              </a:rPr>
              <a:t>с </a:t>
            </a:r>
            <a:r>
              <a:rPr lang="ru-RU" sz="1800" i="1" dirty="0" smtClean="0">
                <a:solidFill>
                  <a:srgbClr val="C00000"/>
                </a:solidFill>
              </a:rPr>
              <a:t> </a:t>
            </a:r>
            <a:r>
              <a:rPr lang="ru-RU" sz="1800" b="1" i="1" dirty="0">
                <a:solidFill>
                  <a:srgbClr val="C00000"/>
                </a:solidFill>
              </a:rPr>
              <a:t>1 января 2021 года</a:t>
            </a:r>
            <a:endParaRPr lang="ru-RU" sz="1800" b="1" dirty="0">
              <a:solidFill>
                <a:srgbClr val="C00000"/>
              </a:solidFill>
            </a:endParaRPr>
          </a:p>
          <a:p>
            <a:pPr algn="just"/>
            <a:r>
              <a:rPr lang="ru-RU" sz="1800" b="1" dirty="0" smtClean="0"/>
              <a:t>в части первой статьи 156 в подпункте 1) </a:t>
            </a:r>
            <a:r>
              <a:rPr lang="ru-RU" sz="1800" dirty="0" smtClean="0"/>
              <a:t>абзац </a:t>
            </a:r>
            <a:r>
              <a:rPr lang="ru-RU" sz="1800" dirty="0"/>
              <a:t>второй после слов «пенсионные накопления» </a:t>
            </a:r>
            <a:r>
              <a:rPr lang="ru-RU" sz="1800" b="1" dirty="0">
                <a:solidFill>
                  <a:srgbClr val="C00000"/>
                </a:solidFill>
              </a:rPr>
              <a:t>дополнить словами «, единовременные пенсионные выплаты из единого накопительного пенсионного фонда в целях улучшения жилищных условий и (или) оплаты лечения</a:t>
            </a:r>
            <a:r>
              <a:rPr lang="ru-RU" sz="1800" b="1" dirty="0" smtClean="0">
                <a:solidFill>
                  <a:srgbClr val="C00000"/>
                </a:solidFill>
              </a:rPr>
              <a:t>»;</a:t>
            </a:r>
          </a:p>
          <a:p>
            <a:pPr algn="just"/>
            <a:endParaRPr lang="ru-RU" sz="1800" dirty="0" smtClean="0"/>
          </a:p>
          <a:p>
            <a:pPr algn="just"/>
            <a:r>
              <a:rPr lang="ru-RU" sz="1800" b="1" i="1" dirty="0" smtClean="0"/>
              <a:t>введен в действие </a:t>
            </a:r>
            <a:r>
              <a:rPr lang="ru-RU" sz="1800" b="1" i="1" dirty="0" smtClean="0">
                <a:solidFill>
                  <a:srgbClr val="C00000"/>
                </a:solidFill>
              </a:rPr>
              <a:t>с </a:t>
            </a:r>
            <a:r>
              <a:rPr lang="ru-RU" sz="1800" b="1" i="1" dirty="0">
                <a:solidFill>
                  <a:srgbClr val="C00000"/>
                </a:solidFill>
              </a:rPr>
              <a:t>16 декабря 2020 года</a:t>
            </a:r>
            <a:endParaRPr lang="ru-RU" sz="1800" b="1" dirty="0">
              <a:solidFill>
                <a:srgbClr val="C00000"/>
              </a:solidFill>
            </a:endParaRPr>
          </a:p>
          <a:p>
            <a:pPr algn="just"/>
            <a:r>
              <a:rPr lang="ru-RU" sz="1800" b="1" dirty="0" smtClean="0"/>
              <a:t>в </a:t>
            </a:r>
            <a:r>
              <a:rPr lang="ru-RU" sz="1800" b="1" dirty="0"/>
              <a:t>части первой статьи 156 в подпункте 1) </a:t>
            </a:r>
            <a:r>
              <a:rPr lang="ru-RU" sz="1800" dirty="0" smtClean="0"/>
              <a:t>абзац </a:t>
            </a:r>
            <a:r>
              <a:rPr lang="ru-RU" sz="1800" dirty="0"/>
              <a:t>четвертый изложить в следующей редакции:</a:t>
            </a:r>
          </a:p>
          <a:p>
            <a:pPr algn="just"/>
            <a:r>
              <a:rPr lang="ru-RU" sz="1800" dirty="0"/>
              <a:t>«В определении об обеспечении иска в виде наложения ареста на деньги, принадлежащие ответчику и находящиеся в банке, </a:t>
            </a:r>
            <a:r>
              <a:rPr lang="ru-RU" sz="1800" b="1" dirty="0">
                <a:solidFill>
                  <a:srgbClr val="C00000"/>
                </a:solidFill>
              </a:rPr>
              <a:t>филиале банка-нерезидента Республики Казахстан</a:t>
            </a:r>
            <a:r>
              <a:rPr lang="ru-RU" sz="1800" dirty="0"/>
              <a:t>, должна быть указана сумма денег, на которую налагается арест. Сумма денег, на которую налагается арест, определяется судом исходя из цены иска;»;</a:t>
            </a:r>
          </a:p>
          <a:p>
            <a:pPr algn="just"/>
            <a:endParaRPr lang="ru-RU" sz="1100" dirty="0"/>
          </a:p>
          <a:p>
            <a:pPr algn="just"/>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108902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630178" y="137976"/>
            <a:ext cx="8737600" cy="461665"/>
          </a:xfrm>
          <a:prstGeom prst="rect">
            <a:avLst/>
          </a:prstGeom>
          <a:noFill/>
        </p:spPr>
        <p:txBody>
          <a:bodyPr wrap="square" rtlCol="0">
            <a:spAutoFit/>
          </a:bodyPr>
          <a:lstStyle/>
          <a:p>
            <a:r>
              <a:rPr lang="ru-RU" sz="1200" b="1" dirty="0">
                <a:latin typeface="HelveticaNeueCyr" pitchFamily="50" charset="-52"/>
                <a:ea typeface="Helvetica Neue" panose="02000503000000020004" pitchFamily="2" charset="0"/>
                <a:cs typeface="Helvetica Neue" panose="02000503000000020004" pitchFamily="2" charset="0"/>
              </a:rPr>
              <a:t>Закон РК от </a:t>
            </a:r>
            <a:r>
              <a:rPr lang="ru-RU" sz="1200" b="1" dirty="0"/>
              <a:t>2 января 2021 года № 399-VI ЗРК</a:t>
            </a:r>
            <a:r>
              <a:rPr lang="ru-RU" sz="1200" b="1" dirty="0">
                <a:latin typeface="HelveticaNeueCyr" pitchFamily="50" charset="-52"/>
                <a:ea typeface="Helvetica Neue" panose="02000503000000020004" pitchFamily="2" charset="0"/>
                <a:cs typeface="Helvetica Neue" panose="02000503000000020004" pitchFamily="2" charset="0"/>
              </a:rPr>
              <a:t>«</a:t>
            </a:r>
            <a:r>
              <a:rPr lang="ru-RU" sz="1200" b="1" dirty="0"/>
              <a:t>О внесении изменений и дополнений в некоторые законодательные акты Республики Казахстан по вопросам восстановления экономического роста</a:t>
            </a:r>
            <a:r>
              <a:rPr lang="ru-RU" sz="12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a16="http://schemas.microsoft.com/office/drawing/2014/main" id="{03372AFD-F309-0A43-8CB2-94ECA45AC093}"/>
              </a:ext>
            </a:extLst>
          </p:cNvPr>
          <p:cNvSpPr txBox="1"/>
          <p:nvPr/>
        </p:nvSpPr>
        <p:spPr>
          <a:xfrm>
            <a:off x="197986" y="568702"/>
            <a:ext cx="9593714" cy="5324535"/>
          </a:xfrm>
          <a:prstGeom prst="rect">
            <a:avLst/>
          </a:prstGeom>
          <a:noFill/>
        </p:spPr>
        <p:txBody>
          <a:bodyPr wrap="square" rtlCol="0">
            <a:spAutoFit/>
          </a:bodyPr>
          <a:lstStyle/>
          <a:p>
            <a:pPr algn="just"/>
            <a:r>
              <a:rPr lang="ru-RU" sz="1700" b="1" i="1" dirty="0"/>
              <a:t>введен в действие </a:t>
            </a:r>
            <a:r>
              <a:rPr lang="ru-RU" sz="1700" b="1" i="1" dirty="0">
                <a:solidFill>
                  <a:srgbClr val="C00000"/>
                </a:solidFill>
              </a:rPr>
              <a:t>с 16 декабря 2020 года</a:t>
            </a:r>
            <a:endParaRPr lang="ru-RU" sz="1700" b="1" dirty="0">
              <a:solidFill>
                <a:srgbClr val="C00000"/>
              </a:solidFill>
            </a:endParaRPr>
          </a:p>
          <a:p>
            <a:pPr algn="just"/>
            <a:r>
              <a:rPr lang="ru-RU" sz="1700" b="1" dirty="0"/>
              <a:t>в части первой статьи 156 </a:t>
            </a:r>
            <a:r>
              <a:rPr lang="ru-RU" sz="1700" dirty="0" smtClean="0"/>
              <a:t>подпункт </a:t>
            </a:r>
            <a:r>
              <a:rPr lang="ru-RU" sz="1700" dirty="0"/>
              <a:t>5) изложить в следующей редакции:</a:t>
            </a:r>
          </a:p>
          <a:p>
            <a:pPr algn="just"/>
            <a:r>
              <a:rPr lang="ru-RU" sz="1700" dirty="0"/>
              <a:t>«5) приостановление действия оспариваемого правового акта государственного органа, органа местного самоуправления (за исключением правового акта, принятого уполномоченным органом по регулированию, контролю и надзору финансового рынка и финансовых организаций или Национальным Банком Республики Казахстан в пределах своей компетенции, по приостановлению действий и (или) лишению лицензий и (или) приложений к ним на осуществление деятельности на финансовом рынке, проведению консервации финансовых организаций, его письменных предписаний, а также правового акта, принятого уполномоченным органом по регулированию, контролю и надзору финансового рынка и финансовых организаций или Национальным Банком Республики Казахстан в пределах своей компетенции, по применению мер надзорного реагирования (кроме рекомендательных мер надзорного реагирования), об отнесении банка, </a:t>
            </a:r>
            <a:r>
              <a:rPr lang="ru-RU" sz="1700" b="1" dirty="0">
                <a:solidFill>
                  <a:srgbClr val="C00000"/>
                </a:solidFill>
              </a:rPr>
              <a:t>филиала банка-нерезидента Республики Казахстан</a:t>
            </a:r>
            <a:r>
              <a:rPr lang="ru-RU" sz="1700" dirty="0">
                <a:solidFill>
                  <a:srgbClr val="C00000"/>
                </a:solidFill>
              </a:rPr>
              <a:t> </a:t>
            </a:r>
            <a:r>
              <a:rPr lang="ru-RU" sz="1700" dirty="0"/>
              <a:t>к категории банков, </a:t>
            </a:r>
            <a:r>
              <a:rPr lang="ru-RU" sz="1700" b="1" dirty="0">
                <a:solidFill>
                  <a:srgbClr val="C00000"/>
                </a:solidFill>
              </a:rPr>
              <a:t>филиалов банков-нерезидентов Республики Казахстан</a:t>
            </a:r>
            <a:r>
              <a:rPr lang="ru-RU" sz="1700" b="1" dirty="0">
                <a:solidFill>
                  <a:srgbClr val="FF0000"/>
                </a:solidFill>
              </a:rPr>
              <a:t> </a:t>
            </a:r>
            <a:r>
              <a:rPr lang="ru-RU" sz="1700" dirty="0"/>
              <a:t>с неустойчивым финансовым положением, создающим угрозу интересам его депозиторов и кредиторов и (или) угрозу стабильности финансовой системы, об отнесении банка, </a:t>
            </a:r>
            <a:r>
              <a:rPr lang="ru-RU" sz="1700" b="1" dirty="0">
                <a:solidFill>
                  <a:srgbClr val="C00000"/>
                </a:solidFill>
              </a:rPr>
              <a:t>филиала банка-нерезидента Республики Казахстан</a:t>
            </a:r>
            <a:r>
              <a:rPr lang="ru-RU" sz="1700" dirty="0">
                <a:solidFill>
                  <a:srgbClr val="C00000"/>
                </a:solidFill>
              </a:rPr>
              <a:t> </a:t>
            </a:r>
            <a:r>
              <a:rPr lang="ru-RU" sz="1700" dirty="0"/>
              <a:t>к категории неплатежеспособных банков, </a:t>
            </a:r>
            <a:r>
              <a:rPr lang="ru-RU" sz="1700" b="1" dirty="0">
                <a:solidFill>
                  <a:srgbClr val="C00000"/>
                </a:solidFill>
              </a:rPr>
              <a:t>филиалов банков-нерезидентов Республики Казахстан </a:t>
            </a:r>
            <a:r>
              <a:rPr lang="ru-RU" sz="1700" dirty="0"/>
              <a:t>и применении к ним меры по урегулированию в соответствии с Законом Республики Казахстан «О банках и банковской деятельности в Республике Казахстан»);»;</a:t>
            </a:r>
          </a:p>
          <a:p>
            <a:endParaRPr lang="ru-RU" sz="17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579907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18323" y="876107"/>
            <a:ext cx="8737600" cy="1015663"/>
          </a:xfrm>
          <a:prstGeom prst="rect">
            <a:avLst/>
          </a:prstGeom>
          <a:noFill/>
        </p:spPr>
        <p:txBody>
          <a:bodyPr wrap="square" rtlCol="0">
            <a:spAutoFit/>
          </a:bodyPr>
          <a:lstStyle/>
          <a:p>
            <a:r>
              <a:rPr lang="ru-RU" sz="2000" b="1" dirty="0">
                <a:latin typeface="HelveticaNeueCyr" pitchFamily="50" charset="-52"/>
                <a:ea typeface="Helvetica Neue" panose="02000503000000020004" pitchFamily="2" charset="0"/>
                <a:cs typeface="Helvetica Neue" panose="02000503000000020004" pitchFamily="2" charset="0"/>
              </a:rPr>
              <a:t>Закон РК от </a:t>
            </a:r>
            <a:r>
              <a:rPr lang="ru-RU" sz="2000" b="1" dirty="0"/>
              <a:t>2 января 2021 года № 399-VI ЗРК</a:t>
            </a:r>
            <a:r>
              <a:rPr lang="ru-RU" sz="2000" b="1" dirty="0">
                <a:latin typeface="HelveticaNeueCyr" pitchFamily="50" charset="-52"/>
                <a:ea typeface="Helvetica Neue" panose="02000503000000020004" pitchFamily="2" charset="0"/>
                <a:cs typeface="Helvetica Neue" panose="02000503000000020004" pitchFamily="2" charset="0"/>
              </a:rPr>
              <a:t>«</a:t>
            </a:r>
            <a:r>
              <a:rPr lang="ru-RU" sz="2000" b="1" dirty="0"/>
              <a:t>О внесении изменений и дополнений в некоторые законодательные акты Республики Казахстан по вопросам восстановления экономического роста</a:t>
            </a:r>
            <a:r>
              <a:rPr lang="ru-RU" sz="20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a16="http://schemas.microsoft.com/office/drawing/2014/main" id="{03372AFD-F309-0A43-8CB2-94ECA45AC093}"/>
              </a:ext>
            </a:extLst>
          </p:cNvPr>
          <p:cNvSpPr txBox="1"/>
          <p:nvPr/>
        </p:nvSpPr>
        <p:spPr>
          <a:xfrm>
            <a:off x="275104" y="2045898"/>
            <a:ext cx="9516596" cy="3308598"/>
          </a:xfrm>
          <a:prstGeom prst="rect">
            <a:avLst/>
          </a:prstGeom>
          <a:noFill/>
        </p:spPr>
        <p:txBody>
          <a:bodyPr wrap="square" rtlCol="0">
            <a:spAutoFit/>
          </a:bodyPr>
          <a:lstStyle/>
          <a:p>
            <a:pPr algn="just"/>
            <a:r>
              <a:rPr lang="ru-RU" sz="1800" b="1" i="1" dirty="0" smtClean="0">
                <a:solidFill>
                  <a:srgbClr val="C00000"/>
                </a:solidFill>
              </a:rPr>
              <a:t>Введен в действие с </a:t>
            </a:r>
            <a:r>
              <a:rPr lang="ru-RU" sz="1800" b="1" i="1" dirty="0">
                <a:solidFill>
                  <a:srgbClr val="C00000"/>
                </a:solidFill>
              </a:rPr>
              <a:t>16 декабря 2020 года</a:t>
            </a:r>
            <a:endParaRPr lang="ru-RU" sz="1800" b="1" dirty="0">
              <a:solidFill>
                <a:srgbClr val="C00000"/>
              </a:solidFill>
            </a:endParaRPr>
          </a:p>
          <a:p>
            <a:pPr algn="just"/>
            <a:r>
              <a:rPr lang="ru-RU" sz="1800" b="1" dirty="0" smtClean="0"/>
              <a:t>подпункт </a:t>
            </a:r>
            <a:r>
              <a:rPr lang="ru-RU" sz="1800" b="1" dirty="0"/>
              <a:t>9) части </a:t>
            </a:r>
            <a:r>
              <a:rPr lang="ru-RU" sz="1800" b="1" dirty="0" smtClean="0"/>
              <a:t>первой статьи 158 </a:t>
            </a:r>
            <a:r>
              <a:rPr lang="ru-RU" sz="1800" b="1" dirty="0"/>
              <a:t>изложить в следующей редакции:</a:t>
            </a:r>
          </a:p>
          <a:p>
            <a:pPr algn="just"/>
            <a:r>
              <a:rPr lang="ru-RU" sz="1800" b="1" dirty="0"/>
              <a:t>«9) в банки, </a:t>
            </a:r>
            <a:r>
              <a:rPr lang="ru-RU" sz="1800" b="1" dirty="0">
                <a:solidFill>
                  <a:srgbClr val="C00000"/>
                </a:solidFill>
              </a:rPr>
              <a:t>филиалы банков-нерезидентов Республики Казахстан </a:t>
            </a:r>
            <a:r>
              <a:rPr lang="ru-RU" sz="1800" b="1" dirty="0"/>
              <a:t>и организации, осуществляющие отдельные виды банковских операций, для наложения ареста на деньги, принадлежащие ответчику и находящиеся на банковских счетах, в случае, когда известны номера счетов и конкретный банк, </a:t>
            </a:r>
            <a:r>
              <a:rPr lang="ru-RU" sz="1800" b="1" dirty="0">
                <a:solidFill>
                  <a:srgbClr val="C00000"/>
                </a:solidFill>
              </a:rPr>
              <a:t>филиал банка-нерезидента Республики Казахстан</a:t>
            </a:r>
            <a:r>
              <a:rPr lang="ru-RU" sz="1800" b="1" dirty="0" smtClean="0"/>
              <a:t>.»;</a:t>
            </a:r>
          </a:p>
          <a:p>
            <a:pPr algn="just"/>
            <a:endParaRPr lang="ru-RU" sz="1800" dirty="0"/>
          </a:p>
          <a:p>
            <a:pPr algn="just"/>
            <a:r>
              <a:rPr lang="ru-RU" sz="1800" b="1" i="1" dirty="0">
                <a:solidFill>
                  <a:srgbClr val="C00000"/>
                </a:solidFill>
              </a:rPr>
              <a:t>Введен в действие </a:t>
            </a:r>
            <a:r>
              <a:rPr lang="ru-RU" sz="1800" b="1" i="1" dirty="0" smtClean="0">
                <a:solidFill>
                  <a:srgbClr val="C00000"/>
                </a:solidFill>
              </a:rPr>
              <a:t>с </a:t>
            </a:r>
            <a:r>
              <a:rPr lang="ru-RU" sz="1800" b="1" i="1" dirty="0">
                <a:solidFill>
                  <a:srgbClr val="C00000"/>
                </a:solidFill>
              </a:rPr>
              <a:t>1 января 2021 года</a:t>
            </a:r>
            <a:endParaRPr lang="ru-RU" sz="1800" b="1" dirty="0">
              <a:solidFill>
                <a:srgbClr val="C00000"/>
              </a:solidFill>
            </a:endParaRPr>
          </a:p>
          <a:p>
            <a:pPr algn="just"/>
            <a:r>
              <a:rPr lang="ru-RU" sz="1800" dirty="0" smtClean="0"/>
              <a:t>в </a:t>
            </a:r>
            <a:r>
              <a:rPr lang="ru-RU" sz="1800" dirty="0"/>
              <a:t>части </a:t>
            </a:r>
            <a:r>
              <a:rPr lang="ru-RU" sz="1800" dirty="0" smtClean="0"/>
              <a:t>первой статьи 239 </a:t>
            </a:r>
            <a:r>
              <a:rPr lang="ru-RU" sz="1800" b="1" dirty="0">
                <a:solidFill>
                  <a:srgbClr val="C00000"/>
                </a:solidFill>
              </a:rPr>
              <a:t>слова «официальной ставки рефинансирования» заменить словами «базовой ставки».</a:t>
            </a:r>
          </a:p>
          <a:p>
            <a:pPr algn="just"/>
            <a:endParaRPr lang="ru-RU" sz="1800" dirty="0">
              <a:latin typeface="Helvetica Neue" panose="02000503000000020004" pitchFamily="2" charset="0"/>
              <a:ea typeface="Helvetica Neue" panose="02000503000000020004" pitchFamily="2" charset="0"/>
              <a:cs typeface="Helvetica Neue" panose="02000503000000020004" pitchFamily="2" charset="0"/>
            </a:endParaRP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192536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475943" y="198042"/>
            <a:ext cx="8737600" cy="830997"/>
          </a:xfrm>
          <a:prstGeom prst="rect">
            <a:avLst/>
          </a:prstGeom>
          <a:noFill/>
        </p:spPr>
        <p:txBody>
          <a:bodyPr wrap="square" rtlCol="0">
            <a:spAutoFit/>
          </a:bodyPr>
          <a:lstStyle/>
          <a:p>
            <a:pPr algn="just"/>
            <a:r>
              <a:rPr lang="ru-RU" sz="1600" b="1" dirty="0">
                <a:latin typeface="HelveticaNeueCyr" pitchFamily="50" charset="-52"/>
                <a:ea typeface="Helvetica Neue" panose="02000503000000020004" pitchFamily="2" charset="0"/>
                <a:cs typeface="Helvetica Neue" panose="02000503000000020004" pitchFamily="2" charset="0"/>
              </a:rPr>
              <a:t>Закон </a:t>
            </a:r>
            <a:r>
              <a:rPr lang="ru-RU" sz="1600" b="1" dirty="0" smtClean="0">
                <a:latin typeface="HelveticaNeueCyr" pitchFamily="50" charset="-52"/>
                <a:ea typeface="Helvetica Neue" panose="02000503000000020004" pitchFamily="2" charset="0"/>
                <a:cs typeface="Helvetica Neue" panose="02000503000000020004" pitchFamily="2" charset="0"/>
              </a:rPr>
              <a:t>РК от </a:t>
            </a:r>
            <a:r>
              <a:rPr lang="ru-RU" sz="1600" b="1" dirty="0"/>
              <a:t>20 марта 2021 </a:t>
            </a:r>
            <a:r>
              <a:rPr lang="ru-RU" sz="1600" b="1" dirty="0" smtClean="0"/>
              <a:t>года № </a:t>
            </a:r>
            <a:r>
              <a:rPr lang="ru-RU" sz="1600" b="1" dirty="0"/>
              <a:t>20-VII </a:t>
            </a:r>
            <a:r>
              <a:rPr lang="ru-RU" sz="1600" b="1" dirty="0" smtClean="0"/>
              <a:t>ЗРК </a:t>
            </a:r>
            <a:r>
              <a:rPr lang="ru-RU" sz="1600" b="1" dirty="0" smtClean="0">
                <a:latin typeface="HelveticaNeueCyr" pitchFamily="50" charset="-52"/>
                <a:ea typeface="Helvetica Neue" panose="02000503000000020004" pitchFamily="2" charset="0"/>
                <a:cs typeface="Helvetica Neue" panose="02000503000000020004" pitchFamily="2" charset="0"/>
              </a:rPr>
              <a:t>«</a:t>
            </a:r>
            <a:r>
              <a:rPr lang="ru-RU" sz="1600" b="1" dirty="0" smtClean="0"/>
              <a:t>О </a:t>
            </a:r>
            <a:r>
              <a:rPr lang="ru-RU" sz="1600" b="1" dirty="0"/>
              <a:t>внесении изменений и дополнений</a:t>
            </a:r>
            <a:br>
              <a:rPr lang="ru-RU" sz="1600" b="1" dirty="0"/>
            </a:br>
            <a:r>
              <a:rPr lang="ru-RU" sz="1600" b="1" dirty="0"/>
              <a:t>в некоторые законодательные акты Республики </a:t>
            </a:r>
            <a:r>
              <a:rPr lang="ru-RU" sz="1600" b="1" dirty="0" smtClean="0"/>
              <a:t>Казахстан по </a:t>
            </a:r>
            <a:r>
              <a:rPr lang="ru-RU" sz="1600" b="1" dirty="0"/>
              <a:t>вопросам модернизации судебной </a:t>
            </a:r>
            <a:r>
              <a:rPr lang="ru-RU" sz="1600" b="1" dirty="0" smtClean="0"/>
              <a:t>системы</a:t>
            </a:r>
            <a:r>
              <a:rPr lang="ru-RU" sz="1600" b="1" dirty="0" smtClean="0">
                <a:latin typeface="HelveticaNeueCyr" pitchFamily="50" charset="-52"/>
                <a:ea typeface="Helvetica Neue" panose="02000503000000020004" pitchFamily="2" charset="0"/>
                <a:cs typeface="Helvetica Neue" panose="02000503000000020004" pitchFamily="2" charset="0"/>
              </a:rPr>
              <a:t>» (введен в действие с 1 июля 2021 года)</a:t>
            </a:r>
            <a:endParaRPr lang="ru-RU" sz="16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93643" y="1029039"/>
            <a:ext cx="9604413" cy="4185761"/>
          </a:xfrm>
          <a:prstGeom prst="rect">
            <a:avLst/>
          </a:prstGeom>
          <a:noFill/>
        </p:spPr>
        <p:txBody>
          <a:bodyPr wrap="square" rtlCol="0">
            <a:spAutoFit/>
          </a:bodyPr>
          <a:lstStyle/>
          <a:p>
            <a:pPr algn="just"/>
            <a:r>
              <a:rPr lang="ru-RU" sz="1400" b="1" dirty="0" smtClean="0">
                <a:solidFill>
                  <a:srgbClr val="C00000"/>
                </a:solidFill>
              </a:rPr>
              <a:t>В статье 27 в </a:t>
            </a:r>
            <a:r>
              <a:rPr lang="ru-RU" sz="1400" b="1" dirty="0">
                <a:solidFill>
                  <a:srgbClr val="C00000"/>
                </a:solidFill>
              </a:rPr>
              <a:t>заголовке слова «и суду города </a:t>
            </a:r>
            <a:r>
              <a:rPr lang="ru-RU" sz="1400" b="1" dirty="0" err="1">
                <a:solidFill>
                  <a:srgbClr val="C00000"/>
                </a:solidFill>
              </a:rPr>
              <a:t>Нур</a:t>
            </a:r>
            <a:r>
              <a:rPr lang="ru-RU" sz="1400" b="1" dirty="0">
                <a:solidFill>
                  <a:srgbClr val="C00000"/>
                </a:solidFill>
              </a:rPr>
              <a:t>-Султана» исключить;</a:t>
            </a:r>
          </a:p>
          <a:p>
            <a:pPr algn="just"/>
            <a:r>
              <a:rPr lang="ru-RU" sz="1400" b="1" dirty="0">
                <a:solidFill>
                  <a:srgbClr val="C00000"/>
                </a:solidFill>
              </a:rPr>
              <a:t>абзац третий части первой исключить;</a:t>
            </a:r>
          </a:p>
          <a:p>
            <a:pPr algn="just"/>
            <a:r>
              <a:rPr lang="ru-RU" sz="1400" b="1" dirty="0">
                <a:solidFill>
                  <a:srgbClr val="C00000"/>
                </a:solidFill>
              </a:rPr>
              <a:t>дополнить частями 1-1 и 1-2 следующего содержания:</a:t>
            </a:r>
          </a:p>
          <a:p>
            <a:pPr algn="just"/>
            <a:r>
              <a:rPr lang="ru-RU" sz="1400" dirty="0"/>
              <a:t>«1-1. Специализированные межрайонные экономические суды также рассматривают дела о реструктуризации финансовых организаций и организаций, входящих в банковский конгломерат в качестве родительской организации и не являющихся финансовыми организациями, в случаях, предусмотренных законами Республики Казахстан, дела о реструктуризации задолженности, реабилитации и банкротстве индивидуальных предпринимателей и юридических лиц, а также их ликвидации без возбуждения процедуры банкротства.</a:t>
            </a:r>
          </a:p>
          <a:p>
            <a:pPr algn="just"/>
            <a:r>
              <a:rPr lang="ru-RU" sz="1400" dirty="0"/>
              <a:t>1-2. </a:t>
            </a:r>
            <a:r>
              <a:rPr lang="ru-RU" sz="1400" b="1" dirty="0">
                <a:solidFill>
                  <a:srgbClr val="C00000"/>
                </a:solidFill>
              </a:rPr>
              <a:t>Специализированный межрайонный экономический суд города </a:t>
            </a:r>
            <a:r>
              <a:rPr lang="ru-RU" sz="1400" b="1" dirty="0" err="1">
                <a:solidFill>
                  <a:srgbClr val="C00000"/>
                </a:solidFill>
              </a:rPr>
              <a:t>Нур</a:t>
            </a:r>
            <a:r>
              <a:rPr lang="ru-RU" sz="1400" b="1" dirty="0">
                <a:solidFill>
                  <a:srgbClr val="C00000"/>
                </a:solidFill>
              </a:rPr>
              <a:t>-Султана рассматривает гражданские дела по инвестиционным спорам, кроме дел, подсудных специализированному межрайонному административному суду города </a:t>
            </a:r>
            <a:r>
              <a:rPr lang="ru-RU" sz="1400" b="1" dirty="0" err="1">
                <a:solidFill>
                  <a:srgbClr val="C00000"/>
                </a:solidFill>
              </a:rPr>
              <a:t>Нур</a:t>
            </a:r>
            <a:r>
              <a:rPr lang="ru-RU" sz="1400" b="1" dirty="0">
                <a:solidFill>
                  <a:srgbClr val="C00000"/>
                </a:solidFill>
              </a:rPr>
              <a:t>-Султана, </a:t>
            </a:r>
            <a:r>
              <a:rPr lang="ru-RU" sz="1400" dirty="0"/>
              <a:t>а также иски государственных органов к инвесторам, связанные с инвестиционной деятельностью инвестора, с участием:</a:t>
            </a:r>
          </a:p>
          <a:p>
            <a:pPr algn="just"/>
            <a:r>
              <a:rPr lang="ru-RU" sz="1400" dirty="0"/>
              <a:t>1) иностранного юридического лица (его филиала, представительства), осуществляющего предпринимательскую деятельность на территории Республики Казахстан;</a:t>
            </a:r>
          </a:p>
          <a:p>
            <a:pPr algn="just"/>
            <a:r>
              <a:rPr lang="ru-RU" sz="1400" dirty="0"/>
              <a:t>2) юридического лица, созданного с иностранным участием в порядке, установленном законодательством Республики Казахстан, пятьдесят и более процентов голосующих акций (долей участия в уставном капитале) которого принадлежат иностранному инвестору;</a:t>
            </a:r>
          </a:p>
          <a:p>
            <a:pPr algn="just"/>
            <a:r>
              <a:rPr lang="ru-RU" sz="1400" dirty="0"/>
              <a:t>3) инвесторов при наличии заключенного контракта с государством на осуществление инвестиций.»;</a:t>
            </a:r>
          </a:p>
          <a:p>
            <a:pPr algn="just"/>
            <a:endParaRPr lang="ru-RU" sz="1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701983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18323" y="876107"/>
            <a:ext cx="8737600" cy="1631216"/>
          </a:xfrm>
          <a:prstGeom prst="rect">
            <a:avLst/>
          </a:prstGeom>
          <a:noFill/>
        </p:spPr>
        <p:txBody>
          <a:bodyPr wrap="square" rtlCol="0">
            <a:spAutoFit/>
          </a:bodyPr>
          <a:lstStyle/>
          <a:p>
            <a:pPr algn="just"/>
            <a:r>
              <a:rPr lang="ru-RU" sz="2000" b="1" dirty="0">
                <a:latin typeface="HelveticaNeueCyr" pitchFamily="50" charset="-52"/>
                <a:ea typeface="Helvetica Neue" panose="02000503000000020004" pitchFamily="2" charset="0"/>
                <a:cs typeface="Helvetica Neue" panose="02000503000000020004" pitchFamily="2" charset="0"/>
              </a:rPr>
              <a:t>Закон РК от </a:t>
            </a:r>
            <a:r>
              <a:rPr lang="ru-RU" sz="2000" b="1" dirty="0"/>
              <a:t>20 марта 2021 года № 20-VII ЗРК </a:t>
            </a:r>
            <a:r>
              <a:rPr lang="ru-RU" sz="2000" b="1" dirty="0">
                <a:latin typeface="HelveticaNeueCyr" pitchFamily="50" charset="-52"/>
                <a:ea typeface="Helvetica Neue" panose="02000503000000020004" pitchFamily="2" charset="0"/>
                <a:cs typeface="Helvetica Neue" panose="02000503000000020004" pitchFamily="2" charset="0"/>
              </a:rPr>
              <a:t>«</a:t>
            </a:r>
            <a:r>
              <a:rPr lang="ru-RU" sz="2000" b="1" dirty="0"/>
              <a:t>О внесении изменений и </a:t>
            </a:r>
            <a:r>
              <a:rPr lang="ru-RU" sz="2000" b="1" dirty="0" smtClean="0"/>
              <a:t>дополнений в </a:t>
            </a:r>
            <a:r>
              <a:rPr lang="ru-RU" sz="2000" b="1" dirty="0"/>
              <a:t>некоторые законодательные акты Республики Казахстан по вопросам модернизации судебной системы</a:t>
            </a:r>
            <a:r>
              <a:rPr lang="ru-RU" sz="2000" b="1" dirty="0" smtClean="0">
                <a:latin typeface="HelveticaNeueCyr" pitchFamily="50" charset="-52"/>
                <a:ea typeface="Helvetica Neue" panose="02000503000000020004" pitchFamily="2" charset="0"/>
                <a:cs typeface="Helvetica Neue" panose="02000503000000020004" pitchFamily="2" charset="0"/>
              </a:rPr>
              <a:t>» </a:t>
            </a:r>
            <a:r>
              <a:rPr lang="ru-RU" sz="2000" b="1" dirty="0">
                <a:latin typeface="HelveticaNeueCyr" pitchFamily="50" charset="-52"/>
                <a:ea typeface="Helvetica Neue" panose="02000503000000020004" pitchFamily="2" charset="0"/>
                <a:cs typeface="Helvetica Neue" panose="02000503000000020004" pitchFamily="2" charset="0"/>
              </a:rPr>
              <a:t>(введен в действие с 1 июля 2021 года)</a:t>
            </a:r>
          </a:p>
          <a:p>
            <a:pPr algn="just"/>
            <a:endParaRPr lang="ru-RU" sz="20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418323" y="2469890"/>
            <a:ext cx="9373377" cy="3046988"/>
          </a:xfrm>
          <a:prstGeom prst="rect">
            <a:avLst/>
          </a:prstGeom>
          <a:noFill/>
        </p:spPr>
        <p:txBody>
          <a:bodyPr wrap="square" rtlCol="0">
            <a:spAutoFit/>
          </a:bodyPr>
          <a:lstStyle/>
          <a:p>
            <a:pPr algn="just"/>
            <a:r>
              <a:rPr lang="ru-RU" sz="2400" b="1" dirty="0">
                <a:solidFill>
                  <a:srgbClr val="C00000"/>
                </a:solidFill>
              </a:rPr>
              <a:t>часть </a:t>
            </a:r>
            <a:r>
              <a:rPr lang="ru-RU" sz="2400" b="1" dirty="0" smtClean="0">
                <a:solidFill>
                  <a:srgbClr val="C00000"/>
                </a:solidFill>
              </a:rPr>
              <a:t>вторую статьи 35 </a:t>
            </a:r>
            <a:r>
              <a:rPr lang="ru-RU" sz="2400" b="1" dirty="0">
                <a:solidFill>
                  <a:srgbClr val="C00000"/>
                </a:solidFill>
              </a:rPr>
              <a:t>исключить</a:t>
            </a:r>
            <a:r>
              <a:rPr lang="ru-RU" sz="2400" b="1" dirty="0" smtClean="0">
                <a:solidFill>
                  <a:srgbClr val="C00000"/>
                </a:solidFill>
              </a:rPr>
              <a:t>;</a:t>
            </a:r>
          </a:p>
          <a:p>
            <a:pPr algn="just"/>
            <a:endParaRPr lang="ru-RU" sz="2400" dirty="0"/>
          </a:p>
          <a:p>
            <a:pPr algn="just"/>
            <a:r>
              <a:rPr lang="ru-RU" sz="2400" dirty="0" smtClean="0"/>
              <a:t>часть пятую статьи 240 </a:t>
            </a:r>
            <a:r>
              <a:rPr lang="ru-RU" sz="2400" dirty="0"/>
              <a:t>изложить в следующей редакции:</a:t>
            </a:r>
          </a:p>
          <a:p>
            <a:pPr algn="just"/>
            <a:r>
              <a:rPr lang="ru-RU" sz="2400" dirty="0"/>
              <a:t>«5. В случаях подачи апелляционной жалобы, принесения апелляционного ходатайства прокурором решение, если оно не отменено и (или) не изменено, вступает в законную силу с момента оглашения постановления судом апелляционной инстанции</a:t>
            </a:r>
            <a:r>
              <a:rPr lang="ru-RU" sz="2400" b="1" dirty="0">
                <a:solidFill>
                  <a:srgbClr val="FF0000"/>
                </a:solidFill>
              </a:rPr>
              <a:t>.»;</a:t>
            </a:r>
          </a:p>
          <a:p>
            <a:pPr algn="just"/>
            <a:endParaRPr lang="ru-RU"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3816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870015" y="589668"/>
            <a:ext cx="8737600" cy="1631216"/>
          </a:xfrm>
          <a:prstGeom prst="rect">
            <a:avLst/>
          </a:prstGeom>
          <a:noFill/>
        </p:spPr>
        <p:txBody>
          <a:bodyPr wrap="square" rtlCol="0">
            <a:spAutoFit/>
          </a:bodyPr>
          <a:lstStyle/>
          <a:p>
            <a:pPr algn="just"/>
            <a:r>
              <a:rPr lang="ru-RU" sz="2000" b="1" dirty="0">
                <a:latin typeface="HelveticaNeueCyr" pitchFamily="50" charset="-52"/>
                <a:ea typeface="Helvetica Neue" panose="02000503000000020004" pitchFamily="2" charset="0"/>
                <a:cs typeface="Helvetica Neue" panose="02000503000000020004" pitchFamily="2" charset="0"/>
              </a:rPr>
              <a:t>Закон РК от </a:t>
            </a:r>
            <a:r>
              <a:rPr lang="ru-RU" sz="2000" b="1" dirty="0"/>
              <a:t>20 марта 2021 года № 20-VII ЗРК </a:t>
            </a:r>
            <a:r>
              <a:rPr lang="ru-RU" sz="2000" b="1" dirty="0">
                <a:latin typeface="HelveticaNeueCyr" pitchFamily="50" charset="-52"/>
                <a:ea typeface="Helvetica Neue" panose="02000503000000020004" pitchFamily="2" charset="0"/>
                <a:cs typeface="Helvetica Neue" panose="02000503000000020004" pitchFamily="2" charset="0"/>
              </a:rPr>
              <a:t>«</a:t>
            </a:r>
            <a:r>
              <a:rPr lang="ru-RU" sz="2000" b="1" dirty="0"/>
              <a:t>О внесении изменений и дополнений в некоторые законодательные акты Республики Казахстан по вопросам модернизации судебной системы</a:t>
            </a:r>
            <a:r>
              <a:rPr lang="ru-RU" sz="2000" b="1" dirty="0" smtClean="0">
                <a:latin typeface="HelveticaNeueCyr" pitchFamily="50" charset="-52"/>
                <a:ea typeface="Helvetica Neue" panose="02000503000000020004" pitchFamily="2" charset="0"/>
                <a:cs typeface="Helvetica Neue" panose="02000503000000020004" pitchFamily="2" charset="0"/>
              </a:rPr>
              <a:t>» </a:t>
            </a:r>
            <a:r>
              <a:rPr lang="ru-RU" sz="2000" b="1" dirty="0">
                <a:latin typeface="HelveticaNeueCyr" pitchFamily="50" charset="-52"/>
                <a:ea typeface="Helvetica Neue" panose="02000503000000020004" pitchFamily="2" charset="0"/>
                <a:cs typeface="Helvetica Neue" panose="02000503000000020004" pitchFamily="2" charset="0"/>
              </a:rPr>
              <a:t>(введен в действие с 1 июля 2021 года)</a:t>
            </a:r>
          </a:p>
          <a:p>
            <a:pPr algn="just"/>
            <a:endParaRPr lang="ru-RU" sz="20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197986" y="1994069"/>
            <a:ext cx="9593714" cy="3785652"/>
          </a:xfrm>
          <a:prstGeom prst="rect">
            <a:avLst/>
          </a:prstGeom>
          <a:noFill/>
        </p:spPr>
        <p:txBody>
          <a:bodyPr wrap="square" rtlCol="0">
            <a:spAutoFit/>
          </a:bodyPr>
          <a:lstStyle/>
          <a:p>
            <a:pPr algn="just"/>
            <a:r>
              <a:rPr lang="ru-RU" sz="2400" b="1" dirty="0" smtClean="0"/>
              <a:t>В статье 402</a:t>
            </a:r>
            <a:r>
              <a:rPr lang="ru-RU" sz="2400" dirty="0" smtClean="0"/>
              <a:t>:</a:t>
            </a:r>
            <a:endParaRPr lang="ru-RU" sz="2400" dirty="0"/>
          </a:p>
          <a:p>
            <a:pPr algn="just"/>
            <a:r>
              <a:rPr lang="ru-RU" sz="2400" b="1" dirty="0">
                <a:solidFill>
                  <a:srgbClr val="C00000"/>
                </a:solidFill>
              </a:rPr>
              <a:t>в абзаце первом слова «по гражданским делам» исключить;</a:t>
            </a:r>
          </a:p>
          <a:p>
            <a:pPr algn="just"/>
            <a:r>
              <a:rPr lang="ru-RU" sz="2400" b="1" dirty="0"/>
              <a:t>абзац второй изложить в следующей редакции:</a:t>
            </a:r>
          </a:p>
          <a:p>
            <a:pPr algn="just"/>
            <a:r>
              <a:rPr lang="ru-RU" sz="2400" dirty="0"/>
              <a:t>«Апелляционные жалоба, ходатайство прокурора на решения, вынесенные по делам, </a:t>
            </a:r>
            <a:r>
              <a:rPr lang="ru-RU" sz="2400" b="1" dirty="0">
                <a:solidFill>
                  <a:srgbClr val="C00000"/>
                </a:solidFill>
              </a:rPr>
              <a:t>рассмотренным по правилам части 1-2 статьи 27 настоящего Кодекса, рассматриваются судом города </a:t>
            </a:r>
            <a:r>
              <a:rPr lang="ru-RU" sz="2400" b="1" dirty="0" err="1">
                <a:solidFill>
                  <a:srgbClr val="C00000"/>
                </a:solidFill>
              </a:rPr>
              <a:t>Нур</a:t>
            </a:r>
            <a:r>
              <a:rPr lang="ru-RU" sz="2400" b="1" dirty="0">
                <a:solidFill>
                  <a:srgbClr val="C00000"/>
                </a:solidFill>
              </a:rPr>
              <a:t>-Султана</a:t>
            </a:r>
            <a:r>
              <a:rPr lang="ru-RU" sz="2400" b="1" dirty="0" smtClean="0">
                <a:solidFill>
                  <a:srgbClr val="C00000"/>
                </a:solidFill>
              </a:rPr>
              <a:t>.»;</a:t>
            </a:r>
          </a:p>
          <a:p>
            <a:pPr algn="just"/>
            <a:endParaRPr lang="ru-RU" sz="2400" dirty="0">
              <a:solidFill>
                <a:srgbClr val="C00000"/>
              </a:solidFill>
            </a:endParaRPr>
          </a:p>
          <a:p>
            <a:pPr algn="just"/>
            <a:r>
              <a:rPr lang="ru-RU" sz="2400" b="1" dirty="0" smtClean="0">
                <a:solidFill>
                  <a:srgbClr val="C00000"/>
                </a:solidFill>
              </a:rPr>
              <a:t>абзац третий статьи 415 </a:t>
            </a:r>
            <a:r>
              <a:rPr lang="ru-RU" sz="2400" b="1" dirty="0">
                <a:solidFill>
                  <a:srgbClr val="C00000"/>
                </a:solidFill>
              </a:rPr>
              <a:t>исключить;</a:t>
            </a:r>
          </a:p>
          <a:p>
            <a:pPr algn="just"/>
            <a:endParaRPr lang="ru-RU"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927710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47032" y="707311"/>
            <a:ext cx="8737600" cy="1631216"/>
          </a:xfrm>
          <a:prstGeom prst="rect">
            <a:avLst/>
          </a:prstGeom>
          <a:noFill/>
        </p:spPr>
        <p:txBody>
          <a:bodyPr wrap="square" rtlCol="0">
            <a:spAutoFit/>
          </a:bodyPr>
          <a:lstStyle/>
          <a:p>
            <a:pPr algn="just"/>
            <a:r>
              <a:rPr lang="ru-RU" sz="2000" b="1" dirty="0">
                <a:latin typeface="HelveticaNeueCyr" pitchFamily="50" charset="-52"/>
                <a:ea typeface="Helvetica Neue" panose="02000503000000020004" pitchFamily="2" charset="0"/>
                <a:cs typeface="Helvetica Neue" panose="02000503000000020004" pitchFamily="2" charset="0"/>
              </a:rPr>
              <a:t>Закон РК от </a:t>
            </a:r>
            <a:r>
              <a:rPr lang="ru-RU" sz="2000" b="1" dirty="0"/>
              <a:t>20 марта 2021 года № 20-VII ЗРК </a:t>
            </a:r>
            <a:r>
              <a:rPr lang="ru-RU" sz="2000" b="1" dirty="0">
                <a:latin typeface="HelveticaNeueCyr" pitchFamily="50" charset="-52"/>
                <a:ea typeface="Helvetica Neue" panose="02000503000000020004" pitchFamily="2" charset="0"/>
                <a:cs typeface="Helvetica Neue" panose="02000503000000020004" pitchFamily="2" charset="0"/>
              </a:rPr>
              <a:t>«</a:t>
            </a:r>
            <a:r>
              <a:rPr lang="ru-RU" sz="2000" b="1" dirty="0"/>
              <a:t>О внесении изменений и дополнений в некоторые законодательные акты Республики Казахстан по вопросам модернизации судебной системы</a:t>
            </a:r>
            <a:r>
              <a:rPr lang="ru-RU" sz="2000" b="1" dirty="0" smtClean="0">
                <a:latin typeface="HelveticaNeueCyr" pitchFamily="50" charset="-52"/>
                <a:ea typeface="Helvetica Neue" panose="02000503000000020004" pitchFamily="2" charset="0"/>
                <a:cs typeface="Helvetica Neue" panose="02000503000000020004" pitchFamily="2" charset="0"/>
              </a:rPr>
              <a:t>» </a:t>
            </a:r>
            <a:r>
              <a:rPr lang="ru-RU" sz="2000" b="1" dirty="0">
                <a:latin typeface="HelveticaNeueCyr" pitchFamily="50" charset="-52"/>
                <a:ea typeface="Helvetica Neue" panose="02000503000000020004" pitchFamily="2" charset="0"/>
                <a:cs typeface="Helvetica Neue" panose="02000503000000020004" pitchFamily="2" charset="0"/>
              </a:rPr>
              <a:t>(введен в действие с 1 июля 2021 года)</a:t>
            </a:r>
          </a:p>
          <a:p>
            <a:pPr algn="just"/>
            <a:endParaRPr lang="ru-RU" sz="20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447032" y="2030750"/>
            <a:ext cx="9344668" cy="3108543"/>
          </a:xfrm>
          <a:prstGeom prst="rect">
            <a:avLst/>
          </a:prstGeom>
          <a:noFill/>
        </p:spPr>
        <p:txBody>
          <a:bodyPr wrap="square" rtlCol="0">
            <a:spAutoFit/>
          </a:bodyPr>
          <a:lstStyle/>
          <a:p>
            <a:pPr algn="just"/>
            <a:r>
              <a:rPr lang="ru-RU" sz="2800" dirty="0"/>
              <a:t>часть </a:t>
            </a:r>
            <a:r>
              <a:rPr lang="ru-RU" sz="2800" dirty="0" smtClean="0"/>
              <a:t>первую статьи 434 </a:t>
            </a:r>
            <a:r>
              <a:rPr lang="ru-RU" sz="2800" dirty="0"/>
              <a:t>изложить в следующей редакции:</a:t>
            </a:r>
          </a:p>
          <a:p>
            <a:pPr algn="just"/>
            <a:r>
              <a:rPr lang="ru-RU" sz="2800" dirty="0"/>
              <a:t>«1. Вступившие в законную силу судебные акты местных и других судов в случае соблюдения апелляционного порядка </a:t>
            </a:r>
            <a:r>
              <a:rPr lang="ru-RU" sz="2800" b="1" dirty="0"/>
              <a:t>их обжалования могут быть </a:t>
            </a:r>
            <a:r>
              <a:rPr lang="ru-RU" sz="2800" dirty="0"/>
              <a:t>пересмотрены в кассационном порядке Верховным Судом Республики Казахстан.».</a:t>
            </a:r>
          </a:p>
          <a:p>
            <a:pPr algn="just"/>
            <a:endParaRPr lang="ru-RU" sz="28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5165477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18323" y="876107"/>
            <a:ext cx="8737600" cy="1015663"/>
          </a:xfrm>
          <a:prstGeom prst="rect">
            <a:avLst/>
          </a:prstGeom>
          <a:noFill/>
        </p:spPr>
        <p:txBody>
          <a:bodyPr wrap="square" rtlCol="0">
            <a:spAutoFit/>
          </a:bodyPr>
          <a:lstStyle/>
          <a:p>
            <a:pPr algn="just"/>
            <a:r>
              <a:rPr lang="ru-RU" sz="2000" b="1" dirty="0">
                <a:latin typeface="HelveticaNeueCyr" pitchFamily="50" charset="-52"/>
                <a:ea typeface="Helvetica Neue" panose="02000503000000020004" pitchFamily="2" charset="0"/>
                <a:cs typeface="Helvetica Neue" panose="02000503000000020004" pitchFamily="2" charset="0"/>
              </a:rPr>
              <a:t>Закон </a:t>
            </a:r>
            <a:r>
              <a:rPr lang="ru-RU" sz="2000" b="1" dirty="0" smtClean="0">
                <a:latin typeface="HelveticaNeueCyr" pitchFamily="50" charset="-52"/>
                <a:ea typeface="Helvetica Neue" panose="02000503000000020004" pitchFamily="2" charset="0"/>
                <a:cs typeface="Helvetica Neue" panose="02000503000000020004" pitchFamily="2" charset="0"/>
              </a:rPr>
              <a:t>РК от </a:t>
            </a:r>
            <a:r>
              <a:rPr lang="ru-RU" sz="2000" b="1" dirty="0"/>
              <a:t>9 июня 2021 </a:t>
            </a:r>
            <a:r>
              <a:rPr lang="ru-RU" sz="2000" b="1" dirty="0" smtClean="0"/>
              <a:t>года № </a:t>
            </a:r>
            <a:r>
              <a:rPr lang="ru-RU" sz="2000" b="1" dirty="0"/>
              <a:t>49-VII </a:t>
            </a:r>
            <a:r>
              <a:rPr lang="ru-RU" sz="2000" b="1" dirty="0" smtClean="0"/>
              <a:t>ЗРК </a:t>
            </a:r>
            <a:r>
              <a:rPr lang="ru-RU" sz="2000" b="1" dirty="0" smtClean="0">
                <a:latin typeface="HelveticaNeueCyr" pitchFamily="50" charset="-52"/>
                <a:ea typeface="Helvetica Neue" panose="02000503000000020004" pitchFamily="2" charset="0"/>
                <a:cs typeface="Helvetica Neue" panose="02000503000000020004" pitchFamily="2" charset="0"/>
              </a:rPr>
              <a:t>«</a:t>
            </a:r>
            <a:r>
              <a:rPr lang="ru-RU" sz="2000" b="1" dirty="0"/>
              <a:t>О внесении изменений и </a:t>
            </a:r>
            <a:r>
              <a:rPr lang="ru-RU" sz="2000" b="1" dirty="0" smtClean="0"/>
              <a:t>дополнений в </a:t>
            </a:r>
            <a:r>
              <a:rPr lang="ru-RU" sz="2000" b="1" dirty="0"/>
              <a:t>некоторые законодательные акты Республики Казахстан</a:t>
            </a:r>
            <a:br>
              <a:rPr lang="ru-RU" sz="2000" b="1" dirty="0"/>
            </a:br>
            <a:r>
              <a:rPr lang="ru-RU" sz="2000" b="1" dirty="0"/>
              <a:t>по вопросам адвокатской деятельности и юридической помощи</a:t>
            </a:r>
            <a:r>
              <a:rPr lang="ru-RU" sz="2000" b="1" dirty="0" smtClean="0">
                <a:latin typeface="HelveticaNeueCyr" pitchFamily="50" charset="-52"/>
                <a:ea typeface="Helvetica Neue" panose="02000503000000020004" pitchFamily="2" charset="0"/>
                <a:cs typeface="Helvetica Neue" panose="02000503000000020004" pitchFamily="2" charset="0"/>
              </a:rPr>
              <a:t>»</a:t>
            </a:r>
            <a:endParaRPr lang="ru-RU" sz="20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209161" y="1891770"/>
            <a:ext cx="9582539" cy="3585597"/>
          </a:xfrm>
          <a:prstGeom prst="rect">
            <a:avLst/>
          </a:prstGeom>
          <a:noFill/>
        </p:spPr>
        <p:txBody>
          <a:bodyPr wrap="square" rtlCol="0">
            <a:spAutoFit/>
          </a:bodyPr>
          <a:lstStyle/>
          <a:p>
            <a:pPr algn="just"/>
            <a:r>
              <a:rPr lang="ru-RU" sz="2400" dirty="0"/>
              <a:t>часть </a:t>
            </a:r>
            <a:r>
              <a:rPr lang="ru-RU" sz="2400" dirty="0" smtClean="0"/>
              <a:t>пятую статьи 112 </a:t>
            </a:r>
            <a:r>
              <a:rPr lang="ru-RU" sz="2400" dirty="0"/>
              <a:t>изложить в следующей редакции:</a:t>
            </a:r>
          </a:p>
          <a:p>
            <a:pPr algn="just"/>
            <a:r>
              <a:rPr lang="ru-RU" sz="2400" dirty="0"/>
              <a:t>«5. Определение суда об освобождении лица от оплаты юридической помощи и возмещения расходов, связанных с представительством, незамедлительно направляется в письменной форме </a:t>
            </a:r>
            <a:r>
              <a:rPr lang="ru-RU" sz="2400" b="1" dirty="0">
                <a:solidFill>
                  <a:srgbClr val="C00000"/>
                </a:solidFill>
              </a:rPr>
              <a:t>или в форме электронного документа через единую информационную систему юридической помощи</a:t>
            </a:r>
            <a:r>
              <a:rPr lang="ru-RU" sz="2400" b="1" dirty="0">
                <a:solidFill>
                  <a:srgbClr val="FF0000"/>
                </a:solidFill>
              </a:rPr>
              <a:t> </a:t>
            </a:r>
            <a:r>
              <a:rPr lang="ru-RU" sz="2400" dirty="0"/>
              <a:t>в территориальную коллегию адвокатов по месту нахождения суда, рассматривающего гражданское дело, которая в установленный судом срок обязана обеспечить участие адвоката в суде.».</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5439186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527050" y="611702"/>
            <a:ext cx="8737600" cy="1631216"/>
          </a:xfrm>
          <a:prstGeom prst="rect">
            <a:avLst/>
          </a:prstGeom>
          <a:noFill/>
        </p:spPr>
        <p:txBody>
          <a:bodyPr wrap="square" rtlCol="0">
            <a:spAutoFit/>
          </a:bodyPr>
          <a:lstStyle/>
          <a:p>
            <a:pPr algn="just"/>
            <a:r>
              <a:rPr lang="ru-RU" sz="2000" b="1" dirty="0">
                <a:latin typeface="HelveticaNeueCyr" pitchFamily="50" charset="-52"/>
                <a:ea typeface="Helvetica Neue" panose="02000503000000020004" pitchFamily="2" charset="0"/>
                <a:cs typeface="Helvetica Neue" panose="02000503000000020004" pitchFamily="2" charset="0"/>
              </a:rPr>
              <a:t>Закон </a:t>
            </a:r>
            <a:r>
              <a:rPr lang="ru-RU" sz="2000" b="1" dirty="0" smtClean="0">
                <a:latin typeface="HelveticaNeueCyr" pitchFamily="50" charset="-52"/>
                <a:ea typeface="Helvetica Neue" panose="02000503000000020004" pitchFamily="2" charset="0"/>
                <a:cs typeface="Helvetica Neue" panose="02000503000000020004" pitchFamily="2" charset="0"/>
              </a:rPr>
              <a:t>РК от </a:t>
            </a:r>
            <a:r>
              <a:rPr lang="ru-RU" sz="2000" b="1" dirty="0"/>
              <a:t>15 ноября 2021 </a:t>
            </a:r>
            <a:r>
              <a:rPr lang="ru-RU" sz="2000" b="1" dirty="0" smtClean="0"/>
              <a:t>года № </a:t>
            </a:r>
            <a:r>
              <a:rPr lang="ru-RU" sz="2000" b="1" dirty="0"/>
              <a:t>72-</a:t>
            </a:r>
            <a:r>
              <a:rPr lang="en-US" sz="2000" b="1" dirty="0"/>
              <a:t>VI</a:t>
            </a:r>
            <a:r>
              <a:rPr lang="ru-RU" sz="2000" b="1" dirty="0"/>
              <a:t>І </a:t>
            </a:r>
            <a:r>
              <a:rPr lang="ru-RU" sz="2000" b="1" dirty="0" smtClean="0"/>
              <a:t>ЗРК </a:t>
            </a:r>
            <a:r>
              <a:rPr lang="ru-RU" sz="2000" b="1" dirty="0" smtClean="0">
                <a:latin typeface="HelveticaNeueCyr" pitchFamily="50" charset="-52"/>
                <a:ea typeface="Helvetica Neue" panose="02000503000000020004" pitchFamily="2" charset="0"/>
                <a:cs typeface="Helvetica Neue" panose="02000503000000020004" pitchFamily="2" charset="0"/>
              </a:rPr>
              <a:t>«</a:t>
            </a:r>
            <a:r>
              <a:rPr lang="ru-RU" sz="2000" b="1" dirty="0"/>
              <a:t>О внесении изменений и дополнений </a:t>
            </a:r>
            <a:r>
              <a:rPr lang="ru-RU" sz="2000" b="1" dirty="0" smtClean="0"/>
              <a:t>в </a:t>
            </a:r>
            <a:r>
              <a:rPr lang="ru-RU" sz="2000" b="1" dirty="0"/>
              <a:t>некоторые законодательные акты Республики Казахстан по </a:t>
            </a:r>
            <a:r>
              <a:rPr lang="ru-RU" sz="2000" b="1" dirty="0" smtClean="0"/>
              <a:t>вопросам государственных </a:t>
            </a:r>
            <a:r>
              <a:rPr lang="ru-RU" sz="2000" b="1" dirty="0"/>
              <a:t>закупок, закупок </a:t>
            </a:r>
            <a:r>
              <a:rPr lang="ru-RU" sz="2000" b="1" dirty="0" err="1"/>
              <a:t>недропользователей</a:t>
            </a:r>
            <a:r>
              <a:rPr lang="ru-RU" sz="2000" b="1" dirty="0"/>
              <a:t> и субъектов естественных монополий, связи</a:t>
            </a:r>
            <a:r>
              <a:rPr lang="ru-RU" sz="2000" b="1" dirty="0" smtClean="0"/>
              <a:t>, автомобильного </a:t>
            </a:r>
            <a:r>
              <a:rPr lang="ru-RU" sz="2000" b="1" dirty="0"/>
              <a:t>транспорта, обороны и финансирования науки</a:t>
            </a:r>
            <a:r>
              <a:rPr lang="ru-RU" sz="2000" b="1" dirty="0" smtClean="0">
                <a:latin typeface="HelveticaNeueCyr" pitchFamily="50" charset="-52"/>
                <a:ea typeface="Helvetica Neue" panose="02000503000000020004" pitchFamily="2" charset="0"/>
                <a:cs typeface="Helvetica Neue" panose="02000503000000020004" pitchFamily="2" charset="0"/>
              </a:rPr>
              <a:t>»</a:t>
            </a:r>
            <a:endParaRPr lang="ru-RU" sz="20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418323" y="2469890"/>
            <a:ext cx="9373377" cy="3046988"/>
          </a:xfrm>
          <a:prstGeom prst="rect">
            <a:avLst/>
          </a:prstGeom>
          <a:noFill/>
        </p:spPr>
        <p:txBody>
          <a:bodyPr wrap="square" rtlCol="0">
            <a:spAutoFit/>
          </a:bodyPr>
          <a:lstStyle/>
          <a:p>
            <a:pPr algn="just"/>
            <a:r>
              <a:rPr lang="ru-RU" sz="2400" b="1" dirty="0"/>
              <a:t>абзац второй подпункта 1) части </a:t>
            </a:r>
            <a:r>
              <a:rPr lang="ru-RU" sz="2400" b="1" dirty="0" smtClean="0"/>
              <a:t>первой статьи 156 </a:t>
            </a:r>
            <a:r>
              <a:rPr lang="ru-RU" sz="2400" b="1" dirty="0"/>
              <a:t>после слова «взыскателей,» </a:t>
            </a:r>
            <a:r>
              <a:rPr lang="ru-RU" sz="2400" b="1" dirty="0">
                <a:solidFill>
                  <a:srgbClr val="C00000"/>
                </a:solidFill>
              </a:rPr>
              <a:t>дополнить словами «а также на деньги, находящиеся на банковском счете единого оператора в сфере государственных закупок, предназначенном для внесения потенциальными поставщиками или поставщиками денег в качестве обеспечительных мер в рамках участия в государственных закупках в соответствии с Законом Республики Казахстан «О государственных закупках»,».</a:t>
            </a:r>
            <a:endParaRPr lang="ru-RU" sz="24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378791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50763" y="789159"/>
            <a:ext cx="8737600" cy="1015663"/>
          </a:xfrm>
          <a:prstGeom prst="rect">
            <a:avLst/>
          </a:prstGeom>
          <a:noFill/>
        </p:spPr>
        <p:txBody>
          <a:bodyPr wrap="square" rtlCol="0">
            <a:spAutoFit/>
          </a:bodyPr>
          <a:lstStyle/>
          <a:p>
            <a:pPr algn="just"/>
            <a:r>
              <a:rPr lang="ru-RU" sz="2000" b="1" dirty="0" smtClean="0">
                <a:latin typeface="HelveticaNeueCyr" pitchFamily="50" charset="-52"/>
                <a:ea typeface="Helvetica Neue" panose="02000503000000020004" pitchFamily="2" charset="0"/>
                <a:cs typeface="Helvetica Neue" panose="02000503000000020004" pitchFamily="2" charset="0"/>
              </a:rPr>
              <a:t>Закон РК от </a:t>
            </a:r>
            <a:r>
              <a:rPr lang="ru-RU" sz="2000" b="1" dirty="0"/>
              <a:t>2 января 2021 </a:t>
            </a:r>
            <a:r>
              <a:rPr lang="ru-RU" sz="2000" b="1" dirty="0" smtClean="0"/>
              <a:t>года № </a:t>
            </a:r>
            <a:r>
              <a:rPr lang="ru-RU" sz="2000" b="1" dirty="0"/>
              <a:t>399-VI </a:t>
            </a:r>
            <a:r>
              <a:rPr lang="ru-RU" sz="2000" b="1" dirty="0" smtClean="0"/>
              <a:t>ЗРК </a:t>
            </a:r>
            <a:r>
              <a:rPr lang="ru-RU" sz="2000" b="1" dirty="0" smtClean="0">
                <a:latin typeface="HelveticaNeueCyr" pitchFamily="50" charset="-52"/>
                <a:ea typeface="Helvetica Neue" panose="02000503000000020004" pitchFamily="2" charset="0"/>
                <a:cs typeface="Helvetica Neue" panose="02000503000000020004" pitchFamily="2" charset="0"/>
              </a:rPr>
              <a:t>«</a:t>
            </a:r>
            <a:r>
              <a:rPr lang="ru-RU" sz="2000" b="1" dirty="0"/>
              <a:t>О внесении изменений и </a:t>
            </a:r>
            <a:r>
              <a:rPr lang="ru-RU" sz="2000" b="1" dirty="0" smtClean="0"/>
              <a:t>дополнений в </a:t>
            </a:r>
            <a:r>
              <a:rPr lang="ru-RU" sz="2000" b="1" dirty="0"/>
              <a:t>некоторые законодательные акты Республики </a:t>
            </a:r>
            <a:r>
              <a:rPr lang="ru-RU" sz="2000" b="1" dirty="0" smtClean="0"/>
              <a:t>Казахстан по </a:t>
            </a:r>
            <a:r>
              <a:rPr lang="ru-RU" sz="2000" b="1" dirty="0"/>
              <a:t>вопросам восстановления экономического </a:t>
            </a:r>
            <a:r>
              <a:rPr lang="ru-RU" sz="2000" b="1" dirty="0" smtClean="0"/>
              <a:t>роста</a:t>
            </a:r>
            <a:r>
              <a:rPr lang="ru-RU" sz="2000" b="1" dirty="0" smtClean="0">
                <a:latin typeface="HelveticaNeueCyr" pitchFamily="50" charset="-52"/>
                <a:ea typeface="Helvetica Neue" panose="02000503000000020004" pitchFamily="2" charset="0"/>
                <a:cs typeface="Helvetica Neue" panose="02000503000000020004" pitchFamily="2" charset="0"/>
              </a:rPr>
              <a:t>» </a:t>
            </a:r>
            <a:endParaRPr lang="ru-RU" sz="2000" b="1" dirty="0">
              <a:latin typeface="HelveticaNeueCyr" pitchFamily="50" charset="-52"/>
              <a:ea typeface="Helvetica Neue" panose="02000503000000020004" pitchFamily="2" charset="0"/>
              <a:cs typeface="Helvetica Neue" panose="02000503000000020004" pitchFamily="2" charset="0"/>
            </a:endParaRPr>
          </a:p>
        </p:txBody>
      </p:sp>
      <p:sp>
        <p:nvSpPr>
          <p:cNvPr id="15" name="TextBox 14">
            <a:extLst>
              <a:ext uri="{FF2B5EF4-FFF2-40B4-BE49-F238E27FC236}">
                <a16:creationId xmlns:a16="http://schemas.microsoft.com/office/drawing/2014/main" id="{03372AFD-F309-0A43-8CB2-94ECA45AC093}"/>
              </a:ext>
            </a:extLst>
          </p:cNvPr>
          <p:cNvSpPr txBox="1"/>
          <p:nvPr/>
        </p:nvSpPr>
        <p:spPr>
          <a:xfrm>
            <a:off x="456252" y="2432706"/>
            <a:ext cx="8483813" cy="2862322"/>
          </a:xfrm>
          <a:prstGeom prst="rect">
            <a:avLst/>
          </a:prstGeom>
          <a:noFill/>
        </p:spPr>
        <p:txBody>
          <a:bodyPr wrap="square" rtlCol="0">
            <a:spAutoFit/>
          </a:bodyPr>
          <a:lstStyle/>
          <a:p>
            <a:pPr algn="just"/>
            <a:r>
              <a:rPr lang="ru-RU" sz="1800" b="1" dirty="0"/>
              <a:t>статью </a:t>
            </a:r>
            <a:r>
              <a:rPr lang="ru-RU" sz="1800" b="1" dirty="0" smtClean="0"/>
              <a:t>229 изложить </a:t>
            </a:r>
            <a:r>
              <a:rPr lang="ru-RU" sz="1800" b="1" dirty="0"/>
              <a:t>в следующей редакции:</a:t>
            </a:r>
          </a:p>
          <a:p>
            <a:pPr algn="just"/>
            <a:r>
              <a:rPr lang="ru-RU" sz="1800" dirty="0"/>
              <a:t>«Статья 229. Ведение общих дел участников договора</a:t>
            </a:r>
          </a:p>
          <a:p>
            <a:pPr algn="just"/>
            <a:r>
              <a:rPr lang="ru-RU" sz="1800" dirty="0"/>
              <a:t>Ведение общих дел участников договора о совместной деятельности осуществляется по их общему согласию. По соглашению между собой они могут поручить руководство совместной деятельностью и ведение общих дел одному из участников, действующему в этом случае на основании доверенности, выданной остальными участниками договора, или третьему лицу в случаях, предусмотренных статьей 823 настоящего Кодекса </a:t>
            </a:r>
            <a:r>
              <a:rPr lang="ru-RU" sz="1800" b="1" dirty="0">
                <a:solidFill>
                  <a:srgbClr val="C00000"/>
                </a:solidFill>
              </a:rPr>
              <a:t>и законодательством Республики Казахстан о проектном финансировании и </a:t>
            </a:r>
            <a:r>
              <a:rPr lang="ru-RU" sz="1800" b="1" dirty="0" err="1">
                <a:solidFill>
                  <a:srgbClr val="C00000"/>
                </a:solidFill>
              </a:rPr>
              <a:t>секьюритизации</a:t>
            </a:r>
            <a:r>
              <a:rPr lang="ru-RU" sz="1800" b="1" dirty="0">
                <a:solidFill>
                  <a:srgbClr val="C00000"/>
                </a:solidFill>
              </a:rPr>
              <a:t>.»;</a:t>
            </a:r>
          </a:p>
          <a:p>
            <a:pPr algn="just"/>
            <a:endParaRPr lang="ru-RU" sz="18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304414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707614" y="91757"/>
            <a:ext cx="8084085" cy="1631216"/>
          </a:xfrm>
          <a:prstGeom prst="rect">
            <a:avLst/>
          </a:prstGeom>
          <a:noFill/>
        </p:spPr>
        <p:txBody>
          <a:bodyPr wrap="square" rtlCol="0">
            <a:spAutoFit/>
          </a:bodyPr>
          <a:lstStyle/>
          <a:p>
            <a:pPr algn="just"/>
            <a:r>
              <a:rPr lang="ru-RU" sz="2000" b="1" dirty="0">
                <a:latin typeface="HelveticaNeueCyr" pitchFamily="50" charset="-52"/>
                <a:ea typeface="Helvetica Neue" panose="02000503000000020004" pitchFamily="2" charset="0"/>
                <a:cs typeface="Helvetica Neue" panose="02000503000000020004" pitchFamily="2" charset="0"/>
              </a:rPr>
              <a:t>Закон </a:t>
            </a:r>
            <a:r>
              <a:rPr lang="ru-RU" sz="2000" b="1" dirty="0" smtClean="0">
                <a:latin typeface="HelveticaNeueCyr" pitchFamily="50" charset="-52"/>
                <a:ea typeface="Helvetica Neue" panose="02000503000000020004" pitchFamily="2" charset="0"/>
                <a:cs typeface="Helvetica Neue" panose="02000503000000020004" pitchFamily="2" charset="0"/>
              </a:rPr>
              <a:t>РК от </a:t>
            </a:r>
            <a:r>
              <a:rPr lang="ru-RU" sz="2000" b="1" dirty="0"/>
              <a:t>20 декабря 2021 </a:t>
            </a:r>
            <a:r>
              <a:rPr lang="ru-RU" sz="2000" b="1" dirty="0" smtClean="0"/>
              <a:t>года № </a:t>
            </a:r>
            <a:r>
              <a:rPr lang="ru-RU" sz="2000" b="1" dirty="0"/>
              <a:t>84-VIІ </a:t>
            </a:r>
            <a:r>
              <a:rPr lang="ru-RU" sz="2000" b="1" dirty="0" smtClean="0"/>
              <a:t>ЗРК </a:t>
            </a:r>
            <a:r>
              <a:rPr lang="ru-RU" sz="2000" b="1" dirty="0" smtClean="0">
                <a:latin typeface="HelveticaNeueCyr" pitchFamily="50" charset="-52"/>
                <a:ea typeface="Helvetica Neue" panose="02000503000000020004" pitchFamily="2" charset="0"/>
                <a:cs typeface="Helvetica Neue" panose="02000503000000020004" pitchFamily="2" charset="0"/>
              </a:rPr>
              <a:t>«</a:t>
            </a:r>
            <a:r>
              <a:rPr lang="ru-RU" sz="2000" b="1" dirty="0"/>
              <a:t>О внесении изменений и дополнений в некоторые </a:t>
            </a:r>
            <a:r>
              <a:rPr lang="ru-RU" sz="2000" b="1" dirty="0" smtClean="0"/>
              <a:t>законодательные акты </a:t>
            </a:r>
            <a:r>
              <a:rPr lang="ru-RU" sz="2000" b="1" dirty="0"/>
              <a:t>Республики Казахстан по вопросам </a:t>
            </a:r>
            <a:r>
              <a:rPr lang="ru-RU" sz="2000" b="1" dirty="0" smtClean="0"/>
              <a:t>совершенствования гражданского процессуального законодательства </a:t>
            </a:r>
            <a:r>
              <a:rPr lang="ru-RU" sz="2000" b="1" dirty="0"/>
              <a:t>и </a:t>
            </a:r>
            <a:r>
              <a:rPr lang="ru-RU" sz="2000" b="1" dirty="0" smtClean="0"/>
              <a:t>развития институтов </a:t>
            </a:r>
            <a:r>
              <a:rPr lang="ru-RU" sz="2000" b="1" dirty="0"/>
              <a:t>внесудебного и досудебного урегулирования споров</a:t>
            </a:r>
            <a:r>
              <a:rPr lang="ru-RU" sz="2000" b="1" dirty="0" smtClean="0">
                <a:latin typeface="HelveticaNeueCyr" pitchFamily="50" charset="-52"/>
                <a:ea typeface="Helvetica Neue" panose="02000503000000020004" pitchFamily="2" charset="0"/>
                <a:cs typeface="Helvetica Neue" panose="02000503000000020004" pitchFamily="2" charset="0"/>
              </a:rPr>
              <a:t>»</a:t>
            </a:r>
            <a:endParaRPr lang="ru-RU" sz="20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319172" y="1722973"/>
            <a:ext cx="9373377" cy="3785652"/>
          </a:xfrm>
          <a:prstGeom prst="rect">
            <a:avLst/>
          </a:prstGeom>
          <a:noFill/>
        </p:spPr>
        <p:txBody>
          <a:bodyPr wrap="square" rtlCol="0">
            <a:spAutoFit/>
          </a:bodyPr>
          <a:lstStyle/>
          <a:p>
            <a:pPr algn="just"/>
            <a:r>
              <a:rPr lang="ru-RU" sz="2400" b="1" dirty="0"/>
              <a:t>по всему тексту слова «иском (заявлением)», «Иск (заявление)», «подано в суд исковое заявление (заявление)», «подано исковое заявление (заявление)», «искового заявления», «иск (заявление)», «иска (заявления)», «исковое заявление может быть подано», «исковое заявление», «исковым заявлением», «Исковое заявление», «исковому заявлению», «исковом заявлении», «исковых заявлений» </a:t>
            </a:r>
            <a:r>
              <a:rPr lang="ru-RU" sz="2400" b="1" dirty="0">
                <a:solidFill>
                  <a:srgbClr val="C00000"/>
                </a:solidFill>
              </a:rPr>
              <a:t>заменить соответственно словами «иском», «Иск», «подан в суд иск», «подан иск», «иска», «иск», «иска», «иск может быть подан», «иск», «иском», «Иск», «иску», «иске», «исков»;</a:t>
            </a:r>
          </a:p>
        </p:txBody>
      </p:sp>
    </p:spTree>
    <p:extLst>
      <p:ext uri="{BB962C8B-B14F-4D97-AF65-F5344CB8AC3E}">
        <p14:creationId xmlns:p14="http://schemas.microsoft.com/office/powerpoint/2010/main" val="1430370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707614" y="91757"/>
            <a:ext cx="8084085" cy="1631216"/>
          </a:xfrm>
          <a:prstGeom prst="rect">
            <a:avLst/>
          </a:prstGeom>
          <a:noFill/>
        </p:spPr>
        <p:txBody>
          <a:bodyPr wrap="square" rtlCol="0">
            <a:spAutoFit/>
          </a:bodyPr>
          <a:lstStyle/>
          <a:p>
            <a:pPr algn="just"/>
            <a:r>
              <a:rPr lang="ru-RU" sz="2000" b="1" dirty="0">
                <a:latin typeface="HelveticaNeueCyr" pitchFamily="50" charset="-52"/>
                <a:ea typeface="Helvetica Neue" panose="02000503000000020004" pitchFamily="2" charset="0"/>
                <a:cs typeface="Helvetica Neue" panose="02000503000000020004" pitchFamily="2" charset="0"/>
              </a:rPr>
              <a:t>Закон </a:t>
            </a:r>
            <a:r>
              <a:rPr lang="ru-RU" sz="2000" b="1" dirty="0" smtClean="0">
                <a:latin typeface="HelveticaNeueCyr" pitchFamily="50" charset="-52"/>
                <a:ea typeface="Helvetica Neue" panose="02000503000000020004" pitchFamily="2" charset="0"/>
                <a:cs typeface="Helvetica Neue" panose="02000503000000020004" pitchFamily="2" charset="0"/>
              </a:rPr>
              <a:t>РК от </a:t>
            </a:r>
            <a:r>
              <a:rPr lang="ru-RU" sz="2000" b="1" dirty="0"/>
              <a:t>20 декабря 2021 </a:t>
            </a:r>
            <a:r>
              <a:rPr lang="ru-RU" sz="2000" b="1" dirty="0" smtClean="0"/>
              <a:t>года № </a:t>
            </a:r>
            <a:r>
              <a:rPr lang="ru-RU" sz="2000" b="1" dirty="0"/>
              <a:t>84-VIІ </a:t>
            </a:r>
            <a:r>
              <a:rPr lang="ru-RU" sz="2000" b="1" dirty="0" smtClean="0"/>
              <a:t>ЗРК </a:t>
            </a:r>
            <a:r>
              <a:rPr lang="ru-RU" sz="2000" b="1" dirty="0" smtClean="0">
                <a:latin typeface="HelveticaNeueCyr" pitchFamily="50" charset="-52"/>
                <a:ea typeface="Helvetica Neue" panose="02000503000000020004" pitchFamily="2" charset="0"/>
                <a:cs typeface="Helvetica Neue" panose="02000503000000020004" pitchFamily="2" charset="0"/>
              </a:rPr>
              <a:t>«</a:t>
            </a:r>
            <a:r>
              <a:rPr lang="ru-RU" sz="2000" b="1" dirty="0"/>
              <a:t>О внесении изменений и дополнений в некоторые </a:t>
            </a:r>
            <a:r>
              <a:rPr lang="ru-RU" sz="2000" b="1" dirty="0" smtClean="0"/>
              <a:t>законодательные акты </a:t>
            </a:r>
            <a:r>
              <a:rPr lang="ru-RU" sz="2000" b="1" dirty="0"/>
              <a:t>Республики Казахстан по вопросам </a:t>
            </a:r>
            <a:r>
              <a:rPr lang="ru-RU" sz="2000" b="1" dirty="0" smtClean="0"/>
              <a:t>совершенствования гражданского процессуального законодательства </a:t>
            </a:r>
            <a:r>
              <a:rPr lang="ru-RU" sz="2000" b="1" dirty="0"/>
              <a:t>и </a:t>
            </a:r>
            <a:r>
              <a:rPr lang="ru-RU" sz="2000" b="1" dirty="0" smtClean="0"/>
              <a:t>развития институтов </a:t>
            </a:r>
            <a:r>
              <a:rPr lang="ru-RU" sz="2000" b="1" dirty="0"/>
              <a:t>внесудебного и досудебного урегулирования споров</a:t>
            </a:r>
            <a:r>
              <a:rPr lang="ru-RU" sz="2000" b="1" dirty="0" smtClean="0">
                <a:latin typeface="HelveticaNeueCyr" pitchFamily="50" charset="-52"/>
                <a:ea typeface="Helvetica Neue" panose="02000503000000020004" pitchFamily="2" charset="0"/>
                <a:cs typeface="Helvetica Neue" panose="02000503000000020004" pitchFamily="2" charset="0"/>
              </a:rPr>
              <a:t>»</a:t>
            </a:r>
            <a:endParaRPr lang="ru-RU" sz="20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319172" y="1722973"/>
            <a:ext cx="9373377" cy="2677656"/>
          </a:xfrm>
          <a:prstGeom prst="rect">
            <a:avLst/>
          </a:prstGeom>
          <a:noFill/>
        </p:spPr>
        <p:txBody>
          <a:bodyPr wrap="square" rtlCol="0">
            <a:spAutoFit/>
          </a:bodyPr>
          <a:lstStyle/>
          <a:p>
            <a:pPr algn="just"/>
            <a:r>
              <a:rPr lang="ru-RU" sz="2400" b="1" dirty="0">
                <a:solidFill>
                  <a:srgbClr val="C00000"/>
                </a:solidFill>
              </a:rPr>
              <a:t>в части </a:t>
            </a:r>
            <a:r>
              <a:rPr lang="ru-RU" sz="2400" b="1" dirty="0" smtClean="0">
                <a:solidFill>
                  <a:srgbClr val="C00000"/>
                </a:solidFill>
              </a:rPr>
              <a:t>второй статьи 19</a:t>
            </a:r>
            <a:endParaRPr lang="ru-RU" sz="2400" b="1" dirty="0">
              <a:solidFill>
                <a:srgbClr val="C00000"/>
              </a:solidFill>
            </a:endParaRPr>
          </a:p>
          <a:p>
            <a:pPr algn="just"/>
            <a:r>
              <a:rPr lang="ru-RU" sz="2400" b="1" dirty="0">
                <a:solidFill>
                  <a:srgbClr val="C00000"/>
                </a:solidFill>
              </a:rPr>
              <a:t>абзац первый дополнить словами «, а также дел об усыновлении ребенка»;</a:t>
            </a:r>
          </a:p>
          <a:p>
            <a:pPr algn="just"/>
            <a:r>
              <a:rPr lang="ru-RU" sz="2400" b="1" dirty="0">
                <a:solidFill>
                  <a:srgbClr val="C00000"/>
                </a:solidFill>
              </a:rPr>
              <a:t>в абзаце втором:</a:t>
            </a:r>
          </a:p>
          <a:p>
            <a:pPr algn="just"/>
            <a:r>
              <a:rPr lang="ru-RU" sz="2400" b="1" dirty="0"/>
              <a:t>после слов «участвующего в деле,» </a:t>
            </a:r>
            <a:r>
              <a:rPr lang="ru-RU" sz="2400" b="1" dirty="0">
                <a:solidFill>
                  <a:srgbClr val="C00000"/>
                </a:solidFill>
              </a:rPr>
              <a:t>дополнить словами «или по инициативе суда»;</a:t>
            </a:r>
          </a:p>
          <a:p>
            <a:pPr algn="just"/>
            <a:r>
              <a:rPr lang="ru-RU" sz="2400" b="1" dirty="0">
                <a:solidFill>
                  <a:srgbClr val="C00000"/>
                </a:solidFill>
              </a:rPr>
              <a:t>слова «тайну усыновления,» исключить;</a:t>
            </a:r>
          </a:p>
        </p:txBody>
      </p:sp>
    </p:spTree>
    <p:extLst>
      <p:ext uri="{BB962C8B-B14F-4D97-AF65-F5344CB8AC3E}">
        <p14:creationId xmlns:p14="http://schemas.microsoft.com/office/powerpoint/2010/main" val="14205701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707614" y="91757"/>
            <a:ext cx="8084085" cy="954107"/>
          </a:xfrm>
          <a:prstGeom prst="rect">
            <a:avLst/>
          </a:prstGeom>
          <a:noFill/>
        </p:spPr>
        <p:txBody>
          <a:bodyPr wrap="square" rtlCol="0">
            <a:spAutoFit/>
          </a:bodyPr>
          <a:lstStyle/>
          <a:p>
            <a:pPr algn="just"/>
            <a:r>
              <a:rPr lang="ru-RU" sz="1400" b="1" dirty="0">
                <a:latin typeface="HelveticaNeueCyr" pitchFamily="50" charset="-52"/>
                <a:ea typeface="Helvetica Neue" panose="02000503000000020004" pitchFamily="2" charset="0"/>
                <a:cs typeface="Helvetica Neue" panose="02000503000000020004" pitchFamily="2" charset="0"/>
              </a:rPr>
              <a:t>Закон </a:t>
            </a:r>
            <a:r>
              <a:rPr lang="ru-RU" sz="1400" b="1" dirty="0" smtClean="0">
                <a:latin typeface="HelveticaNeueCyr" pitchFamily="50" charset="-52"/>
                <a:ea typeface="Helvetica Neue" panose="02000503000000020004" pitchFamily="2" charset="0"/>
                <a:cs typeface="Helvetica Neue" panose="02000503000000020004" pitchFamily="2" charset="0"/>
              </a:rPr>
              <a:t>РК от </a:t>
            </a:r>
            <a:r>
              <a:rPr lang="ru-RU" sz="1400" b="1" dirty="0"/>
              <a:t>20 декабря 2021 </a:t>
            </a:r>
            <a:r>
              <a:rPr lang="ru-RU" sz="1400" b="1" dirty="0" smtClean="0"/>
              <a:t>года № </a:t>
            </a:r>
            <a:r>
              <a:rPr lang="ru-RU" sz="1400" b="1" dirty="0"/>
              <a:t>84-VIІ </a:t>
            </a:r>
            <a:r>
              <a:rPr lang="ru-RU" sz="1400" b="1" dirty="0" smtClean="0"/>
              <a:t>ЗРК </a:t>
            </a:r>
            <a:r>
              <a:rPr lang="ru-RU" sz="1400" b="1" dirty="0" smtClean="0">
                <a:latin typeface="HelveticaNeueCyr" pitchFamily="50" charset="-52"/>
                <a:ea typeface="Helvetica Neue" panose="02000503000000020004" pitchFamily="2" charset="0"/>
                <a:cs typeface="Helvetica Neue" panose="02000503000000020004" pitchFamily="2" charset="0"/>
              </a:rPr>
              <a:t>«</a:t>
            </a:r>
            <a:r>
              <a:rPr lang="ru-RU" sz="1400" b="1" dirty="0"/>
              <a:t>О внесении изменений и дополнений в некоторые </a:t>
            </a:r>
            <a:r>
              <a:rPr lang="ru-RU" sz="1400" b="1" dirty="0" smtClean="0"/>
              <a:t>законодательные акты </a:t>
            </a:r>
            <a:r>
              <a:rPr lang="ru-RU" sz="1400" b="1" dirty="0"/>
              <a:t>Республики Казахстан по вопросам </a:t>
            </a:r>
            <a:r>
              <a:rPr lang="ru-RU" sz="1400" b="1" dirty="0" smtClean="0"/>
              <a:t>совершенствования гражданского процессуального законодательства </a:t>
            </a:r>
            <a:r>
              <a:rPr lang="ru-RU" sz="1400" b="1" dirty="0"/>
              <a:t>и </a:t>
            </a:r>
            <a:r>
              <a:rPr lang="ru-RU" sz="1400" b="1" dirty="0" smtClean="0"/>
              <a:t>развития институтов </a:t>
            </a:r>
            <a:r>
              <a:rPr lang="ru-RU" sz="1400" b="1" dirty="0"/>
              <a:t>внесудебного и досудебного урегулирования споров</a:t>
            </a:r>
            <a:r>
              <a:rPr lang="ru-RU" sz="1400" b="1" dirty="0" smtClean="0">
                <a:latin typeface="HelveticaNeueCyr" pitchFamily="50" charset="-52"/>
                <a:ea typeface="Helvetica Neue" panose="02000503000000020004" pitchFamily="2" charset="0"/>
                <a:cs typeface="Helvetica Neue" panose="02000503000000020004" pitchFamily="2" charset="0"/>
              </a:rPr>
              <a:t>»</a:t>
            </a:r>
            <a:endParaRPr lang="ru-RU" sz="14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209161" y="1045864"/>
            <a:ext cx="9373377" cy="4401205"/>
          </a:xfrm>
          <a:prstGeom prst="rect">
            <a:avLst/>
          </a:prstGeom>
          <a:noFill/>
        </p:spPr>
        <p:txBody>
          <a:bodyPr wrap="square" rtlCol="0">
            <a:spAutoFit/>
          </a:bodyPr>
          <a:lstStyle/>
          <a:p>
            <a:pPr algn="just"/>
            <a:r>
              <a:rPr lang="ru-RU" sz="2000" b="1" dirty="0">
                <a:solidFill>
                  <a:srgbClr val="C00000"/>
                </a:solidFill>
              </a:rPr>
              <a:t>дополнить статьями 27-1 и 28-1 следующего содержания:</a:t>
            </a:r>
          </a:p>
          <a:p>
            <a:pPr algn="just"/>
            <a:r>
              <a:rPr lang="ru-RU" sz="2000" b="1" dirty="0">
                <a:solidFill>
                  <a:srgbClr val="C00000"/>
                </a:solidFill>
              </a:rPr>
              <a:t>«Статья 27-1. Подсудность гражданских дел областному и приравненному к нему суду</a:t>
            </a:r>
          </a:p>
          <a:p>
            <a:pPr algn="just"/>
            <a:r>
              <a:rPr lang="ru-RU" sz="2000" b="1" dirty="0">
                <a:solidFill>
                  <a:srgbClr val="C00000"/>
                </a:solidFill>
              </a:rPr>
              <a:t>Областной и приравненный к нему суд может с согласия сторон истребовать, принять в свое производство, рассмотреть и разрешить по правилам суда первой инстанции одно из однородных дел, находящихся в производстве районных (городских) судов и приравненных к ним судов этой области</a:t>
            </a:r>
            <a:r>
              <a:rPr lang="ru-RU" sz="2000" b="1" dirty="0" smtClean="0">
                <a:solidFill>
                  <a:srgbClr val="C00000"/>
                </a:solidFill>
              </a:rPr>
              <a:t>.»;</a:t>
            </a:r>
          </a:p>
          <a:p>
            <a:pPr algn="just"/>
            <a:endParaRPr lang="ru-RU" sz="2000" b="1" dirty="0">
              <a:solidFill>
                <a:srgbClr val="C00000"/>
              </a:solidFill>
            </a:endParaRPr>
          </a:p>
          <a:p>
            <a:pPr algn="just"/>
            <a:r>
              <a:rPr lang="ru-RU" sz="2000" b="1" dirty="0">
                <a:solidFill>
                  <a:srgbClr val="C00000"/>
                </a:solidFill>
              </a:rPr>
              <a:t>«Статья 28-1. Подсудность гражданских дел Верховному Суду Республики Казахстан</a:t>
            </a:r>
          </a:p>
          <a:p>
            <a:pPr algn="just"/>
            <a:r>
              <a:rPr lang="ru-RU" sz="2000" b="1" dirty="0">
                <a:solidFill>
                  <a:srgbClr val="C00000"/>
                </a:solidFill>
              </a:rPr>
              <a:t>Верховный Суд Республики Казахстан может с согласия сторон истребовать, принять в свое производство, рассмотреть и разрешить по правилам суда первой инстанции одно из однородных дел, находящихся в производстве районных (городских), областных и приравненных к ним судов.»;</a:t>
            </a:r>
          </a:p>
        </p:txBody>
      </p:sp>
    </p:spTree>
    <p:extLst>
      <p:ext uri="{BB962C8B-B14F-4D97-AF65-F5344CB8AC3E}">
        <p14:creationId xmlns:p14="http://schemas.microsoft.com/office/powerpoint/2010/main" val="19955406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707614" y="91757"/>
            <a:ext cx="8084085" cy="954107"/>
          </a:xfrm>
          <a:prstGeom prst="rect">
            <a:avLst/>
          </a:prstGeom>
          <a:noFill/>
        </p:spPr>
        <p:txBody>
          <a:bodyPr wrap="square" rtlCol="0">
            <a:spAutoFit/>
          </a:bodyPr>
          <a:lstStyle/>
          <a:p>
            <a:pPr algn="just"/>
            <a:r>
              <a:rPr lang="ru-RU" sz="1400" b="1" dirty="0">
                <a:latin typeface="HelveticaNeueCyr" pitchFamily="50" charset="-52"/>
                <a:ea typeface="Helvetica Neue" panose="02000503000000020004" pitchFamily="2" charset="0"/>
                <a:cs typeface="Helvetica Neue" panose="02000503000000020004" pitchFamily="2" charset="0"/>
              </a:rPr>
              <a:t>Закон </a:t>
            </a:r>
            <a:r>
              <a:rPr lang="ru-RU" sz="1400" b="1" dirty="0" smtClean="0">
                <a:latin typeface="HelveticaNeueCyr" pitchFamily="50" charset="-52"/>
                <a:ea typeface="Helvetica Neue" panose="02000503000000020004" pitchFamily="2" charset="0"/>
                <a:cs typeface="Helvetica Neue" panose="02000503000000020004" pitchFamily="2" charset="0"/>
              </a:rPr>
              <a:t>РК от </a:t>
            </a:r>
            <a:r>
              <a:rPr lang="ru-RU" sz="1400" b="1" dirty="0"/>
              <a:t>20 декабря 2021 </a:t>
            </a:r>
            <a:r>
              <a:rPr lang="ru-RU" sz="1400" b="1" dirty="0" smtClean="0"/>
              <a:t>года № </a:t>
            </a:r>
            <a:r>
              <a:rPr lang="ru-RU" sz="1400" b="1" dirty="0"/>
              <a:t>84-VIІ </a:t>
            </a:r>
            <a:r>
              <a:rPr lang="ru-RU" sz="1400" b="1" dirty="0" smtClean="0"/>
              <a:t>ЗРК </a:t>
            </a:r>
            <a:r>
              <a:rPr lang="ru-RU" sz="1400" b="1" dirty="0" smtClean="0">
                <a:latin typeface="HelveticaNeueCyr" pitchFamily="50" charset="-52"/>
                <a:ea typeface="Helvetica Neue" panose="02000503000000020004" pitchFamily="2" charset="0"/>
                <a:cs typeface="Helvetica Neue" panose="02000503000000020004" pitchFamily="2" charset="0"/>
              </a:rPr>
              <a:t>«</a:t>
            </a:r>
            <a:r>
              <a:rPr lang="ru-RU" sz="1400" b="1" dirty="0"/>
              <a:t>О внесении изменений и дополнений в некоторые </a:t>
            </a:r>
            <a:r>
              <a:rPr lang="ru-RU" sz="1400" b="1" dirty="0" smtClean="0"/>
              <a:t>законодательные акты </a:t>
            </a:r>
            <a:r>
              <a:rPr lang="ru-RU" sz="1400" b="1" dirty="0"/>
              <a:t>Республики Казахстан по вопросам </a:t>
            </a:r>
            <a:r>
              <a:rPr lang="ru-RU" sz="1400" b="1" dirty="0" smtClean="0"/>
              <a:t>совершенствования гражданского процессуального законодательства </a:t>
            </a:r>
            <a:r>
              <a:rPr lang="ru-RU" sz="1400" b="1" dirty="0"/>
              <a:t>и </a:t>
            </a:r>
            <a:r>
              <a:rPr lang="ru-RU" sz="1400" b="1" dirty="0" smtClean="0"/>
              <a:t>развития институтов </a:t>
            </a:r>
            <a:r>
              <a:rPr lang="ru-RU" sz="1400" b="1" dirty="0"/>
              <a:t>внесудебного и досудебного урегулирования споров</a:t>
            </a:r>
            <a:r>
              <a:rPr lang="ru-RU" sz="1400" b="1" dirty="0" smtClean="0">
                <a:latin typeface="HelveticaNeueCyr" pitchFamily="50" charset="-52"/>
                <a:ea typeface="Helvetica Neue" panose="02000503000000020004" pitchFamily="2" charset="0"/>
                <a:cs typeface="Helvetica Neue" panose="02000503000000020004" pitchFamily="2" charset="0"/>
              </a:rPr>
              <a:t>»</a:t>
            </a:r>
            <a:endParaRPr lang="ru-RU" sz="14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209161" y="1045864"/>
            <a:ext cx="9373377" cy="4093428"/>
          </a:xfrm>
          <a:prstGeom prst="rect">
            <a:avLst/>
          </a:prstGeom>
          <a:noFill/>
        </p:spPr>
        <p:txBody>
          <a:bodyPr wrap="square" rtlCol="0">
            <a:spAutoFit/>
          </a:bodyPr>
          <a:lstStyle/>
          <a:p>
            <a:pPr algn="just"/>
            <a:r>
              <a:rPr lang="ru-RU" sz="2000" b="1" i="1" dirty="0" smtClean="0">
                <a:solidFill>
                  <a:srgbClr val="C00000"/>
                </a:solidFill>
              </a:rPr>
              <a:t>Вводится в действие с </a:t>
            </a:r>
            <a:r>
              <a:rPr lang="ru-RU" sz="2000" b="1" i="1" dirty="0">
                <a:solidFill>
                  <a:srgbClr val="C00000"/>
                </a:solidFill>
              </a:rPr>
              <a:t>1 августа 2022 года</a:t>
            </a:r>
            <a:endParaRPr lang="ru-RU" sz="2000" b="1" dirty="0">
              <a:solidFill>
                <a:srgbClr val="C00000"/>
              </a:solidFill>
            </a:endParaRPr>
          </a:p>
          <a:p>
            <a:pPr algn="just"/>
            <a:r>
              <a:rPr lang="ru-RU" sz="2000" b="1" dirty="0" smtClean="0">
                <a:solidFill>
                  <a:srgbClr val="C00000"/>
                </a:solidFill>
              </a:rPr>
              <a:t>статью 32 </a:t>
            </a:r>
            <a:r>
              <a:rPr lang="ru-RU" sz="2000" b="1" dirty="0" smtClean="0"/>
              <a:t>после </a:t>
            </a:r>
            <a:r>
              <a:rPr lang="ru-RU" sz="2000" b="1" dirty="0"/>
              <a:t>слова «подсудность» </a:t>
            </a:r>
            <a:r>
              <a:rPr lang="ru-RU" sz="2000" b="1" dirty="0">
                <a:solidFill>
                  <a:srgbClr val="C00000"/>
                </a:solidFill>
              </a:rPr>
              <a:t>дополнить словами «, выбрать экстерриториальную подсудность»;</a:t>
            </a:r>
          </a:p>
          <a:p>
            <a:pPr algn="just"/>
            <a:r>
              <a:rPr lang="ru-RU" sz="2000" b="1" dirty="0" smtClean="0">
                <a:solidFill>
                  <a:srgbClr val="C00000"/>
                </a:solidFill>
              </a:rPr>
              <a:t>В статье 34 часть </a:t>
            </a:r>
            <a:r>
              <a:rPr lang="ru-RU" sz="2000" b="1" dirty="0">
                <a:solidFill>
                  <a:srgbClr val="C00000"/>
                </a:solidFill>
              </a:rPr>
              <a:t>вторую дополнить подпунктом 6) следующего содержания:</a:t>
            </a:r>
          </a:p>
          <a:p>
            <a:pPr algn="just"/>
            <a:r>
              <a:rPr lang="ru-RU" sz="2000" b="1" dirty="0">
                <a:solidFill>
                  <a:srgbClr val="C00000"/>
                </a:solidFill>
              </a:rPr>
              <a:t>«6) имеются основания, предусмотренные статьями 27-1 и 28-1 настоящего Кодекса.»;</a:t>
            </a:r>
          </a:p>
          <a:p>
            <a:pPr algn="just"/>
            <a:r>
              <a:rPr lang="ru-RU" sz="2000" b="1" dirty="0" smtClean="0">
                <a:solidFill>
                  <a:srgbClr val="C00000"/>
                </a:solidFill>
              </a:rPr>
              <a:t>В статье 34 часть </a:t>
            </a:r>
            <a:r>
              <a:rPr lang="ru-RU" sz="2000" b="1" dirty="0">
                <a:solidFill>
                  <a:srgbClr val="C00000"/>
                </a:solidFill>
              </a:rPr>
              <a:t>третью изложить в следующей редакции:</a:t>
            </a:r>
          </a:p>
          <a:p>
            <a:pPr algn="just"/>
            <a:r>
              <a:rPr lang="ru-RU" sz="2000" b="1" dirty="0"/>
              <a:t>«3. Заявления сторон о неподсудности дела данному суду разрешаются этим судом. По вопросу о передаче дела в другой суд, </a:t>
            </a:r>
            <a:r>
              <a:rPr lang="ru-RU" sz="2000" b="1" dirty="0">
                <a:solidFill>
                  <a:srgbClr val="C00000"/>
                </a:solidFill>
              </a:rPr>
              <a:t>а также в случаях, предусмотренных статьями 27-1 и 28-1 настоящего Кодекса</a:t>
            </a:r>
            <a:r>
              <a:rPr lang="ru-RU" sz="2000" b="1" dirty="0"/>
              <a:t>, выносится определение. На определение может быть подана частная жалоба, принесено ходатайство прокурором в суд апелляционной инстанции, решение которого является окончательным и обжалованию, опротестованию не подлежит.»;</a:t>
            </a:r>
          </a:p>
        </p:txBody>
      </p:sp>
    </p:spTree>
    <p:extLst>
      <p:ext uri="{BB962C8B-B14F-4D97-AF65-F5344CB8AC3E}">
        <p14:creationId xmlns:p14="http://schemas.microsoft.com/office/powerpoint/2010/main" val="4726405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707614" y="91757"/>
            <a:ext cx="8084085" cy="954107"/>
          </a:xfrm>
          <a:prstGeom prst="rect">
            <a:avLst/>
          </a:prstGeom>
          <a:noFill/>
        </p:spPr>
        <p:txBody>
          <a:bodyPr wrap="square" rtlCol="0">
            <a:spAutoFit/>
          </a:bodyPr>
          <a:lstStyle/>
          <a:p>
            <a:pPr algn="just"/>
            <a:r>
              <a:rPr lang="ru-RU" sz="1400" b="1" dirty="0">
                <a:latin typeface="HelveticaNeueCyr" pitchFamily="50" charset="-52"/>
                <a:ea typeface="Helvetica Neue" panose="02000503000000020004" pitchFamily="2" charset="0"/>
                <a:cs typeface="Helvetica Neue" panose="02000503000000020004" pitchFamily="2" charset="0"/>
              </a:rPr>
              <a:t>Закон </a:t>
            </a:r>
            <a:r>
              <a:rPr lang="ru-RU" sz="1400" b="1" dirty="0" smtClean="0">
                <a:latin typeface="HelveticaNeueCyr" pitchFamily="50" charset="-52"/>
                <a:ea typeface="Helvetica Neue" panose="02000503000000020004" pitchFamily="2" charset="0"/>
                <a:cs typeface="Helvetica Neue" panose="02000503000000020004" pitchFamily="2" charset="0"/>
              </a:rPr>
              <a:t>РК от </a:t>
            </a:r>
            <a:r>
              <a:rPr lang="ru-RU" sz="1400" b="1" dirty="0"/>
              <a:t>20 декабря 2021 </a:t>
            </a:r>
            <a:r>
              <a:rPr lang="ru-RU" sz="1400" b="1" dirty="0" smtClean="0"/>
              <a:t>года № </a:t>
            </a:r>
            <a:r>
              <a:rPr lang="ru-RU" sz="1400" b="1" dirty="0"/>
              <a:t>84-VIІ </a:t>
            </a:r>
            <a:r>
              <a:rPr lang="ru-RU" sz="1400" b="1" dirty="0" smtClean="0"/>
              <a:t>ЗРК </a:t>
            </a:r>
            <a:r>
              <a:rPr lang="ru-RU" sz="1400" b="1" dirty="0" smtClean="0">
                <a:latin typeface="HelveticaNeueCyr" pitchFamily="50" charset="-52"/>
                <a:ea typeface="Helvetica Neue" panose="02000503000000020004" pitchFamily="2" charset="0"/>
                <a:cs typeface="Helvetica Neue" panose="02000503000000020004" pitchFamily="2" charset="0"/>
              </a:rPr>
              <a:t>«</a:t>
            </a:r>
            <a:r>
              <a:rPr lang="ru-RU" sz="1400" b="1" dirty="0"/>
              <a:t>О внесении изменений и дополнений в некоторые </a:t>
            </a:r>
            <a:r>
              <a:rPr lang="ru-RU" sz="1400" b="1" dirty="0" smtClean="0"/>
              <a:t>законодательные акты </a:t>
            </a:r>
            <a:r>
              <a:rPr lang="ru-RU" sz="1400" b="1" dirty="0"/>
              <a:t>Республики Казахстан по вопросам </a:t>
            </a:r>
            <a:r>
              <a:rPr lang="ru-RU" sz="1400" b="1" dirty="0" smtClean="0"/>
              <a:t>совершенствования гражданского процессуального законодательства </a:t>
            </a:r>
            <a:r>
              <a:rPr lang="ru-RU" sz="1400" b="1" dirty="0"/>
              <a:t>и </a:t>
            </a:r>
            <a:r>
              <a:rPr lang="ru-RU" sz="1400" b="1" dirty="0" smtClean="0"/>
              <a:t>развития институтов </a:t>
            </a:r>
            <a:r>
              <a:rPr lang="ru-RU" sz="1400" b="1" dirty="0"/>
              <a:t>внесудебного и досудебного урегулирования споров</a:t>
            </a:r>
            <a:r>
              <a:rPr lang="ru-RU" sz="1400" b="1" dirty="0" smtClean="0">
                <a:latin typeface="HelveticaNeueCyr" pitchFamily="50" charset="-52"/>
                <a:ea typeface="Helvetica Neue" panose="02000503000000020004" pitchFamily="2" charset="0"/>
                <a:cs typeface="Helvetica Neue" panose="02000503000000020004" pitchFamily="2" charset="0"/>
              </a:rPr>
              <a:t>»</a:t>
            </a:r>
            <a:endParaRPr lang="ru-RU" sz="14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209161" y="1628495"/>
            <a:ext cx="9373377" cy="2246769"/>
          </a:xfrm>
          <a:prstGeom prst="rect">
            <a:avLst/>
          </a:prstGeom>
          <a:noFill/>
        </p:spPr>
        <p:txBody>
          <a:bodyPr wrap="square" rtlCol="0">
            <a:spAutoFit/>
          </a:bodyPr>
          <a:lstStyle/>
          <a:p>
            <a:pPr algn="just"/>
            <a:r>
              <a:rPr lang="ru-RU" sz="2000" b="1" dirty="0" smtClean="0">
                <a:solidFill>
                  <a:srgbClr val="C00000"/>
                </a:solidFill>
              </a:rPr>
              <a:t>Статью 35 дополнить </a:t>
            </a:r>
            <a:r>
              <a:rPr lang="ru-RU" sz="2000" b="1" dirty="0">
                <a:solidFill>
                  <a:srgbClr val="C00000"/>
                </a:solidFill>
              </a:rPr>
              <a:t>частью 3-1 следующего содержания:</a:t>
            </a:r>
          </a:p>
          <a:p>
            <a:pPr algn="just"/>
            <a:r>
              <a:rPr lang="ru-RU" sz="2000" b="1" dirty="0">
                <a:solidFill>
                  <a:srgbClr val="C00000"/>
                </a:solidFill>
              </a:rPr>
              <a:t>«3-1. Гражданские дела, предусмотренные статьей 27-1 настоящего Кодекса, рассматриваются и разрешаются в областном и приравненном к нему суде единолично судьей по правилам суда первой инстанции.</a:t>
            </a:r>
          </a:p>
          <a:p>
            <a:pPr algn="just"/>
            <a:r>
              <a:rPr lang="ru-RU" sz="2000" b="1" dirty="0">
                <a:solidFill>
                  <a:srgbClr val="C00000"/>
                </a:solidFill>
              </a:rPr>
              <a:t>Гражданские дела, предусмотренные статьей 28-1 настоящего Кодекса, рассматриваются и разрешаются в Верховном Суде Республики Казахстан единолично судьей по правилам суда первой инстанции.»;</a:t>
            </a:r>
          </a:p>
        </p:txBody>
      </p:sp>
    </p:spTree>
    <p:extLst>
      <p:ext uri="{BB962C8B-B14F-4D97-AF65-F5344CB8AC3E}">
        <p14:creationId xmlns:p14="http://schemas.microsoft.com/office/powerpoint/2010/main" val="4488873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707614" y="91757"/>
            <a:ext cx="8084085" cy="954107"/>
          </a:xfrm>
          <a:prstGeom prst="rect">
            <a:avLst/>
          </a:prstGeom>
          <a:noFill/>
        </p:spPr>
        <p:txBody>
          <a:bodyPr wrap="square" rtlCol="0">
            <a:spAutoFit/>
          </a:bodyPr>
          <a:lstStyle/>
          <a:p>
            <a:pPr algn="just"/>
            <a:r>
              <a:rPr lang="ru-RU" sz="1400" b="1" dirty="0">
                <a:latin typeface="HelveticaNeueCyr" pitchFamily="50" charset="-52"/>
                <a:ea typeface="Helvetica Neue" panose="02000503000000020004" pitchFamily="2" charset="0"/>
                <a:cs typeface="Helvetica Neue" panose="02000503000000020004" pitchFamily="2" charset="0"/>
              </a:rPr>
              <a:t>Закон </a:t>
            </a:r>
            <a:r>
              <a:rPr lang="ru-RU" sz="1400" b="1" dirty="0" smtClean="0">
                <a:latin typeface="HelveticaNeueCyr" pitchFamily="50" charset="-52"/>
                <a:ea typeface="Helvetica Neue" panose="02000503000000020004" pitchFamily="2" charset="0"/>
                <a:cs typeface="Helvetica Neue" panose="02000503000000020004" pitchFamily="2" charset="0"/>
              </a:rPr>
              <a:t>РК от </a:t>
            </a:r>
            <a:r>
              <a:rPr lang="ru-RU" sz="1400" b="1" dirty="0"/>
              <a:t>20 декабря 2021 </a:t>
            </a:r>
            <a:r>
              <a:rPr lang="ru-RU" sz="1400" b="1" dirty="0" smtClean="0"/>
              <a:t>года № </a:t>
            </a:r>
            <a:r>
              <a:rPr lang="ru-RU" sz="1400" b="1" dirty="0"/>
              <a:t>84-VIІ </a:t>
            </a:r>
            <a:r>
              <a:rPr lang="ru-RU" sz="1400" b="1" dirty="0" smtClean="0"/>
              <a:t>ЗРК </a:t>
            </a:r>
            <a:r>
              <a:rPr lang="ru-RU" sz="1400" b="1" dirty="0" smtClean="0">
                <a:latin typeface="HelveticaNeueCyr" pitchFamily="50" charset="-52"/>
                <a:ea typeface="Helvetica Neue" panose="02000503000000020004" pitchFamily="2" charset="0"/>
                <a:cs typeface="Helvetica Neue" panose="02000503000000020004" pitchFamily="2" charset="0"/>
              </a:rPr>
              <a:t>«</a:t>
            </a:r>
            <a:r>
              <a:rPr lang="ru-RU" sz="1400" b="1" dirty="0"/>
              <a:t>О внесении изменений и дополнений в некоторые </a:t>
            </a:r>
            <a:r>
              <a:rPr lang="ru-RU" sz="1400" b="1" dirty="0" smtClean="0"/>
              <a:t>законодательные акты </a:t>
            </a:r>
            <a:r>
              <a:rPr lang="ru-RU" sz="1400" b="1" dirty="0"/>
              <a:t>Республики Казахстан по вопросам </a:t>
            </a:r>
            <a:r>
              <a:rPr lang="ru-RU" sz="1400" b="1" dirty="0" smtClean="0"/>
              <a:t>совершенствования гражданского процессуального законодательства </a:t>
            </a:r>
            <a:r>
              <a:rPr lang="ru-RU" sz="1400" b="1" dirty="0"/>
              <a:t>и </a:t>
            </a:r>
            <a:r>
              <a:rPr lang="ru-RU" sz="1400" b="1" dirty="0" smtClean="0"/>
              <a:t>развития институтов </a:t>
            </a:r>
            <a:r>
              <a:rPr lang="ru-RU" sz="1400" b="1" dirty="0"/>
              <a:t>внесудебного и досудебного урегулирования споров</a:t>
            </a:r>
            <a:r>
              <a:rPr lang="ru-RU" sz="1400" b="1" dirty="0" smtClean="0">
                <a:latin typeface="HelveticaNeueCyr" pitchFamily="50" charset="-52"/>
                <a:ea typeface="Helvetica Neue" panose="02000503000000020004" pitchFamily="2" charset="0"/>
                <a:cs typeface="Helvetica Neue" panose="02000503000000020004" pitchFamily="2" charset="0"/>
              </a:rPr>
              <a:t>»</a:t>
            </a:r>
            <a:endParaRPr lang="ru-RU" sz="14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209161" y="1628495"/>
            <a:ext cx="9373377" cy="3477875"/>
          </a:xfrm>
          <a:prstGeom prst="rect">
            <a:avLst/>
          </a:prstGeom>
          <a:noFill/>
        </p:spPr>
        <p:txBody>
          <a:bodyPr wrap="square" rtlCol="0">
            <a:spAutoFit/>
          </a:bodyPr>
          <a:lstStyle/>
          <a:p>
            <a:pPr algn="just"/>
            <a:r>
              <a:rPr lang="ru-RU" sz="2000" b="1" dirty="0" smtClean="0">
                <a:solidFill>
                  <a:srgbClr val="C00000"/>
                </a:solidFill>
              </a:rPr>
              <a:t>В статье 73:</a:t>
            </a:r>
            <a:endParaRPr lang="ru-RU" sz="2000" b="1" dirty="0">
              <a:solidFill>
                <a:srgbClr val="C00000"/>
              </a:solidFill>
            </a:endParaRPr>
          </a:p>
          <a:p>
            <a:pPr algn="just"/>
            <a:r>
              <a:rPr lang="ru-RU" sz="2000" b="1" dirty="0">
                <a:solidFill>
                  <a:srgbClr val="C00000"/>
                </a:solidFill>
              </a:rPr>
              <a:t>абзац первый части первой </a:t>
            </a:r>
            <a:r>
              <a:rPr lang="ru-RU" sz="2000" b="1" dirty="0"/>
              <a:t>изложить в следующей редакции:</a:t>
            </a:r>
          </a:p>
          <a:p>
            <a:pPr algn="just"/>
            <a:r>
              <a:rPr lang="ru-RU" sz="2000" b="1" dirty="0"/>
              <a:t>«1. Доказательства представляются сторонами и другими лицами, участвующими в деле, </a:t>
            </a:r>
            <a:r>
              <a:rPr lang="ru-RU" sz="2000" b="1" dirty="0">
                <a:solidFill>
                  <a:srgbClr val="C00000"/>
                </a:solidFill>
              </a:rPr>
              <a:t>суду первой инстанции при принятии иска с составлением ими досудебного протокола, в котором отражаются действия сторон и других лиц, участвующих в деле, по раскрытию, представлению и обмену доказательствами, на которые они намерены ссылаться как на основание своих требований или возражений и которыми они намерены воспользоваться в случае рассмотрения дела в суде.»;</a:t>
            </a:r>
          </a:p>
          <a:p>
            <a:pPr algn="just"/>
            <a:r>
              <a:rPr lang="ru-RU" sz="2000" b="1" dirty="0">
                <a:solidFill>
                  <a:srgbClr val="C00000"/>
                </a:solidFill>
              </a:rPr>
              <a:t>часть вторую </a:t>
            </a:r>
            <a:r>
              <a:rPr lang="ru-RU" sz="2000" b="1" dirty="0"/>
              <a:t>после слова «раскрыты» </a:t>
            </a:r>
            <a:r>
              <a:rPr lang="ru-RU" sz="2000" b="1" dirty="0">
                <a:solidFill>
                  <a:srgbClr val="C00000"/>
                </a:solidFill>
              </a:rPr>
              <a:t>дополнить словами «и отражены в досудебном протоколе»;</a:t>
            </a:r>
          </a:p>
        </p:txBody>
      </p:sp>
    </p:spTree>
    <p:extLst>
      <p:ext uri="{BB962C8B-B14F-4D97-AF65-F5344CB8AC3E}">
        <p14:creationId xmlns:p14="http://schemas.microsoft.com/office/powerpoint/2010/main" val="38475859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707614" y="91757"/>
            <a:ext cx="8084085" cy="954107"/>
          </a:xfrm>
          <a:prstGeom prst="rect">
            <a:avLst/>
          </a:prstGeom>
          <a:noFill/>
        </p:spPr>
        <p:txBody>
          <a:bodyPr wrap="square" rtlCol="0">
            <a:spAutoFit/>
          </a:bodyPr>
          <a:lstStyle/>
          <a:p>
            <a:pPr algn="just"/>
            <a:r>
              <a:rPr lang="ru-RU" sz="1400" b="1" dirty="0">
                <a:latin typeface="HelveticaNeueCyr" pitchFamily="50" charset="-52"/>
                <a:ea typeface="Helvetica Neue" panose="02000503000000020004" pitchFamily="2" charset="0"/>
                <a:cs typeface="Helvetica Neue" panose="02000503000000020004" pitchFamily="2" charset="0"/>
              </a:rPr>
              <a:t>Закон </a:t>
            </a:r>
            <a:r>
              <a:rPr lang="ru-RU" sz="1400" b="1" dirty="0" smtClean="0">
                <a:latin typeface="HelveticaNeueCyr" pitchFamily="50" charset="-52"/>
                <a:ea typeface="Helvetica Neue" panose="02000503000000020004" pitchFamily="2" charset="0"/>
                <a:cs typeface="Helvetica Neue" panose="02000503000000020004" pitchFamily="2" charset="0"/>
              </a:rPr>
              <a:t>РК от </a:t>
            </a:r>
            <a:r>
              <a:rPr lang="ru-RU" sz="1400" b="1" dirty="0"/>
              <a:t>20 декабря 2021 </a:t>
            </a:r>
            <a:r>
              <a:rPr lang="ru-RU" sz="1400" b="1" dirty="0" smtClean="0"/>
              <a:t>года № </a:t>
            </a:r>
            <a:r>
              <a:rPr lang="ru-RU" sz="1400" b="1" dirty="0"/>
              <a:t>84-VIІ </a:t>
            </a:r>
            <a:r>
              <a:rPr lang="ru-RU" sz="1400" b="1" dirty="0" smtClean="0"/>
              <a:t>ЗРК </a:t>
            </a:r>
            <a:r>
              <a:rPr lang="ru-RU" sz="1400" b="1" dirty="0" smtClean="0">
                <a:latin typeface="HelveticaNeueCyr" pitchFamily="50" charset="-52"/>
                <a:ea typeface="Helvetica Neue" panose="02000503000000020004" pitchFamily="2" charset="0"/>
                <a:cs typeface="Helvetica Neue" panose="02000503000000020004" pitchFamily="2" charset="0"/>
              </a:rPr>
              <a:t>«</a:t>
            </a:r>
            <a:r>
              <a:rPr lang="ru-RU" sz="1400" b="1" dirty="0"/>
              <a:t>О внесении изменений и дополнений в некоторые </a:t>
            </a:r>
            <a:r>
              <a:rPr lang="ru-RU" sz="1400" b="1" dirty="0" smtClean="0"/>
              <a:t>законодательные акты </a:t>
            </a:r>
            <a:r>
              <a:rPr lang="ru-RU" sz="1400" b="1" dirty="0"/>
              <a:t>Республики Казахстан по вопросам </a:t>
            </a:r>
            <a:r>
              <a:rPr lang="ru-RU" sz="1400" b="1" dirty="0" smtClean="0"/>
              <a:t>совершенствования гражданского процессуального законодательства </a:t>
            </a:r>
            <a:r>
              <a:rPr lang="ru-RU" sz="1400" b="1" dirty="0"/>
              <a:t>и </a:t>
            </a:r>
            <a:r>
              <a:rPr lang="ru-RU" sz="1400" b="1" dirty="0" smtClean="0"/>
              <a:t>развития институтов </a:t>
            </a:r>
            <a:r>
              <a:rPr lang="ru-RU" sz="1400" b="1" dirty="0"/>
              <a:t>внесудебного и досудебного урегулирования споров</a:t>
            </a:r>
            <a:r>
              <a:rPr lang="ru-RU" sz="1400" b="1" dirty="0" smtClean="0">
                <a:latin typeface="HelveticaNeueCyr" pitchFamily="50" charset="-52"/>
                <a:ea typeface="Helvetica Neue" panose="02000503000000020004" pitchFamily="2" charset="0"/>
                <a:cs typeface="Helvetica Neue" panose="02000503000000020004" pitchFamily="2" charset="0"/>
              </a:rPr>
              <a:t>»</a:t>
            </a:r>
            <a:endParaRPr lang="ru-RU" sz="14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209161" y="1230530"/>
            <a:ext cx="9373377" cy="4093428"/>
          </a:xfrm>
          <a:prstGeom prst="rect">
            <a:avLst/>
          </a:prstGeom>
          <a:noFill/>
        </p:spPr>
        <p:txBody>
          <a:bodyPr wrap="square" rtlCol="0">
            <a:spAutoFit/>
          </a:bodyPr>
          <a:lstStyle/>
          <a:p>
            <a:pPr algn="just"/>
            <a:r>
              <a:rPr lang="ru-RU" sz="2000" b="1" dirty="0" smtClean="0">
                <a:solidFill>
                  <a:srgbClr val="C00000"/>
                </a:solidFill>
              </a:rPr>
              <a:t>Статью 133-2 дополнить </a:t>
            </a:r>
            <a:r>
              <a:rPr lang="ru-RU" sz="2000" b="1" dirty="0">
                <a:solidFill>
                  <a:srgbClr val="C00000"/>
                </a:solidFill>
              </a:rPr>
              <a:t>частью 1-1 следующего содержания:</a:t>
            </a:r>
          </a:p>
          <a:p>
            <a:pPr algn="just"/>
            <a:r>
              <a:rPr lang="ru-RU" sz="2000" b="1" dirty="0">
                <a:solidFill>
                  <a:srgbClr val="C00000"/>
                </a:solidFill>
              </a:rPr>
              <a:t>«1-1. Проекты процессуальных документов суда могут быть подготовлены с использованием автоматизированной информационной системы суда</a:t>
            </a:r>
            <a:r>
              <a:rPr lang="ru-RU" sz="2000" b="1" dirty="0" smtClean="0">
                <a:solidFill>
                  <a:srgbClr val="C00000"/>
                </a:solidFill>
              </a:rPr>
              <a:t>.»;</a:t>
            </a:r>
          </a:p>
          <a:p>
            <a:pPr algn="just"/>
            <a:endParaRPr lang="ru-RU" sz="2000" b="1" dirty="0">
              <a:solidFill>
                <a:srgbClr val="C00000"/>
              </a:solidFill>
            </a:endParaRPr>
          </a:p>
          <a:p>
            <a:pPr algn="just"/>
            <a:r>
              <a:rPr lang="ru-RU" sz="2000" b="1" dirty="0" smtClean="0"/>
              <a:t>в заголовке подраздела 1 </a:t>
            </a:r>
            <a:r>
              <a:rPr lang="ru-RU" sz="2000" b="1" dirty="0"/>
              <a:t>раздела 2 слово </a:t>
            </a:r>
            <a:r>
              <a:rPr lang="ru-RU" sz="2000" b="1" dirty="0">
                <a:solidFill>
                  <a:srgbClr val="C00000"/>
                </a:solidFill>
              </a:rPr>
              <a:t>«Упрощенное» заменить словом «Приказное</a:t>
            </a:r>
            <a:r>
              <a:rPr lang="ru-RU" sz="2000" b="1" dirty="0" smtClean="0">
                <a:solidFill>
                  <a:srgbClr val="C00000"/>
                </a:solidFill>
              </a:rPr>
              <a:t>»;</a:t>
            </a:r>
          </a:p>
          <a:p>
            <a:pPr algn="just"/>
            <a:endParaRPr lang="ru-RU" sz="2000" b="1" dirty="0"/>
          </a:p>
          <a:p>
            <a:pPr algn="just"/>
            <a:r>
              <a:rPr lang="ru-RU" sz="2000" b="1" dirty="0" smtClean="0"/>
              <a:t>по </a:t>
            </a:r>
            <a:r>
              <a:rPr lang="ru-RU" sz="2000" b="1" dirty="0"/>
              <a:t>всему </a:t>
            </a:r>
            <a:r>
              <a:rPr lang="ru-RU" sz="2000" b="1" dirty="0" smtClean="0"/>
              <a:t>тексту главы 12</a:t>
            </a:r>
            <a:endParaRPr lang="ru-RU" sz="2000" b="1" dirty="0"/>
          </a:p>
          <a:p>
            <a:pPr algn="just"/>
            <a:r>
              <a:rPr lang="ru-RU" sz="2000" b="1" dirty="0">
                <a:solidFill>
                  <a:srgbClr val="C00000"/>
                </a:solidFill>
              </a:rPr>
              <a:t>слова «взыскателя», «взыскателем», «взыскателю» заменить соответственно словами «истца», «истцом», «истцу»;</a:t>
            </a:r>
          </a:p>
          <a:p>
            <a:pPr algn="just"/>
            <a:r>
              <a:rPr lang="ru-RU" sz="2000" b="1" dirty="0">
                <a:solidFill>
                  <a:srgbClr val="C00000"/>
                </a:solidFill>
              </a:rPr>
              <a:t>слова «должника», «должнику», «должник», «должником», «Должник» заменить соответственно словами «ответчика», «ответчику», «ответчик», «ответчиком», «Ответчик»;</a:t>
            </a:r>
          </a:p>
        </p:txBody>
      </p:sp>
    </p:spTree>
    <p:extLst>
      <p:ext uri="{BB962C8B-B14F-4D97-AF65-F5344CB8AC3E}">
        <p14:creationId xmlns:p14="http://schemas.microsoft.com/office/powerpoint/2010/main" val="25976125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707614" y="91757"/>
            <a:ext cx="8084085" cy="954107"/>
          </a:xfrm>
          <a:prstGeom prst="rect">
            <a:avLst/>
          </a:prstGeom>
          <a:noFill/>
        </p:spPr>
        <p:txBody>
          <a:bodyPr wrap="square" rtlCol="0">
            <a:spAutoFit/>
          </a:bodyPr>
          <a:lstStyle/>
          <a:p>
            <a:pPr algn="just"/>
            <a:r>
              <a:rPr lang="ru-RU" sz="1400" b="1" dirty="0">
                <a:latin typeface="HelveticaNeueCyr" pitchFamily="50" charset="-52"/>
                <a:ea typeface="Helvetica Neue" panose="02000503000000020004" pitchFamily="2" charset="0"/>
                <a:cs typeface="Helvetica Neue" panose="02000503000000020004" pitchFamily="2" charset="0"/>
              </a:rPr>
              <a:t>Закон </a:t>
            </a:r>
            <a:r>
              <a:rPr lang="ru-RU" sz="1400" b="1" dirty="0" smtClean="0">
                <a:latin typeface="HelveticaNeueCyr" pitchFamily="50" charset="-52"/>
                <a:ea typeface="Helvetica Neue" panose="02000503000000020004" pitchFamily="2" charset="0"/>
                <a:cs typeface="Helvetica Neue" panose="02000503000000020004" pitchFamily="2" charset="0"/>
              </a:rPr>
              <a:t>РК от </a:t>
            </a:r>
            <a:r>
              <a:rPr lang="ru-RU" sz="1400" b="1" dirty="0"/>
              <a:t>20 декабря 2021 </a:t>
            </a:r>
            <a:r>
              <a:rPr lang="ru-RU" sz="1400" b="1" dirty="0" smtClean="0"/>
              <a:t>года № </a:t>
            </a:r>
            <a:r>
              <a:rPr lang="ru-RU" sz="1400" b="1" dirty="0"/>
              <a:t>84-VIІ </a:t>
            </a:r>
            <a:r>
              <a:rPr lang="ru-RU" sz="1400" b="1" dirty="0" smtClean="0"/>
              <a:t>ЗРК </a:t>
            </a:r>
            <a:r>
              <a:rPr lang="ru-RU" sz="1400" b="1" dirty="0" smtClean="0">
                <a:latin typeface="HelveticaNeueCyr" pitchFamily="50" charset="-52"/>
                <a:ea typeface="Helvetica Neue" panose="02000503000000020004" pitchFamily="2" charset="0"/>
                <a:cs typeface="Helvetica Neue" panose="02000503000000020004" pitchFamily="2" charset="0"/>
              </a:rPr>
              <a:t>«</a:t>
            </a:r>
            <a:r>
              <a:rPr lang="ru-RU" sz="1400" b="1" dirty="0"/>
              <a:t>О внесении изменений и дополнений в некоторые </a:t>
            </a:r>
            <a:r>
              <a:rPr lang="ru-RU" sz="1400" b="1" dirty="0" smtClean="0"/>
              <a:t>законодательные акты </a:t>
            </a:r>
            <a:r>
              <a:rPr lang="ru-RU" sz="1400" b="1" dirty="0"/>
              <a:t>Республики Казахстан по вопросам </a:t>
            </a:r>
            <a:r>
              <a:rPr lang="ru-RU" sz="1400" b="1" dirty="0" smtClean="0"/>
              <a:t>совершенствования гражданского процессуального законодательства </a:t>
            </a:r>
            <a:r>
              <a:rPr lang="ru-RU" sz="1400" b="1" dirty="0"/>
              <a:t>и </a:t>
            </a:r>
            <a:r>
              <a:rPr lang="ru-RU" sz="1400" b="1" dirty="0" smtClean="0"/>
              <a:t>развития институтов </a:t>
            </a:r>
            <a:r>
              <a:rPr lang="ru-RU" sz="1400" b="1" dirty="0"/>
              <a:t>внесудебного и досудебного урегулирования споров</a:t>
            </a:r>
            <a:r>
              <a:rPr lang="ru-RU" sz="1400" b="1" dirty="0" smtClean="0">
                <a:latin typeface="HelveticaNeueCyr" pitchFamily="50" charset="-52"/>
                <a:ea typeface="Helvetica Neue" panose="02000503000000020004" pitchFamily="2" charset="0"/>
                <a:cs typeface="Helvetica Neue" panose="02000503000000020004" pitchFamily="2" charset="0"/>
              </a:rPr>
              <a:t>»</a:t>
            </a:r>
            <a:endParaRPr lang="ru-RU" sz="14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209161" y="1142485"/>
            <a:ext cx="9373377" cy="1938992"/>
          </a:xfrm>
          <a:prstGeom prst="rect">
            <a:avLst/>
          </a:prstGeom>
          <a:noFill/>
        </p:spPr>
        <p:txBody>
          <a:bodyPr wrap="square" rtlCol="0">
            <a:spAutoFit/>
          </a:bodyPr>
          <a:lstStyle/>
          <a:p>
            <a:pPr algn="just"/>
            <a:r>
              <a:rPr lang="ru-RU" sz="2000" b="1" i="1" dirty="0">
                <a:solidFill>
                  <a:srgbClr val="C00000"/>
                </a:solidFill>
              </a:rPr>
              <a:t>вводится в </a:t>
            </a:r>
            <a:r>
              <a:rPr lang="ru-RU" sz="2000" b="1" i="1" dirty="0" smtClean="0">
                <a:solidFill>
                  <a:srgbClr val="C00000"/>
                </a:solidFill>
              </a:rPr>
              <a:t>действие с </a:t>
            </a:r>
            <a:r>
              <a:rPr lang="ru-RU" sz="2000" b="1" i="1" dirty="0">
                <a:solidFill>
                  <a:srgbClr val="C00000"/>
                </a:solidFill>
              </a:rPr>
              <a:t>1 августа 2022 </a:t>
            </a:r>
            <a:r>
              <a:rPr lang="ru-RU" sz="2000" b="1" i="1" dirty="0" smtClean="0">
                <a:solidFill>
                  <a:srgbClr val="C00000"/>
                </a:solidFill>
              </a:rPr>
              <a:t>года </a:t>
            </a:r>
            <a:r>
              <a:rPr lang="ru-RU" sz="2000" b="1" dirty="0" smtClean="0">
                <a:solidFill>
                  <a:srgbClr val="C00000"/>
                </a:solidFill>
              </a:rPr>
              <a:t>в статье 135 </a:t>
            </a:r>
            <a:r>
              <a:rPr lang="ru-RU" sz="2000" b="1" dirty="0">
                <a:solidFill>
                  <a:srgbClr val="C00000"/>
                </a:solidFill>
              </a:rPr>
              <a:t>подпункт 2) исключить;</a:t>
            </a:r>
          </a:p>
          <a:p>
            <a:pPr algn="just"/>
            <a:endParaRPr lang="ru-RU" sz="2000" b="1" dirty="0">
              <a:solidFill>
                <a:srgbClr val="C00000"/>
              </a:solidFill>
            </a:endParaRPr>
          </a:p>
          <a:p>
            <a:pPr algn="just"/>
            <a:endParaRPr lang="ru-RU" sz="2000" b="1" dirty="0">
              <a:solidFill>
                <a:srgbClr val="C00000"/>
              </a:solidFill>
            </a:endParaRPr>
          </a:p>
          <a:p>
            <a:pPr algn="just"/>
            <a:r>
              <a:rPr lang="ru-RU" sz="2000" b="1" dirty="0" smtClean="0">
                <a:solidFill>
                  <a:srgbClr val="C00000"/>
                </a:solidFill>
              </a:rPr>
              <a:t>В статье 135 подпункты </a:t>
            </a:r>
            <a:r>
              <a:rPr lang="ru-RU" sz="2000" b="1" dirty="0">
                <a:solidFill>
                  <a:srgbClr val="C00000"/>
                </a:solidFill>
              </a:rPr>
              <a:t>5) и 6) исключить</a:t>
            </a:r>
            <a:r>
              <a:rPr lang="ru-RU" sz="2000" b="1" dirty="0" smtClean="0">
                <a:solidFill>
                  <a:srgbClr val="C00000"/>
                </a:solidFill>
              </a:rPr>
              <a:t>;</a:t>
            </a:r>
          </a:p>
          <a:p>
            <a:pPr algn="just"/>
            <a:endParaRPr lang="ru-RU" sz="2000" b="1" dirty="0">
              <a:solidFill>
                <a:srgbClr val="C00000"/>
              </a:solidFill>
            </a:endParaRPr>
          </a:p>
          <a:p>
            <a:pPr algn="just"/>
            <a:r>
              <a:rPr lang="ru-RU" sz="2000" b="1" dirty="0" smtClean="0">
                <a:solidFill>
                  <a:srgbClr val="C00000"/>
                </a:solidFill>
              </a:rPr>
              <a:t>главу13 </a:t>
            </a:r>
            <a:r>
              <a:rPr lang="ru-RU" sz="2000" b="1" dirty="0">
                <a:solidFill>
                  <a:srgbClr val="C00000"/>
                </a:solidFill>
              </a:rPr>
              <a:t>исключить;</a:t>
            </a:r>
          </a:p>
        </p:txBody>
      </p:sp>
    </p:spTree>
    <p:extLst>
      <p:ext uri="{BB962C8B-B14F-4D97-AF65-F5344CB8AC3E}">
        <p14:creationId xmlns:p14="http://schemas.microsoft.com/office/powerpoint/2010/main" val="25657128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707614" y="91757"/>
            <a:ext cx="8084085" cy="954107"/>
          </a:xfrm>
          <a:prstGeom prst="rect">
            <a:avLst/>
          </a:prstGeom>
          <a:noFill/>
        </p:spPr>
        <p:txBody>
          <a:bodyPr wrap="square" rtlCol="0">
            <a:spAutoFit/>
          </a:bodyPr>
          <a:lstStyle/>
          <a:p>
            <a:pPr algn="just"/>
            <a:r>
              <a:rPr lang="ru-RU" sz="1400" b="1" dirty="0">
                <a:latin typeface="HelveticaNeueCyr" pitchFamily="50" charset="-52"/>
                <a:ea typeface="Helvetica Neue" panose="02000503000000020004" pitchFamily="2" charset="0"/>
                <a:cs typeface="Helvetica Neue" panose="02000503000000020004" pitchFamily="2" charset="0"/>
              </a:rPr>
              <a:t>Закон </a:t>
            </a:r>
            <a:r>
              <a:rPr lang="ru-RU" sz="1400" b="1" dirty="0" smtClean="0">
                <a:latin typeface="HelveticaNeueCyr" pitchFamily="50" charset="-52"/>
                <a:ea typeface="Helvetica Neue" panose="02000503000000020004" pitchFamily="2" charset="0"/>
                <a:cs typeface="Helvetica Neue" panose="02000503000000020004" pitchFamily="2" charset="0"/>
              </a:rPr>
              <a:t>РК от </a:t>
            </a:r>
            <a:r>
              <a:rPr lang="ru-RU" sz="1400" b="1" dirty="0"/>
              <a:t>20 декабря 2021 </a:t>
            </a:r>
            <a:r>
              <a:rPr lang="ru-RU" sz="1400" b="1" dirty="0" smtClean="0"/>
              <a:t>года № </a:t>
            </a:r>
            <a:r>
              <a:rPr lang="ru-RU" sz="1400" b="1" dirty="0"/>
              <a:t>84-VIІ </a:t>
            </a:r>
            <a:r>
              <a:rPr lang="ru-RU" sz="1400" b="1" dirty="0" smtClean="0"/>
              <a:t>ЗРК </a:t>
            </a:r>
            <a:r>
              <a:rPr lang="ru-RU" sz="1400" b="1" dirty="0" smtClean="0">
                <a:latin typeface="HelveticaNeueCyr" pitchFamily="50" charset="-52"/>
                <a:ea typeface="Helvetica Neue" panose="02000503000000020004" pitchFamily="2" charset="0"/>
                <a:cs typeface="Helvetica Neue" panose="02000503000000020004" pitchFamily="2" charset="0"/>
              </a:rPr>
              <a:t>«</a:t>
            </a:r>
            <a:r>
              <a:rPr lang="ru-RU" sz="1400" b="1" dirty="0"/>
              <a:t>О внесении изменений и дополнений в некоторые </a:t>
            </a:r>
            <a:r>
              <a:rPr lang="ru-RU" sz="1400" b="1" dirty="0" smtClean="0"/>
              <a:t>законодательные акты </a:t>
            </a:r>
            <a:r>
              <a:rPr lang="ru-RU" sz="1400" b="1" dirty="0"/>
              <a:t>Республики Казахстан по вопросам </a:t>
            </a:r>
            <a:r>
              <a:rPr lang="ru-RU" sz="1400" b="1" dirty="0" smtClean="0"/>
              <a:t>совершенствования гражданского процессуального законодательства </a:t>
            </a:r>
            <a:r>
              <a:rPr lang="ru-RU" sz="1400" b="1" dirty="0"/>
              <a:t>и </a:t>
            </a:r>
            <a:r>
              <a:rPr lang="ru-RU" sz="1400" b="1" dirty="0" smtClean="0"/>
              <a:t>развития институтов </a:t>
            </a:r>
            <a:r>
              <a:rPr lang="ru-RU" sz="1400" b="1" dirty="0"/>
              <a:t>внесудебного и досудебного урегулирования споров</a:t>
            </a:r>
            <a:r>
              <a:rPr lang="ru-RU" sz="1400" b="1" dirty="0" smtClean="0">
                <a:latin typeface="HelveticaNeueCyr" pitchFamily="50" charset="-52"/>
                <a:ea typeface="Helvetica Neue" panose="02000503000000020004" pitchFamily="2" charset="0"/>
                <a:cs typeface="Helvetica Neue" panose="02000503000000020004" pitchFamily="2" charset="0"/>
              </a:rPr>
              <a:t>»</a:t>
            </a:r>
            <a:endParaRPr lang="ru-RU" sz="14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209161" y="1142485"/>
            <a:ext cx="9373377" cy="3477875"/>
          </a:xfrm>
          <a:prstGeom prst="rect">
            <a:avLst/>
          </a:prstGeom>
          <a:noFill/>
        </p:spPr>
        <p:txBody>
          <a:bodyPr wrap="square" rtlCol="0">
            <a:spAutoFit/>
          </a:bodyPr>
          <a:lstStyle/>
          <a:p>
            <a:pPr algn="just"/>
            <a:r>
              <a:rPr lang="ru-RU" sz="2000" b="1" dirty="0">
                <a:solidFill>
                  <a:srgbClr val="C00000"/>
                </a:solidFill>
              </a:rPr>
              <a:t>заголовок и часть </a:t>
            </a:r>
            <a:r>
              <a:rPr lang="ru-RU" sz="2000" b="1" dirty="0" smtClean="0">
                <a:solidFill>
                  <a:srgbClr val="C00000"/>
                </a:solidFill>
              </a:rPr>
              <a:t>первую статьи 150 </a:t>
            </a:r>
            <a:r>
              <a:rPr lang="ru-RU" sz="2000" b="1" dirty="0">
                <a:solidFill>
                  <a:srgbClr val="C00000"/>
                </a:solidFill>
              </a:rPr>
              <a:t>изложить в следующей редакции:</a:t>
            </a:r>
          </a:p>
          <a:p>
            <a:pPr algn="just"/>
            <a:r>
              <a:rPr lang="ru-RU" sz="2000" b="1" dirty="0">
                <a:solidFill>
                  <a:srgbClr val="C00000"/>
                </a:solidFill>
              </a:rPr>
              <a:t>«Статья 150. Принятие иска</a:t>
            </a:r>
          </a:p>
          <a:p>
            <a:pPr algn="just"/>
            <a:r>
              <a:rPr lang="ru-RU" sz="2000" b="1" dirty="0"/>
              <a:t>1. Судья в течение пяти рабочих дней со дня поступления иска решает вопрос о его принятии в производство суда.</a:t>
            </a:r>
          </a:p>
          <a:p>
            <a:pPr algn="just"/>
            <a:r>
              <a:rPr lang="ru-RU" sz="2000" b="1" dirty="0"/>
              <a:t>При проведении примирительных процедур принятие иска осуществляется в течение десяти рабочих дней со дня его поступления.</a:t>
            </a:r>
          </a:p>
          <a:p>
            <a:pPr algn="just"/>
            <a:r>
              <a:rPr lang="ru-RU" sz="2000" b="1" dirty="0">
                <a:solidFill>
                  <a:srgbClr val="C00000"/>
                </a:solidFill>
              </a:rPr>
              <a:t>В случае составления досудебного протокола в соответствии с частями первой и второй статьи 73 настоящего Кодекса принятие иска осуществляется в течение пятнадцати рабочих дней со дня его поступления.</a:t>
            </a:r>
          </a:p>
          <a:p>
            <a:pPr algn="just"/>
            <a:r>
              <a:rPr lang="ru-RU" sz="2000" b="1" dirty="0"/>
              <a:t>Примирительные процедуры при принятии иска проводятся судьей по правилам, предусмотренным главой 17 настоящего Кодекса.»;</a:t>
            </a:r>
          </a:p>
        </p:txBody>
      </p:sp>
    </p:spTree>
    <p:extLst>
      <p:ext uri="{BB962C8B-B14F-4D97-AF65-F5344CB8AC3E}">
        <p14:creationId xmlns:p14="http://schemas.microsoft.com/office/powerpoint/2010/main" val="4280555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707614" y="91757"/>
            <a:ext cx="8084085" cy="954107"/>
          </a:xfrm>
          <a:prstGeom prst="rect">
            <a:avLst/>
          </a:prstGeom>
          <a:noFill/>
        </p:spPr>
        <p:txBody>
          <a:bodyPr wrap="square" rtlCol="0">
            <a:spAutoFit/>
          </a:bodyPr>
          <a:lstStyle/>
          <a:p>
            <a:pPr algn="just"/>
            <a:r>
              <a:rPr lang="ru-RU" sz="1400" b="1" dirty="0">
                <a:latin typeface="HelveticaNeueCyr" pitchFamily="50" charset="-52"/>
                <a:ea typeface="Helvetica Neue" panose="02000503000000020004" pitchFamily="2" charset="0"/>
                <a:cs typeface="Helvetica Neue" panose="02000503000000020004" pitchFamily="2" charset="0"/>
              </a:rPr>
              <a:t>Закон </a:t>
            </a:r>
            <a:r>
              <a:rPr lang="ru-RU" sz="1400" b="1" dirty="0" smtClean="0">
                <a:latin typeface="HelveticaNeueCyr" pitchFamily="50" charset="-52"/>
                <a:ea typeface="Helvetica Neue" panose="02000503000000020004" pitchFamily="2" charset="0"/>
                <a:cs typeface="Helvetica Neue" panose="02000503000000020004" pitchFamily="2" charset="0"/>
              </a:rPr>
              <a:t>РК от </a:t>
            </a:r>
            <a:r>
              <a:rPr lang="ru-RU" sz="1400" b="1" dirty="0"/>
              <a:t>20 декабря 2021 </a:t>
            </a:r>
            <a:r>
              <a:rPr lang="ru-RU" sz="1400" b="1" dirty="0" smtClean="0"/>
              <a:t>года № </a:t>
            </a:r>
            <a:r>
              <a:rPr lang="ru-RU" sz="1400" b="1" dirty="0"/>
              <a:t>84-VIІ </a:t>
            </a:r>
            <a:r>
              <a:rPr lang="ru-RU" sz="1400" b="1" dirty="0" smtClean="0"/>
              <a:t>ЗРК </a:t>
            </a:r>
            <a:r>
              <a:rPr lang="ru-RU" sz="1400" b="1" dirty="0" smtClean="0">
                <a:latin typeface="HelveticaNeueCyr" pitchFamily="50" charset="-52"/>
                <a:ea typeface="Helvetica Neue" panose="02000503000000020004" pitchFamily="2" charset="0"/>
                <a:cs typeface="Helvetica Neue" panose="02000503000000020004" pitchFamily="2" charset="0"/>
              </a:rPr>
              <a:t>«</a:t>
            </a:r>
            <a:r>
              <a:rPr lang="ru-RU" sz="1400" b="1" dirty="0"/>
              <a:t>О внесении изменений и дополнений в некоторые </a:t>
            </a:r>
            <a:r>
              <a:rPr lang="ru-RU" sz="1400" b="1" dirty="0" smtClean="0"/>
              <a:t>законодательные акты </a:t>
            </a:r>
            <a:r>
              <a:rPr lang="ru-RU" sz="1400" b="1" dirty="0"/>
              <a:t>Республики Казахстан по вопросам </a:t>
            </a:r>
            <a:r>
              <a:rPr lang="ru-RU" sz="1400" b="1" dirty="0" smtClean="0"/>
              <a:t>совершенствования гражданского процессуального законодательства </a:t>
            </a:r>
            <a:r>
              <a:rPr lang="ru-RU" sz="1400" b="1" dirty="0"/>
              <a:t>и </a:t>
            </a:r>
            <a:r>
              <a:rPr lang="ru-RU" sz="1400" b="1" dirty="0" smtClean="0"/>
              <a:t>развития институтов </a:t>
            </a:r>
            <a:r>
              <a:rPr lang="ru-RU" sz="1400" b="1" dirty="0"/>
              <a:t>внесудебного и досудебного урегулирования споров</a:t>
            </a:r>
            <a:r>
              <a:rPr lang="ru-RU" sz="1400" b="1" dirty="0" smtClean="0">
                <a:latin typeface="HelveticaNeueCyr" pitchFamily="50" charset="-52"/>
                <a:ea typeface="Helvetica Neue" panose="02000503000000020004" pitchFamily="2" charset="0"/>
                <a:cs typeface="Helvetica Neue" panose="02000503000000020004" pitchFamily="2" charset="0"/>
              </a:rPr>
              <a:t>»</a:t>
            </a:r>
            <a:endParaRPr lang="ru-RU" sz="14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209161" y="1142485"/>
            <a:ext cx="9373377" cy="3170099"/>
          </a:xfrm>
          <a:prstGeom prst="rect">
            <a:avLst/>
          </a:prstGeom>
          <a:noFill/>
        </p:spPr>
        <p:txBody>
          <a:bodyPr wrap="square" rtlCol="0">
            <a:spAutoFit/>
          </a:bodyPr>
          <a:lstStyle/>
          <a:p>
            <a:r>
              <a:rPr lang="ru-RU" sz="2000" b="1" dirty="0">
                <a:solidFill>
                  <a:srgbClr val="C00000"/>
                </a:solidFill>
              </a:rPr>
              <a:t>подпункт 15) </a:t>
            </a:r>
            <a:r>
              <a:rPr lang="ru-RU" sz="2000" b="1" dirty="0" smtClean="0">
                <a:solidFill>
                  <a:srgbClr val="C00000"/>
                </a:solidFill>
              </a:rPr>
              <a:t> статьи 165 </a:t>
            </a:r>
            <a:r>
              <a:rPr lang="ru-RU" sz="2000" b="1" dirty="0">
                <a:solidFill>
                  <a:srgbClr val="C00000"/>
                </a:solidFill>
              </a:rPr>
              <a:t>изложить в следующей редакции:</a:t>
            </a:r>
          </a:p>
          <a:p>
            <a:pPr algn="just"/>
            <a:r>
              <a:rPr lang="ru-RU" sz="2000" b="1" dirty="0"/>
              <a:t>«15) в случае, если между сторонами в порядке досудебного урегулирования проводилась </a:t>
            </a:r>
            <a:r>
              <a:rPr lang="ru-RU" sz="2000" b="1" dirty="0" err="1"/>
              <a:t>партисипативная</a:t>
            </a:r>
            <a:r>
              <a:rPr lang="ru-RU" sz="2000" b="1" dirty="0"/>
              <a:t> процедура </a:t>
            </a:r>
            <a:r>
              <a:rPr lang="ru-RU" sz="2000" b="1" dirty="0">
                <a:solidFill>
                  <a:srgbClr val="C00000"/>
                </a:solidFill>
              </a:rPr>
              <a:t>либо при принятии иска взаимно раскрыты и представлены доказательства, отраженные в досудебном протоколе, обязывает стороны представить документы и доказательства, полученные в ходе проведения </a:t>
            </a:r>
            <a:r>
              <a:rPr lang="ru-RU" sz="2000" b="1" dirty="0" err="1">
                <a:solidFill>
                  <a:srgbClr val="C00000"/>
                </a:solidFill>
              </a:rPr>
              <a:t>партисипативной</a:t>
            </a:r>
            <a:r>
              <a:rPr lang="ru-RU" sz="2000" b="1" dirty="0">
                <a:solidFill>
                  <a:srgbClr val="C00000"/>
                </a:solidFill>
              </a:rPr>
              <a:t> процедуры или отраженные в досудебном протоколе; опрашивает истца по существу заявленных им требований, выясняет у него оспариваемые им факты, возможные со стороны ответчика возражения, предлагает, если это необходимо, представить дополнительные доказательства, разъясняет сторонам их процессуальные права и обязанности</a:t>
            </a:r>
            <a:r>
              <a:rPr lang="ru-RU" sz="2000" b="1" dirty="0"/>
              <a:t>;»;</a:t>
            </a:r>
          </a:p>
        </p:txBody>
      </p:sp>
    </p:spTree>
    <p:extLst>
      <p:ext uri="{BB962C8B-B14F-4D97-AF65-F5344CB8AC3E}">
        <p14:creationId xmlns:p14="http://schemas.microsoft.com/office/powerpoint/2010/main" val="1010421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50763" y="789159"/>
            <a:ext cx="8737600" cy="1015663"/>
          </a:xfrm>
          <a:prstGeom prst="rect">
            <a:avLst/>
          </a:prstGeom>
          <a:noFill/>
        </p:spPr>
        <p:txBody>
          <a:bodyPr wrap="square" rtlCol="0">
            <a:spAutoFit/>
          </a:bodyPr>
          <a:lstStyle/>
          <a:p>
            <a:pPr algn="just"/>
            <a:r>
              <a:rPr lang="ru-RU" sz="2000" b="1" dirty="0">
                <a:latin typeface="HelveticaNeueCyr" pitchFamily="50" charset="-52"/>
                <a:ea typeface="Helvetica Neue" panose="02000503000000020004" pitchFamily="2" charset="0"/>
                <a:cs typeface="Helvetica Neue" panose="02000503000000020004" pitchFamily="2" charset="0"/>
              </a:rPr>
              <a:t>Закон РК от </a:t>
            </a:r>
            <a:r>
              <a:rPr lang="ru-RU" sz="2000" b="1" dirty="0"/>
              <a:t>2 января 2021 года № 399-VI ЗРК </a:t>
            </a:r>
            <a:r>
              <a:rPr lang="ru-RU" sz="2000" b="1" dirty="0">
                <a:latin typeface="HelveticaNeueCyr" pitchFamily="50" charset="-52"/>
                <a:ea typeface="Helvetica Neue" panose="02000503000000020004" pitchFamily="2" charset="0"/>
                <a:cs typeface="Helvetica Neue" panose="02000503000000020004" pitchFamily="2" charset="0"/>
              </a:rPr>
              <a:t>«</a:t>
            </a:r>
            <a:r>
              <a:rPr lang="ru-RU" sz="2000" b="1" dirty="0"/>
              <a:t>О внесении изменений и дополнений в некоторые законодательные акты Республики Казахстан по вопросам восстановления экономического роста</a:t>
            </a:r>
            <a:r>
              <a:rPr lang="ru-RU" sz="2000" b="1" dirty="0">
                <a:latin typeface="HelveticaNeueCyr" pitchFamily="50" charset="-52"/>
                <a:ea typeface="Helvetica Neue" panose="02000503000000020004" pitchFamily="2" charset="0"/>
                <a:cs typeface="Helvetica Neue" panose="02000503000000020004" pitchFamily="2" charset="0"/>
              </a:rPr>
              <a:t>» </a:t>
            </a:r>
          </a:p>
        </p:txBody>
      </p:sp>
      <p:sp>
        <p:nvSpPr>
          <p:cNvPr id="15" name="TextBox 14">
            <a:extLst>
              <a:ext uri="{FF2B5EF4-FFF2-40B4-BE49-F238E27FC236}">
                <a16:creationId xmlns:a16="http://schemas.microsoft.com/office/drawing/2014/main" id="{03372AFD-F309-0A43-8CB2-94ECA45AC093}"/>
              </a:ext>
            </a:extLst>
          </p:cNvPr>
          <p:cNvSpPr txBox="1"/>
          <p:nvPr/>
        </p:nvSpPr>
        <p:spPr>
          <a:xfrm>
            <a:off x="456252" y="1804822"/>
            <a:ext cx="9335448" cy="3493264"/>
          </a:xfrm>
          <a:prstGeom prst="rect">
            <a:avLst/>
          </a:prstGeom>
          <a:noFill/>
        </p:spPr>
        <p:txBody>
          <a:bodyPr wrap="square" rtlCol="0">
            <a:spAutoFit/>
          </a:bodyPr>
          <a:lstStyle/>
          <a:p>
            <a:pPr algn="just"/>
            <a:r>
              <a:rPr lang="ru-RU" sz="1400" b="1" dirty="0" smtClean="0"/>
              <a:t>Дополнить статьей 305-1 </a:t>
            </a:r>
            <a:r>
              <a:rPr lang="ru-RU" sz="1400" b="1" dirty="0"/>
              <a:t>следующего содержания:</a:t>
            </a:r>
          </a:p>
          <a:p>
            <a:pPr algn="just"/>
            <a:r>
              <a:rPr lang="ru-RU" sz="1400" b="1" dirty="0">
                <a:solidFill>
                  <a:srgbClr val="C00000"/>
                </a:solidFill>
              </a:rPr>
              <a:t>«Статья 305-1. </a:t>
            </a:r>
            <a:r>
              <a:rPr lang="ru-RU" sz="1400" b="1" dirty="0" err="1">
                <a:solidFill>
                  <a:srgbClr val="C00000"/>
                </a:solidFill>
              </a:rPr>
              <a:t>Созалогодержатели</a:t>
            </a:r>
            <a:endParaRPr lang="ru-RU" sz="1400" b="1" dirty="0">
              <a:solidFill>
                <a:srgbClr val="C00000"/>
              </a:solidFill>
            </a:endParaRPr>
          </a:p>
          <a:p>
            <a:pPr algn="just"/>
            <a:r>
              <a:rPr lang="ru-RU" sz="1400" b="1" dirty="0">
                <a:solidFill>
                  <a:srgbClr val="C00000"/>
                </a:solidFill>
              </a:rPr>
              <a:t>1. В случаях, предусмотренных законами Республики Казахстан или договорами, предмет залога, обеспечивающего исполнение обязательства по одному договору займа, может находиться в залоге у нескольких залогодержателей (</a:t>
            </a:r>
            <a:r>
              <a:rPr lang="ru-RU" sz="1400" b="1" dirty="0" err="1">
                <a:solidFill>
                  <a:srgbClr val="C00000"/>
                </a:solidFill>
              </a:rPr>
              <a:t>созалогодержателей</a:t>
            </a:r>
            <a:r>
              <a:rPr lang="ru-RU" sz="1400" b="1" dirty="0">
                <a:solidFill>
                  <a:srgbClr val="C00000"/>
                </a:solidFill>
              </a:rPr>
              <a:t>) в обеспечение исполнения обязательств одного должника перед ними.</a:t>
            </a:r>
          </a:p>
          <a:p>
            <a:pPr algn="just"/>
            <a:r>
              <a:rPr lang="ru-RU" sz="1400" b="1" dirty="0">
                <a:solidFill>
                  <a:srgbClr val="C00000"/>
                </a:solidFill>
              </a:rPr>
              <a:t>Если иное не установлено законами Республики Казахстан или договорами, каждый из </a:t>
            </a:r>
            <a:r>
              <a:rPr lang="ru-RU" sz="1400" b="1" dirty="0" err="1">
                <a:solidFill>
                  <a:srgbClr val="C00000"/>
                </a:solidFill>
              </a:rPr>
              <a:t>созалогодержателей</a:t>
            </a:r>
            <a:r>
              <a:rPr lang="ru-RU" sz="1400" b="1" dirty="0">
                <a:solidFill>
                  <a:srgbClr val="C00000"/>
                </a:solidFill>
              </a:rPr>
              <a:t> самостоятельно осуществляет права и обязанности залогодержателя в пределах размера его требований, обеспеченных залогом.</a:t>
            </a:r>
          </a:p>
          <a:p>
            <a:pPr algn="just"/>
            <a:r>
              <a:rPr lang="ru-RU" sz="1400" b="1" dirty="0">
                <a:solidFill>
                  <a:srgbClr val="C00000"/>
                </a:solidFill>
              </a:rPr>
              <a:t>2. Деньги, вырученные от реализации предмета залога, распределяются между </a:t>
            </a:r>
            <a:r>
              <a:rPr lang="ru-RU" sz="1400" b="1" dirty="0" err="1">
                <a:solidFill>
                  <a:srgbClr val="C00000"/>
                </a:solidFill>
              </a:rPr>
              <a:t>созалогодержателями</a:t>
            </a:r>
            <a:r>
              <a:rPr lang="ru-RU" sz="1400" b="1" dirty="0">
                <a:solidFill>
                  <a:srgbClr val="C00000"/>
                </a:solidFill>
              </a:rPr>
              <a:t>, являющимися кредиторами по основному обязательству, пропорционально размерам их требований, обеспеченных залогом, если иное не предусмотрено договором между ними.</a:t>
            </a:r>
          </a:p>
          <a:p>
            <a:pPr algn="just"/>
            <a:r>
              <a:rPr lang="ru-RU" sz="1400" b="1" dirty="0">
                <a:solidFill>
                  <a:srgbClr val="C00000"/>
                </a:solidFill>
              </a:rPr>
              <a:t>При обращении взыскания на предмет залога в случае его </a:t>
            </a:r>
            <a:r>
              <a:rPr lang="ru-RU" sz="1400" b="1" dirty="0" err="1">
                <a:solidFill>
                  <a:srgbClr val="C00000"/>
                </a:solidFill>
              </a:rPr>
              <a:t>нереализации</a:t>
            </a:r>
            <a:r>
              <a:rPr lang="ru-RU" sz="1400" b="1" dirty="0">
                <a:solidFill>
                  <a:srgbClr val="C00000"/>
                </a:solidFill>
              </a:rPr>
              <a:t> предмет залога поступает в долевую собственность </a:t>
            </a:r>
            <a:r>
              <a:rPr lang="ru-RU" sz="1400" b="1" dirty="0" err="1">
                <a:solidFill>
                  <a:srgbClr val="C00000"/>
                </a:solidFill>
              </a:rPr>
              <a:t>созалогодержателей</a:t>
            </a:r>
            <a:r>
              <a:rPr lang="ru-RU" sz="1400" b="1" dirty="0">
                <a:solidFill>
                  <a:srgbClr val="C00000"/>
                </a:solidFill>
              </a:rPr>
              <a:t> пропорционально размерам их требований, обеспеченных залогом, если иное не установлено договором между ними.</a:t>
            </a:r>
          </a:p>
          <a:p>
            <a:pPr algn="just"/>
            <a:r>
              <a:rPr lang="ru-RU" sz="1400" b="1" dirty="0">
                <a:solidFill>
                  <a:srgbClr val="C00000"/>
                </a:solidFill>
              </a:rPr>
              <a:t>Положения настоящей статьи не распространяются на последующий залог (перезалог).»;</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307960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707614" y="91757"/>
            <a:ext cx="8084085" cy="954107"/>
          </a:xfrm>
          <a:prstGeom prst="rect">
            <a:avLst/>
          </a:prstGeom>
          <a:noFill/>
        </p:spPr>
        <p:txBody>
          <a:bodyPr wrap="square" rtlCol="0">
            <a:spAutoFit/>
          </a:bodyPr>
          <a:lstStyle/>
          <a:p>
            <a:pPr algn="just"/>
            <a:r>
              <a:rPr lang="ru-RU" sz="1400" b="1" dirty="0">
                <a:latin typeface="HelveticaNeueCyr" pitchFamily="50" charset="-52"/>
                <a:ea typeface="Helvetica Neue" panose="02000503000000020004" pitchFamily="2" charset="0"/>
                <a:cs typeface="Helvetica Neue" panose="02000503000000020004" pitchFamily="2" charset="0"/>
              </a:rPr>
              <a:t>Закон </a:t>
            </a:r>
            <a:r>
              <a:rPr lang="ru-RU" sz="1400" b="1" dirty="0" smtClean="0">
                <a:latin typeface="HelveticaNeueCyr" pitchFamily="50" charset="-52"/>
                <a:ea typeface="Helvetica Neue" panose="02000503000000020004" pitchFamily="2" charset="0"/>
                <a:cs typeface="Helvetica Neue" panose="02000503000000020004" pitchFamily="2" charset="0"/>
              </a:rPr>
              <a:t>РК от </a:t>
            </a:r>
            <a:r>
              <a:rPr lang="ru-RU" sz="1400" b="1" dirty="0"/>
              <a:t>20 декабря 2021 </a:t>
            </a:r>
            <a:r>
              <a:rPr lang="ru-RU" sz="1400" b="1" dirty="0" smtClean="0"/>
              <a:t>года № </a:t>
            </a:r>
            <a:r>
              <a:rPr lang="ru-RU" sz="1400" b="1" dirty="0"/>
              <a:t>84-VIІ </a:t>
            </a:r>
            <a:r>
              <a:rPr lang="ru-RU" sz="1400" b="1" dirty="0" smtClean="0"/>
              <a:t>ЗРК </a:t>
            </a:r>
            <a:r>
              <a:rPr lang="ru-RU" sz="1400" b="1" dirty="0" smtClean="0">
                <a:latin typeface="HelveticaNeueCyr" pitchFamily="50" charset="-52"/>
                <a:ea typeface="Helvetica Neue" panose="02000503000000020004" pitchFamily="2" charset="0"/>
                <a:cs typeface="Helvetica Neue" panose="02000503000000020004" pitchFamily="2" charset="0"/>
              </a:rPr>
              <a:t>«</a:t>
            </a:r>
            <a:r>
              <a:rPr lang="ru-RU" sz="1400" b="1" dirty="0"/>
              <a:t>О внесении изменений и дополнений в некоторые </a:t>
            </a:r>
            <a:r>
              <a:rPr lang="ru-RU" sz="1400" b="1" dirty="0" smtClean="0"/>
              <a:t>законодательные акты </a:t>
            </a:r>
            <a:r>
              <a:rPr lang="ru-RU" sz="1400" b="1" dirty="0"/>
              <a:t>Республики Казахстан по вопросам </a:t>
            </a:r>
            <a:r>
              <a:rPr lang="ru-RU" sz="1400" b="1" dirty="0" smtClean="0"/>
              <a:t>совершенствования гражданского процессуального законодательства </a:t>
            </a:r>
            <a:r>
              <a:rPr lang="ru-RU" sz="1400" b="1" dirty="0"/>
              <a:t>и </a:t>
            </a:r>
            <a:r>
              <a:rPr lang="ru-RU" sz="1400" b="1" dirty="0" smtClean="0"/>
              <a:t>развития институтов </a:t>
            </a:r>
            <a:r>
              <a:rPr lang="ru-RU" sz="1400" b="1" dirty="0"/>
              <a:t>внесудебного и досудебного урегулирования споров</a:t>
            </a:r>
            <a:r>
              <a:rPr lang="ru-RU" sz="1400" b="1" dirty="0" smtClean="0">
                <a:latin typeface="HelveticaNeueCyr" pitchFamily="50" charset="-52"/>
                <a:ea typeface="Helvetica Neue" panose="02000503000000020004" pitchFamily="2" charset="0"/>
                <a:cs typeface="Helvetica Neue" panose="02000503000000020004" pitchFamily="2" charset="0"/>
              </a:rPr>
              <a:t>»</a:t>
            </a:r>
            <a:endParaRPr lang="ru-RU" sz="14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209161" y="1142485"/>
            <a:ext cx="9373377" cy="3477875"/>
          </a:xfrm>
          <a:prstGeom prst="rect">
            <a:avLst/>
          </a:prstGeom>
          <a:noFill/>
        </p:spPr>
        <p:txBody>
          <a:bodyPr wrap="square" rtlCol="0">
            <a:spAutoFit/>
          </a:bodyPr>
          <a:lstStyle/>
          <a:p>
            <a:pPr algn="just"/>
            <a:r>
              <a:rPr lang="ru-RU" sz="2000" b="1" dirty="0"/>
              <a:t>часть </a:t>
            </a:r>
            <a:r>
              <a:rPr lang="ru-RU" sz="2000" b="1" dirty="0" smtClean="0"/>
              <a:t>первую статьи 174 </a:t>
            </a:r>
            <a:r>
              <a:rPr lang="ru-RU" sz="2000" b="1" dirty="0"/>
              <a:t>изложить в следующей редакции:</a:t>
            </a:r>
          </a:p>
          <a:p>
            <a:pPr algn="just"/>
            <a:r>
              <a:rPr lang="ru-RU" sz="2000" b="1" dirty="0"/>
              <a:t>«1. Суд (судья) принимает меры к примирению сторон, содействует им в урегулировании спора на всех стадиях процесса, </a:t>
            </a:r>
            <a:r>
              <a:rPr lang="ru-RU" sz="2000" b="1" dirty="0">
                <a:solidFill>
                  <a:srgbClr val="C00000"/>
                </a:solidFill>
              </a:rPr>
              <a:t>направляя сторонам приглашение для участия в примирительной процедуре.</a:t>
            </a:r>
          </a:p>
          <a:p>
            <a:pPr algn="just"/>
            <a:r>
              <a:rPr lang="ru-RU" sz="2000" b="1" dirty="0">
                <a:solidFill>
                  <a:srgbClr val="C00000"/>
                </a:solidFill>
              </a:rPr>
              <a:t>В приглашении стороны извещаются о поступлении иска в суд с разъяснением права разрешить спор (конфликт) в рамках примирительной процедуры (мировое соглашение, медиация, </a:t>
            </a:r>
            <a:r>
              <a:rPr lang="ru-RU" sz="2000" b="1" dirty="0" err="1">
                <a:solidFill>
                  <a:srgbClr val="C00000"/>
                </a:solidFill>
              </a:rPr>
              <a:t>партисипативная</a:t>
            </a:r>
            <a:r>
              <a:rPr lang="ru-RU" sz="2000" b="1" dirty="0">
                <a:solidFill>
                  <a:srgbClr val="C00000"/>
                </a:solidFill>
              </a:rPr>
              <a:t> процедура), преимуществах примирения, а также о праве взаимно раскрыть и представить доказательства в соответствии с частями первой и второй статьи 73 настоящего Кодекса.</a:t>
            </a:r>
          </a:p>
          <a:p>
            <a:pPr algn="just"/>
            <a:r>
              <a:rPr lang="ru-RU" sz="2000" b="1" dirty="0">
                <a:solidFill>
                  <a:srgbClr val="C00000"/>
                </a:solidFill>
              </a:rPr>
              <a:t>При принятии обеспечительных мер приглашение направляется после вынесения соответствующего определения.»;</a:t>
            </a:r>
          </a:p>
        </p:txBody>
      </p:sp>
    </p:spTree>
    <p:extLst>
      <p:ext uri="{BB962C8B-B14F-4D97-AF65-F5344CB8AC3E}">
        <p14:creationId xmlns:p14="http://schemas.microsoft.com/office/powerpoint/2010/main" val="1860762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707614" y="91757"/>
            <a:ext cx="8084085" cy="954107"/>
          </a:xfrm>
          <a:prstGeom prst="rect">
            <a:avLst/>
          </a:prstGeom>
          <a:noFill/>
        </p:spPr>
        <p:txBody>
          <a:bodyPr wrap="square" rtlCol="0">
            <a:spAutoFit/>
          </a:bodyPr>
          <a:lstStyle/>
          <a:p>
            <a:pPr algn="just"/>
            <a:r>
              <a:rPr lang="ru-RU" sz="1400" b="1" dirty="0">
                <a:latin typeface="HelveticaNeueCyr" pitchFamily="50" charset="-52"/>
                <a:ea typeface="Helvetica Neue" panose="02000503000000020004" pitchFamily="2" charset="0"/>
                <a:cs typeface="Helvetica Neue" panose="02000503000000020004" pitchFamily="2" charset="0"/>
              </a:rPr>
              <a:t>Закон </a:t>
            </a:r>
            <a:r>
              <a:rPr lang="ru-RU" sz="1400" b="1" dirty="0" smtClean="0">
                <a:latin typeface="HelveticaNeueCyr" pitchFamily="50" charset="-52"/>
                <a:ea typeface="Helvetica Neue" panose="02000503000000020004" pitchFamily="2" charset="0"/>
                <a:cs typeface="Helvetica Neue" panose="02000503000000020004" pitchFamily="2" charset="0"/>
              </a:rPr>
              <a:t>РК от </a:t>
            </a:r>
            <a:r>
              <a:rPr lang="ru-RU" sz="1400" b="1" dirty="0"/>
              <a:t>20 декабря 2021 </a:t>
            </a:r>
            <a:r>
              <a:rPr lang="ru-RU" sz="1400" b="1" dirty="0" smtClean="0"/>
              <a:t>года № </a:t>
            </a:r>
            <a:r>
              <a:rPr lang="ru-RU" sz="1400" b="1" dirty="0"/>
              <a:t>84-VIІ </a:t>
            </a:r>
            <a:r>
              <a:rPr lang="ru-RU" sz="1400" b="1" dirty="0" smtClean="0"/>
              <a:t>ЗРК </a:t>
            </a:r>
            <a:r>
              <a:rPr lang="ru-RU" sz="1400" b="1" dirty="0" smtClean="0">
                <a:latin typeface="HelveticaNeueCyr" pitchFamily="50" charset="-52"/>
                <a:ea typeface="Helvetica Neue" panose="02000503000000020004" pitchFamily="2" charset="0"/>
                <a:cs typeface="Helvetica Neue" panose="02000503000000020004" pitchFamily="2" charset="0"/>
              </a:rPr>
              <a:t>«</a:t>
            </a:r>
            <a:r>
              <a:rPr lang="ru-RU" sz="1400" b="1" dirty="0"/>
              <a:t>О внесении изменений и дополнений в некоторые </a:t>
            </a:r>
            <a:r>
              <a:rPr lang="ru-RU" sz="1400" b="1" dirty="0" smtClean="0"/>
              <a:t>законодательные акты </a:t>
            </a:r>
            <a:r>
              <a:rPr lang="ru-RU" sz="1400" b="1" dirty="0"/>
              <a:t>Республики Казахстан по вопросам </a:t>
            </a:r>
            <a:r>
              <a:rPr lang="ru-RU" sz="1400" b="1" dirty="0" smtClean="0"/>
              <a:t>совершенствования гражданского процессуального законодательства </a:t>
            </a:r>
            <a:r>
              <a:rPr lang="ru-RU" sz="1400" b="1" dirty="0"/>
              <a:t>и </a:t>
            </a:r>
            <a:r>
              <a:rPr lang="ru-RU" sz="1400" b="1" dirty="0" smtClean="0"/>
              <a:t>развития институтов </a:t>
            </a:r>
            <a:r>
              <a:rPr lang="ru-RU" sz="1400" b="1" dirty="0"/>
              <a:t>внесудебного и досудебного урегулирования споров</a:t>
            </a:r>
            <a:r>
              <a:rPr lang="ru-RU" sz="1400" b="1" dirty="0" smtClean="0">
                <a:latin typeface="HelveticaNeueCyr" pitchFamily="50" charset="-52"/>
                <a:ea typeface="Helvetica Neue" panose="02000503000000020004" pitchFamily="2" charset="0"/>
                <a:cs typeface="Helvetica Neue" panose="02000503000000020004" pitchFamily="2" charset="0"/>
              </a:rPr>
              <a:t>»</a:t>
            </a:r>
            <a:endParaRPr lang="ru-RU" sz="14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209161" y="1142485"/>
            <a:ext cx="9373377" cy="3477875"/>
          </a:xfrm>
          <a:prstGeom prst="rect">
            <a:avLst/>
          </a:prstGeom>
          <a:noFill/>
        </p:spPr>
        <p:txBody>
          <a:bodyPr wrap="square" rtlCol="0">
            <a:spAutoFit/>
          </a:bodyPr>
          <a:lstStyle/>
          <a:p>
            <a:pPr algn="just"/>
            <a:r>
              <a:rPr lang="ru-RU" sz="2000" b="1" dirty="0">
                <a:solidFill>
                  <a:srgbClr val="C00000"/>
                </a:solidFill>
              </a:rPr>
              <a:t>часть </a:t>
            </a:r>
            <a:r>
              <a:rPr lang="ru-RU" sz="2000" b="1" dirty="0" smtClean="0">
                <a:solidFill>
                  <a:srgbClr val="C00000"/>
                </a:solidFill>
              </a:rPr>
              <a:t>пятую статьи 196 </a:t>
            </a:r>
            <a:r>
              <a:rPr lang="ru-RU" sz="2000" b="1" dirty="0">
                <a:solidFill>
                  <a:srgbClr val="C00000"/>
                </a:solidFill>
              </a:rPr>
              <a:t>исключить</a:t>
            </a:r>
            <a:r>
              <a:rPr lang="ru-RU" sz="2000" b="1" dirty="0" smtClean="0">
                <a:solidFill>
                  <a:srgbClr val="C00000"/>
                </a:solidFill>
              </a:rPr>
              <a:t>;</a:t>
            </a:r>
          </a:p>
          <a:p>
            <a:pPr algn="just"/>
            <a:endParaRPr lang="ru-RU" sz="2000" b="1" dirty="0">
              <a:solidFill>
                <a:srgbClr val="C00000"/>
              </a:solidFill>
            </a:endParaRPr>
          </a:p>
          <a:p>
            <a:pPr algn="just"/>
            <a:r>
              <a:rPr lang="ru-RU" sz="2000" b="1" dirty="0" smtClean="0">
                <a:solidFill>
                  <a:srgbClr val="C00000"/>
                </a:solidFill>
              </a:rPr>
              <a:t>статью 226 дополнить </a:t>
            </a:r>
            <a:r>
              <a:rPr lang="ru-RU" sz="2000" b="1" dirty="0">
                <a:solidFill>
                  <a:srgbClr val="C00000"/>
                </a:solidFill>
              </a:rPr>
              <a:t>частями 5-1 и 5-2 следующего содержания:</a:t>
            </a:r>
          </a:p>
          <a:p>
            <a:pPr algn="just"/>
            <a:r>
              <a:rPr lang="ru-RU" sz="2000" b="1" dirty="0">
                <a:solidFill>
                  <a:srgbClr val="C00000"/>
                </a:solidFill>
              </a:rPr>
              <a:t>«5-1. Суд вправе ссылаться на правовые позиции суда вышестоящей инстанции, изложенные в решении при рассмотрении однородных дел в соответствии с подсудностью, предусмотренной статьями 27-1 и 28-1 настоящего Кодекса.</a:t>
            </a:r>
          </a:p>
          <a:p>
            <a:pPr algn="just"/>
            <a:r>
              <a:rPr lang="ru-RU" sz="2000" b="1" dirty="0">
                <a:solidFill>
                  <a:srgbClr val="C00000"/>
                </a:solidFill>
              </a:rPr>
              <a:t>5-2. Суд в случае невозможности выполнения положений, изложенных в постановлении суда апелляционной или кассационной инстанции, при новом рассмотрении дела должен привести мотивы их невыполнения</a:t>
            </a:r>
            <a:r>
              <a:rPr lang="ru-RU" sz="2000" b="1" dirty="0" smtClean="0">
                <a:solidFill>
                  <a:srgbClr val="C00000"/>
                </a:solidFill>
              </a:rPr>
              <a:t>.»;</a:t>
            </a:r>
          </a:p>
          <a:p>
            <a:pPr algn="just"/>
            <a:endParaRPr lang="ru-RU" sz="2000" b="1" dirty="0">
              <a:solidFill>
                <a:srgbClr val="C00000"/>
              </a:solidFill>
            </a:endParaRPr>
          </a:p>
          <a:p>
            <a:pPr algn="just"/>
            <a:r>
              <a:rPr lang="ru-RU" sz="2000" b="1" dirty="0" smtClean="0">
                <a:solidFill>
                  <a:srgbClr val="C00000"/>
                </a:solidFill>
              </a:rPr>
              <a:t>Главу 21 </a:t>
            </a:r>
            <a:r>
              <a:rPr lang="ru-RU" sz="2000" b="1" dirty="0">
                <a:solidFill>
                  <a:srgbClr val="C00000"/>
                </a:solidFill>
              </a:rPr>
              <a:t>исключить;</a:t>
            </a:r>
          </a:p>
        </p:txBody>
      </p:sp>
    </p:spTree>
    <p:extLst>
      <p:ext uri="{BB962C8B-B14F-4D97-AF65-F5344CB8AC3E}">
        <p14:creationId xmlns:p14="http://schemas.microsoft.com/office/powerpoint/2010/main" val="39806461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707614" y="91757"/>
            <a:ext cx="8084085" cy="553998"/>
          </a:xfrm>
          <a:prstGeom prst="rect">
            <a:avLst/>
          </a:prstGeom>
          <a:noFill/>
        </p:spPr>
        <p:txBody>
          <a:bodyPr wrap="square" rtlCol="0">
            <a:spAutoFit/>
          </a:bodyPr>
          <a:lstStyle/>
          <a:p>
            <a:pPr algn="just"/>
            <a:r>
              <a:rPr lang="ru-RU" sz="1000" b="1" dirty="0">
                <a:latin typeface="HelveticaNeueCyr" pitchFamily="50" charset="-52"/>
                <a:ea typeface="Helvetica Neue" panose="02000503000000020004" pitchFamily="2" charset="0"/>
                <a:cs typeface="Helvetica Neue" panose="02000503000000020004" pitchFamily="2" charset="0"/>
              </a:rPr>
              <a:t>Закон </a:t>
            </a:r>
            <a:r>
              <a:rPr lang="ru-RU" sz="1000" b="1" dirty="0" smtClean="0">
                <a:latin typeface="HelveticaNeueCyr" pitchFamily="50" charset="-52"/>
                <a:ea typeface="Helvetica Neue" panose="02000503000000020004" pitchFamily="2" charset="0"/>
                <a:cs typeface="Helvetica Neue" panose="02000503000000020004" pitchFamily="2" charset="0"/>
              </a:rPr>
              <a:t>РК от </a:t>
            </a:r>
            <a:r>
              <a:rPr lang="ru-RU" sz="1000" b="1" dirty="0"/>
              <a:t>20 декабря 2021 </a:t>
            </a:r>
            <a:r>
              <a:rPr lang="ru-RU" sz="1000" b="1" dirty="0" smtClean="0"/>
              <a:t>года № </a:t>
            </a:r>
            <a:r>
              <a:rPr lang="ru-RU" sz="1000" b="1" dirty="0"/>
              <a:t>84-VIІ </a:t>
            </a:r>
            <a:r>
              <a:rPr lang="ru-RU" sz="1000" b="1" dirty="0" smtClean="0"/>
              <a:t>ЗРК </a:t>
            </a:r>
            <a:r>
              <a:rPr lang="ru-RU" sz="1000" b="1" dirty="0" smtClean="0">
                <a:latin typeface="HelveticaNeueCyr" pitchFamily="50" charset="-52"/>
                <a:ea typeface="Helvetica Neue" panose="02000503000000020004" pitchFamily="2" charset="0"/>
                <a:cs typeface="Helvetica Neue" panose="02000503000000020004" pitchFamily="2" charset="0"/>
              </a:rPr>
              <a:t>«</a:t>
            </a:r>
            <a:r>
              <a:rPr lang="ru-RU" sz="1000" b="1" dirty="0"/>
              <a:t>О внесении изменений и дополнений в некоторые </a:t>
            </a:r>
            <a:r>
              <a:rPr lang="ru-RU" sz="1000" b="1" dirty="0" smtClean="0"/>
              <a:t>законодательные акты </a:t>
            </a:r>
            <a:r>
              <a:rPr lang="ru-RU" sz="1000" b="1" dirty="0"/>
              <a:t>Республики Казахстан по вопросам </a:t>
            </a:r>
            <a:r>
              <a:rPr lang="ru-RU" sz="1000" b="1" dirty="0" smtClean="0"/>
              <a:t>совершенствования гражданского процессуального законодательства </a:t>
            </a:r>
            <a:r>
              <a:rPr lang="ru-RU" sz="1000" b="1" dirty="0"/>
              <a:t>и </a:t>
            </a:r>
            <a:r>
              <a:rPr lang="ru-RU" sz="1000" b="1" dirty="0" smtClean="0"/>
              <a:t>развития институтов </a:t>
            </a:r>
            <a:r>
              <a:rPr lang="ru-RU" sz="1000" b="1" dirty="0"/>
              <a:t>внесудебного и досудебного урегулирования споров</a:t>
            </a:r>
            <a:r>
              <a:rPr lang="ru-RU" sz="1000" b="1" dirty="0" smtClean="0">
                <a:latin typeface="HelveticaNeueCyr" pitchFamily="50" charset="-52"/>
                <a:ea typeface="Helvetica Neue" panose="02000503000000020004" pitchFamily="2" charset="0"/>
                <a:cs typeface="Helvetica Neue" panose="02000503000000020004" pitchFamily="2" charset="0"/>
              </a:rPr>
              <a:t>»</a:t>
            </a:r>
            <a:endParaRPr lang="ru-RU" sz="10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176271" y="557710"/>
            <a:ext cx="9615429" cy="5047536"/>
          </a:xfrm>
          <a:prstGeom prst="rect">
            <a:avLst/>
          </a:prstGeom>
          <a:noFill/>
        </p:spPr>
        <p:txBody>
          <a:bodyPr wrap="square" rtlCol="0">
            <a:spAutoFit/>
          </a:bodyPr>
          <a:lstStyle/>
          <a:p>
            <a:pPr algn="just"/>
            <a:r>
              <a:rPr lang="ru-RU" sz="1200" b="1" dirty="0">
                <a:solidFill>
                  <a:srgbClr val="C00000"/>
                </a:solidFill>
              </a:rPr>
              <a:t>дополнить главой 21-1 следующего содержания:</a:t>
            </a:r>
          </a:p>
          <a:p>
            <a:pPr algn="just"/>
            <a:r>
              <a:rPr lang="ru-RU" sz="1200" b="1" dirty="0">
                <a:solidFill>
                  <a:srgbClr val="FF0000"/>
                </a:solidFill>
              </a:rPr>
              <a:t>«</a:t>
            </a:r>
            <a:r>
              <a:rPr lang="ru-RU" sz="1200" b="1" dirty="0"/>
              <a:t>Глава 21-1. Упрощенное (письменное) производство</a:t>
            </a:r>
          </a:p>
          <a:p>
            <a:pPr algn="just"/>
            <a:r>
              <a:rPr lang="ru-RU" sz="1400" b="1" dirty="0"/>
              <a:t>Статья 267-1. Порядок упрощенного (письменного) производства</a:t>
            </a:r>
          </a:p>
          <a:p>
            <a:pPr algn="just"/>
            <a:r>
              <a:rPr lang="ru-RU" sz="1400" b="1" dirty="0"/>
              <a:t>1. Дела в порядке упрощенного (письменного) производства рассматриваются судом по правилам главы 14 настоящего Кодекса с особенностями, установленными настоящей главой.</a:t>
            </a:r>
          </a:p>
          <a:p>
            <a:pPr algn="just"/>
            <a:r>
              <a:rPr lang="ru-RU" sz="1400" b="1" dirty="0"/>
              <a:t>2. Дела в порядке упрощенного (письменного) производства рассматриваются судьей в месячный срок со дня принятия иска. Срок рассмотрения дела в порядке упрощенного (письменного) производства продлению не подлежит.</a:t>
            </a:r>
          </a:p>
          <a:p>
            <a:pPr algn="just"/>
            <a:r>
              <a:rPr lang="ru-RU" sz="1400" b="1" dirty="0"/>
              <a:t>3. Суд переходит к рассмотрению дела по правилам искового производства, о чем указывает в определении о подготовке дела к судебному разбирательству, если:</a:t>
            </a:r>
          </a:p>
          <a:p>
            <a:pPr algn="just"/>
            <a:r>
              <a:rPr lang="ru-RU" sz="1400" b="1" dirty="0"/>
              <a:t>1) стороной об этом заявлено ходатайство;</a:t>
            </a:r>
          </a:p>
          <a:p>
            <a:pPr algn="just"/>
            <a:r>
              <a:rPr lang="ru-RU" sz="1400" b="1" dirty="0"/>
              <a:t>2) удовлетворено ходатайство третьего лица о вступлении в дело;</a:t>
            </a:r>
          </a:p>
          <a:p>
            <a:pPr algn="just"/>
            <a:r>
              <a:rPr lang="ru-RU" sz="1400" b="1" dirty="0"/>
              <a:t>3) принят встречный иск;</a:t>
            </a:r>
          </a:p>
          <a:p>
            <a:pPr algn="just"/>
            <a:r>
              <a:rPr lang="ru-RU" sz="1400" b="1" dirty="0"/>
              <a:t>4) судебным актом, принятым по данному делу, могут быть нарушены права и законные интересы других лиц;</a:t>
            </a:r>
          </a:p>
          <a:p>
            <a:pPr algn="just"/>
            <a:r>
              <a:rPr lang="ru-RU" sz="1400" b="1" dirty="0"/>
              <a:t>5) необходимо провести осмотр и исследование доказательств по месту их нахождения, назначить экспертизу или заслушать свидетельские показания;</a:t>
            </a:r>
          </a:p>
          <a:p>
            <a:pPr algn="just"/>
            <a:r>
              <a:rPr lang="ru-RU" sz="1400" b="1" dirty="0"/>
              <a:t>6) необходимо выяснить дополнительные обстоятельства или исследовать дополнительные доказательства.</a:t>
            </a:r>
          </a:p>
          <a:p>
            <a:pPr algn="just"/>
            <a:r>
              <a:rPr lang="ru-RU" sz="1400" b="1" dirty="0"/>
              <a:t>4. В определении о подготовке дела к судебному разбирательству указываются действия, которые подлежат совершению лицами, участвующими в деле, и сроки совершения этих действий. Дело должно быть рассмотрено в сроки, установленные настоящим Кодексом для дел соответствующей категории. Срок рассмотрения дела исчисляется со дня принятия иска.</a:t>
            </a:r>
          </a:p>
          <a:p>
            <a:pPr algn="just"/>
            <a:r>
              <a:rPr lang="ru-RU" sz="1400" b="1" dirty="0"/>
              <a:t>5. Если одновременно заявлены несколько требований, из которых одно или более не подпадает под перечень, указанный в статье 267-2 настоящего Кодекса, и суд не выделит эти требования в отдельное производство, они рассматриваются в порядке, установленном главой 14 настоящего Кодекса.</a:t>
            </a:r>
          </a:p>
        </p:txBody>
      </p:sp>
    </p:spTree>
    <p:extLst>
      <p:ext uri="{BB962C8B-B14F-4D97-AF65-F5344CB8AC3E}">
        <p14:creationId xmlns:p14="http://schemas.microsoft.com/office/powerpoint/2010/main" val="21130363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707614" y="91757"/>
            <a:ext cx="8084085" cy="553998"/>
          </a:xfrm>
          <a:prstGeom prst="rect">
            <a:avLst/>
          </a:prstGeom>
          <a:noFill/>
        </p:spPr>
        <p:txBody>
          <a:bodyPr wrap="square" rtlCol="0">
            <a:spAutoFit/>
          </a:bodyPr>
          <a:lstStyle/>
          <a:p>
            <a:pPr algn="just"/>
            <a:r>
              <a:rPr lang="ru-RU" sz="1000" b="1" dirty="0">
                <a:latin typeface="HelveticaNeueCyr" pitchFamily="50" charset="-52"/>
                <a:ea typeface="Helvetica Neue" panose="02000503000000020004" pitchFamily="2" charset="0"/>
                <a:cs typeface="Helvetica Neue" panose="02000503000000020004" pitchFamily="2" charset="0"/>
              </a:rPr>
              <a:t>Закон </a:t>
            </a:r>
            <a:r>
              <a:rPr lang="ru-RU" sz="1000" b="1" dirty="0" smtClean="0">
                <a:latin typeface="HelveticaNeueCyr" pitchFamily="50" charset="-52"/>
                <a:ea typeface="Helvetica Neue" panose="02000503000000020004" pitchFamily="2" charset="0"/>
                <a:cs typeface="Helvetica Neue" panose="02000503000000020004" pitchFamily="2" charset="0"/>
              </a:rPr>
              <a:t>РК от </a:t>
            </a:r>
            <a:r>
              <a:rPr lang="ru-RU" sz="1000" b="1" dirty="0"/>
              <a:t>20 декабря 2021 </a:t>
            </a:r>
            <a:r>
              <a:rPr lang="ru-RU" sz="1000" b="1" dirty="0" smtClean="0"/>
              <a:t>года № </a:t>
            </a:r>
            <a:r>
              <a:rPr lang="ru-RU" sz="1000" b="1" dirty="0"/>
              <a:t>84-VIІ </a:t>
            </a:r>
            <a:r>
              <a:rPr lang="ru-RU" sz="1000" b="1" dirty="0" smtClean="0"/>
              <a:t>ЗРК </a:t>
            </a:r>
            <a:r>
              <a:rPr lang="ru-RU" sz="1000" b="1" dirty="0" smtClean="0">
                <a:latin typeface="HelveticaNeueCyr" pitchFamily="50" charset="-52"/>
                <a:ea typeface="Helvetica Neue" panose="02000503000000020004" pitchFamily="2" charset="0"/>
                <a:cs typeface="Helvetica Neue" panose="02000503000000020004" pitchFamily="2" charset="0"/>
              </a:rPr>
              <a:t>«</a:t>
            </a:r>
            <a:r>
              <a:rPr lang="ru-RU" sz="1000" b="1" dirty="0"/>
              <a:t>О внесении изменений и дополнений в некоторые </a:t>
            </a:r>
            <a:r>
              <a:rPr lang="ru-RU" sz="1000" b="1" dirty="0" smtClean="0"/>
              <a:t>законодательные акты </a:t>
            </a:r>
            <a:r>
              <a:rPr lang="ru-RU" sz="1000" b="1" dirty="0"/>
              <a:t>Республики Казахстан по вопросам </a:t>
            </a:r>
            <a:r>
              <a:rPr lang="ru-RU" sz="1000" b="1" dirty="0" smtClean="0"/>
              <a:t>совершенствования гражданского процессуального законодательства </a:t>
            </a:r>
            <a:r>
              <a:rPr lang="ru-RU" sz="1000" b="1" dirty="0"/>
              <a:t>и </a:t>
            </a:r>
            <a:r>
              <a:rPr lang="ru-RU" sz="1000" b="1" dirty="0" smtClean="0"/>
              <a:t>развития институтов </a:t>
            </a:r>
            <a:r>
              <a:rPr lang="ru-RU" sz="1000" b="1" dirty="0"/>
              <a:t>внесудебного и досудебного урегулирования споров</a:t>
            </a:r>
            <a:r>
              <a:rPr lang="ru-RU" sz="1000" b="1" dirty="0" smtClean="0">
                <a:latin typeface="HelveticaNeueCyr" pitchFamily="50" charset="-52"/>
                <a:ea typeface="Helvetica Neue" panose="02000503000000020004" pitchFamily="2" charset="0"/>
                <a:cs typeface="Helvetica Neue" panose="02000503000000020004" pitchFamily="2" charset="0"/>
              </a:rPr>
              <a:t>»</a:t>
            </a:r>
            <a:endParaRPr lang="ru-RU" sz="10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176270" y="742376"/>
            <a:ext cx="9615429" cy="4247317"/>
          </a:xfrm>
          <a:prstGeom prst="rect">
            <a:avLst/>
          </a:prstGeom>
          <a:noFill/>
        </p:spPr>
        <p:txBody>
          <a:bodyPr wrap="square" rtlCol="0">
            <a:spAutoFit/>
          </a:bodyPr>
          <a:lstStyle/>
          <a:p>
            <a:pPr algn="just"/>
            <a:r>
              <a:rPr lang="ru-RU" sz="1400" b="1" dirty="0">
                <a:solidFill>
                  <a:srgbClr val="C00000"/>
                </a:solidFill>
              </a:rPr>
              <a:t>дополнить главой 21-1 следующего содержания:</a:t>
            </a:r>
          </a:p>
          <a:p>
            <a:pPr algn="just"/>
            <a:r>
              <a:rPr lang="ru-RU" sz="1600" b="1" dirty="0"/>
              <a:t>Статья 267-2. Дела, рассматриваемые в порядке упрощенного (письменного) производства</a:t>
            </a:r>
          </a:p>
          <a:p>
            <a:pPr algn="just"/>
            <a:r>
              <a:rPr lang="ru-RU" sz="1600" b="1" dirty="0"/>
              <a:t>1. В порядке упрощенного (письменного) производства подлежат рассмотрению дела:</a:t>
            </a:r>
          </a:p>
          <a:p>
            <a:pPr algn="just"/>
            <a:r>
              <a:rPr lang="ru-RU" sz="1600" b="1" dirty="0"/>
              <a:t>1) по искам о взыскании денег, если цена иска не превышает для юридических лиц двух тысяч месячных расчетных показателей, для индивидуальных предпринимателей, граждан - одной тысячи месячных расчетных показателей;</a:t>
            </a:r>
          </a:p>
          <a:p>
            <a:pPr algn="just"/>
            <a:r>
              <a:rPr lang="ru-RU" sz="1600" b="1" dirty="0"/>
              <a:t>2) независимо от цены иска по искам, основанным на представленных истцом документах, устанавливающих денежные обязательства ответчика, и (или) на документах, подтверждающих задолженность по договору.</a:t>
            </a:r>
          </a:p>
          <a:p>
            <a:pPr algn="just"/>
            <a:r>
              <a:rPr lang="ru-RU" sz="1600" b="1" dirty="0">
                <a:solidFill>
                  <a:srgbClr val="C00000"/>
                </a:solidFill>
              </a:rPr>
              <a:t>2. В порядке упрощенного (письменного) производства по ходатайству сторон или по инициативе суда могут быть рассмотрены иные дела искового производства, если не имеется обстоятельств, указанных в подпунктах 1), 2), 3) и 4) части третьей статьи 267-1 настоящего Кодекса.</a:t>
            </a:r>
          </a:p>
          <a:p>
            <a:pPr algn="just"/>
            <a:r>
              <a:rPr lang="ru-RU" sz="1600" b="1" dirty="0">
                <a:solidFill>
                  <a:srgbClr val="C00000"/>
                </a:solidFill>
              </a:rPr>
              <a:t>3. В порядке упрощенного (письменного) производства не подлежат рассмотрению дела по спорам, затрагивающим права детей, за исключением споров о взыскании алиментов.</a:t>
            </a:r>
          </a:p>
          <a:p>
            <a:pPr algn="just"/>
            <a:r>
              <a:rPr lang="ru-RU" sz="1600" b="1" dirty="0"/>
              <a:t>4. При предъявлении исковых требований, перечисленных в части первой настоящей статьи, без указания на рассмотрение их в упрощенном (письменном) производстве они рассматриваются по правилам настоящей главы.</a:t>
            </a:r>
          </a:p>
        </p:txBody>
      </p:sp>
    </p:spTree>
    <p:extLst>
      <p:ext uri="{BB962C8B-B14F-4D97-AF65-F5344CB8AC3E}">
        <p14:creationId xmlns:p14="http://schemas.microsoft.com/office/powerpoint/2010/main" val="35166308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707614" y="91757"/>
            <a:ext cx="8084085" cy="553998"/>
          </a:xfrm>
          <a:prstGeom prst="rect">
            <a:avLst/>
          </a:prstGeom>
          <a:noFill/>
        </p:spPr>
        <p:txBody>
          <a:bodyPr wrap="square" rtlCol="0">
            <a:spAutoFit/>
          </a:bodyPr>
          <a:lstStyle/>
          <a:p>
            <a:pPr algn="just"/>
            <a:r>
              <a:rPr lang="ru-RU" sz="1000" b="1" dirty="0">
                <a:latin typeface="HelveticaNeueCyr" pitchFamily="50" charset="-52"/>
                <a:ea typeface="Helvetica Neue" panose="02000503000000020004" pitchFamily="2" charset="0"/>
                <a:cs typeface="Helvetica Neue" panose="02000503000000020004" pitchFamily="2" charset="0"/>
              </a:rPr>
              <a:t>Закон </a:t>
            </a:r>
            <a:r>
              <a:rPr lang="ru-RU" sz="1000" b="1" dirty="0" smtClean="0">
                <a:latin typeface="HelveticaNeueCyr" pitchFamily="50" charset="-52"/>
                <a:ea typeface="Helvetica Neue" panose="02000503000000020004" pitchFamily="2" charset="0"/>
                <a:cs typeface="Helvetica Neue" panose="02000503000000020004" pitchFamily="2" charset="0"/>
              </a:rPr>
              <a:t>РК от </a:t>
            </a:r>
            <a:r>
              <a:rPr lang="ru-RU" sz="1000" b="1" dirty="0"/>
              <a:t>20 декабря 2021 </a:t>
            </a:r>
            <a:r>
              <a:rPr lang="ru-RU" sz="1000" b="1" dirty="0" smtClean="0"/>
              <a:t>года № </a:t>
            </a:r>
            <a:r>
              <a:rPr lang="ru-RU" sz="1000" b="1" dirty="0"/>
              <a:t>84-VIІ </a:t>
            </a:r>
            <a:r>
              <a:rPr lang="ru-RU" sz="1000" b="1" dirty="0" smtClean="0"/>
              <a:t>ЗРК </a:t>
            </a:r>
            <a:r>
              <a:rPr lang="ru-RU" sz="1000" b="1" dirty="0" smtClean="0">
                <a:latin typeface="HelveticaNeueCyr" pitchFamily="50" charset="-52"/>
                <a:ea typeface="Helvetica Neue" panose="02000503000000020004" pitchFamily="2" charset="0"/>
                <a:cs typeface="Helvetica Neue" panose="02000503000000020004" pitchFamily="2" charset="0"/>
              </a:rPr>
              <a:t>«</a:t>
            </a:r>
            <a:r>
              <a:rPr lang="ru-RU" sz="1000" b="1" dirty="0"/>
              <a:t>О внесении изменений и дополнений в некоторые </a:t>
            </a:r>
            <a:r>
              <a:rPr lang="ru-RU" sz="1000" b="1" dirty="0" smtClean="0"/>
              <a:t>законодательные акты </a:t>
            </a:r>
            <a:r>
              <a:rPr lang="ru-RU" sz="1000" b="1" dirty="0"/>
              <a:t>Республики Казахстан по вопросам </a:t>
            </a:r>
            <a:r>
              <a:rPr lang="ru-RU" sz="1000" b="1" dirty="0" smtClean="0"/>
              <a:t>совершенствования гражданского процессуального законодательства </a:t>
            </a:r>
            <a:r>
              <a:rPr lang="ru-RU" sz="1000" b="1" dirty="0"/>
              <a:t>и </a:t>
            </a:r>
            <a:r>
              <a:rPr lang="ru-RU" sz="1000" b="1" dirty="0" smtClean="0"/>
              <a:t>развития институтов </a:t>
            </a:r>
            <a:r>
              <a:rPr lang="ru-RU" sz="1000" b="1" dirty="0"/>
              <a:t>внесудебного и досудебного урегулирования споров</a:t>
            </a:r>
            <a:r>
              <a:rPr lang="ru-RU" sz="1000" b="1" dirty="0" smtClean="0">
                <a:latin typeface="HelveticaNeueCyr" pitchFamily="50" charset="-52"/>
                <a:ea typeface="Helvetica Neue" panose="02000503000000020004" pitchFamily="2" charset="0"/>
                <a:cs typeface="Helvetica Neue" panose="02000503000000020004" pitchFamily="2" charset="0"/>
              </a:rPr>
              <a:t>»</a:t>
            </a:r>
            <a:endParaRPr lang="ru-RU" sz="10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176270" y="742376"/>
            <a:ext cx="9615429" cy="4401205"/>
          </a:xfrm>
          <a:prstGeom prst="rect">
            <a:avLst/>
          </a:prstGeom>
          <a:noFill/>
        </p:spPr>
        <p:txBody>
          <a:bodyPr wrap="square" rtlCol="0">
            <a:spAutoFit/>
          </a:bodyPr>
          <a:lstStyle/>
          <a:p>
            <a:pPr algn="just"/>
            <a:r>
              <a:rPr lang="ru-RU" sz="1400" b="1" dirty="0">
                <a:solidFill>
                  <a:srgbClr val="C00000"/>
                </a:solidFill>
              </a:rPr>
              <a:t>дополнить главой 21-1 следующего содержания</a:t>
            </a:r>
            <a:r>
              <a:rPr lang="ru-RU" sz="1400" b="1" dirty="0" smtClean="0">
                <a:solidFill>
                  <a:srgbClr val="C00000"/>
                </a:solidFill>
              </a:rPr>
              <a:t>:</a:t>
            </a:r>
          </a:p>
          <a:p>
            <a:pPr algn="just"/>
            <a:endParaRPr lang="ru-RU" sz="1400" b="1" dirty="0">
              <a:solidFill>
                <a:srgbClr val="C00000"/>
              </a:solidFill>
            </a:endParaRPr>
          </a:p>
          <a:p>
            <a:pPr algn="just"/>
            <a:r>
              <a:rPr lang="ru-RU" sz="1200" b="1" dirty="0"/>
              <a:t>Статья 267-3. Особенности рассмотрения дел в порядке упрощенного (письменного) производства</a:t>
            </a:r>
          </a:p>
          <a:p>
            <a:pPr algn="just"/>
            <a:r>
              <a:rPr lang="ru-RU" sz="1200" b="1" dirty="0"/>
              <a:t>1. Иск должен соответствовать по форме и содержанию требованиям статей 148 и 149 настоящего Кодекса.</a:t>
            </a:r>
          </a:p>
          <a:p>
            <a:pPr algn="just"/>
            <a:r>
              <a:rPr lang="ru-RU" sz="1200" b="1" dirty="0"/>
              <a:t>2. Суд уведомляет стороны о рассмотрении дела в упрощенном (письменном) производстве не позднее следующего рабочего дня со дня его принятия по адресу электронной почты или абонентскому номеру сотовой связи, а также с использованием иных средств связи, обеспечивающих фиксирование уведомления.</a:t>
            </a:r>
          </a:p>
          <a:p>
            <a:pPr algn="just"/>
            <a:r>
              <a:rPr lang="ru-RU" sz="1200" b="1" dirty="0">
                <a:solidFill>
                  <a:srgbClr val="C00000"/>
                </a:solidFill>
              </a:rPr>
              <a:t>В уведомлении суд указывает о праве сторон на урегулирование спора в рамках примирительных процедур, а также о праве взаимно раскрыть и представить доказательства в соответствии с частями первой и второй статьи 73 настоящего Кодекса.</a:t>
            </a:r>
          </a:p>
          <a:p>
            <a:pPr algn="just"/>
            <a:r>
              <a:rPr lang="ru-RU" sz="1200" b="1" dirty="0"/>
              <a:t>3. Стороны, не согласные с рассмотрением дела в упрощенном (письменном) производстве, вправе в течение пятнадцати рабочих дней со дня получения уведомления представить в суд ходатайство о рассмотрении спора по правилам искового производства в общем порядке, а ответчик - отзыв (возражение) на иск с приложением документов и доказательств.</a:t>
            </a:r>
          </a:p>
          <a:p>
            <a:pPr algn="just"/>
            <a:r>
              <a:rPr lang="ru-RU" sz="1200" b="1" dirty="0"/>
              <a:t>4. Ходатайство о рассмотрении спора в общем порядке, поступившее в суд после вынесения решения, принимается и рассматривается как заявление об отмене этого решения.</a:t>
            </a:r>
          </a:p>
          <a:p>
            <a:pPr algn="just"/>
            <a:r>
              <a:rPr lang="ru-RU" sz="1200" b="1" dirty="0"/>
              <a:t>5. Суд рассматривает дело в порядке упрощенного (письменного) производства в электронном формате без вызова сторон после истечения сроков, установленных судом для представления отзыва, доказательств и иных документов.</a:t>
            </a:r>
          </a:p>
          <a:p>
            <a:pPr algn="just"/>
            <a:r>
              <a:rPr lang="ru-RU" sz="1200" b="1" dirty="0"/>
              <a:t>6. </a:t>
            </a:r>
            <a:r>
              <a:rPr lang="ru-RU" sz="1200" b="1" dirty="0">
                <a:solidFill>
                  <a:srgbClr val="C00000"/>
                </a:solidFill>
              </a:rPr>
              <a:t>Суд вправе провести отдельные процессуальные действия, предусмотренные подпунктами 5) и 6) части третьей статьи 267-1 настоящего Кодекса, при соблюдении сроков, установленных частью второй статьи 267-1 настоящего Кодекса.</a:t>
            </a:r>
          </a:p>
          <a:p>
            <a:pPr algn="just"/>
            <a:r>
              <a:rPr lang="ru-RU" sz="1200" b="1" dirty="0">
                <a:solidFill>
                  <a:srgbClr val="C00000"/>
                </a:solidFill>
              </a:rPr>
              <a:t>После проведения отдельных процессуальных действий дальнейшее осуществление упрощенного (письменного) производства продолжается без вынесения дополнительных определений.</a:t>
            </a:r>
          </a:p>
          <a:p>
            <a:pPr algn="just"/>
            <a:r>
              <a:rPr lang="ru-RU" sz="1200" b="1" dirty="0"/>
              <a:t>7. Суд исследует изложенные в представленных сторонами документах объяснения, возражения и (или) доводы и принимает решение.</a:t>
            </a:r>
          </a:p>
          <a:p>
            <a:pPr algn="just"/>
            <a:r>
              <a:rPr lang="ru-RU" sz="1200" b="1" dirty="0"/>
              <a:t>8. При рассмотрении дела в порядке упрощенного (письменного) производства не применяются правила, предусмотренные главой 26 и статьей 198 настоящего Кодекса.</a:t>
            </a:r>
          </a:p>
        </p:txBody>
      </p:sp>
    </p:spTree>
    <p:extLst>
      <p:ext uri="{BB962C8B-B14F-4D97-AF65-F5344CB8AC3E}">
        <p14:creationId xmlns:p14="http://schemas.microsoft.com/office/powerpoint/2010/main" val="23011454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707614" y="91757"/>
            <a:ext cx="8084085" cy="553998"/>
          </a:xfrm>
          <a:prstGeom prst="rect">
            <a:avLst/>
          </a:prstGeom>
          <a:noFill/>
        </p:spPr>
        <p:txBody>
          <a:bodyPr wrap="square" rtlCol="0">
            <a:spAutoFit/>
          </a:bodyPr>
          <a:lstStyle/>
          <a:p>
            <a:pPr algn="just"/>
            <a:r>
              <a:rPr lang="ru-RU" sz="1000" b="1" dirty="0">
                <a:latin typeface="HelveticaNeueCyr" pitchFamily="50" charset="-52"/>
                <a:ea typeface="Helvetica Neue" panose="02000503000000020004" pitchFamily="2" charset="0"/>
                <a:cs typeface="Helvetica Neue" panose="02000503000000020004" pitchFamily="2" charset="0"/>
              </a:rPr>
              <a:t>Закон </a:t>
            </a:r>
            <a:r>
              <a:rPr lang="ru-RU" sz="1000" b="1" dirty="0" smtClean="0">
                <a:latin typeface="HelveticaNeueCyr" pitchFamily="50" charset="-52"/>
                <a:ea typeface="Helvetica Neue" panose="02000503000000020004" pitchFamily="2" charset="0"/>
                <a:cs typeface="Helvetica Neue" panose="02000503000000020004" pitchFamily="2" charset="0"/>
              </a:rPr>
              <a:t>РК от </a:t>
            </a:r>
            <a:r>
              <a:rPr lang="ru-RU" sz="1000" b="1" dirty="0"/>
              <a:t>20 декабря 2021 </a:t>
            </a:r>
            <a:r>
              <a:rPr lang="ru-RU" sz="1000" b="1" dirty="0" smtClean="0"/>
              <a:t>года № </a:t>
            </a:r>
            <a:r>
              <a:rPr lang="ru-RU" sz="1000" b="1" dirty="0"/>
              <a:t>84-VIІ </a:t>
            </a:r>
            <a:r>
              <a:rPr lang="ru-RU" sz="1000" b="1" dirty="0" smtClean="0"/>
              <a:t>ЗРК </a:t>
            </a:r>
            <a:r>
              <a:rPr lang="ru-RU" sz="1000" b="1" dirty="0" smtClean="0">
                <a:latin typeface="HelveticaNeueCyr" pitchFamily="50" charset="-52"/>
                <a:ea typeface="Helvetica Neue" panose="02000503000000020004" pitchFamily="2" charset="0"/>
                <a:cs typeface="Helvetica Neue" panose="02000503000000020004" pitchFamily="2" charset="0"/>
              </a:rPr>
              <a:t>«</a:t>
            </a:r>
            <a:r>
              <a:rPr lang="ru-RU" sz="1000" b="1" dirty="0"/>
              <a:t>О внесении изменений и дополнений в некоторые </a:t>
            </a:r>
            <a:r>
              <a:rPr lang="ru-RU" sz="1000" b="1" dirty="0" smtClean="0"/>
              <a:t>законодательные акты </a:t>
            </a:r>
            <a:r>
              <a:rPr lang="ru-RU" sz="1000" b="1" dirty="0"/>
              <a:t>Республики Казахстан по вопросам </a:t>
            </a:r>
            <a:r>
              <a:rPr lang="ru-RU" sz="1000" b="1" dirty="0" smtClean="0"/>
              <a:t>совершенствования гражданского процессуального законодательства </a:t>
            </a:r>
            <a:r>
              <a:rPr lang="ru-RU" sz="1000" b="1" dirty="0"/>
              <a:t>и </a:t>
            </a:r>
            <a:r>
              <a:rPr lang="ru-RU" sz="1000" b="1" dirty="0" smtClean="0"/>
              <a:t>развития институтов </a:t>
            </a:r>
            <a:r>
              <a:rPr lang="ru-RU" sz="1000" b="1" dirty="0"/>
              <a:t>внесудебного и досудебного урегулирования споров</a:t>
            </a:r>
            <a:r>
              <a:rPr lang="ru-RU" sz="1000" b="1" dirty="0" smtClean="0">
                <a:latin typeface="HelveticaNeueCyr" pitchFamily="50" charset="-52"/>
                <a:ea typeface="Helvetica Neue" panose="02000503000000020004" pitchFamily="2" charset="0"/>
                <a:cs typeface="Helvetica Neue" panose="02000503000000020004" pitchFamily="2" charset="0"/>
              </a:rPr>
              <a:t>»</a:t>
            </a:r>
            <a:endParaRPr lang="ru-RU" sz="10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176271" y="645755"/>
            <a:ext cx="9615429" cy="4693593"/>
          </a:xfrm>
          <a:prstGeom prst="rect">
            <a:avLst/>
          </a:prstGeom>
          <a:noFill/>
        </p:spPr>
        <p:txBody>
          <a:bodyPr wrap="square" rtlCol="0">
            <a:spAutoFit/>
          </a:bodyPr>
          <a:lstStyle/>
          <a:p>
            <a:pPr algn="just"/>
            <a:r>
              <a:rPr lang="ru-RU" sz="1300" b="1" dirty="0">
                <a:solidFill>
                  <a:srgbClr val="C00000"/>
                </a:solidFill>
              </a:rPr>
              <a:t>дополнить главой 21-1 следующего содержания</a:t>
            </a:r>
            <a:r>
              <a:rPr lang="ru-RU" sz="1300" b="1" dirty="0" smtClean="0">
                <a:solidFill>
                  <a:srgbClr val="C00000"/>
                </a:solidFill>
              </a:rPr>
              <a:t>:</a:t>
            </a:r>
          </a:p>
          <a:p>
            <a:pPr algn="just"/>
            <a:r>
              <a:rPr lang="ru-RU" sz="1300" b="1" dirty="0"/>
              <a:t>Статья 267-4. Решение по делу, рассмотренному в порядке упрощенного (письменного) производства</a:t>
            </a:r>
          </a:p>
          <a:p>
            <a:pPr algn="just"/>
            <a:r>
              <a:rPr lang="ru-RU" sz="1300" b="1" dirty="0"/>
              <a:t>1. По делу, рассмотренному в порядке упрощенного (письменного) производства, суд выносит решение, которое состоит из вводной и резолютивной частей. Копия решения суда высылается сторонам с использованием средств связи, обеспечивающих фиксирование ее получения, либо выдается не позднее трех рабочих дней со дня вынесения решения.</a:t>
            </a:r>
          </a:p>
          <a:p>
            <a:pPr algn="just"/>
            <a:r>
              <a:rPr lang="ru-RU" sz="1300" b="1" dirty="0"/>
              <a:t>Суд по письменному ходатайству стороны, заявленному до вступления решения в законную силу, либо по своей инициативе изготавливает решение, состоящее из вводной, мотивировочной и резолютивной частей.</a:t>
            </a:r>
          </a:p>
          <a:p>
            <a:pPr algn="just"/>
            <a:r>
              <a:rPr lang="ru-RU" sz="1300" b="1" dirty="0"/>
              <a:t>2. Ответчик вправе подать в суд, вынесший решение в порядке упрощенного (письменного) производства, заявление об отмене этого решения в течение пяти рабочих дней со дня получения копии решения суда. Заявление подается в случае, если ответчик не был извещен надлежащим образом о поступлении иска и рассмотрении его в упрощенном (письменном) производстве и не смог представить отзыв, а также доказательства, которые могут повлиять на содержание решения.</a:t>
            </a:r>
          </a:p>
          <a:p>
            <a:pPr algn="just"/>
            <a:r>
              <a:rPr lang="ru-RU" sz="1300" b="1" dirty="0">
                <a:solidFill>
                  <a:srgbClr val="C00000"/>
                </a:solidFill>
              </a:rPr>
              <a:t>3. Заявление об отмене решения рассматривается судом в течение десяти рабочих дней со дня его поступления в суд.</a:t>
            </a:r>
          </a:p>
          <a:p>
            <a:pPr algn="just"/>
            <a:r>
              <a:rPr lang="ru-RU" sz="1300" b="1" dirty="0">
                <a:solidFill>
                  <a:srgbClr val="C00000"/>
                </a:solidFill>
              </a:rPr>
              <a:t>При наличии совокупности оснований, указанных в части второй настоящей статьи, суд выносит определение об отмене решения с возобновлением рассмотрения дела по существу, которое обжалованию не подлежит.</a:t>
            </a:r>
          </a:p>
          <a:p>
            <a:pPr algn="just"/>
            <a:r>
              <a:rPr lang="ru-RU" sz="1300" b="1" dirty="0"/>
              <a:t>В случае отказа в отмене решения суд выносит определение об отказе в удовлетворении заявления.</a:t>
            </a:r>
          </a:p>
          <a:p>
            <a:pPr algn="just"/>
            <a:r>
              <a:rPr lang="ru-RU" sz="1300" b="1" dirty="0"/>
              <a:t>Судья вместе с определением об отказе в отмене решения обязан выдать сторонам решение, состоящее из вводной, мотивировочной и резолютивной частей, если ранее такое решение не выдавалось.</a:t>
            </a:r>
          </a:p>
          <a:p>
            <a:pPr algn="just"/>
            <a:r>
              <a:rPr lang="ru-RU" sz="1300" b="1" dirty="0"/>
              <a:t>4. На решение может быть подана апелляционная жалоба, принесено апелляционное ходатайство прокурором по истечении срока на подачу заявления об отмене этого решения, а в случае, если заявление подано, - в месячный срок после вынесения судом определения об отказе в удовлетворении этого заявления.</a:t>
            </a:r>
          </a:p>
          <a:p>
            <a:pPr algn="just"/>
            <a:r>
              <a:rPr lang="ru-RU" sz="1300" b="1" dirty="0"/>
              <a:t>5. В порядке упрощенного (письменного) производства может быть прекращено производство по делу, оставлено заявление без рассмотрения по основаниям, установленным статьями 277 и 279 настоящего Кодекса, по представленным сторонами документам без вызова сторон.»;</a:t>
            </a:r>
          </a:p>
        </p:txBody>
      </p:sp>
    </p:spTree>
    <p:extLst>
      <p:ext uri="{BB962C8B-B14F-4D97-AF65-F5344CB8AC3E}">
        <p14:creationId xmlns:p14="http://schemas.microsoft.com/office/powerpoint/2010/main" val="21370478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707614" y="91757"/>
            <a:ext cx="8084085" cy="553998"/>
          </a:xfrm>
          <a:prstGeom prst="rect">
            <a:avLst/>
          </a:prstGeom>
          <a:noFill/>
        </p:spPr>
        <p:txBody>
          <a:bodyPr wrap="square" rtlCol="0">
            <a:spAutoFit/>
          </a:bodyPr>
          <a:lstStyle/>
          <a:p>
            <a:pPr algn="just"/>
            <a:r>
              <a:rPr lang="ru-RU" sz="1000" b="1" dirty="0">
                <a:latin typeface="HelveticaNeueCyr" pitchFamily="50" charset="-52"/>
                <a:ea typeface="Helvetica Neue" panose="02000503000000020004" pitchFamily="2" charset="0"/>
                <a:cs typeface="Helvetica Neue" panose="02000503000000020004" pitchFamily="2" charset="0"/>
              </a:rPr>
              <a:t>Закон </a:t>
            </a:r>
            <a:r>
              <a:rPr lang="ru-RU" sz="1000" b="1" dirty="0" smtClean="0">
                <a:latin typeface="HelveticaNeueCyr" pitchFamily="50" charset="-52"/>
                <a:ea typeface="Helvetica Neue" panose="02000503000000020004" pitchFamily="2" charset="0"/>
                <a:cs typeface="Helvetica Neue" panose="02000503000000020004" pitchFamily="2" charset="0"/>
              </a:rPr>
              <a:t>РК от </a:t>
            </a:r>
            <a:r>
              <a:rPr lang="ru-RU" sz="1000" b="1" dirty="0"/>
              <a:t>20 декабря 2021 </a:t>
            </a:r>
            <a:r>
              <a:rPr lang="ru-RU" sz="1000" b="1" dirty="0" smtClean="0"/>
              <a:t>года № </a:t>
            </a:r>
            <a:r>
              <a:rPr lang="ru-RU" sz="1000" b="1" dirty="0"/>
              <a:t>84-VIІ </a:t>
            </a:r>
            <a:r>
              <a:rPr lang="ru-RU" sz="1000" b="1" dirty="0" smtClean="0"/>
              <a:t>ЗРК </a:t>
            </a:r>
            <a:r>
              <a:rPr lang="ru-RU" sz="1000" b="1" dirty="0" smtClean="0">
                <a:latin typeface="HelveticaNeueCyr" pitchFamily="50" charset="-52"/>
                <a:ea typeface="Helvetica Neue" panose="02000503000000020004" pitchFamily="2" charset="0"/>
                <a:cs typeface="Helvetica Neue" panose="02000503000000020004" pitchFamily="2" charset="0"/>
              </a:rPr>
              <a:t>«</a:t>
            </a:r>
            <a:r>
              <a:rPr lang="ru-RU" sz="1000" b="1" dirty="0"/>
              <a:t>О внесении изменений и дополнений в некоторые </a:t>
            </a:r>
            <a:r>
              <a:rPr lang="ru-RU" sz="1000" b="1" dirty="0" smtClean="0"/>
              <a:t>законодательные акты </a:t>
            </a:r>
            <a:r>
              <a:rPr lang="ru-RU" sz="1000" b="1" dirty="0"/>
              <a:t>Республики Казахстан по вопросам </a:t>
            </a:r>
            <a:r>
              <a:rPr lang="ru-RU" sz="1000" b="1" dirty="0" smtClean="0"/>
              <a:t>совершенствования гражданского процессуального законодательства </a:t>
            </a:r>
            <a:r>
              <a:rPr lang="ru-RU" sz="1000" b="1" dirty="0"/>
              <a:t>и </a:t>
            </a:r>
            <a:r>
              <a:rPr lang="ru-RU" sz="1000" b="1" dirty="0" smtClean="0"/>
              <a:t>развития институтов </a:t>
            </a:r>
            <a:r>
              <a:rPr lang="ru-RU" sz="1000" b="1" dirty="0"/>
              <a:t>внесудебного и досудебного урегулирования споров</a:t>
            </a:r>
            <a:r>
              <a:rPr lang="ru-RU" sz="1000" b="1" dirty="0" smtClean="0">
                <a:latin typeface="HelveticaNeueCyr" pitchFamily="50" charset="-52"/>
                <a:ea typeface="Helvetica Neue" panose="02000503000000020004" pitchFamily="2" charset="0"/>
                <a:cs typeface="Helvetica Neue" panose="02000503000000020004" pitchFamily="2" charset="0"/>
              </a:rPr>
              <a:t>»</a:t>
            </a:r>
            <a:endParaRPr lang="ru-RU" sz="10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176271" y="645755"/>
            <a:ext cx="9615429" cy="4401205"/>
          </a:xfrm>
          <a:prstGeom prst="rect">
            <a:avLst/>
          </a:prstGeom>
          <a:noFill/>
        </p:spPr>
        <p:txBody>
          <a:bodyPr wrap="square" rtlCol="0">
            <a:spAutoFit/>
          </a:bodyPr>
          <a:lstStyle/>
          <a:p>
            <a:pPr algn="just"/>
            <a:r>
              <a:rPr lang="ru-RU" sz="2000" b="1" dirty="0" smtClean="0">
                <a:solidFill>
                  <a:srgbClr val="C00000"/>
                </a:solidFill>
              </a:rPr>
              <a:t>статью 273 дополнить </a:t>
            </a:r>
            <a:r>
              <a:rPr lang="ru-RU" sz="2000" b="1" dirty="0">
                <a:solidFill>
                  <a:srgbClr val="C00000"/>
                </a:solidFill>
              </a:rPr>
              <a:t>подпунктом 1-1) следующего содержания:</a:t>
            </a:r>
          </a:p>
          <a:p>
            <a:pPr algn="just"/>
            <a:r>
              <a:rPr lang="ru-RU" sz="2000" b="1" dirty="0">
                <a:solidFill>
                  <a:srgbClr val="C00000"/>
                </a:solidFill>
              </a:rPr>
              <a:t>«1-1) действия непреодолимой силы, временно препятствующей дальнейшему производству по делу.</a:t>
            </a:r>
          </a:p>
          <a:p>
            <a:pPr algn="just"/>
            <a:r>
              <a:rPr lang="ru-RU" sz="2000" b="1" dirty="0">
                <a:solidFill>
                  <a:srgbClr val="C00000"/>
                </a:solidFill>
              </a:rPr>
              <a:t>Под действиями непреодолимой силы, временно препятствующей дальнейшему производству по делу, следует понимать введение чрезвычайного положения, угрозу или возникновение чрезвычайной ситуации природного и техногенного характера</a:t>
            </a:r>
            <a:r>
              <a:rPr lang="ru-RU" sz="2000" b="1" dirty="0" smtClean="0">
                <a:solidFill>
                  <a:srgbClr val="C00000"/>
                </a:solidFill>
              </a:rPr>
              <a:t>;»;</a:t>
            </a:r>
          </a:p>
          <a:p>
            <a:pPr algn="just"/>
            <a:endParaRPr lang="ru-RU" sz="2000" b="1" dirty="0">
              <a:solidFill>
                <a:srgbClr val="C00000"/>
              </a:solidFill>
            </a:endParaRPr>
          </a:p>
          <a:p>
            <a:pPr algn="just"/>
            <a:r>
              <a:rPr lang="ru-RU" sz="2000" b="1" dirty="0" smtClean="0">
                <a:solidFill>
                  <a:srgbClr val="C00000"/>
                </a:solidFill>
              </a:rPr>
              <a:t>статью 274 дополнить </a:t>
            </a:r>
            <a:r>
              <a:rPr lang="ru-RU" sz="2000" b="1" dirty="0">
                <a:solidFill>
                  <a:srgbClr val="C00000"/>
                </a:solidFill>
              </a:rPr>
              <a:t>подпунктом 1-1) следующего содержания:</a:t>
            </a:r>
          </a:p>
          <a:p>
            <a:pPr algn="just"/>
            <a:r>
              <a:rPr lang="ru-RU" sz="2000" b="1" dirty="0">
                <a:solidFill>
                  <a:srgbClr val="C00000"/>
                </a:solidFill>
              </a:rPr>
              <a:t>«1-1) в случае, предусмотренном абзацем первым подпункта 1-1) статьи 273 настоящего Кодекса, - до прекращения действий непреодолимой силы</a:t>
            </a:r>
            <a:r>
              <a:rPr lang="ru-RU" sz="2000" b="1" dirty="0" smtClean="0">
                <a:solidFill>
                  <a:srgbClr val="C00000"/>
                </a:solidFill>
              </a:rPr>
              <a:t>;»;</a:t>
            </a:r>
          </a:p>
          <a:p>
            <a:pPr algn="just"/>
            <a:endParaRPr lang="ru-RU" sz="2000" b="1" dirty="0">
              <a:solidFill>
                <a:srgbClr val="C00000"/>
              </a:solidFill>
            </a:endParaRPr>
          </a:p>
          <a:p>
            <a:pPr algn="just"/>
            <a:r>
              <a:rPr lang="ru-RU" sz="2000" b="1" dirty="0" smtClean="0">
                <a:solidFill>
                  <a:srgbClr val="C00000"/>
                </a:solidFill>
              </a:rPr>
              <a:t>в </a:t>
            </a:r>
            <a:r>
              <a:rPr lang="ru-RU" sz="2000" b="1" dirty="0">
                <a:solidFill>
                  <a:srgbClr val="C00000"/>
                </a:solidFill>
              </a:rPr>
              <a:t>главе 30 слова «заявления», «с заявлением», «Заявление», «К заявлению» заменить соответственно словами «иска», «с иском», «Иск», «К иску»;</a:t>
            </a:r>
          </a:p>
        </p:txBody>
      </p:sp>
    </p:spTree>
    <p:extLst>
      <p:ext uri="{BB962C8B-B14F-4D97-AF65-F5344CB8AC3E}">
        <p14:creationId xmlns:p14="http://schemas.microsoft.com/office/powerpoint/2010/main" val="38728012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707614" y="91757"/>
            <a:ext cx="8084085" cy="553998"/>
          </a:xfrm>
          <a:prstGeom prst="rect">
            <a:avLst/>
          </a:prstGeom>
          <a:noFill/>
        </p:spPr>
        <p:txBody>
          <a:bodyPr wrap="square" rtlCol="0">
            <a:spAutoFit/>
          </a:bodyPr>
          <a:lstStyle/>
          <a:p>
            <a:pPr algn="just"/>
            <a:r>
              <a:rPr lang="ru-RU" sz="1000" b="1" dirty="0">
                <a:latin typeface="HelveticaNeueCyr" pitchFamily="50" charset="-52"/>
                <a:ea typeface="Helvetica Neue" panose="02000503000000020004" pitchFamily="2" charset="0"/>
                <a:cs typeface="Helvetica Neue" panose="02000503000000020004" pitchFamily="2" charset="0"/>
              </a:rPr>
              <a:t>Закон </a:t>
            </a:r>
            <a:r>
              <a:rPr lang="ru-RU" sz="1000" b="1" dirty="0" smtClean="0">
                <a:latin typeface="HelveticaNeueCyr" pitchFamily="50" charset="-52"/>
                <a:ea typeface="Helvetica Neue" panose="02000503000000020004" pitchFamily="2" charset="0"/>
                <a:cs typeface="Helvetica Neue" panose="02000503000000020004" pitchFamily="2" charset="0"/>
              </a:rPr>
              <a:t>РК от </a:t>
            </a:r>
            <a:r>
              <a:rPr lang="ru-RU" sz="1000" b="1" dirty="0"/>
              <a:t>20 декабря 2021 </a:t>
            </a:r>
            <a:r>
              <a:rPr lang="ru-RU" sz="1000" b="1" dirty="0" smtClean="0"/>
              <a:t>года № </a:t>
            </a:r>
            <a:r>
              <a:rPr lang="ru-RU" sz="1000" b="1" dirty="0"/>
              <a:t>84-VIІ </a:t>
            </a:r>
            <a:r>
              <a:rPr lang="ru-RU" sz="1000" b="1" dirty="0" smtClean="0"/>
              <a:t>ЗРК </a:t>
            </a:r>
            <a:r>
              <a:rPr lang="ru-RU" sz="1000" b="1" dirty="0" smtClean="0">
                <a:latin typeface="HelveticaNeueCyr" pitchFamily="50" charset="-52"/>
                <a:ea typeface="Helvetica Neue" panose="02000503000000020004" pitchFamily="2" charset="0"/>
                <a:cs typeface="Helvetica Neue" panose="02000503000000020004" pitchFamily="2" charset="0"/>
              </a:rPr>
              <a:t>«</a:t>
            </a:r>
            <a:r>
              <a:rPr lang="ru-RU" sz="1000" b="1" dirty="0"/>
              <a:t>О внесении изменений и дополнений в некоторые </a:t>
            </a:r>
            <a:r>
              <a:rPr lang="ru-RU" sz="1000" b="1" dirty="0" smtClean="0"/>
              <a:t>законодательные акты </a:t>
            </a:r>
            <a:r>
              <a:rPr lang="ru-RU" sz="1000" b="1" dirty="0"/>
              <a:t>Республики Казахстан по вопросам </a:t>
            </a:r>
            <a:r>
              <a:rPr lang="ru-RU" sz="1000" b="1" dirty="0" smtClean="0"/>
              <a:t>совершенствования гражданского процессуального законодательства </a:t>
            </a:r>
            <a:r>
              <a:rPr lang="ru-RU" sz="1000" b="1" dirty="0"/>
              <a:t>и </a:t>
            </a:r>
            <a:r>
              <a:rPr lang="ru-RU" sz="1000" b="1" dirty="0" smtClean="0"/>
              <a:t>развития институтов </a:t>
            </a:r>
            <a:r>
              <a:rPr lang="ru-RU" sz="1000" b="1" dirty="0"/>
              <a:t>внесудебного и досудебного урегулирования споров</a:t>
            </a:r>
            <a:r>
              <a:rPr lang="ru-RU" sz="1000" b="1" dirty="0" smtClean="0">
                <a:latin typeface="HelveticaNeueCyr" pitchFamily="50" charset="-52"/>
                <a:ea typeface="Helvetica Neue" panose="02000503000000020004" pitchFamily="2" charset="0"/>
                <a:cs typeface="Helvetica Neue" panose="02000503000000020004" pitchFamily="2" charset="0"/>
              </a:rPr>
              <a:t>»</a:t>
            </a:r>
            <a:endParaRPr lang="ru-RU" sz="10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176271" y="742376"/>
            <a:ext cx="9615429" cy="4278094"/>
          </a:xfrm>
          <a:prstGeom prst="rect">
            <a:avLst/>
          </a:prstGeom>
          <a:noFill/>
        </p:spPr>
        <p:txBody>
          <a:bodyPr wrap="square" rtlCol="0">
            <a:spAutoFit/>
          </a:bodyPr>
          <a:lstStyle/>
          <a:p>
            <a:pPr algn="just"/>
            <a:r>
              <a:rPr lang="ru-RU" sz="1700" b="1" dirty="0">
                <a:solidFill>
                  <a:srgbClr val="C00000"/>
                </a:solidFill>
              </a:rPr>
              <a:t>часть </a:t>
            </a:r>
            <a:r>
              <a:rPr lang="ru-RU" sz="1700" b="1" dirty="0" smtClean="0">
                <a:solidFill>
                  <a:srgbClr val="C00000"/>
                </a:solidFill>
              </a:rPr>
              <a:t>первую статьи 302 </a:t>
            </a:r>
            <a:r>
              <a:rPr lang="ru-RU" sz="1700" b="1" dirty="0">
                <a:solidFill>
                  <a:srgbClr val="C00000"/>
                </a:solidFill>
              </a:rPr>
              <a:t>дополнить подпунктом 19) следующего содержания:</a:t>
            </a:r>
          </a:p>
          <a:p>
            <a:pPr algn="just"/>
            <a:r>
              <a:rPr lang="ru-RU" sz="1700" b="1" dirty="0">
                <a:solidFill>
                  <a:srgbClr val="C00000"/>
                </a:solidFill>
              </a:rPr>
              <a:t>«19) о восстановлении утраченного судебного или исполнительного производства</a:t>
            </a:r>
            <a:r>
              <a:rPr lang="ru-RU" sz="1700" b="1" dirty="0" smtClean="0">
                <a:solidFill>
                  <a:srgbClr val="C00000"/>
                </a:solidFill>
              </a:rPr>
              <a:t>.»;</a:t>
            </a:r>
          </a:p>
          <a:p>
            <a:pPr algn="just"/>
            <a:endParaRPr lang="ru-RU" sz="1700" b="1" dirty="0" smtClean="0">
              <a:solidFill>
                <a:srgbClr val="C00000"/>
              </a:solidFill>
            </a:endParaRPr>
          </a:p>
          <a:p>
            <a:pPr algn="just"/>
            <a:r>
              <a:rPr lang="ru-RU" sz="1700" b="1" dirty="0" smtClean="0">
                <a:solidFill>
                  <a:srgbClr val="C00000"/>
                </a:solidFill>
              </a:rPr>
              <a:t> </a:t>
            </a:r>
            <a:r>
              <a:rPr lang="ru-RU" sz="1700" b="1" dirty="0">
                <a:solidFill>
                  <a:srgbClr val="C00000"/>
                </a:solidFill>
              </a:rPr>
              <a:t>часть </a:t>
            </a:r>
            <a:r>
              <a:rPr lang="ru-RU" sz="1700" b="1" dirty="0" smtClean="0">
                <a:solidFill>
                  <a:srgbClr val="C00000"/>
                </a:solidFill>
              </a:rPr>
              <a:t>вторую статьи 401 </a:t>
            </a:r>
            <a:r>
              <a:rPr lang="ru-RU" sz="1700" b="1" dirty="0">
                <a:solidFill>
                  <a:srgbClr val="C00000"/>
                </a:solidFill>
              </a:rPr>
              <a:t>дополнить абзацем вторым следующего содержания:</a:t>
            </a:r>
          </a:p>
          <a:p>
            <a:pPr algn="just"/>
            <a:r>
              <a:rPr lang="ru-RU" sz="1700" b="1" dirty="0">
                <a:solidFill>
                  <a:srgbClr val="C00000"/>
                </a:solidFill>
              </a:rPr>
              <a:t>«Территориальное подразделение государственного органа реализует право апелляционного обжалования решения суда с обязательным согласованием вышестоящего органа</a:t>
            </a:r>
            <a:r>
              <a:rPr lang="ru-RU" sz="1700" b="1" dirty="0" smtClean="0">
                <a:solidFill>
                  <a:srgbClr val="C00000"/>
                </a:solidFill>
              </a:rPr>
              <a:t>.»;</a:t>
            </a:r>
          </a:p>
          <a:p>
            <a:pPr algn="just"/>
            <a:endParaRPr lang="ru-RU" sz="1700" b="1" dirty="0">
              <a:solidFill>
                <a:srgbClr val="C00000"/>
              </a:solidFill>
            </a:endParaRPr>
          </a:p>
          <a:p>
            <a:pPr algn="just"/>
            <a:r>
              <a:rPr lang="ru-RU" sz="1700" b="1" dirty="0" smtClean="0">
                <a:solidFill>
                  <a:srgbClr val="C00000"/>
                </a:solidFill>
              </a:rPr>
              <a:t>абзац первый статьи 402 </a:t>
            </a:r>
            <a:r>
              <a:rPr lang="ru-RU" sz="1700" b="1" dirty="0">
                <a:solidFill>
                  <a:srgbClr val="C00000"/>
                </a:solidFill>
              </a:rPr>
              <a:t>изложить в следующей редакции:</a:t>
            </a:r>
          </a:p>
          <a:p>
            <a:pPr algn="just"/>
            <a:r>
              <a:rPr lang="ru-RU" sz="1700" b="1" dirty="0"/>
              <a:t>«Апелляционные жалоба, ходатайство прокурора на решения, вынесенные районными и приравненными к ним судами, </a:t>
            </a:r>
            <a:r>
              <a:rPr lang="ru-RU" sz="1700" b="1" dirty="0">
                <a:solidFill>
                  <a:srgbClr val="C00000"/>
                </a:solidFill>
              </a:rPr>
              <a:t>а также на решения, вынесенные по делам, рассмотренным по правилам статьи 27-1 настоящего Кодекса</a:t>
            </a:r>
            <a:r>
              <a:rPr lang="ru-RU" sz="1700" b="1" dirty="0"/>
              <a:t>, рассматриваются апелляционной судебной коллегией </a:t>
            </a:r>
            <a:r>
              <a:rPr lang="ru-RU" sz="1700" b="1" dirty="0">
                <a:solidFill>
                  <a:srgbClr val="C00000"/>
                </a:solidFill>
              </a:rPr>
              <a:t>по гражданским делам </a:t>
            </a:r>
            <a:r>
              <a:rPr lang="ru-RU" sz="1700" b="1" dirty="0"/>
              <a:t>областного и приравненного к нему суда в коллегиальном составе не менее трех судей коллегии</a:t>
            </a:r>
            <a:r>
              <a:rPr lang="ru-RU" sz="1700" b="1" dirty="0" smtClean="0"/>
              <a:t>.»;</a:t>
            </a:r>
          </a:p>
          <a:p>
            <a:pPr algn="just"/>
            <a:endParaRPr lang="ru-RU" sz="1700" b="1" dirty="0"/>
          </a:p>
          <a:p>
            <a:pPr algn="just"/>
            <a:r>
              <a:rPr lang="ru-RU" sz="1700" b="1" dirty="0" smtClean="0"/>
              <a:t> </a:t>
            </a:r>
            <a:r>
              <a:rPr lang="ru-RU" sz="1700" b="1" dirty="0">
                <a:solidFill>
                  <a:srgbClr val="C00000"/>
                </a:solidFill>
              </a:rPr>
              <a:t>часть </a:t>
            </a:r>
            <a:r>
              <a:rPr lang="ru-RU" sz="1700" b="1" dirty="0" smtClean="0">
                <a:solidFill>
                  <a:srgbClr val="C00000"/>
                </a:solidFill>
              </a:rPr>
              <a:t>первую статьи 403 </a:t>
            </a:r>
            <a:r>
              <a:rPr lang="ru-RU" sz="1700" b="1" dirty="0">
                <a:solidFill>
                  <a:srgbClr val="C00000"/>
                </a:solidFill>
              </a:rPr>
              <a:t>дополнить словами «, за исключением случаев, когда решение вынесено по делам, рассмотренным по правилам статьи 27-1 настоящего Кодекса»;</a:t>
            </a:r>
          </a:p>
        </p:txBody>
      </p:sp>
    </p:spTree>
    <p:extLst>
      <p:ext uri="{BB962C8B-B14F-4D97-AF65-F5344CB8AC3E}">
        <p14:creationId xmlns:p14="http://schemas.microsoft.com/office/powerpoint/2010/main" val="36553475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707614" y="91757"/>
            <a:ext cx="8084085" cy="553998"/>
          </a:xfrm>
          <a:prstGeom prst="rect">
            <a:avLst/>
          </a:prstGeom>
          <a:noFill/>
        </p:spPr>
        <p:txBody>
          <a:bodyPr wrap="square" rtlCol="0">
            <a:spAutoFit/>
          </a:bodyPr>
          <a:lstStyle/>
          <a:p>
            <a:pPr algn="just"/>
            <a:r>
              <a:rPr lang="ru-RU" sz="1000" b="1" dirty="0">
                <a:latin typeface="HelveticaNeueCyr" pitchFamily="50" charset="-52"/>
                <a:ea typeface="Helvetica Neue" panose="02000503000000020004" pitchFamily="2" charset="0"/>
                <a:cs typeface="Helvetica Neue" panose="02000503000000020004" pitchFamily="2" charset="0"/>
              </a:rPr>
              <a:t>Закон </a:t>
            </a:r>
            <a:r>
              <a:rPr lang="ru-RU" sz="1000" b="1" dirty="0" smtClean="0">
                <a:latin typeface="HelveticaNeueCyr" pitchFamily="50" charset="-52"/>
                <a:ea typeface="Helvetica Neue" panose="02000503000000020004" pitchFamily="2" charset="0"/>
                <a:cs typeface="Helvetica Neue" panose="02000503000000020004" pitchFamily="2" charset="0"/>
              </a:rPr>
              <a:t>РК от </a:t>
            </a:r>
            <a:r>
              <a:rPr lang="ru-RU" sz="1000" b="1" dirty="0"/>
              <a:t>20 декабря 2021 </a:t>
            </a:r>
            <a:r>
              <a:rPr lang="ru-RU" sz="1000" b="1" dirty="0" smtClean="0"/>
              <a:t>года № </a:t>
            </a:r>
            <a:r>
              <a:rPr lang="ru-RU" sz="1000" b="1" dirty="0"/>
              <a:t>84-VIІ </a:t>
            </a:r>
            <a:r>
              <a:rPr lang="ru-RU" sz="1000" b="1" dirty="0" smtClean="0"/>
              <a:t>ЗРК </a:t>
            </a:r>
            <a:r>
              <a:rPr lang="ru-RU" sz="1000" b="1" dirty="0" smtClean="0">
                <a:latin typeface="HelveticaNeueCyr" pitchFamily="50" charset="-52"/>
                <a:ea typeface="Helvetica Neue" panose="02000503000000020004" pitchFamily="2" charset="0"/>
                <a:cs typeface="Helvetica Neue" panose="02000503000000020004" pitchFamily="2" charset="0"/>
              </a:rPr>
              <a:t>«</a:t>
            </a:r>
            <a:r>
              <a:rPr lang="ru-RU" sz="1000" b="1" dirty="0"/>
              <a:t>О внесении изменений и дополнений в некоторые </a:t>
            </a:r>
            <a:r>
              <a:rPr lang="ru-RU" sz="1000" b="1" dirty="0" smtClean="0"/>
              <a:t>законодательные акты </a:t>
            </a:r>
            <a:r>
              <a:rPr lang="ru-RU" sz="1000" b="1" dirty="0"/>
              <a:t>Республики Казахстан по вопросам </a:t>
            </a:r>
            <a:r>
              <a:rPr lang="ru-RU" sz="1000" b="1" dirty="0" smtClean="0"/>
              <a:t>совершенствования гражданского процессуального законодательства </a:t>
            </a:r>
            <a:r>
              <a:rPr lang="ru-RU" sz="1000" b="1" dirty="0"/>
              <a:t>и </a:t>
            </a:r>
            <a:r>
              <a:rPr lang="ru-RU" sz="1000" b="1" dirty="0" smtClean="0"/>
              <a:t>развития институтов </a:t>
            </a:r>
            <a:r>
              <a:rPr lang="ru-RU" sz="1000" b="1" dirty="0"/>
              <a:t>внесудебного и досудебного урегулирования споров</a:t>
            </a:r>
            <a:r>
              <a:rPr lang="ru-RU" sz="1000" b="1" dirty="0" smtClean="0">
                <a:latin typeface="HelveticaNeueCyr" pitchFamily="50" charset="-52"/>
                <a:ea typeface="Helvetica Neue" panose="02000503000000020004" pitchFamily="2" charset="0"/>
                <a:cs typeface="Helvetica Neue" panose="02000503000000020004" pitchFamily="2" charset="0"/>
              </a:rPr>
              <a:t>»</a:t>
            </a:r>
            <a:endParaRPr lang="ru-RU" sz="10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176271" y="742376"/>
            <a:ext cx="9615429" cy="3046988"/>
          </a:xfrm>
          <a:prstGeom prst="rect">
            <a:avLst/>
          </a:prstGeom>
          <a:noFill/>
        </p:spPr>
        <p:txBody>
          <a:bodyPr wrap="square" rtlCol="0">
            <a:spAutoFit/>
          </a:bodyPr>
          <a:lstStyle/>
          <a:p>
            <a:pPr algn="just"/>
            <a:r>
              <a:rPr lang="ru-RU" sz="2400" b="1" dirty="0"/>
              <a:t>часть </a:t>
            </a:r>
            <a:r>
              <a:rPr lang="ru-RU" sz="2400" b="1" dirty="0" smtClean="0"/>
              <a:t>первую статьи 406 </a:t>
            </a:r>
            <a:r>
              <a:rPr lang="ru-RU" sz="2400" b="1" dirty="0"/>
              <a:t>изложить в следующей редакции:</a:t>
            </a:r>
          </a:p>
          <a:p>
            <a:pPr algn="just"/>
            <a:r>
              <a:rPr lang="ru-RU" sz="2400" b="1" dirty="0"/>
              <a:t>«1. При подаче апелляционной жалобы, принесении апелляционного ходатайства прокурора, не соответствующих требованиям, предусмотренным</a:t>
            </a:r>
            <a:r>
              <a:rPr lang="ru-RU" sz="2400" b="1" dirty="0">
                <a:solidFill>
                  <a:srgbClr val="FF0000"/>
                </a:solidFill>
              </a:rPr>
              <a:t> </a:t>
            </a:r>
            <a:r>
              <a:rPr lang="ru-RU" sz="2400" b="1" dirty="0">
                <a:solidFill>
                  <a:srgbClr val="C00000"/>
                </a:solidFill>
              </a:rPr>
              <a:t>абзацем вторым части второй статьи 401, </a:t>
            </a:r>
            <a:r>
              <a:rPr lang="ru-RU" sz="2400" b="1" dirty="0"/>
              <a:t>частью второй статьи 403 и статьей 404 настоящего Кодекса, судья выносит определение, которым оставляет жалобу, ходатайство прокурора без движения и назначает лицу, подавшему жалобу, прокурору, принесшему ходатайство, срок для исправления недостатков.»;</a:t>
            </a:r>
          </a:p>
        </p:txBody>
      </p:sp>
    </p:spTree>
    <p:extLst>
      <p:ext uri="{BB962C8B-B14F-4D97-AF65-F5344CB8AC3E}">
        <p14:creationId xmlns:p14="http://schemas.microsoft.com/office/powerpoint/2010/main" val="28044967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707614" y="91757"/>
            <a:ext cx="8084085" cy="553998"/>
          </a:xfrm>
          <a:prstGeom prst="rect">
            <a:avLst/>
          </a:prstGeom>
          <a:noFill/>
        </p:spPr>
        <p:txBody>
          <a:bodyPr wrap="square" rtlCol="0">
            <a:spAutoFit/>
          </a:bodyPr>
          <a:lstStyle/>
          <a:p>
            <a:pPr algn="just"/>
            <a:r>
              <a:rPr lang="ru-RU" sz="1000" b="1" dirty="0">
                <a:latin typeface="HelveticaNeueCyr" pitchFamily="50" charset="-52"/>
                <a:ea typeface="Helvetica Neue" panose="02000503000000020004" pitchFamily="2" charset="0"/>
                <a:cs typeface="Helvetica Neue" panose="02000503000000020004" pitchFamily="2" charset="0"/>
              </a:rPr>
              <a:t>Закон </a:t>
            </a:r>
            <a:r>
              <a:rPr lang="ru-RU" sz="1000" b="1" dirty="0" smtClean="0">
                <a:latin typeface="HelveticaNeueCyr" pitchFamily="50" charset="-52"/>
                <a:ea typeface="Helvetica Neue" panose="02000503000000020004" pitchFamily="2" charset="0"/>
                <a:cs typeface="Helvetica Neue" panose="02000503000000020004" pitchFamily="2" charset="0"/>
              </a:rPr>
              <a:t>РК от </a:t>
            </a:r>
            <a:r>
              <a:rPr lang="ru-RU" sz="1000" b="1" dirty="0"/>
              <a:t>20 декабря 2021 </a:t>
            </a:r>
            <a:r>
              <a:rPr lang="ru-RU" sz="1000" b="1" dirty="0" smtClean="0"/>
              <a:t>года № </a:t>
            </a:r>
            <a:r>
              <a:rPr lang="ru-RU" sz="1000" b="1" dirty="0"/>
              <a:t>84-VIІ </a:t>
            </a:r>
            <a:r>
              <a:rPr lang="ru-RU" sz="1000" b="1" dirty="0" smtClean="0"/>
              <a:t>ЗРК </a:t>
            </a:r>
            <a:r>
              <a:rPr lang="ru-RU" sz="1000" b="1" dirty="0" smtClean="0">
                <a:latin typeface="HelveticaNeueCyr" pitchFamily="50" charset="-52"/>
                <a:ea typeface="Helvetica Neue" panose="02000503000000020004" pitchFamily="2" charset="0"/>
                <a:cs typeface="Helvetica Neue" panose="02000503000000020004" pitchFamily="2" charset="0"/>
              </a:rPr>
              <a:t>«</a:t>
            </a:r>
            <a:r>
              <a:rPr lang="ru-RU" sz="1000" b="1" dirty="0"/>
              <a:t>О внесении изменений и дополнений в некоторые </a:t>
            </a:r>
            <a:r>
              <a:rPr lang="ru-RU" sz="1000" b="1" dirty="0" smtClean="0"/>
              <a:t>законодательные акты </a:t>
            </a:r>
            <a:r>
              <a:rPr lang="ru-RU" sz="1000" b="1" dirty="0"/>
              <a:t>Республики Казахстан по вопросам </a:t>
            </a:r>
            <a:r>
              <a:rPr lang="ru-RU" sz="1000" b="1" dirty="0" smtClean="0"/>
              <a:t>совершенствования гражданского процессуального законодательства </a:t>
            </a:r>
            <a:r>
              <a:rPr lang="ru-RU" sz="1000" b="1" dirty="0"/>
              <a:t>и </a:t>
            </a:r>
            <a:r>
              <a:rPr lang="ru-RU" sz="1000" b="1" dirty="0" smtClean="0"/>
              <a:t>развития институтов </a:t>
            </a:r>
            <a:r>
              <a:rPr lang="ru-RU" sz="1000" b="1" dirty="0"/>
              <a:t>внесудебного и досудебного урегулирования споров</a:t>
            </a:r>
            <a:r>
              <a:rPr lang="ru-RU" sz="1000" b="1" dirty="0" smtClean="0">
                <a:latin typeface="HelveticaNeueCyr" pitchFamily="50" charset="-52"/>
                <a:ea typeface="Helvetica Neue" panose="02000503000000020004" pitchFamily="2" charset="0"/>
                <a:cs typeface="Helvetica Neue" panose="02000503000000020004" pitchFamily="2" charset="0"/>
              </a:rPr>
              <a:t>»</a:t>
            </a:r>
            <a:endParaRPr lang="ru-RU" sz="10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176270" y="742376"/>
            <a:ext cx="9615429" cy="4893647"/>
          </a:xfrm>
          <a:prstGeom prst="rect">
            <a:avLst/>
          </a:prstGeom>
          <a:noFill/>
        </p:spPr>
        <p:txBody>
          <a:bodyPr wrap="square" rtlCol="0">
            <a:spAutoFit/>
          </a:bodyPr>
          <a:lstStyle/>
          <a:p>
            <a:pPr algn="just"/>
            <a:r>
              <a:rPr lang="ru-RU" sz="1300" b="1" u="sng" dirty="0">
                <a:hlinkClick r:id="rId3"/>
              </a:rPr>
              <a:t>статью 424</a:t>
            </a:r>
            <a:r>
              <a:rPr lang="ru-RU" sz="1300" b="1" dirty="0"/>
              <a:t> изложить в следующей редакции:</a:t>
            </a:r>
          </a:p>
          <a:p>
            <a:pPr algn="just"/>
            <a:r>
              <a:rPr lang="ru-RU" sz="1300" b="1" dirty="0"/>
              <a:t>«Статья 424. Полномочия суда апелляционной инстанции</a:t>
            </a:r>
          </a:p>
          <a:p>
            <a:pPr algn="just"/>
            <a:r>
              <a:rPr lang="ru-RU" sz="1300" b="1" dirty="0"/>
              <a:t>1. Суд апелляционной инстанции вправе:</a:t>
            </a:r>
          </a:p>
          <a:p>
            <a:pPr algn="just"/>
            <a:r>
              <a:rPr lang="ru-RU" sz="1300" b="1" dirty="0"/>
              <a:t>1) оставить решение без изменения, а жалобу, ходатайство прокурора без удовлетворения;</a:t>
            </a:r>
          </a:p>
          <a:p>
            <a:pPr algn="just"/>
            <a:r>
              <a:rPr lang="ru-RU" sz="1300" b="1" dirty="0"/>
              <a:t>2) изменить решение суда первой инстанции;</a:t>
            </a:r>
          </a:p>
          <a:p>
            <a:pPr algn="just"/>
            <a:r>
              <a:rPr lang="ru-RU" sz="1300" b="1" dirty="0"/>
              <a:t>3) отменить решение суда первой инстанции и вынести новое решение;</a:t>
            </a:r>
          </a:p>
          <a:p>
            <a:pPr algn="just"/>
            <a:r>
              <a:rPr lang="ru-RU" sz="1300" b="1" dirty="0"/>
              <a:t>4) отменить решение полностью или в части и прекратить производство по делу либо оставить иск без рассмотрения по основаниям, предусмотренным статьей 277 и подпунктами 2), 4), 5), 9) и 10) статьи 279 настоящего Кодекса;</a:t>
            </a:r>
          </a:p>
          <a:p>
            <a:pPr algn="just"/>
            <a:r>
              <a:rPr lang="ru-RU" sz="1300" b="1" dirty="0"/>
              <a:t>5) отменить решение и направить дело на новое рассмотрение в суд первой инстанции в случае установления нарушений норм процессуального права, предусмотренных подпунктами 1), 3), 4) и 5) части четвертой статьи 427 настоящего Кодекса;</a:t>
            </a:r>
          </a:p>
          <a:p>
            <a:pPr algn="just"/>
            <a:r>
              <a:rPr lang="ru-RU" sz="1300" b="1" dirty="0"/>
              <a:t>6) принять дело в свое производство для рассмотрения по существу по правилам суда первой инстанции в случае отмены решения суда по основанию, предусмотренному подпунктом 2) части четвертой статьи 427 настоящего Кодекса;</a:t>
            </a:r>
          </a:p>
          <a:p>
            <a:pPr algn="just"/>
            <a:r>
              <a:rPr lang="ru-RU" sz="1300" b="1" dirty="0"/>
              <a:t>7) отменить решение полностью или в части и оставить иск без рассмотрения по основанию, предусмотренному подпунктом 8) статьи 279 настоящего Кодекса, в случае, если такое заявление было подано в суд первой инстанции и не было судом разрешено по существу;</a:t>
            </a:r>
          </a:p>
          <a:p>
            <a:pPr algn="just"/>
            <a:r>
              <a:rPr lang="ru-RU" sz="1300" b="1" dirty="0"/>
              <a:t>8) отменить решение полностью или в части и оставить иск без рассмотрения по основанию, предусмотренному подпунктом 3) статьи 279 настоящего Кодекса, если такой иск не был поддержан истцом в суде апелляционной инстанции.</a:t>
            </a:r>
          </a:p>
          <a:p>
            <a:pPr algn="just"/>
            <a:r>
              <a:rPr lang="ru-RU" sz="1300" b="1" dirty="0">
                <a:solidFill>
                  <a:srgbClr val="C00000"/>
                </a:solidFill>
              </a:rPr>
              <a:t>2. При отмене судебных актов и направлении дела на новое рассмотрение суд апелляционной инстанции не вправе предрешать вопросы о достоверности или недостоверности того или иного доказательства, преимуществе одних доказательств перед другими, о том, какая норма материального права должна быть применена, а также о том, какое решение должно быть вынесено при новом рассмотрении дела.</a:t>
            </a:r>
          </a:p>
          <a:p>
            <a:pPr algn="just"/>
            <a:r>
              <a:rPr lang="ru-RU" sz="1300" b="1" dirty="0">
                <a:solidFill>
                  <a:srgbClr val="C00000"/>
                </a:solidFill>
              </a:rPr>
              <a:t>3. Указания о необходимости совершения процессуальных действий, изложенных в постановлении суда апелляционной инстанции, в случае отмены судебных актов и передачи дела на новое рассмотрение обязательны для суда, вновь рассматривающего дело.»;</a:t>
            </a:r>
          </a:p>
        </p:txBody>
      </p:sp>
    </p:spTree>
    <p:extLst>
      <p:ext uri="{BB962C8B-B14F-4D97-AF65-F5344CB8AC3E}">
        <p14:creationId xmlns:p14="http://schemas.microsoft.com/office/powerpoint/2010/main" val="2812296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50763" y="789159"/>
            <a:ext cx="8737600" cy="1015663"/>
          </a:xfrm>
          <a:prstGeom prst="rect">
            <a:avLst/>
          </a:prstGeom>
          <a:noFill/>
        </p:spPr>
        <p:txBody>
          <a:bodyPr wrap="square" rtlCol="0">
            <a:spAutoFit/>
          </a:bodyPr>
          <a:lstStyle/>
          <a:p>
            <a:pPr algn="just"/>
            <a:r>
              <a:rPr lang="ru-RU" sz="2000" b="1" dirty="0">
                <a:latin typeface="HelveticaNeueCyr" pitchFamily="50" charset="-52"/>
                <a:ea typeface="Helvetica Neue" panose="02000503000000020004" pitchFamily="2" charset="0"/>
                <a:cs typeface="Helvetica Neue" panose="02000503000000020004" pitchFamily="2" charset="0"/>
              </a:rPr>
              <a:t>Закон </a:t>
            </a:r>
            <a:r>
              <a:rPr lang="ru-RU" sz="2000" b="1" dirty="0" smtClean="0">
                <a:latin typeface="HelveticaNeueCyr" pitchFamily="50" charset="-52"/>
                <a:ea typeface="Helvetica Neue" panose="02000503000000020004" pitchFamily="2" charset="0"/>
                <a:cs typeface="Helvetica Neue" panose="02000503000000020004" pitchFamily="2" charset="0"/>
              </a:rPr>
              <a:t>РК </a:t>
            </a:r>
            <a:r>
              <a:rPr lang="ru-RU" sz="2000" b="1" dirty="0">
                <a:latin typeface="HelveticaNeueCyr" pitchFamily="50" charset="-52"/>
                <a:ea typeface="Helvetica Neue" panose="02000503000000020004" pitchFamily="2" charset="0"/>
                <a:cs typeface="Helvetica Neue" panose="02000503000000020004" pitchFamily="2" charset="0"/>
              </a:rPr>
              <a:t>от </a:t>
            </a:r>
            <a:r>
              <a:rPr lang="ru-RU" sz="2000" b="1" dirty="0"/>
              <a:t>2 января 2021 года № 399-VI ЗРК </a:t>
            </a:r>
            <a:r>
              <a:rPr lang="ru-RU" sz="2000" b="1" dirty="0">
                <a:latin typeface="HelveticaNeueCyr" pitchFamily="50" charset="-52"/>
                <a:ea typeface="Helvetica Neue" panose="02000503000000020004" pitchFamily="2" charset="0"/>
                <a:cs typeface="Helvetica Neue" panose="02000503000000020004" pitchFamily="2" charset="0"/>
              </a:rPr>
              <a:t>«</a:t>
            </a:r>
            <a:r>
              <a:rPr lang="ru-RU" sz="2000" b="1" dirty="0"/>
              <a:t>О внесении изменений и дополнений в некоторые законодательные акты Республики Казахстан по вопросам восстановления экономического роста</a:t>
            </a:r>
            <a:r>
              <a:rPr lang="ru-RU" sz="2000" b="1" dirty="0">
                <a:latin typeface="HelveticaNeueCyr" pitchFamily="50" charset="-52"/>
                <a:ea typeface="Helvetica Neue" panose="02000503000000020004" pitchFamily="2" charset="0"/>
                <a:cs typeface="Helvetica Neue" panose="02000503000000020004" pitchFamily="2" charset="0"/>
              </a:rPr>
              <a:t>» </a:t>
            </a:r>
          </a:p>
        </p:txBody>
      </p:sp>
      <p:sp>
        <p:nvSpPr>
          <p:cNvPr id="5" name="TextBox 4">
            <a:extLst>
              <a:ext uri="{FF2B5EF4-FFF2-40B4-BE49-F238E27FC236}">
                <a16:creationId xmlns:a16="http://schemas.microsoft.com/office/drawing/2014/main" id="{43BD7BC0-D5F0-A14D-8784-945ECEFFEEA6}"/>
              </a:ext>
            </a:extLst>
          </p:cNvPr>
          <p:cNvSpPr txBox="1"/>
          <p:nvPr/>
        </p:nvSpPr>
        <p:spPr>
          <a:xfrm>
            <a:off x="253388" y="1804822"/>
            <a:ext cx="9626447" cy="3293209"/>
          </a:xfrm>
          <a:prstGeom prst="rect">
            <a:avLst/>
          </a:prstGeom>
          <a:noFill/>
        </p:spPr>
        <p:txBody>
          <a:bodyPr wrap="square" rtlCol="0">
            <a:spAutoFit/>
          </a:bodyPr>
          <a:lstStyle/>
          <a:p>
            <a:pPr algn="just"/>
            <a:r>
              <a:rPr lang="ru-RU" sz="1600" b="1" dirty="0"/>
              <a:t>в пункте </a:t>
            </a:r>
            <a:r>
              <a:rPr lang="ru-RU" sz="1600" b="1" dirty="0" smtClean="0"/>
              <a:t>2-1 статьи 328: часть </a:t>
            </a:r>
            <a:r>
              <a:rPr lang="ru-RU" sz="1600" b="1" dirty="0"/>
              <a:t>третью изложить в следующей редакции:</a:t>
            </a:r>
          </a:p>
          <a:p>
            <a:pPr algn="just"/>
            <a:r>
              <a:rPr lang="ru-RU" sz="1600" dirty="0"/>
              <a:t>«Реализация предмета залога, </a:t>
            </a:r>
            <a:r>
              <a:rPr lang="ru-RU" sz="1600" b="1" dirty="0">
                <a:solidFill>
                  <a:srgbClr val="C00000"/>
                </a:solidFill>
              </a:rPr>
              <a:t>а также переход такого имущества в собственность залогодержателя </a:t>
            </a:r>
            <a:r>
              <a:rPr lang="ru-RU" sz="1600" dirty="0"/>
              <a:t>по договору о залоге вещей в ломбарде, заключенному в обеспечение исполнения договора о предоставлении </a:t>
            </a:r>
            <a:r>
              <a:rPr lang="ru-RU" sz="1600" dirty="0" err="1"/>
              <a:t>микрокредита</a:t>
            </a:r>
            <a:r>
              <a:rPr lang="ru-RU" sz="1600" dirty="0"/>
              <a:t>, </a:t>
            </a:r>
            <a:r>
              <a:rPr lang="ru-RU" sz="1600" b="1" dirty="0">
                <a:solidFill>
                  <a:srgbClr val="C00000"/>
                </a:solidFill>
              </a:rPr>
              <a:t>за исключением имущества, залог которого подлежит обязательной регистрации,</a:t>
            </a:r>
            <a:r>
              <a:rPr lang="ru-RU" sz="1600" dirty="0"/>
              <a:t> могут быть осуществлены без проведения торгов не ранее одного месяца после истечения срока погашения </a:t>
            </a:r>
            <a:r>
              <a:rPr lang="ru-RU" sz="1600" dirty="0" err="1"/>
              <a:t>микрокредита</a:t>
            </a:r>
            <a:r>
              <a:rPr lang="ru-RU" sz="1600" dirty="0"/>
              <a:t> при наличии такого условия в договоре о залоге вещей в ломбарде</a:t>
            </a:r>
            <a:r>
              <a:rPr lang="ru-RU" sz="1600" dirty="0" smtClean="0"/>
              <a:t>.»;</a:t>
            </a:r>
          </a:p>
          <a:p>
            <a:pPr algn="just"/>
            <a:endParaRPr lang="ru-RU" sz="1600" dirty="0"/>
          </a:p>
          <a:p>
            <a:pPr algn="just"/>
            <a:r>
              <a:rPr lang="ru-RU" sz="1600" b="1" dirty="0" smtClean="0"/>
              <a:t>пункт </a:t>
            </a:r>
            <a:r>
              <a:rPr lang="ru-RU" sz="1600" b="1" dirty="0"/>
              <a:t>2-1 статьи 328 дополнить частью четвертой следующего содержания:</a:t>
            </a:r>
          </a:p>
          <a:p>
            <a:pPr algn="just"/>
            <a:r>
              <a:rPr lang="ru-RU" sz="1600" b="1" dirty="0">
                <a:solidFill>
                  <a:srgbClr val="C00000"/>
                </a:solidFill>
              </a:rPr>
              <a:t>«Реализация предмета залога, подлежащего обязательной регистрации, осуществляется путем проведения публичных торгов не ранее одного месяца после истечения срока погашения </a:t>
            </a:r>
            <a:r>
              <a:rPr lang="ru-RU" sz="1600" b="1" dirty="0" err="1">
                <a:solidFill>
                  <a:srgbClr val="C00000"/>
                </a:solidFill>
              </a:rPr>
              <a:t>микрокредита</a:t>
            </a:r>
            <a:r>
              <a:rPr lang="ru-RU" sz="1600" b="1" dirty="0">
                <a:solidFill>
                  <a:srgbClr val="C00000"/>
                </a:solidFill>
              </a:rPr>
              <a:t>. В случае </a:t>
            </a:r>
            <a:r>
              <a:rPr lang="ru-RU" sz="1600" b="1" dirty="0" err="1">
                <a:solidFill>
                  <a:srgbClr val="C00000"/>
                </a:solidFill>
              </a:rPr>
              <a:t>нереализации</a:t>
            </a:r>
            <a:r>
              <a:rPr lang="ru-RU" sz="1600" b="1" dirty="0">
                <a:solidFill>
                  <a:srgbClr val="C00000"/>
                </a:solidFill>
              </a:rPr>
              <a:t> предмета залога, подлежащего обязательной регистрации, на публичных торгах в течение шестидесяти календарных дней со дня начала торгов предмет залога переходит в собственность ломбарда</a:t>
            </a:r>
            <a:r>
              <a:rPr lang="ru-RU" sz="1600" b="1" dirty="0" smtClean="0">
                <a:solidFill>
                  <a:srgbClr val="C00000"/>
                </a:solidFill>
              </a:rPr>
              <a:t>.»;</a:t>
            </a:r>
            <a:endParaRPr lang="ru-RU" sz="1600" b="1" dirty="0">
              <a:solidFill>
                <a:srgbClr val="C00000"/>
              </a:solidFill>
            </a:endParaRPr>
          </a:p>
        </p:txBody>
      </p:sp>
    </p:spTree>
    <p:extLst>
      <p:ext uri="{BB962C8B-B14F-4D97-AF65-F5344CB8AC3E}">
        <p14:creationId xmlns:p14="http://schemas.microsoft.com/office/powerpoint/2010/main" val="865736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707614" y="91757"/>
            <a:ext cx="8084085" cy="553998"/>
          </a:xfrm>
          <a:prstGeom prst="rect">
            <a:avLst/>
          </a:prstGeom>
          <a:noFill/>
        </p:spPr>
        <p:txBody>
          <a:bodyPr wrap="square" rtlCol="0">
            <a:spAutoFit/>
          </a:bodyPr>
          <a:lstStyle/>
          <a:p>
            <a:pPr algn="just"/>
            <a:r>
              <a:rPr lang="ru-RU" sz="1000" b="1" dirty="0">
                <a:latin typeface="HelveticaNeueCyr" pitchFamily="50" charset="-52"/>
                <a:ea typeface="Helvetica Neue" panose="02000503000000020004" pitchFamily="2" charset="0"/>
                <a:cs typeface="Helvetica Neue" panose="02000503000000020004" pitchFamily="2" charset="0"/>
              </a:rPr>
              <a:t>Закон </a:t>
            </a:r>
            <a:r>
              <a:rPr lang="ru-RU" sz="1000" b="1" dirty="0" smtClean="0">
                <a:latin typeface="HelveticaNeueCyr" pitchFamily="50" charset="-52"/>
                <a:ea typeface="Helvetica Neue" panose="02000503000000020004" pitchFamily="2" charset="0"/>
                <a:cs typeface="Helvetica Neue" panose="02000503000000020004" pitchFamily="2" charset="0"/>
              </a:rPr>
              <a:t>РК от </a:t>
            </a:r>
            <a:r>
              <a:rPr lang="ru-RU" sz="1000" b="1" dirty="0"/>
              <a:t>20 декабря 2021 </a:t>
            </a:r>
            <a:r>
              <a:rPr lang="ru-RU" sz="1000" b="1" dirty="0" smtClean="0"/>
              <a:t>года № </a:t>
            </a:r>
            <a:r>
              <a:rPr lang="ru-RU" sz="1000" b="1" dirty="0"/>
              <a:t>84-VIІ </a:t>
            </a:r>
            <a:r>
              <a:rPr lang="ru-RU" sz="1000" b="1" dirty="0" smtClean="0"/>
              <a:t>ЗРК </a:t>
            </a:r>
            <a:r>
              <a:rPr lang="ru-RU" sz="1000" b="1" dirty="0" smtClean="0">
                <a:latin typeface="HelveticaNeueCyr" pitchFamily="50" charset="-52"/>
                <a:ea typeface="Helvetica Neue" panose="02000503000000020004" pitchFamily="2" charset="0"/>
                <a:cs typeface="Helvetica Neue" panose="02000503000000020004" pitchFamily="2" charset="0"/>
              </a:rPr>
              <a:t>«</a:t>
            </a:r>
            <a:r>
              <a:rPr lang="ru-RU" sz="1000" b="1" dirty="0"/>
              <a:t>О внесении изменений и дополнений в некоторые </a:t>
            </a:r>
            <a:r>
              <a:rPr lang="ru-RU" sz="1000" b="1" dirty="0" smtClean="0"/>
              <a:t>законодательные акты </a:t>
            </a:r>
            <a:r>
              <a:rPr lang="ru-RU" sz="1000" b="1" dirty="0"/>
              <a:t>Республики Казахстан по вопросам </a:t>
            </a:r>
            <a:r>
              <a:rPr lang="ru-RU" sz="1000" b="1" dirty="0" smtClean="0"/>
              <a:t>совершенствования гражданского процессуального законодательства </a:t>
            </a:r>
            <a:r>
              <a:rPr lang="ru-RU" sz="1000" b="1" dirty="0"/>
              <a:t>и </a:t>
            </a:r>
            <a:r>
              <a:rPr lang="ru-RU" sz="1000" b="1" dirty="0" smtClean="0"/>
              <a:t>развития институтов </a:t>
            </a:r>
            <a:r>
              <a:rPr lang="ru-RU" sz="1000" b="1" dirty="0"/>
              <a:t>внесудебного и досудебного урегулирования споров</a:t>
            </a:r>
            <a:r>
              <a:rPr lang="ru-RU" sz="1000" b="1" dirty="0" smtClean="0">
                <a:latin typeface="HelveticaNeueCyr" pitchFamily="50" charset="-52"/>
                <a:ea typeface="Helvetica Neue" panose="02000503000000020004" pitchFamily="2" charset="0"/>
                <a:cs typeface="Helvetica Neue" panose="02000503000000020004" pitchFamily="2" charset="0"/>
              </a:rPr>
              <a:t>»</a:t>
            </a:r>
            <a:endParaRPr lang="ru-RU" sz="10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176270" y="742376"/>
            <a:ext cx="9615429" cy="4247317"/>
          </a:xfrm>
          <a:prstGeom prst="rect">
            <a:avLst/>
          </a:prstGeom>
          <a:noFill/>
        </p:spPr>
        <p:txBody>
          <a:bodyPr wrap="square" rtlCol="0">
            <a:spAutoFit/>
          </a:bodyPr>
          <a:lstStyle/>
          <a:p>
            <a:pPr algn="just"/>
            <a:r>
              <a:rPr lang="ru-RU" sz="1800" b="1" dirty="0" smtClean="0">
                <a:solidFill>
                  <a:srgbClr val="C00000"/>
                </a:solidFill>
              </a:rPr>
              <a:t>Статью 425 после </a:t>
            </a:r>
            <a:r>
              <a:rPr lang="ru-RU" sz="1800" b="1" dirty="0">
                <a:solidFill>
                  <a:srgbClr val="C00000"/>
                </a:solidFill>
              </a:rPr>
              <a:t>слов «подпунктом 6)» дополнить словами «части первой</a:t>
            </a:r>
            <a:r>
              <a:rPr lang="ru-RU" sz="1800" b="1" dirty="0" smtClean="0">
                <a:solidFill>
                  <a:srgbClr val="C00000"/>
                </a:solidFill>
              </a:rPr>
              <a:t>»;</a:t>
            </a:r>
          </a:p>
          <a:p>
            <a:pPr algn="just"/>
            <a:endParaRPr lang="ru-RU" sz="1800" b="1" dirty="0">
              <a:solidFill>
                <a:srgbClr val="C00000"/>
              </a:solidFill>
            </a:endParaRPr>
          </a:p>
          <a:p>
            <a:pPr algn="just"/>
            <a:r>
              <a:rPr lang="ru-RU" sz="1800" b="1" dirty="0" smtClean="0">
                <a:solidFill>
                  <a:srgbClr val="C00000"/>
                </a:solidFill>
              </a:rPr>
              <a:t>статью 427 дополнить </a:t>
            </a:r>
            <a:r>
              <a:rPr lang="ru-RU" sz="1800" b="1" dirty="0">
                <a:solidFill>
                  <a:srgbClr val="C00000"/>
                </a:solidFill>
              </a:rPr>
              <a:t>частью 5-1 следующего содержания:</a:t>
            </a:r>
          </a:p>
          <a:p>
            <a:pPr algn="just"/>
            <a:r>
              <a:rPr lang="ru-RU" sz="1800" b="1" dirty="0">
                <a:solidFill>
                  <a:srgbClr val="C00000"/>
                </a:solidFill>
              </a:rPr>
              <a:t>«5-1. При повторной отмене решения суда первой инстанции суд апелляционной инстанции обязан принять дело в свое производство для рассмотрения по правилам суда первой инстанции в пределах заявленных истцом требований</a:t>
            </a:r>
            <a:r>
              <a:rPr lang="ru-RU" sz="1800" b="1" dirty="0" smtClean="0">
                <a:solidFill>
                  <a:srgbClr val="C00000"/>
                </a:solidFill>
              </a:rPr>
              <a:t>.»;</a:t>
            </a:r>
          </a:p>
          <a:p>
            <a:pPr algn="just"/>
            <a:endParaRPr lang="ru-RU" sz="1800" b="1" dirty="0">
              <a:solidFill>
                <a:srgbClr val="C00000"/>
              </a:solidFill>
            </a:endParaRPr>
          </a:p>
          <a:p>
            <a:pPr algn="just"/>
            <a:r>
              <a:rPr lang="ru-RU" sz="1800" b="1" dirty="0" smtClean="0">
                <a:solidFill>
                  <a:srgbClr val="C00000"/>
                </a:solidFill>
              </a:rPr>
              <a:t> статью 428 изложить </a:t>
            </a:r>
            <a:r>
              <a:rPr lang="ru-RU" sz="1800" b="1" dirty="0">
                <a:solidFill>
                  <a:srgbClr val="C00000"/>
                </a:solidFill>
              </a:rPr>
              <a:t>в следующей редакции:</a:t>
            </a:r>
          </a:p>
          <a:p>
            <a:pPr algn="just"/>
            <a:r>
              <a:rPr lang="ru-RU" sz="1800" b="1" dirty="0"/>
              <a:t>«Статья 428. Отмена решения суда с прекращением производства по делу или с оставлением </a:t>
            </a:r>
            <a:r>
              <a:rPr lang="ru-RU" sz="1800" b="1" dirty="0">
                <a:solidFill>
                  <a:srgbClr val="C00000"/>
                </a:solidFill>
              </a:rPr>
              <a:t>иска</a:t>
            </a:r>
            <a:r>
              <a:rPr lang="ru-RU" sz="1800" b="1" dirty="0"/>
              <a:t> без рассмотрения</a:t>
            </a:r>
          </a:p>
          <a:p>
            <a:pPr algn="just"/>
            <a:r>
              <a:rPr lang="ru-RU" sz="1800" b="1" dirty="0"/>
              <a:t>Решение суда первой инстанции подлежит отмене в апелляционном порядке в связи с прекращением производства по делу или с оставлением иска без рассмотрения по основаниям, указанным в статье 277 и подпунктах 2), 3), 4), 5), 9) и 10) статьи 279, </a:t>
            </a:r>
            <a:r>
              <a:rPr lang="ru-RU" sz="1800" b="1" dirty="0">
                <a:solidFill>
                  <a:srgbClr val="C00000"/>
                </a:solidFill>
              </a:rPr>
              <a:t>а также в случаях, предусмотренных подпунктами 7) и 8) части первой статьи 424 настоящего Кодекса.»;</a:t>
            </a:r>
          </a:p>
        </p:txBody>
      </p:sp>
    </p:spTree>
    <p:extLst>
      <p:ext uri="{BB962C8B-B14F-4D97-AF65-F5344CB8AC3E}">
        <p14:creationId xmlns:p14="http://schemas.microsoft.com/office/powerpoint/2010/main" val="1844364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707614" y="91757"/>
            <a:ext cx="8084085" cy="553998"/>
          </a:xfrm>
          <a:prstGeom prst="rect">
            <a:avLst/>
          </a:prstGeom>
          <a:noFill/>
        </p:spPr>
        <p:txBody>
          <a:bodyPr wrap="square" rtlCol="0">
            <a:spAutoFit/>
          </a:bodyPr>
          <a:lstStyle/>
          <a:p>
            <a:pPr algn="just"/>
            <a:r>
              <a:rPr lang="ru-RU" sz="1000" b="1" dirty="0">
                <a:latin typeface="HelveticaNeueCyr" pitchFamily="50" charset="-52"/>
                <a:ea typeface="Helvetica Neue" panose="02000503000000020004" pitchFamily="2" charset="0"/>
                <a:cs typeface="Helvetica Neue" panose="02000503000000020004" pitchFamily="2" charset="0"/>
              </a:rPr>
              <a:t>Закон </a:t>
            </a:r>
            <a:r>
              <a:rPr lang="ru-RU" sz="1000" b="1" dirty="0" smtClean="0">
                <a:latin typeface="HelveticaNeueCyr" pitchFamily="50" charset="-52"/>
                <a:ea typeface="Helvetica Neue" panose="02000503000000020004" pitchFamily="2" charset="0"/>
                <a:cs typeface="Helvetica Neue" panose="02000503000000020004" pitchFamily="2" charset="0"/>
              </a:rPr>
              <a:t>РК от </a:t>
            </a:r>
            <a:r>
              <a:rPr lang="ru-RU" sz="1000" b="1" dirty="0"/>
              <a:t>20 декабря 2021 </a:t>
            </a:r>
            <a:r>
              <a:rPr lang="ru-RU" sz="1000" b="1" dirty="0" smtClean="0"/>
              <a:t>года № </a:t>
            </a:r>
            <a:r>
              <a:rPr lang="ru-RU" sz="1000" b="1" dirty="0"/>
              <a:t>84-VIІ </a:t>
            </a:r>
            <a:r>
              <a:rPr lang="ru-RU" sz="1000" b="1" dirty="0" smtClean="0"/>
              <a:t>ЗРК </a:t>
            </a:r>
            <a:r>
              <a:rPr lang="ru-RU" sz="1000" b="1" dirty="0" smtClean="0">
                <a:latin typeface="HelveticaNeueCyr" pitchFamily="50" charset="-52"/>
                <a:ea typeface="Helvetica Neue" panose="02000503000000020004" pitchFamily="2" charset="0"/>
                <a:cs typeface="Helvetica Neue" panose="02000503000000020004" pitchFamily="2" charset="0"/>
              </a:rPr>
              <a:t>«</a:t>
            </a:r>
            <a:r>
              <a:rPr lang="ru-RU" sz="1000" b="1" dirty="0"/>
              <a:t>О внесении изменений и дополнений в некоторые </a:t>
            </a:r>
            <a:r>
              <a:rPr lang="ru-RU" sz="1000" b="1" dirty="0" smtClean="0"/>
              <a:t>законодательные акты </a:t>
            </a:r>
            <a:r>
              <a:rPr lang="ru-RU" sz="1000" b="1" dirty="0"/>
              <a:t>Республики Казахстан по вопросам </a:t>
            </a:r>
            <a:r>
              <a:rPr lang="ru-RU" sz="1000" b="1" dirty="0" smtClean="0"/>
              <a:t>совершенствования гражданского процессуального законодательства </a:t>
            </a:r>
            <a:r>
              <a:rPr lang="ru-RU" sz="1000" b="1" dirty="0"/>
              <a:t>и </a:t>
            </a:r>
            <a:r>
              <a:rPr lang="ru-RU" sz="1000" b="1" dirty="0" smtClean="0"/>
              <a:t>развития институтов </a:t>
            </a:r>
            <a:r>
              <a:rPr lang="ru-RU" sz="1000" b="1" dirty="0"/>
              <a:t>внесудебного и досудебного урегулирования споров</a:t>
            </a:r>
            <a:r>
              <a:rPr lang="ru-RU" sz="1000" b="1" dirty="0" smtClean="0">
                <a:latin typeface="HelveticaNeueCyr" pitchFamily="50" charset="-52"/>
                <a:ea typeface="Helvetica Neue" panose="02000503000000020004" pitchFamily="2" charset="0"/>
                <a:cs typeface="Helvetica Neue" panose="02000503000000020004" pitchFamily="2" charset="0"/>
              </a:rPr>
              <a:t>»</a:t>
            </a:r>
            <a:endParaRPr lang="ru-RU" sz="10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176270" y="742376"/>
            <a:ext cx="9615429" cy="3416320"/>
          </a:xfrm>
          <a:prstGeom prst="rect">
            <a:avLst/>
          </a:prstGeom>
          <a:noFill/>
        </p:spPr>
        <p:txBody>
          <a:bodyPr wrap="square" rtlCol="0">
            <a:spAutoFit/>
          </a:bodyPr>
          <a:lstStyle/>
          <a:p>
            <a:pPr algn="just"/>
            <a:r>
              <a:rPr lang="ru-RU" sz="1800" b="1" dirty="0" smtClean="0">
                <a:solidFill>
                  <a:srgbClr val="C00000"/>
                </a:solidFill>
              </a:rPr>
              <a:t>В статье 434:</a:t>
            </a:r>
            <a:endParaRPr lang="ru-RU" sz="1800" b="1" dirty="0">
              <a:solidFill>
                <a:srgbClr val="C00000"/>
              </a:solidFill>
            </a:endParaRPr>
          </a:p>
          <a:p>
            <a:pPr algn="just"/>
            <a:r>
              <a:rPr lang="ru-RU" sz="1800" b="1" dirty="0">
                <a:solidFill>
                  <a:srgbClr val="C00000"/>
                </a:solidFill>
              </a:rPr>
              <a:t>часть первую изложить в следующей редакции:</a:t>
            </a:r>
          </a:p>
          <a:p>
            <a:pPr algn="just"/>
            <a:r>
              <a:rPr lang="ru-RU" sz="1800" b="1" dirty="0"/>
              <a:t>«1. Вступившие в законную силу судебные акты местных и других судов в случае соблюдения апелляционного порядка их обжалования, </a:t>
            </a:r>
            <a:r>
              <a:rPr lang="ru-RU" sz="1800" b="1" dirty="0">
                <a:solidFill>
                  <a:srgbClr val="C00000"/>
                </a:solidFill>
              </a:rPr>
              <a:t>судебные акты, вынесенные по делам, рассмотренным по правилам статьи 28-1 настоящего Кодекса, </a:t>
            </a:r>
            <a:r>
              <a:rPr lang="ru-RU" sz="1800" b="1" dirty="0"/>
              <a:t>могут быть пересмотрены в кассационном порядке Верховным Судом Республики Казахстан</a:t>
            </a:r>
            <a:r>
              <a:rPr lang="ru-RU" sz="1800" b="1" dirty="0" smtClean="0"/>
              <a:t>.»;</a:t>
            </a:r>
          </a:p>
          <a:p>
            <a:pPr algn="just"/>
            <a:endParaRPr lang="ru-RU" sz="1800" b="1" dirty="0"/>
          </a:p>
          <a:p>
            <a:pPr algn="just"/>
            <a:r>
              <a:rPr lang="ru-RU" sz="1800" b="1" dirty="0">
                <a:solidFill>
                  <a:srgbClr val="C00000"/>
                </a:solidFill>
              </a:rPr>
              <a:t>в </a:t>
            </a:r>
            <a:r>
              <a:rPr lang="ru-RU" sz="1800" b="1" dirty="0" smtClean="0">
                <a:solidFill>
                  <a:srgbClr val="C00000"/>
                </a:solidFill>
              </a:rPr>
              <a:t>статье 434 части </a:t>
            </a:r>
            <a:r>
              <a:rPr lang="ru-RU" sz="1800" b="1" dirty="0">
                <a:solidFill>
                  <a:srgbClr val="C00000"/>
                </a:solidFill>
              </a:rPr>
              <a:t>второй:</a:t>
            </a:r>
          </a:p>
          <a:p>
            <a:pPr algn="just"/>
            <a:r>
              <a:rPr lang="ru-RU" sz="1800" b="1" dirty="0">
                <a:solidFill>
                  <a:srgbClr val="C00000"/>
                </a:solidFill>
              </a:rPr>
              <a:t>в подпункте 1) цифры «13» заменить цифрами «21-1»;</a:t>
            </a:r>
          </a:p>
          <a:p>
            <a:pPr algn="just"/>
            <a:r>
              <a:rPr lang="ru-RU" sz="1800" b="1" dirty="0" smtClean="0">
                <a:solidFill>
                  <a:srgbClr val="C00000"/>
                </a:solidFill>
              </a:rPr>
              <a:t>В статье 434 части второй дополнить </a:t>
            </a:r>
            <a:r>
              <a:rPr lang="ru-RU" sz="1800" b="1" dirty="0">
                <a:solidFill>
                  <a:srgbClr val="C00000"/>
                </a:solidFill>
              </a:rPr>
              <a:t>абзацем вторым следующего содержания:</a:t>
            </a:r>
          </a:p>
          <a:p>
            <a:pPr algn="just"/>
            <a:r>
              <a:rPr lang="ru-RU" sz="1800" b="1" dirty="0">
                <a:solidFill>
                  <a:srgbClr val="C00000"/>
                </a:solidFill>
              </a:rPr>
              <a:t>«Действие настоящей части не распространяется на судебные акты, вынесенные по делам, рассмотренным по правилам статьи 28-1 настоящего Кодекса.»;</a:t>
            </a:r>
          </a:p>
        </p:txBody>
      </p:sp>
    </p:spTree>
    <p:extLst>
      <p:ext uri="{BB962C8B-B14F-4D97-AF65-F5344CB8AC3E}">
        <p14:creationId xmlns:p14="http://schemas.microsoft.com/office/powerpoint/2010/main" val="33140316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707614" y="91757"/>
            <a:ext cx="8084085" cy="553998"/>
          </a:xfrm>
          <a:prstGeom prst="rect">
            <a:avLst/>
          </a:prstGeom>
          <a:noFill/>
        </p:spPr>
        <p:txBody>
          <a:bodyPr wrap="square" rtlCol="0">
            <a:spAutoFit/>
          </a:bodyPr>
          <a:lstStyle/>
          <a:p>
            <a:pPr algn="just"/>
            <a:r>
              <a:rPr lang="ru-RU" sz="1000" b="1" dirty="0">
                <a:latin typeface="HelveticaNeueCyr" pitchFamily="50" charset="-52"/>
                <a:ea typeface="Helvetica Neue" panose="02000503000000020004" pitchFamily="2" charset="0"/>
                <a:cs typeface="Helvetica Neue" panose="02000503000000020004" pitchFamily="2" charset="0"/>
              </a:rPr>
              <a:t>Закон </a:t>
            </a:r>
            <a:r>
              <a:rPr lang="ru-RU" sz="1000" b="1" dirty="0" smtClean="0">
                <a:latin typeface="HelveticaNeueCyr" pitchFamily="50" charset="-52"/>
                <a:ea typeface="Helvetica Neue" panose="02000503000000020004" pitchFamily="2" charset="0"/>
                <a:cs typeface="Helvetica Neue" panose="02000503000000020004" pitchFamily="2" charset="0"/>
              </a:rPr>
              <a:t>РК от </a:t>
            </a:r>
            <a:r>
              <a:rPr lang="ru-RU" sz="1000" b="1" dirty="0"/>
              <a:t>20 декабря 2021 </a:t>
            </a:r>
            <a:r>
              <a:rPr lang="ru-RU" sz="1000" b="1" dirty="0" smtClean="0"/>
              <a:t>года № </a:t>
            </a:r>
            <a:r>
              <a:rPr lang="ru-RU" sz="1000" b="1" dirty="0"/>
              <a:t>84-VIІ </a:t>
            </a:r>
            <a:r>
              <a:rPr lang="ru-RU" sz="1000" b="1" dirty="0" smtClean="0"/>
              <a:t>ЗРК </a:t>
            </a:r>
            <a:r>
              <a:rPr lang="ru-RU" sz="1000" b="1" dirty="0" smtClean="0">
                <a:latin typeface="HelveticaNeueCyr" pitchFamily="50" charset="-52"/>
                <a:ea typeface="Helvetica Neue" panose="02000503000000020004" pitchFamily="2" charset="0"/>
                <a:cs typeface="Helvetica Neue" panose="02000503000000020004" pitchFamily="2" charset="0"/>
              </a:rPr>
              <a:t>«</a:t>
            </a:r>
            <a:r>
              <a:rPr lang="ru-RU" sz="1000" b="1" dirty="0"/>
              <a:t>О внесении изменений и дополнений в некоторые </a:t>
            </a:r>
            <a:r>
              <a:rPr lang="ru-RU" sz="1000" b="1" dirty="0" smtClean="0"/>
              <a:t>законодательные акты </a:t>
            </a:r>
            <a:r>
              <a:rPr lang="ru-RU" sz="1000" b="1" dirty="0"/>
              <a:t>Республики Казахстан по вопросам </a:t>
            </a:r>
            <a:r>
              <a:rPr lang="ru-RU" sz="1000" b="1" dirty="0" smtClean="0"/>
              <a:t>совершенствования гражданского процессуального законодательства </a:t>
            </a:r>
            <a:r>
              <a:rPr lang="ru-RU" sz="1000" b="1" dirty="0"/>
              <a:t>и </a:t>
            </a:r>
            <a:r>
              <a:rPr lang="ru-RU" sz="1000" b="1" dirty="0" smtClean="0"/>
              <a:t>развития институтов </a:t>
            </a:r>
            <a:r>
              <a:rPr lang="ru-RU" sz="1000" b="1" dirty="0"/>
              <a:t>внесудебного и досудебного урегулирования споров</a:t>
            </a:r>
            <a:r>
              <a:rPr lang="ru-RU" sz="1000" b="1" dirty="0" smtClean="0">
                <a:latin typeface="HelveticaNeueCyr" pitchFamily="50" charset="-52"/>
                <a:ea typeface="Helvetica Neue" panose="02000503000000020004" pitchFamily="2" charset="0"/>
                <a:cs typeface="Helvetica Neue" panose="02000503000000020004" pitchFamily="2" charset="0"/>
              </a:rPr>
              <a:t>»</a:t>
            </a:r>
            <a:endParaRPr lang="ru-RU" sz="10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176270" y="742376"/>
            <a:ext cx="9615429" cy="4801314"/>
          </a:xfrm>
          <a:prstGeom prst="rect">
            <a:avLst/>
          </a:prstGeom>
          <a:noFill/>
        </p:spPr>
        <p:txBody>
          <a:bodyPr wrap="square" rtlCol="0">
            <a:spAutoFit/>
          </a:bodyPr>
          <a:lstStyle/>
          <a:p>
            <a:pPr algn="just"/>
            <a:r>
              <a:rPr lang="ru-RU" sz="1800" b="1" dirty="0" smtClean="0">
                <a:solidFill>
                  <a:srgbClr val="C00000"/>
                </a:solidFill>
              </a:rPr>
              <a:t>В статье 435:</a:t>
            </a:r>
            <a:endParaRPr lang="ru-RU" sz="1800" b="1" dirty="0">
              <a:solidFill>
                <a:srgbClr val="C00000"/>
              </a:solidFill>
            </a:endParaRPr>
          </a:p>
          <a:p>
            <a:pPr algn="just"/>
            <a:r>
              <a:rPr lang="ru-RU" sz="1800" b="1" dirty="0">
                <a:solidFill>
                  <a:srgbClr val="C00000"/>
                </a:solidFill>
              </a:rPr>
              <a:t>дополнить частью 1-1 следующего содержания:</a:t>
            </a:r>
          </a:p>
          <a:p>
            <a:pPr algn="just"/>
            <a:r>
              <a:rPr lang="ru-RU" sz="1800" b="1" dirty="0">
                <a:solidFill>
                  <a:srgbClr val="C00000"/>
                </a:solidFill>
              </a:rPr>
              <a:t>«1-1. Территориальное подразделение государственного органа реализует право на подачу ходатайства об оспаривании судебных актов, предусмотренных частью первой статьи 434 настоящего Кодекса, с обязательным согласованием вышестоящего органа</a:t>
            </a:r>
            <a:r>
              <a:rPr lang="ru-RU" sz="1800" b="1" dirty="0" smtClean="0">
                <a:solidFill>
                  <a:srgbClr val="C00000"/>
                </a:solidFill>
              </a:rPr>
              <a:t>.»;</a:t>
            </a:r>
          </a:p>
          <a:p>
            <a:pPr algn="just"/>
            <a:endParaRPr lang="ru-RU" sz="1800" b="1" dirty="0">
              <a:solidFill>
                <a:srgbClr val="C00000"/>
              </a:solidFill>
            </a:endParaRPr>
          </a:p>
          <a:p>
            <a:pPr algn="just"/>
            <a:r>
              <a:rPr lang="ru-RU" sz="1800" b="1" dirty="0" smtClean="0">
                <a:solidFill>
                  <a:srgbClr val="C00000"/>
                </a:solidFill>
              </a:rPr>
              <a:t>В статье 435 в </a:t>
            </a:r>
            <a:r>
              <a:rPr lang="ru-RU" sz="1800" b="1" dirty="0">
                <a:solidFill>
                  <a:srgbClr val="C00000"/>
                </a:solidFill>
              </a:rPr>
              <a:t>абзаце первом части второй слова «как по собственной инициативе, так и» исключить</a:t>
            </a:r>
            <a:r>
              <a:rPr lang="ru-RU" sz="1800" b="1" dirty="0" smtClean="0">
                <a:solidFill>
                  <a:srgbClr val="C00000"/>
                </a:solidFill>
              </a:rPr>
              <a:t>;</a:t>
            </a:r>
          </a:p>
          <a:p>
            <a:pPr algn="just"/>
            <a:endParaRPr lang="ru-RU" sz="1800" b="1" dirty="0">
              <a:solidFill>
                <a:srgbClr val="C00000"/>
              </a:solidFill>
            </a:endParaRPr>
          </a:p>
          <a:p>
            <a:pPr algn="just"/>
            <a:r>
              <a:rPr lang="ru-RU" sz="1800" b="1" dirty="0" smtClean="0">
                <a:solidFill>
                  <a:srgbClr val="C00000"/>
                </a:solidFill>
              </a:rPr>
              <a:t>подпункт </a:t>
            </a:r>
            <a:r>
              <a:rPr lang="ru-RU" sz="1800" b="1" dirty="0">
                <a:solidFill>
                  <a:srgbClr val="C00000"/>
                </a:solidFill>
              </a:rPr>
              <a:t>1) части </a:t>
            </a:r>
            <a:r>
              <a:rPr lang="ru-RU" sz="1800" b="1" dirty="0" smtClean="0">
                <a:solidFill>
                  <a:srgbClr val="C00000"/>
                </a:solidFill>
              </a:rPr>
              <a:t>первой статьи 442 </a:t>
            </a:r>
            <a:r>
              <a:rPr lang="ru-RU" sz="1800" b="1" dirty="0">
                <a:solidFill>
                  <a:srgbClr val="C00000"/>
                </a:solidFill>
              </a:rPr>
              <a:t>после слова «требованиям» дополнить словами «части 1-1 статьи 435</a:t>
            </a:r>
            <a:r>
              <a:rPr lang="ru-RU" sz="1800" b="1" dirty="0" smtClean="0">
                <a:solidFill>
                  <a:srgbClr val="C00000"/>
                </a:solidFill>
              </a:rPr>
              <a:t>,»;</a:t>
            </a:r>
          </a:p>
          <a:p>
            <a:pPr algn="just"/>
            <a:endParaRPr lang="ru-RU" sz="1800" b="1" dirty="0">
              <a:solidFill>
                <a:srgbClr val="C00000"/>
              </a:solidFill>
            </a:endParaRPr>
          </a:p>
          <a:p>
            <a:pPr algn="just"/>
            <a:r>
              <a:rPr lang="ru-RU" sz="1800" b="1" dirty="0">
                <a:solidFill>
                  <a:srgbClr val="C00000"/>
                </a:solidFill>
              </a:rPr>
              <a:t>статью 451 дополнить частью 4-1 следующего содержания:</a:t>
            </a:r>
          </a:p>
          <a:p>
            <a:pPr algn="just"/>
            <a:r>
              <a:rPr lang="ru-RU" sz="1800" b="1" dirty="0">
                <a:solidFill>
                  <a:srgbClr val="C00000"/>
                </a:solidFill>
              </a:rPr>
              <a:t>«4-1. Указания о необходимости совершения процессуальных действий, изложенных в постановлении суда кассационной инстанции, в случае отмены судебных актов и передачи дела на новое рассмотрение обязательны для суда, вновь рассматривающего дело.».</a:t>
            </a:r>
          </a:p>
          <a:p>
            <a:pPr algn="just"/>
            <a:endParaRPr lang="ru-RU" sz="1800" b="1" dirty="0">
              <a:solidFill>
                <a:srgbClr val="C00000"/>
              </a:solidFill>
            </a:endParaRPr>
          </a:p>
        </p:txBody>
      </p:sp>
    </p:spTree>
    <p:extLst>
      <p:ext uri="{BB962C8B-B14F-4D97-AF65-F5344CB8AC3E}">
        <p14:creationId xmlns:p14="http://schemas.microsoft.com/office/powerpoint/2010/main" val="37220241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12166"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718630" y="342266"/>
            <a:ext cx="8084085" cy="738664"/>
          </a:xfrm>
          <a:prstGeom prst="rect">
            <a:avLst/>
          </a:prstGeom>
          <a:noFill/>
        </p:spPr>
        <p:txBody>
          <a:bodyPr wrap="square" rtlCol="0">
            <a:spAutoFit/>
          </a:bodyPr>
          <a:lstStyle/>
          <a:p>
            <a:pPr algn="just"/>
            <a:r>
              <a:rPr lang="ru-RU" sz="1400" b="1" dirty="0">
                <a:latin typeface="HelveticaNeueCyr" pitchFamily="50" charset="-52"/>
                <a:ea typeface="Helvetica Neue" panose="02000503000000020004" pitchFamily="2" charset="0"/>
                <a:cs typeface="Helvetica Neue" panose="02000503000000020004" pitchFamily="2" charset="0"/>
              </a:rPr>
              <a:t>Закон </a:t>
            </a:r>
            <a:r>
              <a:rPr lang="ru-RU" sz="1400" b="1" dirty="0" smtClean="0">
                <a:latin typeface="HelveticaNeueCyr" pitchFamily="50" charset="-52"/>
                <a:ea typeface="Helvetica Neue" panose="02000503000000020004" pitchFamily="2" charset="0"/>
                <a:cs typeface="Helvetica Neue" panose="02000503000000020004" pitchFamily="2" charset="0"/>
              </a:rPr>
              <a:t>РК от </a:t>
            </a:r>
            <a:r>
              <a:rPr lang="ru-RU" sz="1400" b="1" dirty="0"/>
              <a:t>29 декабря 2021 года № 91-VIІ «О внесении изменений и дополнений в некоторые законодательные акты Республики Казахстан по вопросам деятельности Уполномоченного по правам человека в Республике Казахстан» </a:t>
            </a:r>
            <a:r>
              <a:rPr lang="ru-RU" sz="1400" b="1" dirty="0" smtClean="0"/>
              <a:t> </a:t>
            </a:r>
            <a:r>
              <a:rPr lang="ru-RU" sz="1400" b="1" dirty="0" smtClean="0">
                <a:solidFill>
                  <a:srgbClr val="C00000"/>
                </a:solidFill>
              </a:rPr>
              <a:t>(введен в действие с 10 января 2022 года)</a:t>
            </a:r>
            <a:endParaRPr lang="ru-RU" sz="1400" b="1" dirty="0">
              <a:solidFill>
                <a:srgbClr val="C00000"/>
              </a:solidFill>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164105" y="1080930"/>
            <a:ext cx="9615429" cy="4247317"/>
          </a:xfrm>
          <a:prstGeom prst="rect">
            <a:avLst/>
          </a:prstGeom>
          <a:noFill/>
        </p:spPr>
        <p:txBody>
          <a:bodyPr wrap="square" rtlCol="0">
            <a:spAutoFit/>
          </a:bodyPr>
          <a:lstStyle/>
          <a:p>
            <a:pPr algn="just"/>
            <a:r>
              <a:rPr lang="ru-RU" sz="1800" b="1" dirty="0" smtClean="0"/>
              <a:t>часть первую статьи 55 </a:t>
            </a:r>
            <a:r>
              <a:rPr lang="ru-RU" sz="1800" b="1" dirty="0"/>
              <a:t>после слова «граждане» </a:t>
            </a:r>
            <a:r>
              <a:rPr lang="ru-RU" sz="1800" b="1" dirty="0">
                <a:solidFill>
                  <a:srgbClr val="C00000"/>
                </a:solidFill>
              </a:rPr>
              <a:t>дополнить словами «, Уполномоченный по правам человека в Республике Казахстан</a:t>
            </a:r>
            <a:r>
              <a:rPr lang="ru-RU" sz="1800" b="1" dirty="0" smtClean="0">
                <a:solidFill>
                  <a:srgbClr val="C00000"/>
                </a:solidFill>
              </a:rPr>
              <a:t>»;</a:t>
            </a:r>
          </a:p>
          <a:p>
            <a:endParaRPr lang="ru-RU" sz="1800" dirty="0"/>
          </a:p>
          <a:p>
            <a:pPr algn="just"/>
            <a:r>
              <a:rPr lang="ru-RU" sz="1800" b="1" dirty="0" smtClean="0"/>
              <a:t>подпункт </a:t>
            </a:r>
            <a:r>
              <a:rPr lang="ru-RU" sz="1800" b="1" dirty="0"/>
              <a:t>2) части </a:t>
            </a:r>
            <a:r>
              <a:rPr lang="ru-RU" sz="1800" b="1" dirty="0" smtClean="0"/>
              <a:t>третьей статьи 57 </a:t>
            </a:r>
            <a:r>
              <a:rPr lang="ru-RU" sz="1800" b="1" dirty="0">
                <a:solidFill>
                  <a:srgbClr val="C00000"/>
                </a:solidFill>
              </a:rPr>
              <a:t>после цифры «4)» дополнить цифрами «, 4-1</a:t>
            </a:r>
            <a:r>
              <a:rPr lang="ru-RU" sz="1800" b="1" dirty="0" smtClean="0">
                <a:solidFill>
                  <a:srgbClr val="C00000"/>
                </a:solidFill>
              </a:rPr>
              <a:t>)»;</a:t>
            </a:r>
          </a:p>
          <a:p>
            <a:pPr algn="just"/>
            <a:endParaRPr lang="ru-RU" sz="1800" b="1" dirty="0"/>
          </a:p>
          <a:p>
            <a:pPr algn="just"/>
            <a:r>
              <a:rPr lang="ru-RU" sz="1800" b="1" dirty="0" smtClean="0"/>
              <a:t>В статье 58 </a:t>
            </a:r>
            <a:r>
              <a:rPr lang="ru-RU" sz="1800" b="1" dirty="0" smtClean="0">
                <a:solidFill>
                  <a:srgbClr val="C00000"/>
                </a:solidFill>
              </a:rPr>
              <a:t>часть </a:t>
            </a:r>
            <a:r>
              <a:rPr lang="ru-RU" sz="1800" b="1" dirty="0">
                <a:solidFill>
                  <a:srgbClr val="C00000"/>
                </a:solidFill>
              </a:rPr>
              <a:t>первую дополнить подпунктом 4-1) следующего содержания:</a:t>
            </a:r>
          </a:p>
          <a:p>
            <a:pPr algn="just"/>
            <a:r>
              <a:rPr lang="ru-RU" sz="1800" b="1" dirty="0">
                <a:solidFill>
                  <a:srgbClr val="C00000"/>
                </a:solidFill>
              </a:rPr>
              <a:t>«4-1) Уполномоченный по правам человека в Республике Казахстан;»;</a:t>
            </a:r>
          </a:p>
          <a:p>
            <a:pPr algn="just"/>
            <a:r>
              <a:rPr lang="ru-RU" sz="1800" b="1" dirty="0" smtClean="0"/>
              <a:t> в статье 58 </a:t>
            </a:r>
            <a:r>
              <a:rPr lang="ru-RU" sz="1800" b="1" dirty="0" smtClean="0">
                <a:solidFill>
                  <a:srgbClr val="C00000"/>
                </a:solidFill>
              </a:rPr>
              <a:t>часть </a:t>
            </a:r>
            <a:r>
              <a:rPr lang="ru-RU" sz="1800" b="1" dirty="0">
                <a:solidFill>
                  <a:srgbClr val="C00000"/>
                </a:solidFill>
              </a:rPr>
              <a:t>вторую дополнить словами «, за исключением лица, указанного в подпункте 4-1) части первой настоящей статьи</a:t>
            </a:r>
            <a:r>
              <a:rPr lang="ru-RU" sz="1800" b="1" dirty="0" smtClean="0">
                <a:solidFill>
                  <a:srgbClr val="C00000"/>
                </a:solidFill>
              </a:rPr>
              <a:t>»;</a:t>
            </a:r>
          </a:p>
          <a:p>
            <a:endParaRPr lang="ru-RU" sz="1800" dirty="0">
              <a:solidFill>
                <a:srgbClr val="C00000"/>
              </a:solidFill>
            </a:endParaRPr>
          </a:p>
          <a:p>
            <a:pPr algn="just"/>
            <a:r>
              <a:rPr lang="ru-RU" sz="1800" b="1" dirty="0" smtClean="0">
                <a:solidFill>
                  <a:srgbClr val="C00000"/>
                </a:solidFill>
              </a:rPr>
              <a:t>Статью 80 </a:t>
            </a:r>
            <a:r>
              <a:rPr lang="ru-RU" sz="1800" b="1" dirty="0">
                <a:solidFill>
                  <a:srgbClr val="C00000"/>
                </a:solidFill>
              </a:rPr>
              <a:t>дополнить частью 3-1 следующего содержания:</a:t>
            </a:r>
          </a:p>
          <a:p>
            <a:pPr algn="just"/>
            <a:r>
              <a:rPr lang="ru-RU" sz="1800" b="1" dirty="0">
                <a:solidFill>
                  <a:srgbClr val="C00000"/>
                </a:solidFill>
              </a:rPr>
              <a:t>«3-1. Уполномоченный по правам человека в Республике Казахстан не обязан давать показания об обстоятельствах, ставших известными ему в связи с исполнением им своих должностных обязанностей. Он вправе отказаться от дачи показаний и не может быть подвергнут за это какой бы то ни было ответственности.».</a:t>
            </a:r>
          </a:p>
        </p:txBody>
      </p:sp>
    </p:spTree>
    <p:extLst>
      <p:ext uri="{BB962C8B-B14F-4D97-AF65-F5344CB8AC3E}">
        <p14:creationId xmlns:p14="http://schemas.microsoft.com/office/powerpoint/2010/main" val="33414183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294FA0-FCBC-D34A-A2FA-B00034DF83F2}"/>
              </a:ext>
            </a:extLst>
          </p:cNvPr>
          <p:cNvSpPr>
            <a:spLocks noGrp="1"/>
          </p:cNvSpPr>
          <p:nvPr>
            <p:ph type="ctrTitle"/>
          </p:nvPr>
        </p:nvSpPr>
        <p:spPr>
          <a:xfrm>
            <a:off x="1516946" y="1981965"/>
            <a:ext cx="6223453" cy="2451293"/>
          </a:xfrm>
        </p:spPr>
        <p:txBody>
          <a:bodyPr anchor="t">
            <a:normAutofit/>
          </a:bodyPr>
          <a:lstStyle/>
          <a:p>
            <a:pPr algn="just"/>
            <a:r>
              <a:rPr lang="ru-RU" sz="2400" b="1" dirty="0" smtClean="0">
                <a:solidFill>
                  <a:srgbClr val="C00000"/>
                </a:solidFill>
                <a:latin typeface="HelveticaNeueCyr" pitchFamily="50" charset="-52"/>
                <a:ea typeface="Helvetica Neue" panose="02000503000000020004" pitchFamily="2" charset="0"/>
                <a:cs typeface="Helvetica Neue" panose="02000503000000020004" pitchFamily="2" charset="0"/>
              </a:rPr>
              <a:t>Соотношение гражданского и административного судопроизводства в соответствии с ГПК РК и АППК РК</a:t>
            </a:r>
            <a:endParaRPr lang="ru-RU" sz="2400" b="1" dirty="0">
              <a:solidFill>
                <a:srgbClr val="C00000"/>
              </a:solidFill>
              <a:latin typeface="HelveticaNeueCyr" pitchFamily="50" charset="-52"/>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48806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686794" y="72334"/>
            <a:ext cx="8737600" cy="400110"/>
          </a:xfrm>
          <a:prstGeom prst="rect">
            <a:avLst/>
          </a:prstGeom>
          <a:noFill/>
        </p:spPr>
        <p:txBody>
          <a:bodyPr wrap="square" rtlCol="0">
            <a:spAutoFit/>
          </a:bodyPr>
          <a:lstStyle/>
          <a:p>
            <a:r>
              <a:rPr lang="ru-RU" sz="2000" b="1" dirty="0" smtClean="0">
                <a:latin typeface="HelveticaNeueCyr" pitchFamily="50" charset="-52"/>
                <a:ea typeface="Helvetica Neue" panose="02000503000000020004" pitchFamily="2" charset="0"/>
                <a:cs typeface="Helvetica Neue" panose="02000503000000020004" pitchFamily="2" charset="0"/>
              </a:rPr>
              <a:t>Судоустройство  в соответствии с ГПК РК на 1 января 2022 года</a:t>
            </a:r>
            <a:endParaRPr lang="ru-RU" sz="1600" b="1" i="1" dirty="0">
              <a:latin typeface="HelveticaNeueCyr" pitchFamily="50" charset="-52"/>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03372AFD-F309-0A43-8CB2-94ECA45AC093}"/>
              </a:ext>
            </a:extLst>
          </p:cNvPr>
          <p:cNvSpPr txBox="1"/>
          <p:nvPr/>
        </p:nvSpPr>
        <p:spPr>
          <a:xfrm>
            <a:off x="242371" y="724618"/>
            <a:ext cx="9626447" cy="4708981"/>
          </a:xfrm>
          <a:prstGeom prst="rect">
            <a:avLst/>
          </a:prstGeom>
          <a:noFill/>
        </p:spPr>
        <p:txBody>
          <a:bodyPr wrap="square" rtlCol="0">
            <a:spAutoFit/>
          </a:bodyPr>
          <a:lstStyle/>
          <a:p>
            <a:r>
              <a:rPr lang="ru-RU" sz="2000" b="1" dirty="0" smtClean="0">
                <a:latin typeface="Times New Roman" panose="02020603050405020304" pitchFamily="18" charset="0"/>
                <a:ea typeface="Helvetica Neue" panose="02000503000000020004" pitchFamily="2" charset="0"/>
                <a:cs typeface="Times New Roman" panose="02020603050405020304" pitchFamily="18" charset="0"/>
              </a:rPr>
              <a:t>Суды 1 инстанции:</a:t>
            </a:r>
          </a:p>
          <a:p>
            <a:pPr marL="342900" indent="-342900">
              <a:buFontTx/>
              <a:buChar char="-"/>
            </a:pPr>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статья 26 ГПК РК –районные суда (приравненные к районным);  	</a:t>
            </a:r>
          </a:p>
          <a:p>
            <a:pPr marL="342900" indent="-342900">
              <a:buFontTx/>
              <a:buChar char="-"/>
            </a:pPr>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статья 27 ГПК РК - специализированные суды (</a:t>
            </a:r>
            <a:r>
              <a:rPr lang="ru-RU" sz="2000" b="1" dirty="0" err="1"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СМЭСы</a:t>
            </a:r>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a:t>
            </a:r>
          </a:p>
          <a:p>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 п. 1-2 статьи 27 ГПК СМЭС г. </a:t>
            </a:r>
            <a:r>
              <a:rPr lang="ru-RU" sz="2000" b="1" dirty="0" err="1"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Нур</a:t>
            </a:r>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-Султан (по инвестиционным спорам);</a:t>
            </a:r>
          </a:p>
          <a:p>
            <a:pPr algn="just"/>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 статья 27-1</a:t>
            </a:r>
            <a:r>
              <a:rPr lang="ru-RU" sz="2000" b="1" dirty="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 областные (приравненные к областным) </a:t>
            </a:r>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суды (с согласия сторон);</a:t>
            </a:r>
          </a:p>
          <a:p>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 статья </a:t>
            </a:r>
            <a:r>
              <a:rPr lang="ru-RU" sz="2000" b="1" dirty="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28-1 Верховный суд </a:t>
            </a:r>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РК</a:t>
            </a:r>
            <a:r>
              <a:rPr lang="ru-RU" sz="2000" b="1" dirty="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 (с согласия сторон</a:t>
            </a:r>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a:t>
            </a:r>
          </a:p>
          <a:p>
            <a:endParaRPr lang="ru-RU" sz="2000" b="1" dirty="0">
              <a:solidFill>
                <a:srgbClr val="FF0000"/>
              </a:solidFill>
              <a:latin typeface="Times New Roman" panose="02020603050405020304" pitchFamily="18" charset="0"/>
              <a:ea typeface="Helvetica Neue" panose="02000503000000020004" pitchFamily="2" charset="0"/>
              <a:cs typeface="Times New Roman" panose="02020603050405020304" pitchFamily="18" charset="0"/>
            </a:endParaRPr>
          </a:p>
          <a:p>
            <a:r>
              <a:rPr lang="ru-RU" sz="2000" b="1" dirty="0" smtClean="0">
                <a:latin typeface="Times New Roman" panose="02020603050405020304" pitchFamily="18" charset="0"/>
                <a:ea typeface="Helvetica Neue" panose="02000503000000020004" pitchFamily="2" charset="0"/>
                <a:cs typeface="Times New Roman" panose="02020603050405020304" pitchFamily="18" charset="0"/>
              </a:rPr>
              <a:t>Суды 2 (апелляционной) инстанции: </a:t>
            </a:r>
          </a:p>
          <a:p>
            <a:r>
              <a:rPr lang="ru-RU" sz="2000" b="1" dirty="0">
                <a:solidFill>
                  <a:srgbClr val="FF0000"/>
                </a:solidFill>
                <a:latin typeface="Times New Roman" panose="02020603050405020304" pitchFamily="18" charset="0"/>
                <a:ea typeface="Helvetica Neue" panose="02000503000000020004" pitchFamily="2" charset="0"/>
                <a:cs typeface="Times New Roman" panose="02020603050405020304" pitchFamily="18" charset="0"/>
              </a:rPr>
              <a:t>	</a:t>
            </a:r>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статья 402 ГПК: областные (приравненные к областным) суды, </a:t>
            </a:r>
          </a:p>
          <a:p>
            <a:r>
              <a:rPr lang="ru-RU" sz="2000" b="1" dirty="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 </a:t>
            </a:r>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            суд г. </a:t>
            </a:r>
            <a:r>
              <a:rPr lang="ru-RU" sz="2000" b="1" dirty="0" err="1"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Нур</a:t>
            </a:r>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-Султан (по инвестиционным спорам)</a:t>
            </a:r>
          </a:p>
          <a:p>
            <a:endParaRPr lang="ru-RU" sz="2000" b="1" dirty="0">
              <a:solidFill>
                <a:srgbClr val="FF0000"/>
              </a:solidFill>
              <a:latin typeface="Times New Roman" panose="02020603050405020304" pitchFamily="18" charset="0"/>
              <a:ea typeface="Helvetica Neue" panose="02000503000000020004" pitchFamily="2" charset="0"/>
              <a:cs typeface="Times New Roman" panose="02020603050405020304" pitchFamily="18" charset="0"/>
            </a:endParaRPr>
          </a:p>
          <a:p>
            <a:r>
              <a:rPr lang="ru-RU" sz="2000" b="1" dirty="0" smtClean="0">
                <a:latin typeface="Times New Roman" panose="02020603050405020304" pitchFamily="18" charset="0"/>
                <a:ea typeface="Helvetica Neue" panose="02000503000000020004" pitchFamily="2" charset="0"/>
                <a:cs typeface="Times New Roman" panose="02020603050405020304" pitchFamily="18" charset="0"/>
              </a:rPr>
              <a:t>Суд 3 (кассационной) инстанции: </a:t>
            </a:r>
          </a:p>
          <a:p>
            <a:r>
              <a:rPr lang="ru-RU" sz="2000" b="1" dirty="0" smtClean="0">
                <a:solidFill>
                  <a:srgbClr val="FF0000"/>
                </a:solidFill>
                <a:latin typeface="Times New Roman" panose="02020603050405020304" pitchFamily="18" charset="0"/>
                <a:ea typeface="Helvetica Neue" panose="02000503000000020004" pitchFamily="2" charset="0"/>
                <a:cs typeface="Times New Roman" panose="02020603050405020304" pitchFamily="18" charset="0"/>
              </a:rPr>
              <a:t>	</a:t>
            </a:r>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статья 427 ГПК: Верховный суд РК: </a:t>
            </a:r>
          </a:p>
          <a:p>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	п. 1 ст. 437 ГПК – 3 судьи;</a:t>
            </a:r>
          </a:p>
          <a:p>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 	п. 2 ст. 437 ГПК РК – 7 судей</a:t>
            </a:r>
            <a:endParaRPr lang="ru-RU" sz="2000" b="1" dirty="0">
              <a:solidFill>
                <a:srgbClr val="C00000"/>
              </a:solidFill>
              <a:latin typeface="Times New Roman" panose="02020603050405020304" pitchFamily="18" charset="0"/>
              <a:ea typeface="Helvetica Neue" panose="02000503000000020004" pitchFamily="2" charset="0"/>
              <a:cs typeface="Times New Roman" panose="02020603050405020304" pitchFamily="18" charset="0"/>
            </a:endParaRPr>
          </a:p>
        </p:txBody>
      </p:sp>
    </p:spTree>
    <p:extLst>
      <p:ext uri="{BB962C8B-B14F-4D97-AF65-F5344CB8AC3E}">
        <p14:creationId xmlns:p14="http://schemas.microsoft.com/office/powerpoint/2010/main" val="42734722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686794" y="780220"/>
            <a:ext cx="8737600" cy="707886"/>
          </a:xfrm>
          <a:prstGeom prst="rect">
            <a:avLst/>
          </a:prstGeom>
          <a:noFill/>
        </p:spPr>
        <p:txBody>
          <a:bodyPr wrap="square" rtlCol="0">
            <a:spAutoFit/>
          </a:bodyPr>
          <a:lstStyle/>
          <a:p>
            <a:pPr algn="ctr"/>
            <a:r>
              <a:rPr lang="ru-RU" sz="2000" b="1" dirty="0" smtClean="0">
                <a:latin typeface="HelveticaNeueCyr" pitchFamily="50" charset="-52"/>
                <a:ea typeface="Helvetica Neue" panose="02000503000000020004" pitchFamily="2" charset="0"/>
                <a:cs typeface="Helvetica Neue" panose="02000503000000020004" pitchFamily="2" charset="0"/>
              </a:rPr>
              <a:t>Категории судопроизводства  в соответствии с ГПК РК на 1 января 2022 года</a:t>
            </a:r>
            <a:endParaRPr lang="ru-RU" sz="1600" b="1" i="1" dirty="0">
              <a:latin typeface="HelveticaNeueCyr" pitchFamily="50" charset="-52"/>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03372AFD-F309-0A43-8CB2-94ECA45AC093}"/>
              </a:ext>
            </a:extLst>
          </p:cNvPr>
          <p:cNvSpPr txBox="1"/>
          <p:nvPr/>
        </p:nvSpPr>
        <p:spPr>
          <a:xfrm>
            <a:off x="301844" y="1601847"/>
            <a:ext cx="9626447" cy="2862322"/>
          </a:xfrm>
          <a:prstGeom prst="rect">
            <a:avLst/>
          </a:prstGeom>
          <a:noFill/>
        </p:spPr>
        <p:txBody>
          <a:bodyPr wrap="square" rtlCol="0">
            <a:spAutoFit/>
          </a:bodyPr>
          <a:lstStyle/>
          <a:p>
            <a:r>
              <a:rPr lang="ru-RU" sz="2000" b="1" dirty="0" smtClean="0">
                <a:latin typeface="Times New Roman" panose="02020603050405020304" pitchFamily="18" charset="0"/>
                <a:ea typeface="Helvetica Neue" panose="02000503000000020004" pitchFamily="2" charset="0"/>
                <a:cs typeface="Times New Roman" panose="02020603050405020304" pitchFamily="18" charset="0"/>
              </a:rPr>
              <a:t>Приказное производство: (</a:t>
            </a:r>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статьи 134 -143ГПК РК);  </a:t>
            </a:r>
            <a:r>
              <a:rPr lang="ru-RU" sz="2000" b="1" dirty="0" smtClean="0">
                <a:solidFill>
                  <a:srgbClr val="FF0000"/>
                </a:solidFill>
                <a:latin typeface="Times New Roman" panose="02020603050405020304" pitchFamily="18" charset="0"/>
                <a:ea typeface="Helvetica Neue" panose="02000503000000020004" pitchFamily="2" charset="0"/>
                <a:cs typeface="Times New Roman" panose="02020603050405020304" pitchFamily="18" charset="0"/>
              </a:rPr>
              <a:t>	</a:t>
            </a:r>
          </a:p>
          <a:p>
            <a:endParaRPr lang="ru-RU" sz="2000" b="1" dirty="0" smtClean="0">
              <a:solidFill>
                <a:srgbClr val="FF0000"/>
              </a:solidFill>
              <a:latin typeface="Times New Roman" panose="02020603050405020304" pitchFamily="18" charset="0"/>
              <a:ea typeface="Helvetica Neue" panose="02000503000000020004" pitchFamily="2" charset="0"/>
              <a:cs typeface="Times New Roman" panose="02020603050405020304" pitchFamily="18" charset="0"/>
            </a:endParaRPr>
          </a:p>
          <a:p>
            <a:r>
              <a:rPr lang="ru-RU" sz="2000" b="1" dirty="0" smtClean="0">
                <a:latin typeface="Times New Roman" panose="02020603050405020304" pitchFamily="18" charset="0"/>
                <a:ea typeface="Helvetica Neue" panose="02000503000000020004" pitchFamily="2" charset="0"/>
                <a:cs typeface="Times New Roman" panose="02020603050405020304" pitchFamily="18" charset="0"/>
              </a:rPr>
              <a:t>Упрощенное (письменное) производство: (</a:t>
            </a:r>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статьи 267-1 – 267-4 ГПК РК);</a:t>
            </a:r>
          </a:p>
          <a:p>
            <a:r>
              <a:rPr lang="ru-RU" sz="2000" b="1" dirty="0" smtClean="0">
                <a:solidFill>
                  <a:srgbClr val="FF0000"/>
                </a:solidFill>
                <a:latin typeface="Times New Roman" panose="02020603050405020304" pitchFamily="18" charset="0"/>
                <a:ea typeface="Helvetica Neue" panose="02000503000000020004" pitchFamily="2" charset="0"/>
                <a:cs typeface="Times New Roman" panose="02020603050405020304" pitchFamily="18" charset="0"/>
              </a:rPr>
              <a:t> </a:t>
            </a:r>
          </a:p>
          <a:p>
            <a:r>
              <a:rPr lang="ru-RU" sz="2000" b="1" dirty="0" smtClean="0">
                <a:latin typeface="Times New Roman" panose="02020603050405020304" pitchFamily="18" charset="0"/>
                <a:ea typeface="Helvetica Neue" panose="02000503000000020004" pitchFamily="2" charset="0"/>
                <a:cs typeface="Times New Roman" panose="02020603050405020304" pitchFamily="18" charset="0"/>
              </a:rPr>
              <a:t>Исковое производство: (</a:t>
            </a:r>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статьи 148-255, 268-285 ГПК РК); </a:t>
            </a:r>
          </a:p>
          <a:p>
            <a:endParaRPr lang="ru-RU" sz="2000" b="1" dirty="0" smtClean="0">
              <a:solidFill>
                <a:srgbClr val="FF0000"/>
              </a:solidFill>
              <a:latin typeface="Times New Roman" panose="02020603050405020304" pitchFamily="18" charset="0"/>
              <a:ea typeface="Helvetica Neue" panose="02000503000000020004" pitchFamily="2" charset="0"/>
              <a:cs typeface="Times New Roman" panose="02020603050405020304" pitchFamily="18" charset="0"/>
            </a:endParaRPr>
          </a:p>
          <a:p>
            <a:r>
              <a:rPr lang="ru-RU" sz="2000" b="1" dirty="0" smtClean="0">
                <a:latin typeface="Times New Roman" panose="02020603050405020304" pitchFamily="18" charset="0"/>
                <a:ea typeface="Helvetica Neue" panose="02000503000000020004" pitchFamily="2" charset="0"/>
                <a:cs typeface="Times New Roman" panose="02020603050405020304" pitchFamily="18" charset="0"/>
              </a:rPr>
              <a:t>Особое исковое производство: </a:t>
            </a:r>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(статьи 298-301 ГПК РК);</a:t>
            </a:r>
          </a:p>
          <a:p>
            <a:endParaRPr lang="ru-RU" sz="2000" b="1" dirty="0" smtClean="0">
              <a:solidFill>
                <a:srgbClr val="FF0000"/>
              </a:solidFill>
              <a:latin typeface="Times New Roman" panose="02020603050405020304" pitchFamily="18" charset="0"/>
              <a:ea typeface="Helvetica Neue" panose="02000503000000020004" pitchFamily="2" charset="0"/>
              <a:cs typeface="Times New Roman" panose="02020603050405020304" pitchFamily="18" charset="0"/>
            </a:endParaRPr>
          </a:p>
          <a:p>
            <a:r>
              <a:rPr lang="ru-RU" sz="2000" b="1" dirty="0" smtClean="0">
                <a:latin typeface="Times New Roman" panose="02020603050405020304" pitchFamily="18" charset="0"/>
                <a:ea typeface="Helvetica Neue" panose="02000503000000020004" pitchFamily="2" charset="0"/>
                <a:cs typeface="Times New Roman" panose="02020603050405020304" pitchFamily="18" charset="0"/>
              </a:rPr>
              <a:t>Особое производство</a:t>
            </a:r>
            <a:r>
              <a:rPr lang="ru-RU" sz="2000" b="1" dirty="0">
                <a:solidFill>
                  <a:srgbClr val="FF0000"/>
                </a:solidFill>
                <a:latin typeface="Times New Roman" panose="02020603050405020304" pitchFamily="18" charset="0"/>
                <a:ea typeface="Helvetica Neue" panose="02000503000000020004" pitchFamily="2" charset="0"/>
                <a:cs typeface="Times New Roman" panose="02020603050405020304" pitchFamily="18" charset="0"/>
              </a:rPr>
              <a:t> </a:t>
            </a:r>
            <a:r>
              <a:rPr lang="ru-RU" sz="2000" b="1" dirty="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(статьи </a:t>
            </a:r>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302-386 </a:t>
            </a:r>
            <a:r>
              <a:rPr lang="ru-RU" sz="2000" b="1" dirty="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ГПК РК</a:t>
            </a:r>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a:t>
            </a:r>
            <a:endParaRPr lang="ru-RU" sz="2000" b="1" dirty="0">
              <a:solidFill>
                <a:srgbClr val="C00000"/>
              </a:solidFill>
              <a:latin typeface="Times New Roman" panose="02020603050405020304" pitchFamily="18" charset="0"/>
              <a:ea typeface="Helvetica Neue" panose="02000503000000020004" pitchFamily="2" charset="0"/>
              <a:cs typeface="Times New Roman" panose="02020603050405020304" pitchFamily="18" charset="0"/>
            </a:endParaRPr>
          </a:p>
        </p:txBody>
      </p:sp>
    </p:spTree>
    <p:extLst>
      <p:ext uri="{BB962C8B-B14F-4D97-AF65-F5344CB8AC3E}">
        <p14:creationId xmlns:p14="http://schemas.microsoft.com/office/powerpoint/2010/main" val="11907689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938406" y="168955"/>
            <a:ext cx="8737600" cy="400110"/>
          </a:xfrm>
          <a:prstGeom prst="rect">
            <a:avLst/>
          </a:prstGeom>
          <a:noFill/>
        </p:spPr>
        <p:txBody>
          <a:bodyPr wrap="square" rtlCol="0">
            <a:spAutoFit/>
          </a:bodyPr>
          <a:lstStyle/>
          <a:p>
            <a:pPr algn="ctr"/>
            <a:r>
              <a:rPr lang="ru-RU" sz="2000" b="1" dirty="0" smtClean="0">
                <a:latin typeface="HelveticaNeueCyr" pitchFamily="50" charset="-52"/>
                <a:ea typeface="Helvetica Neue" panose="02000503000000020004" pitchFamily="2" charset="0"/>
                <a:cs typeface="Helvetica Neue" panose="02000503000000020004" pitchFamily="2" charset="0"/>
              </a:rPr>
              <a:t>Особенности приказного производства</a:t>
            </a:r>
            <a:endParaRPr lang="ru-RU" sz="1600" b="1" i="1" dirty="0">
              <a:latin typeface="HelveticaNeueCyr" pitchFamily="50" charset="-52"/>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03372AFD-F309-0A43-8CB2-94ECA45AC093}"/>
              </a:ext>
            </a:extLst>
          </p:cNvPr>
          <p:cNvSpPr txBox="1"/>
          <p:nvPr/>
        </p:nvSpPr>
        <p:spPr>
          <a:xfrm>
            <a:off x="319668" y="948396"/>
            <a:ext cx="9281996" cy="4185761"/>
          </a:xfrm>
          <a:prstGeom prst="rect">
            <a:avLst/>
          </a:prstGeom>
          <a:noFill/>
        </p:spPr>
        <p:txBody>
          <a:bodyPr wrap="square" rtlCol="0">
            <a:spAutoFit/>
          </a:bodyPr>
          <a:lstStyle/>
          <a:p>
            <a:pPr algn="just"/>
            <a:r>
              <a:rPr lang="ru-RU" sz="1400" b="1" dirty="0" smtClean="0">
                <a:latin typeface="Times New Roman" panose="02020603050405020304" pitchFamily="18" charset="0"/>
                <a:ea typeface="Helvetica Neue" panose="02000503000000020004" pitchFamily="2" charset="0"/>
                <a:cs typeface="Times New Roman" panose="02020603050405020304" pitchFamily="18" charset="0"/>
              </a:rPr>
              <a:t>Предмет рассмотрения: </a:t>
            </a:r>
          </a:p>
          <a:p>
            <a:pPr algn="just"/>
            <a:r>
              <a:rPr lang="ru-RU" sz="1400" b="1" dirty="0" smtClean="0">
                <a:solidFill>
                  <a:srgbClr val="C00000"/>
                </a:solidFill>
                <a:latin typeface="Times New Roman" panose="02020603050405020304" pitchFamily="18" charset="0"/>
                <a:cs typeface="Times New Roman" panose="02020603050405020304" pitchFamily="18" charset="0"/>
              </a:rPr>
              <a:t>- взыскание </a:t>
            </a:r>
            <a:r>
              <a:rPr lang="ru-RU" sz="1400" b="1" dirty="0">
                <a:solidFill>
                  <a:srgbClr val="C00000"/>
                </a:solidFill>
                <a:latin typeface="Times New Roman" panose="02020603050405020304" pitchFamily="18" charset="0"/>
                <a:cs typeface="Times New Roman" panose="02020603050405020304" pitchFamily="18" charset="0"/>
              </a:rPr>
              <a:t>денег или истребовании движимого имущества от ответчика по бесспорным </a:t>
            </a:r>
            <a:r>
              <a:rPr lang="ru-RU" sz="1400" b="1" dirty="0" smtClean="0">
                <a:solidFill>
                  <a:srgbClr val="C00000"/>
                </a:solidFill>
                <a:latin typeface="Times New Roman" panose="02020603050405020304" pitchFamily="18" charset="0"/>
                <a:cs typeface="Times New Roman" panose="02020603050405020304" pitchFamily="18" charset="0"/>
              </a:rPr>
              <a:t>требованиям; </a:t>
            </a:r>
          </a:p>
          <a:p>
            <a:pPr algn="just"/>
            <a:r>
              <a:rPr lang="ru-RU" sz="1400" b="1" dirty="0" smtClean="0">
                <a:solidFill>
                  <a:srgbClr val="C00000"/>
                </a:solidFill>
                <a:latin typeface="Times New Roman" panose="02020603050405020304" pitchFamily="18" charset="0"/>
                <a:cs typeface="Times New Roman" panose="02020603050405020304" pitchFamily="18" charset="0"/>
              </a:rPr>
              <a:t>- заявление истца </a:t>
            </a:r>
            <a:r>
              <a:rPr lang="ru-RU" sz="1400" b="1" dirty="0">
                <a:solidFill>
                  <a:srgbClr val="C00000"/>
                </a:solidFill>
                <a:latin typeface="Times New Roman" panose="02020603050405020304" pitchFamily="18" charset="0"/>
                <a:cs typeface="Times New Roman" panose="02020603050405020304" pitchFamily="18" charset="0"/>
              </a:rPr>
              <a:t>об исполнении соглашений, заключенных в порядке досудебного урегулирования спора в случаях, установленных законом или предусмотренных </a:t>
            </a:r>
            <a:r>
              <a:rPr lang="ru-RU" sz="1400" b="1" dirty="0" smtClean="0">
                <a:solidFill>
                  <a:srgbClr val="C00000"/>
                </a:solidFill>
                <a:latin typeface="Times New Roman" panose="02020603050405020304" pitchFamily="18" charset="0"/>
                <a:cs typeface="Times New Roman" panose="02020603050405020304" pitchFamily="18" charset="0"/>
              </a:rPr>
              <a:t>договором.</a:t>
            </a:r>
          </a:p>
          <a:p>
            <a:pPr algn="just"/>
            <a:endParaRPr lang="ru-RU" sz="1400" b="1" dirty="0" smtClean="0">
              <a:solidFill>
                <a:srgbClr val="FF0000"/>
              </a:solidFill>
              <a:latin typeface="Times New Roman" panose="02020603050405020304" pitchFamily="18" charset="0"/>
              <a:cs typeface="Times New Roman" panose="02020603050405020304" pitchFamily="18" charset="0"/>
            </a:endParaRPr>
          </a:p>
          <a:p>
            <a:pPr algn="just"/>
            <a:r>
              <a:rPr lang="ru-RU" sz="1400" b="1" dirty="0" smtClean="0">
                <a:latin typeface="Times New Roman" panose="02020603050405020304" pitchFamily="18" charset="0"/>
                <a:cs typeface="Times New Roman" panose="02020603050405020304" pitchFamily="18" charset="0"/>
              </a:rPr>
              <a:t>Дела приказного производства рассматриваются </a:t>
            </a:r>
            <a:r>
              <a:rPr lang="ru-RU" sz="1400" b="1" dirty="0" smtClean="0">
                <a:solidFill>
                  <a:srgbClr val="C00000"/>
                </a:solidFill>
                <a:latin typeface="Times New Roman" panose="02020603050405020304" pitchFamily="18" charset="0"/>
                <a:cs typeface="Times New Roman" panose="02020603050405020304" pitchFamily="18" charset="0"/>
              </a:rPr>
              <a:t>без вызова</a:t>
            </a:r>
            <a:r>
              <a:rPr lang="ru-RU" sz="1400" b="1" dirty="0">
                <a:solidFill>
                  <a:srgbClr val="C00000"/>
                </a:solidFill>
                <a:latin typeface="Times New Roman" panose="02020603050405020304" pitchFamily="18" charset="0"/>
                <a:cs typeface="Times New Roman" panose="02020603050405020304" pitchFamily="18" charset="0"/>
              </a:rPr>
              <a:t> </a:t>
            </a:r>
            <a:r>
              <a:rPr lang="ru-RU" sz="1400" b="1" dirty="0" smtClean="0">
                <a:solidFill>
                  <a:srgbClr val="C00000"/>
                </a:solidFill>
                <a:latin typeface="Times New Roman" panose="02020603050405020304" pitchFamily="18" charset="0"/>
                <a:cs typeface="Times New Roman" panose="02020603050405020304" pitchFamily="18" charset="0"/>
              </a:rPr>
              <a:t>ответчика и</a:t>
            </a:r>
            <a:r>
              <a:rPr lang="ru-RU" sz="1400" b="1" dirty="0">
                <a:solidFill>
                  <a:srgbClr val="C00000"/>
                </a:solidFill>
                <a:latin typeface="Times New Roman" panose="02020603050405020304" pitchFamily="18" charset="0"/>
                <a:cs typeface="Times New Roman" panose="02020603050405020304" pitchFamily="18" charset="0"/>
              </a:rPr>
              <a:t> истца </a:t>
            </a:r>
            <a:r>
              <a:rPr lang="ru-RU" sz="1400" b="1" dirty="0" smtClean="0">
                <a:solidFill>
                  <a:srgbClr val="C00000"/>
                </a:solidFill>
                <a:latin typeface="Times New Roman" panose="02020603050405020304" pitchFamily="18" charset="0"/>
                <a:cs typeface="Times New Roman" panose="02020603050405020304" pitchFamily="18" charset="0"/>
              </a:rPr>
              <a:t>для заслушивания </a:t>
            </a:r>
            <a:r>
              <a:rPr lang="ru-RU" sz="1400" b="1" dirty="0">
                <a:solidFill>
                  <a:srgbClr val="C00000"/>
                </a:solidFill>
                <a:latin typeface="Times New Roman" panose="02020603050405020304" pitchFamily="18" charset="0"/>
                <a:cs typeface="Times New Roman" panose="02020603050405020304" pitchFamily="18" charset="0"/>
              </a:rPr>
              <a:t>их объяснений и без судебного </a:t>
            </a:r>
            <a:r>
              <a:rPr lang="ru-RU" sz="1400" b="1" dirty="0" smtClean="0">
                <a:solidFill>
                  <a:srgbClr val="C00000"/>
                </a:solidFill>
                <a:latin typeface="Times New Roman" panose="02020603050405020304" pitchFamily="18" charset="0"/>
                <a:cs typeface="Times New Roman" panose="02020603050405020304" pitchFamily="18" charset="0"/>
              </a:rPr>
              <a:t>разбирательства;</a:t>
            </a:r>
          </a:p>
          <a:p>
            <a:pPr algn="just"/>
            <a:endParaRPr lang="ru-RU" sz="1400" b="1" dirty="0" smtClean="0">
              <a:solidFill>
                <a:srgbClr val="FF0000"/>
              </a:solidFill>
              <a:latin typeface="Times New Roman" panose="02020603050405020304" pitchFamily="18" charset="0"/>
              <a:cs typeface="Times New Roman" panose="02020603050405020304" pitchFamily="18" charset="0"/>
            </a:endParaRPr>
          </a:p>
          <a:p>
            <a:pPr algn="just"/>
            <a:r>
              <a:rPr lang="ru-RU" sz="1400" b="1" dirty="0" smtClean="0">
                <a:latin typeface="Times New Roman" panose="02020603050405020304" pitchFamily="18" charset="0"/>
                <a:cs typeface="Times New Roman" panose="02020603050405020304" pitchFamily="18" charset="0"/>
              </a:rPr>
              <a:t>Сроки рассмотрения дела: </a:t>
            </a:r>
            <a:r>
              <a:rPr lang="ru-RU" sz="1400" b="1" dirty="0" smtClean="0">
                <a:solidFill>
                  <a:srgbClr val="C00000"/>
                </a:solidFill>
                <a:latin typeface="Times New Roman" panose="02020603050405020304" pitchFamily="18" charset="0"/>
                <a:cs typeface="Times New Roman" panose="02020603050405020304" pitchFamily="18" charset="0"/>
              </a:rPr>
              <a:t>ст. 139 ГПК РК (п. 2 ст. 138 ГПК РК)+ п. 1 ст. 141 ГПК РК + п. 2 ст. 141 ГПК РК + п. 2 ст. 142 ГПК (ст. 143 ГПК РК) = 3 </a:t>
            </a:r>
            <a:r>
              <a:rPr lang="ru-RU" sz="1400" b="1" dirty="0" err="1" smtClean="0">
                <a:solidFill>
                  <a:srgbClr val="C00000"/>
                </a:solidFill>
                <a:latin typeface="Times New Roman" panose="02020603050405020304" pitchFamily="18" charset="0"/>
                <a:cs typeface="Times New Roman" panose="02020603050405020304" pitchFamily="18" charset="0"/>
              </a:rPr>
              <a:t>р.д</a:t>
            </a:r>
            <a:r>
              <a:rPr lang="ru-RU" sz="1400" b="1" dirty="0" smtClean="0">
                <a:solidFill>
                  <a:srgbClr val="C00000"/>
                </a:solidFill>
                <a:latin typeface="Times New Roman" panose="02020603050405020304" pitchFamily="18" charset="0"/>
                <a:cs typeface="Times New Roman" panose="02020603050405020304" pitchFamily="18" charset="0"/>
              </a:rPr>
              <a:t>. + 1 </a:t>
            </a:r>
            <a:r>
              <a:rPr lang="ru-RU" sz="1400" b="1" dirty="0" err="1" smtClean="0">
                <a:solidFill>
                  <a:srgbClr val="C00000"/>
                </a:solidFill>
                <a:latin typeface="Times New Roman" panose="02020603050405020304" pitchFamily="18" charset="0"/>
                <a:cs typeface="Times New Roman" panose="02020603050405020304" pitchFamily="18" charset="0"/>
              </a:rPr>
              <a:t>р.д</a:t>
            </a:r>
            <a:r>
              <a:rPr lang="ru-RU" sz="1400" b="1" dirty="0" smtClean="0">
                <a:solidFill>
                  <a:srgbClr val="C00000"/>
                </a:solidFill>
                <a:latin typeface="Times New Roman" panose="02020603050405020304" pitchFamily="18" charset="0"/>
                <a:cs typeface="Times New Roman" panose="02020603050405020304" pitchFamily="18" charset="0"/>
              </a:rPr>
              <a:t>. + 10 </a:t>
            </a:r>
            <a:r>
              <a:rPr lang="ru-RU" sz="1400" b="1" dirty="0" err="1" smtClean="0">
                <a:solidFill>
                  <a:srgbClr val="C00000"/>
                </a:solidFill>
                <a:latin typeface="Times New Roman" panose="02020603050405020304" pitchFamily="18" charset="0"/>
                <a:cs typeface="Times New Roman" panose="02020603050405020304" pitchFamily="18" charset="0"/>
              </a:rPr>
              <a:t>р.д</a:t>
            </a:r>
            <a:r>
              <a:rPr lang="ru-RU" sz="1400" b="1" dirty="0" smtClean="0">
                <a:solidFill>
                  <a:srgbClr val="C00000"/>
                </a:solidFill>
                <a:latin typeface="Times New Roman" panose="02020603050405020304" pitchFamily="18" charset="0"/>
                <a:cs typeface="Times New Roman" panose="02020603050405020304" pitchFamily="18" charset="0"/>
              </a:rPr>
              <a:t>. + 3 </a:t>
            </a:r>
            <a:r>
              <a:rPr lang="ru-RU" sz="1400" b="1" dirty="0" err="1" smtClean="0">
                <a:solidFill>
                  <a:srgbClr val="C00000"/>
                </a:solidFill>
                <a:latin typeface="Times New Roman" panose="02020603050405020304" pitchFamily="18" charset="0"/>
                <a:cs typeface="Times New Roman" panose="02020603050405020304" pitchFamily="18" charset="0"/>
              </a:rPr>
              <a:t>р.д</a:t>
            </a:r>
            <a:r>
              <a:rPr lang="ru-RU" sz="1400" b="1" dirty="0" smtClean="0">
                <a:solidFill>
                  <a:srgbClr val="C00000"/>
                </a:solidFill>
                <a:latin typeface="Times New Roman" panose="02020603050405020304" pitchFamily="18" charset="0"/>
                <a:cs typeface="Times New Roman" panose="02020603050405020304" pitchFamily="18" charset="0"/>
              </a:rPr>
              <a:t>. = 17 </a:t>
            </a:r>
            <a:r>
              <a:rPr lang="ru-RU" sz="1400" b="1" dirty="0" err="1" smtClean="0">
                <a:solidFill>
                  <a:srgbClr val="C00000"/>
                </a:solidFill>
                <a:latin typeface="Times New Roman" panose="02020603050405020304" pitchFamily="18" charset="0"/>
                <a:cs typeface="Times New Roman" panose="02020603050405020304" pitchFamily="18" charset="0"/>
              </a:rPr>
              <a:t>р.д</a:t>
            </a:r>
            <a:r>
              <a:rPr lang="ru-RU" sz="1400" b="1" dirty="0" smtClean="0">
                <a:solidFill>
                  <a:srgbClr val="C00000"/>
                </a:solidFill>
                <a:latin typeface="Times New Roman" panose="02020603050405020304" pitchFamily="18" charset="0"/>
                <a:cs typeface="Times New Roman" panose="02020603050405020304" pitchFamily="18" charset="0"/>
              </a:rPr>
              <a:t>.</a:t>
            </a:r>
          </a:p>
          <a:p>
            <a:pPr algn="just"/>
            <a:endParaRPr lang="ru-RU" sz="1400" b="1" dirty="0" smtClean="0">
              <a:solidFill>
                <a:srgbClr val="C00000"/>
              </a:solidFill>
              <a:latin typeface="Times New Roman" panose="02020603050405020304" pitchFamily="18" charset="0"/>
              <a:cs typeface="Times New Roman" panose="02020603050405020304" pitchFamily="18" charset="0"/>
            </a:endParaRPr>
          </a:p>
          <a:p>
            <a:pPr algn="just"/>
            <a:r>
              <a:rPr lang="ru-RU" sz="1400" b="1" dirty="0" smtClean="0">
                <a:latin typeface="Times New Roman" panose="02020603050405020304" pitchFamily="18" charset="0"/>
                <a:cs typeface="Times New Roman" panose="02020603050405020304" pitchFamily="18" charset="0"/>
              </a:rPr>
              <a:t>Размер государственной пошлины </a:t>
            </a:r>
            <a:r>
              <a:rPr lang="ru-RU" sz="1400" b="1" dirty="0" smtClean="0">
                <a:solidFill>
                  <a:srgbClr val="C00000"/>
                </a:solidFill>
                <a:latin typeface="Times New Roman" panose="02020603050405020304" pitchFamily="18" charset="0"/>
                <a:cs typeface="Times New Roman" panose="02020603050405020304" pitchFamily="18" charset="0"/>
              </a:rPr>
              <a:t>в 2 раза меньше, чем в исковом производстве в соответствии  с </a:t>
            </a:r>
            <a:r>
              <a:rPr lang="ru-RU" sz="1400" b="1" dirty="0" err="1" smtClean="0">
                <a:solidFill>
                  <a:srgbClr val="C00000"/>
                </a:solidFill>
                <a:latin typeface="Times New Roman" panose="02020603050405020304" pitchFamily="18" charset="0"/>
                <a:cs typeface="Times New Roman" panose="02020603050405020304" pitchFamily="18" charset="0"/>
              </a:rPr>
              <a:t>пп</a:t>
            </a:r>
            <a:r>
              <a:rPr lang="ru-RU" sz="1400" b="1" dirty="0" smtClean="0">
                <a:solidFill>
                  <a:srgbClr val="C00000"/>
                </a:solidFill>
                <a:latin typeface="Times New Roman" panose="02020603050405020304" pitchFamily="18" charset="0"/>
                <a:cs typeface="Times New Roman" panose="02020603050405020304" pitchFamily="18" charset="0"/>
              </a:rPr>
              <a:t>. 10) п. 1 ст. 610 Налогового кодекса РК;</a:t>
            </a:r>
          </a:p>
          <a:p>
            <a:pPr algn="just"/>
            <a:endParaRPr lang="ru-RU" sz="1400" b="1" dirty="0" smtClean="0">
              <a:solidFill>
                <a:srgbClr val="FF0000"/>
              </a:solidFill>
              <a:latin typeface="Times New Roman" panose="02020603050405020304" pitchFamily="18" charset="0"/>
              <a:cs typeface="Times New Roman" panose="02020603050405020304" pitchFamily="18" charset="0"/>
            </a:endParaRPr>
          </a:p>
          <a:p>
            <a:pPr algn="just"/>
            <a:r>
              <a:rPr lang="ru-RU" sz="1400" b="1" dirty="0" smtClean="0">
                <a:latin typeface="Times New Roman" panose="02020603050405020304" pitchFamily="18" charset="0"/>
                <a:cs typeface="Times New Roman" panose="02020603050405020304" pitchFamily="18" charset="0"/>
              </a:rPr>
              <a:t>Дела приказного производства </a:t>
            </a:r>
            <a:r>
              <a:rPr lang="ru-RU" sz="1400" b="1" dirty="0" smtClean="0">
                <a:solidFill>
                  <a:srgbClr val="C00000"/>
                </a:solidFill>
                <a:latin typeface="Times New Roman" panose="02020603050405020304" pitchFamily="18" charset="0"/>
                <a:cs typeface="Times New Roman" panose="02020603050405020304" pitchFamily="18" charset="0"/>
              </a:rPr>
              <a:t>не рассматриваются в кассационном порядке (т.е. в ВС РК) в соответствии с п. 2 статьи 434 ГПК РК</a:t>
            </a:r>
            <a:r>
              <a:rPr lang="ru-RU" sz="1400" b="1" dirty="0">
                <a:solidFill>
                  <a:srgbClr val="C00000"/>
                </a:solidFill>
                <a:latin typeface="Times New Roman" panose="02020603050405020304" pitchFamily="18" charset="0"/>
                <a:cs typeface="Times New Roman" panose="02020603050405020304" pitchFamily="18" charset="0"/>
              </a:rPr>
              <a:t> </a:t>
            </a:r>
            <a:r>
              <a:rPr lang="ru-RU" sz="14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  	</a:t>
            </a:r>
          </a:p>
          <a:p>
            <a:pPr algn="just"/>
            <a:endParaRPr lang="ru-RU" sz="14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endParaRPr>
          </a:p>
          <a:p>
            <a:pPr algn="just"/>
            <a:r>
              <a:rPr lang="ru-RU" sz="1400" b="1" dirty="0">
                <a:latin typeface="Times New Roman" panose="02020603050405020304" pitchFamily="18" charset="0"/>
                <a:cs typeface="Times New Roman" panose="02020603050405020304" pitchFamily="18" charset="0"/>
              </a:rPr>
              <a:t>Судебный приказ является </a:t>
            </a:r>
            <a:r>
              <a:rPr lang="ru-RU" sz="1400" b="1" dirty="0">
                <a:solidFill>
                  <a:srgbClr val="C00000"/>
                </a:solidFill>
                <a:latin typeface="Times New Roman" panose="02020603050405020304" pitchFamily="18" charset="0"/>
                <a:cs typeface="Times New Roman" panose="02020603050405020304" pitchFamily="18" charset="0"/>
              </a:rPr>
              <a:t>судебным актом, который выносится в электронной </a:t>
            </a:r>
            <a:r>
              <a:rPr lang="ru-RU" sz="1400" b="1" dirty="0" smtClean="0">
                <a:solidFill>
                  <a:srgbClr val="C00000"/>
                </a:solidFill>
                <a:latin typeface="Times New Roman" panose="02020603050405020304" pitchFamily="18" charset="0"/>
                <a:cs typeface="Times New Roman" panose="02020603050405020304" pitchFamily="18" charset="0"/>
              </a:rPr>
              <a:t>форме</a:t>
            </a:r>
            <a:r>
              <a:rPr lang="ru-RU" sz="1400" b="1" dirty="0">
                <a:solidFill>
                  <a:srgbClr val="C00000"/>
                </a:solidFill>
                <a:latin typeface="Times New Roman" panose="02020603050405020304" pitchFamily="18" charset="0"/>
                <a:cs typeface="Times New Roman" panose="02020603050405020304" pitchFamily="18" charset="0"/>
              </a:rPr>
              <a:t> </a:t>
            </a:r>
            <a:r>
              <a:rPr lang="ru-RU" sz="1400" b="1" dirty="0" smtClean="0">
                <a:solidFill>
                  <a:srgbClr val="C00000"/>
                </a:solidFill>
                <a:latin typeface="Times New Roman" panose="02020603050405020304" pitchFamily="18" charset="0"/>
                <a:cs typeface="Times New Roman" panose="02020603050405020304" pitchFamily="18" charset="0"/>
              </a:rPr>
              <a:t> и имеет </a:t>
            </a:r>
            <a:r>
              <a:rPr lang="ru-RU" sz="1400" b="1" dirty="0">
                <a:solidFill>
                  <a:srgbClr val="C00000"/>
                </a:solidFill>
                <a:latin typeface="Times New Roman" panose="02020603050405020304" pitchFamily="18" charset="0"/>
                <a:cs typeface="Times New Roman" panose="02020603050405020304" pitchFamily="18" charset="0"/>
              </a:rPr>
              <a:t>силу исполнительного документа</a:t>
            </a:r>
            <a:endParaRPr lang="ru-RU" sz="14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endParaRPr>
          </a:p>
        </p:txBody>
      </p:sp>
    </p:spTree>
    <p:extLst>
      <p:ext uri="{BB962C8B-B14F-4D97-AF65-F5344CB8AC3E}">
        <p14:creationId xmlns:p14="http://schemas.microsoft.com/office/powerpoint/2010/main" val="12926242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177448" y="162254"/>
            <a:ext cx="8737600" cy="400110"/>
          </a:xfrm>
          <a:prstGeom prst="rect">
            <a:avLst/>
          </a:prstGeom>
          <a:noFill/>
        </p:spPr>
        <p:txBody>
          <a:bodyPr wrap="square" rtlCol="0">
            <a:spAutoFit/>
          </a:bodyPr>
          <a:lstStyle/>
          <a:p>
            <a:pPr algn="ctr"/>
            <a:r>
              <a:rPr lang="ru-RU" sz="2000" b="1" dirty="0" smtClean="0">
                <a:latin typeface="HelveticaNeueCyr" pitchFamily="50" charset="-52"/>
                <a:ea typeface="Helvetica Neue" panose="02000503000000020004" pitchFamily="2" charset="0"/>
                <a:cs typeface="Helvetica Neue" panose="02000503000000020004" pitchFamily="2" charset="0"/>
              </a:rPr>
              <a:t>Особенности упрощенного письменного производства</a:t>
            </a:r>
            <a:endParaRPr lang="ru-RU" sz="1600" b="1" i="1" dirty="0">
              <a:latin typeface="HelveticaNeueCyr" pitchFamily="50" charset="-52"/>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03372AFD-F309-0A43-8CB2-94ECA45AC093}"/>
              </a:ext>
            </a:extLst>
          </p:cNvPr>
          <p:cNvSpPr txBox="1"/>
          <p:nvPr/>
        </p:nvSpPr>
        <p:spPr>
          <a:xfrm>
            <a:off x="231389" y="724618"/>
            <a:ext cx="9560311" cy="5509200"/>
          </a:xfrm>
          <a:prstGeom prst="rect">
            <a:avLst/>
          </a:prstGeom>
          <a:noFill/>
        </p:spPr>
        <p:txBody>
          <a:bodyPr wrap="square" rtlCol="0">
            <a:spAutoFit/>
          </a:bodyPr>
          <a:lstStyle/>
          <a:p>
            <a:pPr fontAlgn="base"/>
            <a:r>
              <a:rPr lang="ru-RU" sz="1600" b="1" dirty="0">
                <a:latin typeface="Times New Roman" panose="02020603050405020304" pitchFamily="18" charset="0"/>
                <a:ea typeface="Helvetica Neue" panose="02000503000000020004" pitchFamily="2" charset="0"/>
                <a:cs typeface="Times New Roman" panose="02020603050405020304" pitchFamily="18" charset="0"/>
              </a:rPr>
              <a:t>Предмет рассмотрения: </a:t>
            </a:r>
          </a:p>
          <a:p>
            <a:pPr algn="just" fontAlgn="base"/>
            <a:r>
              <a:rPr lang="ru-RU" sz="1600" b="1" dirty="0" smtClean="0">
                <a:solidFill>
                  <a:srgbClr val="C00000"/>
                </a:solidFill>
                <a:latin typeface="Times New Roman" panose="02020603050405020304" pitchFamily="18" charset="0"/>
                <a:cs typeface="Times New Roman" panose="02020603050405020304" pitchFamily="18" charset="0"/>
              </a:rPr>
              <a:t>- иски </a:t>
            </a:r>
            <a:r>
              <a:rPr lang="ru-RU" sz="1600" b="1" dirty="0">
                <a:solidFill>
                  <a:srgbClr val="C00000"/>
                </a:solidFill>
                <a:latin typeface="Times New Roman" panose="02020603050405020304" pitchFamily="18" charset="0"/>
                <a:cs typeface="Times New Roman" panose="02020603050405020304" pitchFamily="18" charset="0"/>
              </a:rPr>
              <a:t>о взыскании денег, если цена иска не превышает для юридических лиц двух тысяч месячных расчетных показателей, для индивидуальных предпринимателей, граждан - одной тысячи месячных расчетных показателей;</a:t>
            </a:r>
          </a:p>
          <a:p>
            <a:pPr algn="just" fontAlgn="base"/>
            <a:r>
              <a:rPr lang="ru-RU" sz="1600" b="1" dirty="0" smtClean="0">
                <a:solidFill>
                  <a:srgbClr val="C00000"/>
                </a:solidFill>
                <a:latin typeface="Times New Roman" panose="02020603050405020304" pitchFamily="18" charset="0"/>
                <a:cs typeface="Times New Roman" panose="02020603050405020304" pitchFamily="18" charset="0"/>
              </a:rPr>
              <a:t>- независимо </a:t>
            </a:r>
            <a:r>
              <a:rPr lang="ru-RU" sz="1600" b="1" dirty="0">
                <a:solidFill>
                  <a:srgbClr val="C00000"/>
                </a:solidFill>
                <a:latin typeface="Times New Roman" panose="02020603050405020304" pitchFamily="18" charset="0"/>
                <a:cs typeface="Times New Roman" panose="02020603050405020304" pitchFamily="18" charset="0"/>
              </a:rPr>
              <a:t>от цены иска по искам, основанным на представленных истцом документах, устанавливающих денежные обязательства ответчика, и (или) на документах, подтверждающих задолженность по договору.</a:t>
            </a:r>
          </a:p>
          <a:p>
            <a:pPr algn="just" fontAlgn="base"/>
            <a:r>
              <a:rPr lang="ru-RU" sz="1600" b="1" dirty="0" smtClean="0">
                <a:solidFill>
                  <a:srgbClr val="C00000"/>
                </a:solidFill>
                <a:latin typeface="Times New Roman" panose="02020603050405020304" pitchFamily="18" charset="0"/>
                <a:cs typeface="Times New Roman" panose="02020603050405020304" pitchFamily="18" charset="0"/>
              </a:rPr>
              <a:t>- В </a:t>
            </a:r>
            <a:r>
              <a:rPr lang="ru-RU" sz="1600" b="1" dirty="0">
                <a:solidFill>
                  <a:srgbClr val="C00000"/>
                </a:solidFill>
                <a:latin typeface="Times New Roman" panose="02020603050405020304" pitchFamily="18" charset="0"/>
                <a:cs typeface="Times New Roman" panose="02020603050405020304" pitchFamily="18" charset="0"/>
              </a:rPr>
              <a:t>порядке упрощенного (письменного) производства по ходатайству сторон или по инициативе суда могут быть рассмотрены иные дела искового производства, если не имеется обстоятельств, указанных </a:t>
            </a:r>
            <a:r>
              <a:rPr lang="ru-RU" sz="1600" b="1" dirty="0" smtClean="0">
                <a:solidFill>
                  <a:srgbClr val="C00000"/>
                </a:solidFill>
                <a:latin typeface="Times New Roman" panose="02020603050405020304" pitchFamily="18" charset="0"/>
                <a:cs typeface="Times New Roman" panose="02020603050405020304" pitchFamily="18" charset="0"/>
              </a:rPr>
              <a:t>в подпунктах 1)-4  части 3 статьи 267-1</a:t>
            </a:r>
            <a:r>
              <a:rPr lang="ru-RU" sz="1600" b="1" dirty="0">
                <a:solidFill>
                  <a:srgbClr val="C00000"/>
                </a:solidFill>
                <a:latin typeface="Times New Roman" panose="02020603050405020304" pitchFamily="18" charset="0"/>
                <a:cs typeface="Times New Roman" panose="02020603050405020304" pitchFamily="18" charset="0"/>
              </a:rPr>
              <a:t> </a:t>
            </a:r>
            <a:r>
              <a:rPr lang="ru-RU" sz="1600" b="1" dirty="0" smtClean="0">
                <a:solidFill>
                  <a:srgbClr val="C00000"/>
                </a:solidFill>
                <a:latin typeface="Times New Roman" panose="02020603050405020304" pitchFamily="18" charset="0"/>
                <a:cs typeface="Times New Roman" panose="02020603050405020304" pitchFamily="18" charset="0"/>
              </a:rPr>
              <a:t>ГПК РК.</a:t>
            </a:r>
            <a:endParaRPr lang="ru-RU" sz="1600" b="1" dirty="0">
              <a:solidFill>
                <a:srgbClr val="C00000"/>
              </a:solidFill>
              <a:latin typeface="Times New Roman" panose="02020603050405020304" pitchFamily="18" charset="0"/>
              <a:cs typeface="Times New Roman" panose="02020603050405020304" pitchFamily="18" charset="0"/>
            </a:endParaRPr>
          </a:p>
          <a:p>
            <a:pPr algn="just" fontAlgn="base"/>
            <a:r>
              <a:rPr lang="ru-RU" sz="1600" b="1" dirty="0" smtClean="0">
                <a:solidFill>
                  <a:srgbClr val="C00000"/>
                </a:solidFill>
                <a:latin typeface="Times New Roman" panose="02020603050405020304" pitchFamily="18" charset="0"/>
                <a:cs typeface="Times New Roman" panose="02020603050405020304" pitchFamily="18" charset="0"/>
              </a:rPr>
              <a:t>- В </a:t>
            </a:r>
            <a:r>
              <a:rPr lang="ru-RU" sz="1600" b="1" dirty="0">
                <a:solidFill>
                  <a:srgbClr val="C00000"/>
                </a:solidFill>
                <a:latin typeface="Times New Roman" panose="02020603050405020304" pitchFamily="18" charset="0"/>
                <a:cs typeface="Times New Roman" panose="02020603050405020304" pitchFamily="18" charset="0"/>
              </a:rPr>
              <a:t>порядке упрощенного (письменного) производства не подлежат рассмотрению дела по спорам, затрагивающим права детей, за исключением споров о взыскании </a:t>
            </a:r>
            <a:r>
              <a:rPr lang="ru-RU" sz="1600" b="1" dirty="0" smtClean="0">
                <a:solidFill>
                  <a:srgbClr val="C00000"/>
                </a:solidFill>
                <a:latin typeface="Times New Roman" panose="02020603050405020304" pitchFamily="18" charset="0"/>
                <a:cs typeface="Times New Roman" panose="02020603050405020304" pitchFamily="18" charset="0"/>
              </a:rPr>
              <a:t>алиментов.</a:t>
            </a:r>
            <a:endParaRPr lang="ru-RU" sz="1600" b="1" dirty="0">
              <a:solidFill>
                <a:srgbClr val="C00000"/>
              </a:solidFill>
              <a:latin typeface="Times New Roman" panose="02020603050405020304" pitchFamily="18" charset="0"/>
              <a:cs typeface="Times New Roman" panose="02020603050405020304" pitchFamily="18" charset="0"/>
            </a:endParaRPr>
          </a:p>
          <a:p>
            <a:r>
              <a:rPr lang="ru-RU" sz="1600" b="1" dirty="0" smtClean="0">
                <a:solidFill>
                  <a:srgbClr val="FF0000"/>
                </a:solidFill>
                <a:latin typeface="Times New Roman" panose="02020603050405020304" pitchFamily="18" charset="0"/>
                <a:ea typeface="Helvetica Neue" panose="02000503000000020004" pitchFamily="2" charset="0"/>
                <a:cs typeface="Times New Roman" panose="02020603050405020304" pitchFamily="18" charset="0"/>
              </a:rPr>
              <a:t>	</a:t>
            </a:r>
          </a:p>
          <a:p>
            <a:pPr algn="just"/>
            <a:r>
              <a:rPr lang="ru-RU" sz="1600" b="1" dirty="0">
                <a:latin typeface="Times New Roman" panose="02020603050405020304" pitchFamily="18" charset="0"/>
                <a:cs typeface="Times New Roman" panose="02020603050405020304" pitchFamily="18" charset="0"/>
              </a:rPr>
              <a:t>Суд рассматривает дело </a:t>
            </a:r>
            <a:r>
              <a:rPr lang="ru-RU" sz="1600" b="1" dirty="0">
                <a:solidFill>
                  <a:srgbClr val="C00000"/>
                </a:solidFill>
                <a:latin typeface="Times New Roman" panose="02020603050405020304" pitchFamily="18" charset="0"/>
                <a:cs typeface="Times New Roman" panose="02020603050405020304" pitchFamily="18" charset="0"/>
              </a:rPr>
              <a:t>в порядке упрощенного (письменного) производства в электронном формате без вызова </a:t>
            </a:r>
            <a:r>
              <a:rPr lang="ru-RU" sz="1600" b="1" dirty="0" smtClean="0">
                <a:solidFill>
                  <a:srgbClr val="C00000"/>
                </a:solidFill>
                <a:latin typeface="Times New Roman" panose="02020603050405020304" pitchFamily="18" charset="0"/>
                <a:cs typeface="Times New Roman" panose="02020603050405020304" pitchFamily="18" charset="0"/>
              </a:rPr>
              <a:t>сторон.</a:t>
            </a:r>
          </a:p>
          <a:p>
            <a:pPr algn="just"/>
            <a:endParaRPr lang="ru-RU" sz="1600" b="1" dirty="0">
              <a:solidFill>
                <a:srgbClr val="FF0000"/>
              </a:solidFill>
              <a:latin typeface="Times New Roman" panose="02020603050405020304" pitchFamily="18" charset="0"/>
              <a:ea typeface="Helvetica Neue" panose="02000503000000020004" pitchFamily="2" charset="0"/>
              <a:cs typeface="Times New Roman" panose="02020603050405020304" pitchFamily="18" charset="0"/>
            </a:endParaRPr>
          </a:p>
          <a:p>
            <a:pPr algn="just"/>
            <a:r>
              <a:rPr lang="ru-RU" sz="1600" b="1" dirty="0">
                <a:latin typeface="Times New Roman" panose="02020603050405020304" pitchFamily="18" charset="0"/>
                <a:cs typeface="Times New Roman" panose="02020603050405020304" pitchFamily="18" charset="0"/>
              </a:rPr>
              <a:t>Дела в порядке упрощенного (письменного) производства рассматриваются судьей </a:t>
            </a:r>
            <a:r>
              <a:rPr lang="ru-RU" sz="1600" b="1" dirty="0">
                <a:solidFill>
                  <a:srgbClr val="C00000"/>
                </a:solidFill>
                <a:latin typeface="Times New Roman" panose="02020603050405020304" pitchFamily="18" charset="0"/>
                <a:cs typeface="Times New Roman" panose="02020603050405020304" pitchFamily="18" charset="0"/>
              </a:rPr>
              <a:t>в месячный срок со дня принятия иска. Срок рассмотрения дела в порядке упрощенного (письменного) производства продлению не подлежит</a:t>
            </a:r>
            <a:r>
              <a:rPr lang="ru-RU" sz="1600" b="1" dirty="0" smtClean="0">
                <a:solidFill>
                  <a:srgbClr val="C00000"/>
                </a:solidFill>
                <a:latin typeface="Times New Roman" panose="02020603050405020304" pitchFamily="18" charset="0"/>
                <a:cs typeface="Times New Roman" panose="02020603050405020304" pitchFamily="18" charset="0"/>
              </a:rPr>
              <a:t>.</a:t>
            </a:r>
          </a:p>
          <a:p>
            <a:pPr algn="just"/>
            <a:endParaRPr lang="ru-RU" sz="1600" b="1" dirty="0">
              <a:solidFill>
                <a:srgbClr val="FF0000"/>
              </a:solidFill>
              <a:latin typeface="Times New Roman" panose="02020603050405020304" pitchFamily="18" charset="0"/>
              <a:ea typeface="Helvetica Neue" panose="02000503000000020004" pitchFamily="2" charset="0"/>
              <a:cs typeface="Times New Roman" panose="02020603050405020304" pitchFamily="18" charset="0"/>
            </a:endParaRPr>
          </a:p>
          <a:p>
            <a:pPr algn="just"/>
            <a:r>
              <a:rPr lang="ru-RU" sz="1600" b="1" dirty="0" smtClean="0">
                <a:latin typeface="Times New Roman" panose="02020603050405020304" pitchFamily="18" charset="0"/>
                <a:cs typeface="Times New Roman" panose="02020603050405020304" pitchFamily="18" charset="0"/>
              </a:rPr>
              <a:t>Решение</a:t>
            </a:r>
            <a:r>
              <a:rPr lang="ru-RU" sz="1600" b="1" dirty="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 вынесенное по делам упрощенного письменного производства, </a:t>
            </a:r>
            <a:r>
              <a:rPr lang="ru-RU" sz="1600" b="1" dirty="0" smtClean="0">
                <a:solidFill>
                  <a:srgbClr val="FF0000"/>
                </a:solidFill>
                <a:latin typeface="Times New Roman" panose="02020603050405020304" pitchFamily="18" charset="0"/>
                <a:cs typeface="Times New Roman" panose="02020603050405020304" pitchFamily="18" charset="0"/>
              </a:rPr>
              <a:t>состоит </a:t>
            </a:r>
            <a:r>
              <a:rPr lang="ru-RU" sz="1600" b="1" dirty="0">
                <a:solidFill>
                  <a:srgbClr val="FF0000"/>
                </a:solidFill>
                <a:latin typeface="Times New Roman" panose="02020603050405020304" pitchFamily="18" charset="0"/>
                <a:cs typeface="Times New Roman" panose="02020603050405020304" pitchFamily="18" charset="0"/>
              </a:rPr>
              <a:t>из вводной, мотивировочной и резолютивной </a:t>
            </a:r>
            <a:r>
              <a:rPr lang="ru-RU" sz="1600" b="1" dirty="0" smtClean="0">
                <a:solidFill>
                  <a:srgbClr val="FF0000"/>
                </a:solidFill>
                <a:latin typeface="Times New Roman" panose="02020603050405020304" pitchFamily="18" charset="0"/>
                <a:cs typeface="Times New Roman" panose="02020603050405020304" pitchFamily="18" charset="0"/>
              </a:rPr>
              <a:t>частей.</a:t>
            </a:r>
            <a:endParaRPr lang="ru-RU" sz="1600" b="1" dirty="0" smtClean="0">
              <a:solidFill>
                <a:srgbClr val="FF0000"/>
              </a:solidFill>
              <a:latin typeface="Times New Roman" panose="02020603050405020304" pitchFamily="18" charset="0"/>
              <a:ea typeface="Helvetica Neue" panose="02000503000000020004" pitchFamily="2" charset="0"/>
              <a:cs typeface="Times New Roman" panose="02020603050405020304" pitchFamily="18" charset="0"/>
            </a:endParaRPr>
          </a:p>
        </p:txBody>
      </p:sp>
    </p:spTree>
    <p:extLst>
      <p:ext uri="{BB962C8B-B14F-4D97-AF65-F5344CB8AC3E}">
        <p14:creationId xmlns:p14="http://schemas.microsoft.com/office/powerpoint/2010/main" val="22507127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53483" y="124622"/>
            <a:ext cx="9091961" cy="523220"/>
          </a:xfrm>
          <a:prstGeom prst="rect">
            <a:avLst/>
          </a:prstGeom>
          <a:noFill/>
        </p:spPr>
        <p:txBody>
          <a:bodyPr wrap="square" rtlCol="0">
            <a:spAutoFit/>
          </a:bodyPr>
          <a:lstStyle/>
          <a:p>
            <a:pPr algn="ctr"/>
            <a:r>
              <a:rPr lang="ru-RU" sz="1400" b="1" dirty="0" smtClean="0">
                <a:latin typeface="HelveticaNeueCyr" pitchFamily="50" charset="-52"/>
                <a:ea typeface="Helvetica Neue" panose="02000503000000020004" pitchFamily="2" charset="0"/>
                <a:cs typeface="Helvetica Neue" panose="02000503000000020004" pitchFamily="2" charset="0"/>
              </a:rPr>
              <a:t>Сроки рассмотрения и разрешения дела </a:t>
            </a:r>
            <a:r>
              <a:rPr lang="ru-RU" sz="1400" b="1" dirty="0" smtClean="0">
                <a:solidFill>
                  <a:srgbClr val="C00000"/>
                </a:solidFill>
                <a:latin typeface="HelveticaNeueCyr" pitchFamily="50" charset="-52"/>
                <a:ea typeface="Helvetica Neue" panose="02000503000000020004" pitchFamily="2" charset="0"/>
                <a:cs typeface="Helvetica Neue" panose="02000503000000020004" pitchFamily="2" charset="0"/>
              </a:rPr>
              <a:t>в порядке искового производства  </a:t>
            </a:r>
            <a:r>
              <a:rPr lang="ru-RU" sz="1400" b="1" dirty="0" smtClean="0">
                <a:latin typeface="HelveticaNeueCyr" pitchFamily="50" charset="-52"/>
                <a:ea typeface="Helvetica Neue" panose="02000503000000020004" pitchFamily="2" charset="0"/>
                <a:cs typeface="Helvetica Neue" panose="02000503000000020004" pitchFamily="2" charset="0"/>
              </a:rPr>
              <a:t>в соответствии с ГПК РК  на 1 января 2022 года</a:t>
            </a:r>
            <a:endParaRPr lang="ru-RU" sz="1400" b="1" i="1" dirty="0">
              <a:latin typeface="HelveticaNeueCyr" pitchFamily="50" charset="-52"/>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03372AFD-F309-0A43-8CB2-94ECA45AC093}"/>
              </a:ext>
            </a:extLst>
          </p:cNvPr>
          <p:cNvSpPr txBox="1"/>
          <p:nvPr/>
        </p:nvSpPr>
        <p:spPr>
          <a:xfrm>
            <a:off x="195291" y="772464"/>
            <a:ext cx="9536008" cy="4801314"/>
          </a:xfrm>
          <a:prstGeom prst="rect">
            <a:avLst/>
          </a:prstGeom>
          <a:noFill/>
        </p:spPr>
        <p:txBody>
          <a:bodyPr wrap="square" rtlCol="0">
            <a:spAutoFit/>
          </a:bodyPr>
          <a:lstStyle/>
          <a:p>
            <a:pPr algn="just"/>
            <a:r>
              <a:rPr lang="ru-RU" sz="18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Рассмотрение в суде 1 инстанции: </a:t>
            </a:r>
            <a:r>
              <a:rPr lang="ru-RU" sz="1800" b="1" dirty="0" smtClean="0">
                <a:latin typeface="Helvetica Neue" panose="02000503000000020004" pitchFamily="2" charset="0"/>
                <a:ea typeface="Helvetica Neue" panose="02000503000000020004" pitchFamily="2" charset="0"/>
                <a:cs typeface="Helvetica Neue" panose="02000503000000020004" pitchFamily="2" charset="0"/>
              </a:rPr>
              <a:t>п. 1 ст. 150 ГПК РК + п. 1 (п. 1-1) ст. 164 ГПК РК + п. 2 ст. 183 ГПК РК + п. 4 ст. 223 ГПК РК = от 5 </a:t>
            </a:r>
            <a:r>
              <a:rPr lang="ru-RU" sz="1800" b="1" dirty="0" err="1" smtClean="0">
                <a:latin typeface="Helvetica Neue" panose="02000503000000020004" pitchFamily="2" charset="0"/>
                <a:ea typeface="Helvetica Neue" panose="02000503000000020004" pitchFamily="2" charset="0"/>
                <a:cs typeface="Helvetica Neue" panose="02000503000000020004" pitchFamily="2" charset="0"/>
              </a:rPr>
              <a:t>р.д</a:t>
            </a:r>
            <a:r>
              <a:rPr lang="ru-RU" sz="1800" b="1" dirty="0" smtClean="0">
                <a:latin typeface="Helvetica Neue" panose="02000503000000020004" pitchFamily="2" charset="0"/>
                <a:ea typeface="Helvetica Neue" panose="02000503000000020004" pitchFamily="2" charset="0"/>
                <a:cs typeface="Helvetica Neue" panose="02000503000000020004" pitchFamily="2" charset="0"/>
              </a:rPr>
              <a:t>. до 10 </a:t>
            </a:r>
            <a:r>
              <a:rPr lang="ru-RU" sz="1800" b="1" dirty="0" err="1" smtClean="0">
                <a:latin typeface="Helvetica Neue" panose="02000503000000020004" pitchFamily="2" charset="0"/>
                <a:ea typeface="Helvetica Neue" panose="02000503000000020004" pitchFamily="2" charset="0"/>
                <a:cs typeface="Helvetica Neue" panose="02000503000000020004" pitchFamily="2" charset="0"/>
              </a:rPr>
              <a:t>р.д</a:t>
            </a:r>
            <a:r>
              <a:rPr lang="ru-RU" sz="1800" b="1" dirty="0" smtClean="0">
                <a:latin typeface="Helvetica Neue" panose="02000503000000020004" pitchFamily="2" charset="0"/>
                <a:ea typeface="Helvetica Neue" panose="02000503000000020004" pitchFamily="2" charset="0"/>
                <a:cs typeface="Helvetica Neue" panose="02000503000000020004" pitchFamily="2" charset="0"/>
              </a:rPr>
              <a:t>. или до 15 </a:t>
            </a:r>
            <a:r>
              <a:rPr lang="ru-RU" sz="1800" b="1" dirty="0" err="1" smtClean="0">
                <a:latin typeface="Helvetica Neue" panose="02000503000000020004" pitchFamily="2" charset="0"/>
                <a:ea typeface="Helvetica Neue" panose="02000503000000020004" pitchFamily="2" charset="0"/>
                <a:cs typeface="Helvetica Neue" panose="02000503000000020004" pitchFamily="2" charset="0"/>
              </a:rPr>
              <a:t>р.д</a:t>
            </a:r>
            <a:r>
              <a:rPr lang="ru-RU" sz="1800" b="1" dirty="0" smtClean="0">
                <a:latin typeface="Helvetica Neue" panose="02000503000000020004" pitchFamily="2" charset="0"/>
                <a:ea typeface="Helvetica Neue" panose="02000503000000020004" pitchFamily="2" charset="0"/>
                <a:cs typeface="Helvetica Neue" panose="02000503000000020004" pitchFamily="2" charset="0"/>
              </a:rPr>
              <a:t>. + от 20 </a:t>
            </a:r>
            <a:r>
              <a:rPr lang="ru-RU" sz="1800" b="1" dirty="0" err="1" smtClean="0">
                <a:latin typeface="Helvetica Neue" panose="02000503000000020004" pitchFamily="2" charset="0"/>
                <a:ea typeface="Helvetica Neue" panose="02000503000000020004" pitchFamily="2" charset="0"/>
                <a:cs typeface="Helvetica Neue" panose="02000503000000020004" pitchFamily="2" charset="0"/>
              </a:rPr>
              <a:t>р.д</a:t>
            </a:r>
            <a:r>
              <a:rPr lang="ru-RU" sz="1800" b="1" dirty="0" smtClean="0">
                <a:latin typeface="Helvetica Neue" panose="02000503000000020004" pitchFamily="2" charset="0"/>
                <a:ea typeface="Helvetica Neue" panose="02000503000000020004" pitchFamily="2" charset="0"/>
                <a:cs typeface="Helvetica Neue" panose="02000503000000020004" pitchFamily="2" charset="0"/>
              </a:rPr>
              <a:t>. до 2 мес. + 2 мес. + 5 </a:t>
            </a:r>
            <a:r>
              <a:rPr lang="ru-RU" sz="1800" b="1" dirty="0" err="1" smtClean="0">
                <a:latin typeface="Helvetica Neue" panose="02000503000000020004" pitchFamily="2" charset="0"/>
                <a:ea typeface="Helvetica Neue" panose="02000503000000020004" pitchFamily="2" charset="0"/>
                <a:cs typeface="Helvetica Neue" panose="02000503000000020004" pitchFamily="2" charset="0"/>
              </a:rPr>
              <a:t>р.д</a:t>
            </a:r>
            <a:r>
              <a:rPr lang="ru-RU" sz="1800" b="1" dirty="0" smtClean="0">
                <a:latin typeface="Helvetica Neue" panose="02000503000000020004" pitchFamily="2" charset="0"/>
                <a:ea typeface="Helvetica Neue" panose="02000503000000020004" pitchFamily="2" charset="0"/>
                <a:cs typeface="Helvetica Neue" panose="02000503000000020004" pitchFamily="2" charset="0"/>
              </a:rPr>
              <a:t>. = </a:t>
            </a:r>
            <a:r>
              <a:rPr lang="ru-RU" sz="18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5 мес.</a:t>
            </a:r>
            <a:r>
              <a:rPr lang="ru-RU" sz="18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p>
          <a:p>
            <a:pPr algn="just"/>
            <a:endParaRPr lang="ru-RU" sz="18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Обжалование актов суда 1 инстанции: </a:t>
            </a:r>
            <a:r>
              <a:rPr lang="ru-RU" sz="1800" b="1" dirty="0" smtClean="0">
                <a:latin typeface="Helvetica Neue" panose="02000503000000020004" pitchFamily="2" charset="0"/>
                <a:ea typeface="Helvetica Neue" panose="02000503000000020004" pitchFamily="2" charset="0"/>
                <a:cs typeface="Helvetica Neue" panose="02000503000000020004" pitchFamily="2" charset="0"/>
              </a:rPr>
              <a:t>апелляционная жалоба на решение в соответствии с п. 3 ст. 403 ГПК РК = </a:t>
            </a:r>
            <a:r>
              <a:rPr lang="ru-RU" sz="18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1 мес., </a:t>
            </a:r>
            <a:r>
              <a:rPr lang="ru-RU" sz="1800" b="1" dirty="0" smtClean="0">
                <a:latin typeface="Helvetica Neue" panose="02000503000000020004" pitchFamily="2" charset="0"/>
                <a:ea typeface="Helvetica Neue" panose="02000503000000020004" pitchFamily="2" charset="0"/>
                <a:cs typeface="Helvetica Neue" panose="02000503000000020004" pitchFamily="2" charset="0"/>
              </a:rPr>
              <a:t>частная жалоба на определение в соответствии с п. 1 ст. 429 ГПК РК = </a:t>
            </a:r>
            <a:r>
              <a:rPr lang="ru-RU" sz="18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10 </a:t>
            </a:r>
            <a:r>
              <a:rPr lang="ru-RU" sz="1800" b="1" dirty="0" err="1"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р.д</a:t>
            </a:r>
            <a:r>
              <a:rPr lang="ru-RU" sz="18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Рассмотрение в суде </a:t>
            </a:r>
            <a:r>
              <a:rPr lang="ru-RU" sz="18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2 (апелляционной) инстанции:  </a:t>
            </a:r>
            <a:r>
              <a:rPr lang="ru-RU" sz="1800" b="1" dirty="0" smtClean="0">
                <a:latin typeface="Helvetica Neue" panose="02000503000000020004" pitchFamily="2" charset="0"/>
                <a:ea typeface="Helvetica Neue" panose="02000503000000020004" pitchFamily="2" charset="0"/>
                <a:cs typeface="Helvetica Neue" panose="02000503000000020004" pitchFamily="2" charset="0"/>
              </a:rPr>
              <a:t>п. 2 ст. 414 ГПК РК + ст. 415 ГПК РК + п. 2 ст. 423 ГПК РК = 2 мес. (первые 10 </a:t>
            </a:r>
            <a:r>
              <a:rPr lang="ru-RU" sz="1800" b="1" dirty="0" err="1" smtClean="0">
                <a:latin typeface="Helvetica Neue" panose="02000503000000020004" pitchFamily="2" charset="0"/>
                <a:ea typeface="Helvetica Neue" panose="02000503000000020004" pitchFamily="2" charset="0"/>
                <a:cs typeface="Helvetica Neue" panose="02000503000000020004" pitchFamily="2" charset="0"/>
              </a:rPr>
              <a:t>р.д</a:t>
            </a:r>
            <a:r>
              <a:rPr lang="ru-RU" sz="1800" b="1" dirty="0" smtClean="0">
                <a:latin typeface="Helvetica Neue" panose="02000503000000020004" pitchFamily="2" charset="0"/>
                <a:ea typeface="Helvetica Neue" panose="02000503000000020004" pitchFamily="2" charset="0"/>
                <a:cs typeface="Helvetica Neue" panose="02000503000000020004" pitchFamily="2" charset="0"/>
              </a:rPr>
              <a:t>. - подготовка к судебному разбирательству) + 5 </a:t>
            </a:r>
            <a:r>
              <a:rPr lang="ru-RU" sz="1800" b="1" dirty="0" err="1" smtClean="0">
                <a:latin typeface="Helvetica Neue" panose="02000503000000020004" pitchFamily="2" charset="0"/>
                <a:ea typeface="Helvetica Neue" panose="02000503000000020004" pitchFamily="2" charset="0"/>
                <a:cs typeface="Helvetica Neue" panose="02000503000000020004" pitchFamily="2" charset="0"/>
              </a:rPr>
              <a:t>р.д</a:t>
            </a:r>
            <a:r>
              <a:rPr lang="ru-RU" sz="1800" b="1" dirty="0" smtClean="0">
                <a:latin typeface="Helvetica Neue" panose="02000503000000020004" pitchFamily="2" charset="0"/>
                <a:ea typeface="Helvetica Neue" panose="02000503000000020004" pitchFamily="2" charset="0"/>
                <a:cs typeface="Helvetica Neue" panose="02000503000000020004" pitchFamily="2" charset="0"/>
              </a:rPr>
              <a:t>. = </a:t>
            </a:r>
            <a:r>
              <a:rPr lang="ru-RU" sz="18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2 мес. 5 </a:t>
            </a:r>
            <a:r>
              <a:rPr lang="ru-RU" sz="1800" b="1" dirty="0" err="1"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р.д</a:t>
            </a:r>
            <a:r>
              <a:rPr lang="ru-RU" sz="18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8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Обжалование актов суда </a:t>
            </a:r>
            <a:r>
              <a:rPr lang="ru-RU" sz="18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2 </a:t>
            </a:r>
            <a:r>
              <a:rPr lang="ru-RU" sz="18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инстанции</a:t>
            </a:r>
            <a:r>
              <a:rPr lang="ru-RU" sz="18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 </a:t>
            </a:r>
            <a:r>
              <a:rPr lang="ru-RU" sz="1800" b="1" dirty="0" smtClean="0">
                <a:latin typeface="Helvetica Neue" panose="02000503000000020004" pitchFamily="2" charset="0"/>
                <a:ea typeface="Helvetica Neue" panose="02000503000000020004" pitchFamily="2" charset="0"/>
                <a:cs typeface="Helvetica Neue" panose="02000503000000020004" pitchFamily="2" charset="0"/>
              </a:rPr>
              <a:t>подача кассационного ходатайства в соответствии с п. 1 ст. 436 ГПК РК = </a:t>
            </a:r>
            <a:r>
              <a:rPr lang="ru-RU" sz="18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6 мес</a:t>
            </a:r>
            <a:r>
              <a:rPr lang="ru-RU" sz="1800" b="1" dirty="0" smtClean="0">
                <a:latin typeface="Helvetica Neue" panose="02000503000000020004" pitchFamily="2" charset="0"/>
                <a:ea typeface="Helvetica Neue" panose="02000503000000020004" pitchFamily="2" charset="0"/>
                <a:cs typeface="Helvetica Neue" panose="02000503000000020004" pitchFamily="2" charset="0"/>
              </a:rPr>
              <a:t>. со дня вступления в законную силу, т.е. со дня оглашения в соответствии со ст. 431 ГПК РК</a:t>
            </a:r>
          </a:p>
          <a:p>
            <a:pPr algn="just"/>
            <a:endPar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Рассмотрение в суде </a:t>
            </a:r>
            <a:r>
              <a:rPr lang="ru-RU" sz="18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3 (кассационной) инстанции:</a:t>
            </a:r>
            <a:r>
              <a:rPr lang="ru-RU" sz="18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ru-RU" sz="1800" b="1" dirty="0" smtClean="0">
                <a:latin typeface="Helvetica Neue" panose="02000503000000020004" pitchFamily="2" charset="0"/>
                <a:ea typeface="Helvetica Neue" panose="02000503000000020004" pitchFamily="2" charset="0"/>
                <a:cs typeface="Helvetica Neue" panose="02000503000000020004" pitchFamily="2" charset="0"/>
              </a:rPr>
              <a:t>ст. 443 ГПК РК= </a:t>
            </a:r>
            <a:r>
              <a:rPr lang="ru-RU" sz="18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30 </a:t>
            </a:r>
            <a:r>
              <a:rPr lang="ru-RU" sz="1800" b="1" dirty="0" err="1"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р.д</a:t>
            </a:r>
            <a:r>
              <a:rPr lang="ru-RU" sz="18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 </a:t>
            </a:r>
            <a:r>
              <a:rPr lang="ru-RU" sz="1800" b="1" dirty="0" smtClean="0">
                <a:latin typeface="Helvetica Neue" panose="02000503000000020004" pitchFamily="2" charset="0"/>
                <a:ea typeface="Helvetica Neue" panose="02000503000000020004" pitchFamily="2" charset="0"/>
                <a:cs typeface="Helvetica Neue" panose="02000503000000020004" pitchFamily="2" charset="0"/>
              </a:rPr>
              <a:t>(первые 10 календарных дней – стадия принятия ходатайства)</a:t>
            </a:r>
            <a:endParaRPr lang="ru-RU" sz="1800" b="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609997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527050" y="667973"/>
            <a:ext cx="8737600" cy="1015663"/>
          </a:xfrm>
          <a:prstGeom prst="rect">
            <a:avLst/>
          </a:prstGeom>
          <a:noFill/>
        </p:spPr>
        <p:txBody>
          <a:bodyPr wrap="square" rtlCol="0">
            <a:spAutoFit/>
          </a:bodyPr>
          <a:lstStyle/>
          <a:p>
            <a:pPr algn="just"/>
            <a:r>
              <a:rPr lang="ru-RU" sz="2000" b="1" dirty="0">
                <a:latin typeface="HelveticaNeueCyr" pitchFamily="50" charset="-52"/>
                <a:ea typeface="Helvetica Neue" panose="02000503000000020004" pitchFamily="2" charset="0"/>
                <a:cs typeface="Helvetica Neue" panose="02000503000000020004" pitchFamily="2" charset="0"/>
              </a:rPr>
              <a:t>Закон </a:t>
            </a:r>
            <a:r>
              <a:rPr lang="ru-RU" sz="2000" b="1" dirty="0" smtClean="0">
                <a:latin typeface="HelveticaNeueCyr" pitchFamily="50" charset="-52"/>
                <a:ea typeface="Helvetica Neue" panose="02000503000000020004" pitchFamily="2" charset="0"/>
                <a:cs typeface="Helvetica Neue" panose="02000503000000020004" pitchFamily="2" charset="0"/>
              </a:rPr>
              <a:t>РК </a:t>
            </a:r>
            <a:r>
              <a:rPr lang="ru-RU" sz="2000" b="1" dirty="0">
                <a:latin typeface="HelveticaNeueCyr" pitchFamily="50" charset="-52"/>
                <a:ea typeface="Helvetica Neue" panose="02000503000000020004" pitchFamily="2" charset="0"/>
                <a:cs typeface="Helvetica Neue" panose="02000503000000020004" pitchFamily="2" charset="0"/>
              </a:rPr>
              <a:t>от </a:t>
            </a:r>
            <a:r>
              <a:rPr lang="ru-RU" sz="2000" b="1" dirty="0"/>
              <a:t>2 января 2021 года № 399-VI ЗРК </a:t>
            </a:r>
            <a:r>
              <a:rPr lang="ru-RU" sz="2000" b="1" dirty="0">
                <a:latin typeface="HelveticaNeueCyr" pitchFamily="50" charset="-52"/>
                <a:ea typeface="Helvetica Neue" panose="02000503000000020004" pitchFamily="2" charset="0"/>
                <a:cs typeface="Helvetica Neue" panose="02000503000000020004" pitchFamily="2" charset="0"/>
              </a:rPr>
              <a:t>«</a:t>
            </a:r>
            <a:r>
              <a:rPr lang="ru-RU" sz="2000" b="1" dirty="0"/>
              <a:t>О внесении изменений и дополнений в некоторые законодательные акты Республики Казахстан по вопросам восстановления экономического роста</a:t>
            </a:r>
            <a:r>
              <a:rPr lang="ru-RU" sz="2000" b="1" dirty="0">
                <a:latin typeface="HelveticaNeueCyr" pitchFamily="50" charset="-52"/>
                <a:ea typeface="Helvetica Neue" panose="02000503000000020004" pitchFamily="2" charset="0"/>
                <a:cs typeface="Helvetica Neue" panose="02000503000000020004" pitchFamily="2" charset="0"/>
              </a:rPr>
              <a:t>» </a:t>
            </a:r>
          </a:p>
        </p:txBody>
      </p:sp>
      <p:sp>
        <p:nvSpPr>
          <p:cNvPr id="15" name="TextBox 14">
            <a:extLst>
              <a:ext uri="{FF2B5EF4-FFF2-40B4-BE49-F238E27FC236}">
                <a16:creationId xmlns:a16="http://schemas.microsoft.com/office/drawing/2014/main" id="{03372AFD-F309-0A43-8CB2-94ECA45AC093}"/>
              </a:ext>
            </a:extLst>
          </p:cNvPr>
          <p:cNvSpPr txBox="1"/>
          <p:nvPr/>
        </p:nvSpPr>
        <p:spPr>
          <a:xfrm>
            <a:off x="464203" y="1979626"/>
            <a:ext cx="8483813" cy="2585323"/>
          </a:xfrm>
          <a:prstGeom prst="rect">
            <a:avLst/>
          </a:prstGeom>
          <a:noFill/>
        </p:spPr>
        <p:txBody>
          <a:bodyPr wrap="square" rtlCol="0">
            <a:spAutoFit/>
          </a:bodyPr>
          <a:lstStyle/>
          <a:p>
            <a:pPr algn="just"/>
            <a:r>
              <a:rPr lang="ru-RU" sz="1800" b="1" dirty="0"/>
              <a:t>в пункте </a:t>
            </a:r>
            <a:r>
              <a:rPr lang="ru-RU" sz="1800" b="1" dirty="0" smtClean="0"/>
              <a:t>1 статьи 353 </a:t>
            </a:r>
            <a:r>
              <a:rPr lang="ru-RU" sz="1800" b="1" dirty="0"/>
              <a:t>слова «</a:t>
            </a:r>
            <a:r>
              <a:rPr lang="ru-RU" sz="1800" b="1" dirty="0">
                <a:solidFill>
                  <a:srgbClr val="C00000"/>
                </a:solidFill>
              </a:rPr>
              <a:t>официальной ставки рефинансирования» заменить словами «базовой ставки</a:t>
            </a:r>
            <a:r>
              <a:rPr lang="ru-RU" sz="1800" b="1" dirty="0" smtClean="0">
                <a:solidFill>
                  <a:srgbClr val="C00000"/>
                </a:solidFill>
              </a:rPr>
              <a:t>»;</a:t>
            </a:r>
          </a:p>
          <a:p>
            <a:pPr algn="just"/>
            <a:endParaRPr lang="ru-RU" sz="1800" b="1" dirty="0">
              <a:solidFill>
                <a:srgbClr val="C00000"/>
              </a:solidFill>
            </a:endParaRPr>
          </a:p>
          <a:p>
            <a:pPr algn="just"/>
            <a:r>
              <a:rPr lang="ru-RU" sz="1800" b="1" i="1" dirty="0" smtClean="0">
                <a:solidFill>
                  <a:srgbClr val="C00000"/>
                </a:solidFill>
              </a:rPr>
              <a:t>введен в действие с </a:t>
            </a:r>
            <a:r>
              <a:rPr lang="ru-RU" sz="1800" b="1" i="1" dirty="0">
                <a:solidFill>
                  <a:srgbClr val="C00000"/>
                </a:solidFill>
              </a:rPr>
              <a:t>16 декабря 2020 года</a:t>
            </a:r>
            <a:endParaRPr lang="ru-RU" sz="1800" b="1" dirty="0">
              <a:solidFill>
                <a:srgbClr val="C00000"/>
              </a:solidFill>
            </a:endParaRPr>
          </a:p>
          <a:p>
            <a:pPr algn="just"/>
            <a:r>
              <a:rPr lang="ru-RU" sz="1800" b="1" dirty="0" smtClean="0"/>
              <a:t>подпункт </a:t>
            </a:r>
            <a:r>
              <a:rPr lang="ru-RU" sz="1800" b="1" dirty="0"/>
              <a:t>4-1) пункта </a:t>
            </a:r>
            <a:r>
              <a:rPr lang="ru-RU" sz="1800" b="1" dirty="0" smtClean="0"/>
              <a:t>2 статьи 370 </a:t>
            </a:r>
            <a:r>
              <a:rPr lang="ru-RU" sz="1800" b="1" dirty="0"/>
              <a:t>изложить в следующей редакции:</a:t>
            </a:r>
          </a:p>
          <a:p>
            <a:pPr algn="just"/>
            <a:r>
              <a:rPr lang="ru-RU" sz="1800" b="1" dirty="0"/>
              <a:t>«4-1) к банку, </a:t>
            </a:r>
            <a:r>
              <a:rPr lang="ru-RU" sz="1800" b="1" dirty="0">
                <a:solidFill>
                  <a:srgbClr val="C00000"/>
                </a:solidFill>
              </a:rPr>
              <a:t>филиалу банка-нерезидента </a:t>
            </a:r>
            <a:r>
              <a:rPr lang="ru-RU" sz="1800" b="1" dirty="0"/>
              <a:t>Республики Казахстан, лишенным лицензии либо находящимся в процессе консервации или ликвидации (прекращения деятельности), если требования кредитора возникают из договора (договоров) уступки права требования;».</a:t>
            </a:r>
          </a:p>
        </p:txBody>
      </p:sp>
    </p:spTree>
    <p:extLst>
      <p:ext uri="{BB962C8B-B14F-4D97-AF65-F5344CB8AC3E}">
        <p14:creationId xmlns:p14="http://schemas.microsoft.com/office/powerpoint/2010/main" val="28690037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75" y="-2637"/>
            <a:ext cx="9791025" cy="5511262"/>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802887" y="794842"/>
            <a:ext cx="8333679" cy="338554"/>
          </a:xfrm>
          <a:prstGeom prst="rect">
            <a:avLst/>
          </a:prstGeom>
          <a:noFill/>
        </p:spPr>
        <p:txBody>
          <a:bodyPr wrap="square" rtlCol="0">
            <a:spAutoFit/>
          </a:bodyPr>
          <a:lstStyle/>
          <a:p>
            <a:pPr algn="ctr"/>
            <a:r>
              <a:rPr lang="ru-RU" sz="1600" b="1" dirty="0" smtClean="0">
                <a:latin typeface="HelveticaNeueCyr" pitchFamily="50" charset="-52"/>
                <a:ea typeface="Helvetica Neue" panose="02000503000000020004" pitchFamily="2" charset="0"/>
                <a:cs typeface="Helvetica Neue" panose="02000503000000020004" pitchFamily="2" charset="0"/>
              </a:rPr>
              <a:t>Особенности особого искового производства</a:t>
            </a:r>
            <a:endParaRPr lang="ru-RU" sz="1600" b="1" i="1" dirty="0">
              <a:latin typeface="HelveticaNeueCyr" pitchFamily="50" charset="-52"/>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03372AFD-F309-0A43-8CB2-94ECA45AC093}"/>
              </a:ext>
            </a:extLst>
          </p:cNvPr>
          <p:cNvSpPr txBox="1"/>
          <p:nvPr/>
        </p:nvSpPr>
        <p:spPr>
          <a:xfrm>
            <a:off x="346616" y="1547921"/>
            <a:ext cx="9098466" cy="2585323"/>
          </a:xfrm>
          <a:prstGeom prst="rect">
            <a:avLst/>
          </a:prstGeom>
          <a:noFill/>
        </p:spPr>
        <p:txBody>
          <a:bodyPr wrap="square" rtlCol="0">
            <a:spAutoFit/>
          </a:bodyPr>
          <a:lstStyle/>
          <a:p>
            <a:pPr algn="just"/>
            <a:r>
              <a:rPr lang="ru-RU" sz="1800" b="1" dirty="0" smtClean="0">
                <a:latin typeface="Times New Roman" panose="02020603050405020304" pitchFamily="18" charset="0"/>
                <a:cs typeface="Times New Roman" panose="02020603050405020304" pitchFamily="18" charset="0"/>
              </a:rPr>
              <a:t>Предмет рассмотрения: </a:t>
            </a:r>
            <a:r>
              <a:rPr lang="ru-RU" sz="1800" b="1" dirty="0" smtClean="0">
                <a:solidFill>
                  <a:srgbClr val="C00000"/>
                </a:solidFill>
                <a:latin typeface="Times New Roman" panose="02020603050405020304" pitchFamily="18" charset="0"/>
                <a:cs typeface="Times New Roman" panose="02020603050405020304" pitchFamily="18" charset="0"/>
              </a:rPr>
              <a:t>ДЕЛА ОБ ОСПАРИВАНИИ ЗАКОННОСТИ </a:t>
            </a:r>
            <a:r>
              <a:rPr lang="ru-RU" sz="1800" b="1" dirty="0">
                <a:solidFill>
                  <a:srgbClr val="C00000"/>
                </a:solidFill>
                <a:latin typeface="Times New Roman" panose="02020603050405020304" pitchFamily="18" charset="0"/>
                <a:cs typeface="Times New Roman" panose="02020603050405020304" pitchFamily="18" charset="0"/>
              </a:rPr>
              <a:t>НОРМАТИВНОГО ПРАВОВОГО </a:t>
            </a:r>
            <a:r>
              <a:rPr lang="ru-RU" sz="1800" b="1" dirty="0" smtClean="0">
                <a:solidFill>
                  <a:srgbClr val="C00000"/>
                </a:solidFill>
                <a:latin typeface="Times New Roman" panose="02020603050405020304" pitchFamily="18" charset="0"/>
                <a:cs typeface="Times New Roman" panose="02020603050405020304" pitchFamily="18" charset="0"/>
              </a:rPr>
              <a:t>АКТА</a:t>
            </a:r>
          </a:p>
          <a:p>
            <a:pPr algn="just"/>
            <a:endParaRPr lang="ru-RU" sz="1800" b="1" dirty="0" smtClean="0">
              <a:solidFill>
                <a:srgbClr val="FF0000"/>
              </a:solidFill>
              <a:latin typeface="Times New Roman" panose="02020603050405020304" pitchFamily="18" charset="0"/>
              <a:cs typeface="Times New Roman" panose="02020603050405020304" pitchFamily="18" charset="0"/>
            </a:endParaRPr>
          </a:p>
          <a:p>
            <a:pPr algn="just"/>
            <a:r>
              <a:rPr lang="ru-RU" sz="1800" b="1" dirty="0" smtClean="0">
                <a:latin typeface="Times New Roman" panose="02020603050405020304" pitchFamily="18" charset="0"/>
                <a:ea typeface="Helvetica Neue" panose="02000503000000020004" pitchFamily="2" charset="0"/>
                <a:cs typeface="Times New Roman" panose="02020603050405020304" pitchFamily="18" charset="0"/>
              </a:rPr>
              <a:t>Сроки рассмотрения дела об оспаривании законности </a:t>
            </a:r>
            <a:r>
              <a:rPr lang="ru-RU" sz="1800" b="1" dirty="0" err="1" smtClean="0">
                <a:latin typeface="Times New Roman" panose="02020603050405020304" pitchFamily="18" charset="0"/>
                <a:ea typeface="Helvetica Neue" panose="02000503000000020004" pitchFamily="2" charset="0"/>
                <a:cs typeface="Times New Roman" panose="02020603050405020304" pitchFamily="18" charset="0"/>
              </a:rPr>
              <a:t>нпа</a:t>
            </a:r>
            <a:r>
              <a:rPr lang="ru-RU" sz="1800" b="1" dirty="0" smtClean="0">
                <a:latin typeface="Times New Roman" panose="02020603050405020304" pitchFamily="18" charset="0"/>
                <a:ea typeface="Helvetica Neue" panose="02000503000000020004" pitchFamily="2" charset="0"/>
                <a:cs typeface="Times New Roman" panose="02020603050405020304" pitchFamily="18" charset="0"/>
              </a:rPr>
              <a:t>: </a:t>
            </a:r>
            <a:r>
              <a:rPr lang="ru-RU" sz="18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п. 1 ст. 150 ГПК РК + ст. 299 ГПК РК + п. 2 ст. 300 ГПК РК + п. 4 ст. 223 ГПК РК = от 5 </a:t>
            </a:r>
            <a:r>
              <a:rPr lang="ru-RU" sz="1800" b="1" dirty="0" err="1"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р.д</a:t>
            </a:r>
            <a:r>
              <a:rPr lang="ru-RU" sz="18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 до 10 </a:t>
            </a:r>
            <a:r>
              <a:rPr lang="ru-RU" sz="1800" b="1" dirty="0" err="1"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р.д</a:t>
            </a:r>
            <a:r>
              <a:rPr lang="ru-RU" sz="18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 или 15 </a:t>
            </a:r>
            <a:r>
              <a:rPr lang="ru-RU" sz="1800" b="1" dirty="0" err="1"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р.д</a:t>
            </a:r>
            <a:r>
              <a:rPr lang="ru-RU" sz="18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 + 10 </a:t>
            </a:r>
            <a:r>
              <a:rPr lang="ru-RU" sz="1800" b="1" dirty="0" err="1"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р.д</a:t>
            </a:r>
            <a:r>
              <a:rPr lang="ru-RU" sz="18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 + 1 мес. или 10 </a:t>
            </a:r>
            <a:r>
              <a:rPr lang="ru-RU" sz="1800" b="1" dirty="0" err="1"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календ.дн</a:t>
            </a:r>
            <a:r>
              <a:rPr lang="ru-RU" sz="18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 + 5 </a:t>
            </a:r>
            <a:r>
              <a:rPr lang="ru-RU" sz="1800" b="1" dirty="0" err="1"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р.д</a:t>
            </a:r>
            <a:r>
              <a:rPr lang="ru-RU" sz="18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 = 2 мес.</a:t>
            </a:r>
          </a:p>
          <a:p>
            <a:pPr algn="just"/>
            <a:endParaRPr lang="ru-RU" sz="1800" b="1" dirty="0">
              <a:solidFill>
                <a:srgbClr val="FF0000"/>
              </a:solidFill>
              <a:latin typeface="Times New Roman" panose="02020603050405020304" pitchFamily="18" charset="0"/>
              <a:ea typeface="Helvetica Neue" panose="02000503000000020004" pitchFamily="2" charset="0"/>
              <a:cs typeface="Times New Roman" panose="02020603050405020304" pitchFamily="18" charset="0"/>
            </a:endParaRPr>
          </a:p>
          <a:p>
            <a:pPr algn="just"/>
            <a:r>
              <a:rPr lang="ru-RU" sz="1800" b="1" dirty="0" smtClean="0">
                <a:latin typeface="Times New Roman" panose="02020603050405020304" pitchFamily="18" charset="0"/>
                <a:ea typeface="Helvetica Neue" panose="02000503000000020004" pitchFamily="2" charset="0"/>
                <a:cs typeface="Times New Roman" panose="02020603050405020304" pitchFamily="18" charset="0"/>
              </a:rPr>
              <a:t>Размер госпошлины  по делам особого искового производства в соответствии </a:t>
            </a:r>
            <a:r>
              <a:rPr lang="ru-RU" sz="18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с </a:t>
            </a:r>
            <a:r>
              <a:rPr lang="ru-RU" sz="1800" b="1" dirty="0" err="1"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пп</a:t>
            </a:r>
            <a:r>
              <a:rPr lang="ru-RU" sz="18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 8) п. 1 ст. 610 Налогового кодекса РК = 0,5 </a:t>
            </a:r>
            <a:r>
              <a:rPr lang="ru-RU" sz="1800" b="1" dirty="0" err="1"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мрп</a:t>
            </a:r>
            <a:endParaRPr lang="ru-RU" sz="1800" b="1" dirty="0">
              <a:solidFill>
                <a:srgbClr val="C00000"/>
              </a:solidFill>
              <a:latin typeface="Times New Roman" panose="02020603050405020304" pitchFamily="18" charset="0"/>
              <a:ea typeface="Helvetica Neue" panose="02000503000000020004" pitchFamily="2" charset="0"/>
              <a:cs typeface="Times New Roman" panose="02020603050405020304" pitchFamily="18" charset="0"/>
            </a:endParaRPr>
          </a:p>
        </p:txBody>
      </p:sp>
    </p:spTree>
    <p:extLst>
      <p:ext uri="{BB962C8B-B14F-4D97-AF65-F5344CB8AC3E}">
        <p14:creationId xmlns:p14="http://schemas.microsoft.com/office/powerpoint/2010/main" val="21050904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7" y="-1319"/>
            <a:ext cx="9791363" cy="5511262"/>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583473" y="262353"/>
            <a:ext cx="6921190" cy="276999"/>
          </a:xfrm>
          <a:prstGeom prst="rect">
            <a:avLst/>
          </a:prstGeom>
          <a:noFill/>
        </p:spPr>
        <p:txBody>
          <a:bodyPr wrap="square" rtlCol="0">
            <a:spAutoFit/>
          </a:bodyPr>
          <a:lstStyle/>
          <a:p>
            <a:pPr algn="ctr"/>
            <a:r>
              <a:rPr lang="ru-RU" sz="1200" b="1" dirty="0" smtClean="0">
                <a:latin typeface="HelveticaNeueCyr" pitchFamily="50" charset="-52"/>
                <a:ea typeface="Helvetica Neue" panose="02000503000000020004" pitchFamily="2" charset="0"/>
                <a:cs typeface="Helvetica Neue" panose="02000503000000020004" pitchFamily="2" charset="0"/>
              </a:rPr>
              <a:t>Особенности особого производства</a:t>
            </a:r>
            <a:endParaRPr lang="ru-RU" sz="1200" b="1" i="1" dirty="0">
              <a:latin typeface="HelveticaNeueCyr" pitchFamily="50" charset="-52"/>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03372AFD-F309-0A43-8CB2-94ECA45AC093}"/>
              </a:ext>
            </a:extLst>
          </p:cNvPr>
          <p:cNvSpPr txBox="1"/>
          <p:nvPr/>
        </p:nvSpPr>
        <p:spPr>
          <a:xfrm>
            <a:off x="197004" y="635974"/>
            <a:ext cx="9594696" cy="4970591"/>
          </a:xfrm>
          <a:prstGeom prst="rect">
            <a:avLst/>
          </a:prstGeom>
          <a:noFill/>
        </p:spPr>
        <p:txBody>
          <a:bodyPr wrap="square" rtlCol="0">
            <a:spAutoFit/>
          </a:bodyPr>
          <a:lstStyle/>
          <a:p>
            <a:pPr algn="just" fontAlgn="base"/>
            <a:r>
              <a:rPr lang="ru-RU" sz="1400" b="1" dirty="0" smtClean="0">
                <a:solidFill>
                  <a:srgbClr val="C00000"/>
                </a:solidFill>
                <a:latin typeface="Times New Roman" panose="02020603050405020304" pitchFamily="18" charset="0"/>
                <a:cs typeface="Times New Roman" panose="02020603050405020304" pitchFamily="18" charset="0"/>
              </a:rPr>
              <a:t>Предмет рассмотрения: </a:t>
            </a:r>
            <a:r>
              <a:rPr lang="ru-RU" sz="1100" dirty="0">
                <a:latin typeface="Times New Roman" panose="02020603050405020304" pitchFamily="18" charset="0"/>
                <a:cs typeface="Times New Roman" panose="02020603050405020304" pitchFamily="18" charset="0"/>
              </a:rPr>
              <a:t>К делам, рассматриваемым судом в порядке особого производства, относятся дела:</a:t>
            </a:r>
          </a:p>
          <a:p>
            <a:pPr algn="just" fontAlgn="base"/>
            <a:r>
              <a:rPr lang="ru-RU" sz="1100" dirty="0">
                <a:latin typeface="Times New Roman" panose="02020603050405020304" pitchFamily="18" charset="0"/>
                <a:cs typeface="Times New Roman" panose="02020603050405020304" pitchFamily="18" charset="0"/>
              </a:rPr>
              <a:t>1) об установлении фактов, имеющих юридическое значение;</a:t>
            </a:r>
          </a:p>
          <a:p>
            <a:pPr algn="just" fontAlgn="base"/>
            <a:r>
              <a:rPr lang="ru-RU" sz="1100" dirty="0">
                <a:latin typeface="Times New Roman" panose="02020603050405020304" pitchFamily="18" charset="0"/>
                <a:cs typeface="Times New Roman" panose="02020603050405020304" pitchFamily="18" charset="0"/>
              </a:rPr>
              <a:t>2) по заявлениям об усыновлении (удочерении) ребенка;</a:t>
            </a:r>
          </a:p>
          <a:p>
            <a:pPr algn="just" fontAlgn="base"/>
            <a:r>
              <a:rPr lang="ru-RU" sz="1100" dirty="0">
                <a:latin typeface="Times New Roman" panose="02020603050405020304" pitchFamily="18" charset="0"/>
                <a:cs typeface="Times New Roman" panose="02020603050405020304" pitchFamily="18" charset="0"/>
              </a:rPr>
              <a:t>3) о признании гражданина безвестно отсутствующим и об объявлении гражданина умершим;</a:t>
            </a:r>
          </a:p>
          <a:p>
            <a:pPr algn="just" fontAlgn="base"/>
            <a:r>
              <a:rPr lang="ru-RU" sz="1100" dirty="0">
                <a:latin typeface="Times New Roman" panose="02020603050405020304" pitchFamily="18" charset="0"/>
                <a:cs typeface="Times New Roman" panose="02020603050405020304" pitchFamily="18" charset="0"/>
              </a:rPr>
              <a:t>4) об ограничении дееспособности гражданина, о признании гражданина недееспособным, об ограничении или о лишении несовершеннолетнего в возрасте от четырнадцати до восемнадцати лет права самостоятельно распоряжаться своими доходами;</a:t>
            </a:r>
          </a:p>
          <a:p>
            <a:pPr algn="just" fontAlgn="base"/>
            <a:r>
              <a:rPr lang="ru-RU" sz="1100" dirty="0">
                <a:latin typeface="Times New Roman" panose="02020603050405020304" pitchFamily="18" charset="0"/>
                <a:cs typeface="Times New Roman" panose="02020603050405020304" pitchFamily="18" charset="0"/>
              </a:rPr>
              <a:t>5) об объявлении несовершеннолетнего полностью дееспособным (эмансипация);</a:t>
            </a:r>
          </a:p>
          <a:p>
            <a:pPr algn="just" fontAlgn="base"/>
            <a:r>
              <a:rPr lang="ru-RU" sz="1100" dirty="0">
                <a:latin typeface="Times New Roman" panose="02020603050405020304" pitchFamily="18" charset="0"/>
                <a:cs typeface="Times New Roman" panose="02020603050405020304" pitchFamily="18" charset="0"/>
              </a:rPr>
              <a:t>6) о направлении несовершеннолетних в специальные организации образования или организации образования с особым режимом содержания;</a:t>
            </a:r>
          </a:p>
          <a:p>
            <a:pPr algn="just" fontAlgn="base"/>
            <a:r>
              <a:rPr lang="ru-RU" sz="1100" dirty="0" smtClean="0">
                <a:latin typeface="Times New Roman" panose="02020603050405020304" pitchFamily="18" charset="0"/>
                <a:cs typeface="Times New Roman" panose="02020603050405020304" pitchFamily="18" charset="0"/>
              </a:rPr>
              <a:t>7</a:t>
            </a:r>
            <a:r>
              <a:rPr lang="ru-RU" sz="1100" dirty="0">
                <a:latin typeface="Times New Roman" panose="02020603050405020304" pitchFamily="18" charset="0"/>
                <a:cs typeface="Times New Roman" panose="02020603050405020304" pitchFamily="18" charset="0"/>
              </a:rPr>
              <a:t>) о принудительной госпитализации лица с психическим, поведенческим расстройством (заболеванием), в том числе связанным с употреблением </a:t>
            </a:r>
            <a:r>
              <a:rPr lang="ru-RU" sz="1100" dirty="0" err="1">
                <a:latin typeface="Times New Roman" panose="02020603050405020304" pitchFamily="18" charset="0"/>
                <a:cs typeface="Times New Roman" panose="02020603050405020304" pitchFamily="18" charset="0"/>
              </a:rPr>
              <a:t>психоактивных</a:t>
            </a:r>
            <a:r>
              <a:rPr lang="ru-RU" sz="1100" dirty="0">
                <a:latin typeface="Times New Roman" panose="02020603050405020304" pitchFamily="18" charset="0"/>
                <a:cs typeface="Times New Roman" panose="02020603050405020304" pitchFamily="18" charset="0"/>
              </a:rPr>
              <a:t> веществ, в стационар организации, оказывающей медицинскую помощь в области психического здоровья;</a:t>
            </a:r>
          </a:p>
          <a:p>
            <a:pPr algn="just" fontAlgn="base"/>
            <a:r>
              <a:rPr lang="ru-RU" sz="1100" dirty="0" smtClean="0">
                <a:latin typeface="Times New Roman" panose="02020603050405020304" pitchFamily="18" charset="0"/>
                <a:cs typeface="Times New Roman" panose="02020603050405020304" pitchFamily="18" charset="0"/>
              </a:rPr>
              <a:t>8</a:t>
            </a:r>
            <a:r>
              <a:rPr lang="ru-RU" sz="1100" dirty="0">
                <a:latin typeface="Times New Roman" panose="02020603050405020304" pitchFamily="18" charset="0"/>
                <a:cs typeface="Times New Roman" panose="02020603050405020304" pitchFamily="18" charset="0"/>
              </a:rPr>
              <a:t>) о направлении гражданина на принудительное лечение от туберкулеза;</a:t>
            </a:r>
          </a:p>
          <a:p>
            <a:pPr algn="just" fontAlgn="base"/>
            <a:r>
              <a:rPr lang="ru-RU" sz="1100" dirty="0">
                <a:latin typeface="Times New Roman" panose="02020603050405020304" pitchFamily="18" charset="0"/>
                <a:cs typeface="Times New Roman" panose="02020603050405020304" pitchFamily="18" charset="0"/>
              </a:rPr>
              <a:t>9) о реструктуризации финансовых организаций и организаций, входящих в банковский конгломерат в качестве родительской организации и не являющихся финансовыми организациями;</a:t>
            </a:r>
          </a:p>
          <a:p>
            <a:pPr algn="just" fontAlgn="base"/>
            <a:r>
              <a:rPr lang="ru-RU" sz="1100" dirty="0" smtClean="0">
                <a:latin typeface="Times New Roman" panose="02020603050405020304" pitchFamily="18" charset="0"/>
                <a:cs typeface="Times New Roman" panose="02020603050405020304" pitchFamily="18" charset="0"/>
              </a:rPr>
              <a:t>10</a:t>
            </a:r>
            <a:r>
              <a:rPr lang="ru-RU" sz="1100" dirty="0">
                <a:latin typeface="Times New Roman" panose="02020603050405020304" pitchFamily="18" charset="0"/>
                <a:cs typeface="Times New Roman" panose="02020603050405020304" pitchFamily="18" charset="0"/>
              </a:rPr>
              <a:t>) о введении, досрочном завершении и продлении срока временного управления хлебоприемным предприятием;</a:t>
            </a:r>
          </a:p>
          <a:p>
            <a:pPr algn="just" fontAlgn="base"/>
            <a:r>
              <a:rPr lang="ru-RU" sz="1100" dirty="0" smtClean="0">
                <a:latin typeface="Times New Roman" panose="02020603050405020304" pitchFamily="18" charset="0"/>
                <a:cs typeface="Times New Roman" panose="02020603050405020304" pitchFamily="18" charset="0"/>
              </a:rPr>
              <a:t>11</a:t>
            </a:r>
            <a:r>
              <a:rPr lang="ru-RU" sz="1100" dirty="0">
                <a:latin typeface="Times New Roman" panose="02020603050405020304" pitchFamily="18" charset="0"/>
                <a:cs typeface="Times New Roman" panose="02020603050405020304" pitchFamily="18" charset="0"/>
              </a:rPr>
              <a:t>) о реструктуризации задолженности, реабилитации, банкротстве индивидуальных предпринимателей и юридических лиц, а также их ликвидации без возбуждения процедуры банкротства;</a:t>
            </a:r>
          </a:p>
          <a:p>
            <a:pPr algn="just" fontAlgn="base"/>
            <a:r>
              <a:rPr lang="ru-RU" sz="1100" dirty="0">
                <a:latin typeface="Times New Roman" panose="02020603050405020304" pitchFamily="18" charset="0"/>
                <a:cs typeface="Times New Roman" panose="02020603050405020304" pitchFamily="18" charset="0"/>
              </a:rPr>
              <a:t>12) о признании движимой вещи бесхозяйной и признании права коммунальной собственности на недвижимое имущество;</a:t>
            </a:r>
          </a:p>
          <a:p>
            <a:pPr algn="just" fontAlgn="base"/>
            <a:r>
              <a:rPr lang="ru-RU" sz="1100" dirty="0">
                <a:latin typeface="Times New Roman" panose="02020603050405020304" pitchFamily="18" charset="0"/>
                <a:cs typeface="Times New Roman" panose="02020603050405020304" pitchFamily="18" charset="0"/>
              </a:rPr>
              <a:t>13) об установлении неправильностей записей актов гражданского состояния;</a:t>
            </a:r>
          </a:p>
          <a:p>
            <a:pPr algn="just" fontAlgn="base"/>
            <a:r>
              <a:rPr lang="ru-RU" sz="1100" dirty="0">
                <a:latin typeface="Times New Roman" panose="02020603050405020304" pitchFamily="18" charset="0"/>
                <a:cs typeface="Times New Roman" panose="02020603050405020304" pitchFamily="18" charset="0"/>
              </a:rPr>
              <a:t>14) по жалобам на нотариальные действия или на отказ в их совершении;</a:t>
            </a:r>
          </a:p>
          <a:p>
            <a:pPr algn="just" fontAlgn="base"/>
            <a:r>
              <a:rPr lang="ru-RU" sz="1100" dirty="0">
                <a:latin typeface="Times New Roman" panose="02020603050405020304" pitchFamily="18" charset="0"/>
                <a:cs typeface="Times New Roman" panose="02020603050405020304" pitchFamily="18" charset="0"/>
              </a:rPr>
              <a:t>15) о восстановлении прав по утраченным ценным бумагам на предъявителя и ордерным ценным бумагам (вызывное производство);</a:t>
            </a:r>
          </a:p>
          <a:p>
            <a:pPr algn="just" fontAlgn="base"/>
            <a:r>
              <a:rPr lang="ru-RU" sz="1100" dirty="0">
                <a:latin typeface="Times New Roman" panose="02020603050405020304" pitchFamily="18" charset="0"/>
                <a:cs typeface="Times New Roman" panose="02020603050405020304" pitchFamily="18" charset="0"/>
              </a:rPr>
              <a:t>16) по заявлениям о признании организации, осуществляющей экстремизм или террористическую деятельность на территории Республики Казахстан и (или) другого государства, экстремистской или террористической, в том числе об установлении изменения ею своего наименования, а также о признании информационных материалов, ввозимых, издаваемых, изготавливаемых и (или) распространяемых на территории Республики Казахстан, экстремистскими или террористическими;</a:t>
            </a:r>
          </a:p>
          <a:p>
            <a:pPr algn="just" fontAlgn="base"/>
            <a:r>
              <a:rPr lang="ru-RU" sz="1000" dirty="0">
                <a:latin typeface="Times New Roman" panose="02020603050405020304" pitchFamily="18" charset="0"/>
                <a:cs typeface="Times New Roman" panose="02020603050405020304" pitchFamily="18" charset="0"/>
              </a:rPr>
              <a:t>17) по заявлениям о признании интернет-казино, продукции иностранного средства массовой информации, распространяемой на территории Республики Казахстан, содержащей информацию, противоречащую законам Республики Казахстан, незаконными;</a:t>
            </a:r>
          </a:p>
          <a:p>
            <a:pPr algn="just" fontAlgn="base"/>
            <a:r>
              <a:rPr lang="ru-RU" sz="1000" dirty="0">
                <a:latin typeface="Times New Roman" panose="02020603050405020304" pitchFamily="18" charset="0"/>
                <a:cs typeface="Times New Roman" panose="02020603050405020304" pitchFamily="18" charset="0"/>
              </a:rPr>
              <a:t>18) по заявлениям о выдворении иностранца или лица без гражданства за пределы Республики Казахстан за нарушение законодательства Республики Казахстан;</a:t>
            </a:r>
          </a:p>
          <a:p>
            <a:pPr algn="just" fontAlgn="base"/>
            <a:r>
              <a:rPr lang="ru-RU" sz="1000" dirty="0" smtClean="0">
                <a:latin typeface="Times New Roman" panose="02020603050405020304" pitchFamily="18" charset="0"/>
                <a:cs typeface="Times New Roman" panose="02020603050405020304" pitchFamily="18" charset="0"/>
              </a:rPr>
              <a:t>19</a:t>
            </a:r>
            <a:r>
              <a:rPr lang="ru-RU" sz="1000" dirty="0">
                <a:latin typeface="Times New Roman" panose="02020603050405020304" pitchFamily="18" charset="0"/>
                <a:cs typeface="Times New Roman" panose="02020603050405020304" pitchFamily="18" charset="0"/>
              </a:rPr>
              <a:t>) о восстановлении утраченного судебного или исполнительного производства.</a:t>
            </a:r>
          </a:p>
          <a:p>
            <a:pPr algn="just" fontAlgn="base"/>
            <a:r>
              <a:rPr lang="ru-RU" sz="1000" dirty="0" smtClean="0">
                <a:latin typeface="Times New Roman" panose="02020603050405020304" pitchFamily="18" charset="0"/>
                <a:cs typeface="Times New Roman" panose="02020603050405020304" pitchFamily="18" charset="0"/>
              </a:rPr>
              <a:t>Законом </a:t>
            </a:r>
            <a:r>
              <a:rPr lang="ru-RU" sz="1000" dirty="0">
                <a:latin typeface="Times New Roman" panose="02020603050405020304" pitchFamily="18" charset="0"/>
                <a:cs typeface="Times New Roman" panose="02020603050405020304" pitchFamily="18" charset="0"/>
              </a:rPr>
              <a:t>может быть предусмотрено рассмотрение и других дел в порядке особого производства.</a:t>
            </a:r>
          </a:p>
        </p:txBody>
      </p:sp>
    </p:spTree>
    <p:extLst>
      <p:ext uri="{BB962C8B-B14F-4D97-AF65-F5344CB8AC3E}">
        <p14:creationId xmlns:p14="http://schemas.microsoft.com/office/powerpoint/2010/main" val="16253164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7" y="-1319"/>
            <a:ext cx="9791025" cy="5511262"/>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639338" y="795549"/>
            <a:ext cx="9152362" cy="276999"/>
          </a:xfrm>
          <a:prstGeom prst="rect">
            <a:avLst/>
          </a:prstGeom>
          <a:noFill/>
        </p:spPr>
        <p:txBody>
          <a:bodyPr wrap="square" rtlCol="0">
            <a:spAutoFit/>
          </a:bodyPr>
          <a:lstStyle/>
          <a:p>
            <a:pPr algn="ctr"/>
            <a:r>
              <a:rPr lang="ru-RU" sz="1200" b="1" dirty="0" smtClean="0">
                <a:latin typeface="HelveticaNeueCyr" pitchFamily="50" charset="-52"/>
                <a:ea typeface="Helvetica Neue" panose="02000503000000020004" pitchFamily="2" charset="0"/>
                <a:cs typeface="Helvetica Neue" panose="02000503000000020004" pitchFamily="2" charset="0"/>
              </a:rPr>
              <a:t>Особенности особого производства</a:t>
            </a:r>
            <a:endParaRPr lang="ru-RU" sz="1200" b="1" i="1" dirty="0">
              <a:latin typeface="HelveticaNeueCyr" pitchFamily="50" charset="-52"/>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03372AFD-F309-0A43-8CB2-94ECA45AC093}"/>
              </a:ext>
            </a:extLst>
          </p:cNvPr>
          <p:cNvSpPr txBox="1"/>
          <p:nvPr/>
        </p:nvSpPr>
        <p:spPr>
          <a:xfrm>
            <a:off x="332982" y="1072548"/>
            <a:ext cx="8929965" cy="4524315"/>
          </a:xfrm>
          <a:prstGeom prst="rect">
            <a:avLst/>
          </a:prstGeom>
          <a:noFill/>
        </p:spPr>
        <p:txBody>
          <a:bodyPr wrap="square" rtlCol="0">
            <a:spAutoFit/>
          </a:bodyPr>
          <a:lstStyle/>
          <a:p>
            <a:pPr algn="just" fontAlgn="base"/>
            <a:r>
              <a:rPr lang="ru-RU" sz="1400" b="1" dirty="0" smtClean="0">
                <a:solidFill>
                  <a:srgbClr val="C00000"/>
                </a:solidFill>
                <a:latin typeface="Times New Roman" panose="02020603050405020304" pitchFamily="18" charset="0"/>
                <a:cs typeface="Times New Roman" panose="02020603050405020304" pitchFamily="18" charset="0"/>
              </a:rPr>
              <a:t>Предмет рассмотрения: </a:t>
            </a:r>
          </a:p>
          <a:p>
            <a:pPr algn="just" fontAlgn="base"/>
            <a:r>
              <a:rPr lang="ru-RU" sz="1400" b="1" dirty="0" smtClean="0">
                <a:latin typeface="Times New Roman" panose="02020603050405020304" pitchFamily="18" charset="0"/>
                <a:cs typeface="Times New Roman" panose="02020603050405020304" pitchFamily="18" charset="0"/>
              </a:rPr>
              <a:t>16</a:t>
            </a:r>
            <a:r>
              <a:rPr lang="ru-RU" sz="1400" b="1" dirty="0">
                <a:latin typeface="Times New Roman" panose="02020603050405020304" pitchFamily="18" charset="0"/>
                <a:cs typeface="Times New Roman" panose="02020603050405020304" pitchFamily="18" charset="0"/>
              </a:rPr>
              <a:t>) по заявлениям о признании организации, осуществляющей экстремизм или террористическую деятельность на территории Республики Казахстан и (или) другого государства, экстремистской или террористической, в том числе об установлении изменения ею своего наименования, а также о признании информационных материалов, ввозимых, издаваемых, изготавливаемых и (или) распространяемых на территории Республики Казахстан, экстремистскими или террористическими;</a:t>
            </a:r>
          </a:p>
          <a:p>
            <a:pPr algn="just" fontAlgn="base"/>
            <a:r>
              <a:rPr lang="ru-RU" sz="1400" b="1" dirty="0">
                <a:latin typeface="Times New Roman" panose="02020603050405020304" pitchFamily="18" charset="0"/>
                <a:cs typeface="Times New Roman" panose="02020603050405020304" pitchFamily="18" charset="0"/>
              </a:rPr>
              <a:t>17) по заявлениям о признании интернет-казино, продукции иностранного средства массовой информации, распространяемой на территории Республики Казахстан, содержащей информацию, противоречащую законам Республики Казахстан, незаконными;</a:t>
            </a:r>
          </a:p>
          <a:p>
            <a:pPr algn="just" fontAlgn="base"/>
            <a:r>
              <a:rPr lang="ru-RU" sz="1400" b="1" dirty="0">
                <a:latin typeface="Times New Roman" panose="02020603050405020304" pitchFamily="18" charset="0"/>
                <a:cs typeface="Times New Roman" panose="02020603050405020304" pitchFamily="18" charset="0"/>
              </a:rPr>
              <a:t>18) по заявлениям о выдворении иностранца или лица без гражданства за пределы Республики Казахстан за нарушение законодательства Республики Казахстан;</a:t>
            </a:r>
          </a:p>
          <a:p>
            <a:pPr algn="just" fontAlgn="base"/>
            <a:r>
              <a:rPr lang="ru-RU" sz="1400" b="1" dirty="0" smtClean="0">
                <a:latin typeface="Times New Roman" panose="02020603050405020304" pitchFamily="18" charset="0"/>
                <a:cs typeface="Times New Roman" panose="02020603050405020304" pitchFamily="18" charset="0"/>
              </a:rPr>
              <a:t>19</a:t>
            </a:r>
            <a:r>
              <a:rPr lang="ru-RU" sz="1400" b="1" dirty="0">
                <a:latin typeface="Times New Roman" panose="02020603050405020304" pitchFamily="18" charset="0"/>
                <a:cs typeface="Times New Roman" panose="02020603050405020304" pitchFamily="18" charset="0"/>
              </a:rPr>
              <a:t>) о восстановлении утраченного судебного или исполнительного производства.</a:t>
            </a:r>
          </a:p>
          <a:p>
            <a:pPr algn="just" fontAlgn="base"/>
            <a:r>
              <a:rPr lang="ru-RU" sz="1400" b="1" dirty="0" smtClean="0">
                <a:latin typeface="Times New Roman" panose="02020603050405020304" pitchFamily="18" charset="0"/>
                <a:cs typeface="Times New Roman" panose="02020603050405020304" pitchFamily="18" charset="0"/>
              </a:rPr>
              <a:t>Законом </a:t>
            </a:r>
            <a:r>
              <a:rPr lang="ru-RU" sz="1400" b="1" dirty="0">
                <a:latin typeface="Times New Roman" panose="02020603050405020304" pitchFamily="18" charset="0"/>
                <a:cs typeface="Times New Roman" panose="02020603050405020304" pitchFamily="18" charset="0"/>
              </a:rPr>
              <a:t>может быть предусмотрено рассмотрение и других дел в порядке особого производства</a:t>
            </a:r>
            <a:r>
              <a:rPr lang="ru-RU" sz="1400" b="1" dirty="0" smtClean="0">
                <a:latin typeface="Times New Roman" panose="02020603050405020304" pitchFamily="18" charset="0"/>
                <a:cs typeface="Times New Roman" panose="02020603050405020304" pitchFamily="18" charset="0"/>
              </a:rPr>
              <a:t>.</a:t>
            </a:r>
          </a:p>
          <a:p>
            <a:pPr algn="just" fontAlgn="base"/>
            <a:endParaRPr lang="ru-RU" sz="1400" b="1" dirty="0">
              <a:latin typeface="Times New Roman" panose="02020603050405020304" pitchFamily="18" charset="0"/>
              <a:cs typeface="Times New Roman" panose="02020603050405020304" pitchFamily="18" charset="0"/>
            </a:endParaRPr>
          </a:p>
          <a:p>
            <a:pPr algn="just" fontAlgn="base"/>
            <a:r>
              <a:rPr lang="ru-RU" sz="1400" b="1" dirty="0" smtClean="0">
                <a:solidFill>
                  <a:srgbClr val="C00000"/>
                </a:solidFill>
                <a:latin typeface="Times New Roman" panose="02020603050405020304" pitchFamily="18" charset="0"/>
                <a:cs typeface="Times New Roman" panose="02020603050405020304" pitchFamily="18" charset="0"/>
              </a:rPr>
              <a:t>Общие сроки рассмотрения дела в порядке особого производства:</a:t>
            </a:r>
            <a:r>
              <a:rPr lang="ru-RU" sz="1400" b="1" dirty="0" smtClean="0">
                <a:solidFill>
                  <a:srgbClr val="FF0000"/>
                </a:solidFill>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п. 1 ст. 150 ГПК РК + ст. 303 ГПК РК + п. 2 ст. 183 ГПК РК + п. 4 ст. 223 ГПК РК = от 5 </a:t>
            </a:r>
            <a:r>
              <a:rPr lang="ru-RU" sz="1400" b="1" dirty="0" err="1" smtClean="0">
                <a:latin typeface="Times New Roman" panose="02020603050405020304" pitchFamily="18" charset="0"/>
                <a:cs typeface="Times New Roman" panose="02020603050405020304" pitchFamily="18" charset="0"/>
              </a:rPr>
              <a:t>р.д</a:t>
            </a:r>
            <a:r>
              <a:rPr lang="ru-RU" sz="1400" b="1" dirty="0" smtClean="0">
                <a:latin typeface="Times New Roman" panose="02020603050405020304" pitchFamily="18" charset="0"/>
                <a:cs typeface="Times New Roman" panose="02020603050405020304" pitchFamily="18" charset="0"/>
              </a:rPr>
              <a:t>. до 10 </a:t>
            </a:r>
            <a:r>
              <a:rPr lang="ru-RU" sz="1400" b="1" dirty="0" err="1" smtClean="0">
                <a:latin typeface="Times New Roman" panose="02020603050405020304" pitchFamily="18" charset="0"/>
                <a:cs typeface="Times New Roman" panose="02020603050405020304" pitchFamily="18" charset="0"/>
              </a:rPr>
              <a:t>р.д</a:t>
            </a:r>
            <a:r>
              <a:rPr lang="ru-RU" sz="1400" b="1" dirty="0" smtClean="0">
                <a:latin typeface="Times New Roman" panose="02020603050405020304" pitchFamily="18" charset="0"/>
                <a:cs typeface="Times New Roman" panose="02020603050405020304" pitchFamily="18" charset="0"/>
              </a:rPr>
              <a:t>. или 15 </a:t>
            </a:r>
            <a:r>
              <a:rPr lang="ru-RU" sz="1400" b="1" dirty="0" err="1" smtClean="0">
                <a:latin typeface="Times New Roman" panose="02020603050405020304" pitchFamily="18" charset="0"/>
                <a:cs typeface="Times New Roman" panose="02020603050405020304" pitchFamily="18" charset="0"/>
              </a:rPr>
              <a:t>р.д</a:t>
            </a:r>
            <a:r>
              <a:rPr lang="ru-RU" sz="1400" b="1" dirty="0" smtClean="0">
                <a:latin typeface="Times New Roman" panose="02020603050405020304" pitchFamily="18" charset="0"/>
                <a:cs typeface="Times New Roman" panose="02020603050405020304" pitchFamily="18" charset="0"/>
              </a:rPr>
              <a:t>. + 10 </a:t>
            </a:r>
            <a:r>
              <a:rPr lang="ru-RU" sz="1400" b="1" dirty="0" err="1" smtClean="0">
                <a:latin typeface="Times New Roman" panose="02020603050405020304" pitchFamily="18" charset="0"/>
                <a:cs typeface="Times New Roman" panose="02020603050405020304" pitchFamily="18" charset="0"/>
              </a:rPr>
              <a:t>р.д</a:t>
            </a:r>
            <a:r>
              <a:rPr lang="ru-RU" sz="1400" b="1" dirty="0" smtClean="0">
                <a:latin typeface="Times New Roman" panose="02020603050405020304" pitchFamily="18" charset="0"/>
                <a:cs typeface="Times New Roman" panose="02020603050405020304" pitchFamily="18" charset="0"/>
              </a:rPr>
              <a:t>. + 1 мес. + 5 </a:t>
            </a:r>
            <a:r>
              <a:rPr lang="ru-RU" sz="1400" b="1" dirty="0" err="1" smtClean="0">
                <a:latin typeface="Times New Roman" panose="02020603050405020304" pitchFamily="18" charset="0"/>
                <a:cs typeface="Times New Roman" panose="02020603050405020304" pitchFamily="18" charset="0"/>
              </a:rPr>
              <a:t>р.д</a:t>
            </a:r>
            <a:r>
              <a:rPr lang="ru-RU" sz="1400" b="1" dirty="0" smtClean="0">
                <a:latin typeface="Times New Roman" panose="02020603050405020304" pitchFamily="18" charset="0"/>
                <a:cs typeface="Times New Roman" panose="02020603050405020304" pitchFamily="18" charset="0"/>
              </a:rPr>
              <a:t>. = </a:t>
            </a:r>
            <a:r>
              <a:rPr lang="ru-RU" sz="1400" b="1" dirty="0" smtClean="0">
                <a:solidFill>
                  <a:srgbClr val="C00000"/>
                </a:solidFill>
                <a:latin typeface="Times New Roman" panose="02020603050405020304" pitchFamily="18" charset="0"/>
                <a:cs typeface="Times New Roman" panose="02020603050405020304" pitchFamily="18" charset="0"/>
              </a:rPr>
              <a:t>2 мес. 10 </a:t>
            </a:r>
            <a:r>
              <a:rPr lang="ru-RU" sz="1400" b="1" dirty="0" err="1" smtClean="0">
                <a:solidFill>
                  <a:srgbClr val="C00000"/>
                </a:solidFill>
                <a:latin typeface="Times New Roman" panose="02020603050405020304" pitchFamily="18" charset="0"/>
                <a:cs typeface="Times New Roman" panose="02020603050405020304" pitchFamily="18" charset="0"/>
              </a:rPr>
              <a:t>р.д</a:t>
            </a:r>
            <a:r>
              <a:rPr lang="ru-RU" sz="1400" b="1" dirty="0" smtClean="0">
                <a:solidFill>
                  <a:srgbClr val="C00000"/>
                </a:solidFill>
                <a:latin typeface="Times New Roman" panose="02020603050405020304" pitchFamily="18" charset="0"/>
                <a:cs typeface="Times New Roman" panose="02020603050405020304" pitchFamily="18" charset="0"/>
              </a:rPr>
              <a:t>.</a:t>
            </a:r>
          </a:p>
          <a:p>
            <a:pPr algn="just" fontAlgn="base"/>
            <a:endParaRPr lang="ru-RU" sz="1400" b="1" dirty="0">
              <a:solidFill>
                <a:srgbClr val="FF0000"/>
              </a:solidFill>
              <a:latin typeface="Times New Roman" panose="02020603050405020304" pitchFamily="18" charset="0"/>
              <a:cs typeface="Times New Roman" panose="02020603050405020304" pitchFamily="18" charset="0"/>
            </a:endParaRPr>
          </a:p>
          <a:p>
            <a:pPr algn="just" fontAlgn="base"/>
            <a:r>
              <a:rPr lang="ru-RU" sz="1400" b="1" dirty="0">
                <a:latin typeface="Times New Roman" panose="02020603050405020304" pitchFamily="18" charset="0"/>
                <a:ea typeface="Helvetica Neue" panose="02000503000000020004" pitchFamily="2" charset="0"/>
                <a:cs typeface="Times New Roman" panose="02020603050405020304" pitchFamily="18" charset="0"/>
              </a:rPr>
              <a:t>Размер госпошлины  по делам особого </a:t>
            </a:r>
            <a:r>
              <a:rPr lang="ru-RU" sz="1400" b="1" dirty="0" smtClean="0">
                <a:latin typeface="Times New Roman" panose="02020603050405020304" pitchFamily="18" charset="0"/>
                <a:ea typeface="Helvetica Neue" panose="02000503000000020004" pitchFamily="2" charset="0"/>
                <a:cs typeface="Times New Roman" panose="02020603050405020304" pitchFamily="18" charset="0"/>
              </a:rPr>
              <a:t>производства </a:t>
            </a:r>
            <a:r>
              <a:rPr lang="ru-RU" sz="1400" b="1" dirty="0">
                <a:latin typeface="Times New Roman" panose="02020603050405020304" pitchFamily="18" charset="0"/>
                <a:ea typeface="Helvetica Neue" panose="02000503000000020004" pitchFamily="2" charset="0"/>
                <a:cs typeface="Times New Roman" panose="02020603050405020304" pitchFamily="18" charset="0"/>
              </a:rPr>
              <a:t>в соответствии </a:t>
            </a:r>
            <a:r>
              <a:rPr lang="ru-RU" sz="1400" b="1" dirty="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с </a:t>
            </a:r>
            <a:r>
              <a:rPr lang="ru-RU" sz="1400" b="1" dirty="0" err="1">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пп</a:t>
            </a:r>
            <a:r>
              <a:rPr lang="ru-RU" sz="1400" b="1" dirty="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 8) п. 1 ст. 610 Налогового кодекса РК = 0,5 </a:t>
            </a:r>
            <a:r>
              <a:rPr lang="ru-RU" sz="1400" b="1" dirty="0" err="1">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мрп</a:t>
            </a:r>
            <a:endParaRPr lang="ru-RU" sz="1400" b="1" dirty="0">
              <a:solidFill>
                <a:srgbClr val="C00000"/>
              </a:solidFill>
              <a:latin typeface="Times New Roman" panose="02020603050405020304" pitchFamily="18" charset="0"/>
              <a:ea typeface="Helvetica Neue" panose="02000503000000020004" pitchFamily="2" charset="0"/>
              <a:cs typeface="Times New Roman" panose="02020603050405020304" pitchFamily="18" charset="0"/>
            </a:endParaRPr>
          </a:p>
          <a:p>
            <a:pPr algn="just" fontAlgn="base"/>
            <a:endParaRPr lang="ru-RU" sz="1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93676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37" y="-1319"/>
            <a:ext cx="9791025" cy="5511262"/>
          </a:xfrm>
          <a:prstGeom prst="rect">
            <a:avLst/>
          </a:prstGeom>
        </p:spPr>
      </p:pic>
      <p:sp>
        <p:nvSpPr>
          <p:cNvPr id="2" name="Прямоугольник 1"/>
          <p:cNvSpPr/>
          <p:nvPr/>
        </p:nvSpPr>
        <p:spPr>
          <a:xfrm>
            <a:off x="1305126" y="875525"/>
            <a:ext cx="7434206" cy="400110"/>
          </a:xfrm>
          <a:prstGeom prst="rect">
            <a:avLst/>
          </a:prstGeom>
        </p:spPr>
        <p:txBody>
          <a:bodyPr wrap="square">
            <a:spAutoFit/>
          </a:bodyPr>
          <a:lstStyle/>
          <a:p>
            <a:r>
              <a:rPr lang="ru-RU" sz="2000" b="1" dirty="0">
                <a:latin typeface="HelveticaNeueCyr" pitchFamily="50" charset="-52"/>
                <a:ea typeface="Helvetica Neue" panose="02000503000000020004" pitchFamily="2" charset="0"/>
                <a:cs typeface="Helvetica Neue" panose="02000503000000020004" pitchFamily="2" charset="0"/>
              </a:rPr>
              <a:t>Судоустройство</a:t>
            </a:r>
            <a:r>
              <a:rPr lang="ru-RU" sz="1600" b="1" dirty="0">
                <a:latin typeface="HelveticaNeueCyr" pitchFamily="50" charset="-52"/>
                <a:ea typeface="Helvetica Neue" panose="02000503000000020004" pitchFamily="2" charset="0"/>
                <a:cs typeface="Helvetica Neue" panose="02000503000000020004" pitchFamily="2" charset="0"/>
              </a:rPr>
              <a:t>  в соответствии с </a:t>
            </a:r>
            <a:r>
              <a:rPr lang="ru-RU" sz="1600" b="1" dirty="0" smtClean="0">
                <a:latin typeface="HelveticaNeueCyr" pitchFamily="50" charset="-52"/>
                <a:ea typeface="Helvetica Neue" panose="02000503000000020004" pitchFamily="2" charset="0"/>
                <a:cs typeface="Helvetica Neue" panose="02000503000000020004" pitchFamily="2" charset="0"/>
              </a:rPr>
              <a:t>АППК РК с </a:t>
            </a:r>
            <a:r>
              <a:rPr lang="ru-RU" sz="1600" b="1" dirty="0">
                <a:latin typeface="HelveticaNeueCyr" pitchFamily="50" charset="-52"/>
                <a:ea typeface="Helvetica Neue" panose="02000503000000020004" pitchFamily="2" charset="0"/>
                <a:cs typeface="Helvetica Neue" panose="02000503000000020004" pitchFamily="2" charset="0"/>
              </a:rPr>
              <a:t>1 июля 2021 года</a:t>
            </a:r>
            <a:endParaRPr lang="ru-RU" sz="1200" b="1" i="1" dirty="0">
              <a:latin typeface="HelveticaNeueCyr" pitchFamily="50" charset="-52"/>
              <a:ea typeface="Helvetica Neue" panose="02000503000000020004" pitchFamily="2" charset="0"/>
              <a:cs typeface="Helvetica Neue" panose="02000503000000020004" pitchFamily="2" charset="0"/>
            </a:endParaRPr>
          </a:p>
        </p:txBody>
      </p:sp>
      <p:sp>
        <p:nvSpPr>
          <p:cNvPr id="3" name="Прямоугольник 2"/>
          <p:cNvSpPr/>
          <p:nvPr/>
        </p:nvSpPr>
        <p:spPr>
          <a:xfrm>
            <a:off x="358719" y="1553824"/>
            <a:ext cx="8819675" cy="3477875"/>
          </a:xfrm>
          <a:prstGeom prst="rect">
            <a:avLst/>
          </a:prstGeom>
        </p:spPr>
        <p:txBody>
          <a:bodyPr wrap="square">
            <a:spAutoFit/>
          </a:bodyPr>
          <a:lstStyle/>
          <a:p>
            <a:pPr algn="just"/>
            <a:r>
              <a:rPr lang="ru-RU" sz="2000" b="1" dirty="0">
                <a:latin typeface="Times New Roman" panose="02020603050405020304" pitchFamily="18" charset="0"/>
                <a:ea typeface="Helvetica Neue" panose="02000503000000020004" pitchFamily="2" charset="0"/>
                <a:cs typeface="Times New Roman" panose="02020603050405020304" pitchFamily="18" charset="0"/>
              </a:rPr>
              <a:t>Суды 1 </a:t>
            </a:r>
            <a:r>
              <a:rPr lang="ru-RU" sz="2000" b="1" dirty="0" smtClean="0">
                <a:latin typeface="Times New Roman" panose="02020603050405020304" pitchFamily="18" charset="0"/>
                <a:ea typeface="Helvetica Neue" panose="02000503000000020004" pitchFamily="2" charset="0"/>
                <a:cs typeface="Times New Roman" panose="02020603050405020304" pitchFamily="18" charset="0"/>
              </a:rPr>
              <a:t>инстанции: </a:t>
            </a:r>
          </a:p>
          <a:p>
            <a:pPr algn="just"/>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статья 102 АППК, </a:t>
            </a:r>
            <a:r>
              <a:rPr lang="ru-RU" sz="2000" b="1" dirty="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специализированные </a:t>
            </a:r>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административные суды</a:t>
            </a:r>
            <a:r>
              <a:rPr lang="ru-RU" sz="2000" b="1" dirty="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a:t>
            </a:r>
          </a:p>
          <a:p>
            <a:pPr algn="just"/>
            <a:r>
              <a:rPr lang="ru-RU" sz="2000" b="1" dirty="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п. </a:t>
            </a:r>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3 </a:t>
            </a:r>
            <a:r>
              <a:rPr lang="ru-RU" sz="2000" b="1" dirty="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статьи </a:t>
            </a:r>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 102 АППК СМАС </a:t>
            </a:r>
            <a:r>
              <a:rPr lang="ru-RU" sz="2000" b="1" dirty="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г. </a:t>
            </a:r>
            <a:r>
              <a:rPr lang="ru-RU" sz="2000" b="1" dirty="0" err="1">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Нур</a:t>
            </a:r>
            <a:r>
              <a:rPr lang="ru-RU" sz="2000" b="1" dirty="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-Султан (по инвестиционным спорам</a:t>
            </a:r>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 п. 1 ст. 105 АППК ВС РК по делам ЦИК</a:t>
            </a:r>
            <a:endParaRPr lang="ru-RU" sz="2000" b="1" dirty="0">
              <a:solidFill>
                <a:srgbClr val="C00000"/>
              </a:solidFill>
              <a:latin typeface="Times New Roman" panose="02020603050405020304" pitchFamily="18" charset="0"/>
              <a:ea typeface="Helvetica Neue" panose="02000503000000020004" pitchFamily="2" charset="0"/>
              <a:cs typeface="Times New Roman" panose="02020603050405020304" pitchFamily="18" charset="0"/>
            </a:endParaRPr>
          </a:p>
          <a:p>
            <a:pPr algn="just"/>
            <a:endParaRPr lang="ru-RU" sz="2000" b="1" dirty="0">
              <a:solidFill>
                <a:srgbClr val="FF0000"/>
              </a:solidFill>
              <a:latin typeface="Times New Roman" panose="02020603050405020304" pitchFamily="18" charset="0"/>
              <a:ea typeface="Helvetica Neue" panose="02000503000000020004" pitchFamily="2" charset="0"/>
              <a:cs typeface="Times New Roman" panose="02020603050405020304" pitchFamily="18" charset="0"/>
            </a:endParaRPr>
          </a:p>
          <a:p>
            <a:pPr algn="just"/>
            <a:r>
              <a:rPr lang="ru-RU" sz="2000" b="1" dirty="0">
                <a:latin typeface="Times New Roman" panose="02020603050405020304" pitchFamily="18" charset="0"/>
                <a:ea typeface="Helvetica Neue" panose="02000503000000020004" pitchFamily="2" charset="0"/>
                <a:cs typeface="Times New Roman" panose="02020603050405020304" pitchFamily="18" charset="0"/>
              </a:rPr>
              <a:t>Суды 2 (апелляционной) инстанции: </a:t>
            </a:r>
            <a:r>
              <a:rPr lang="ru-RU" sz="2000" b="1" dirty="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статья </a:t>
            </a:r>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104 АППК</a:t>
            </a:r>
            <a:r>
              <a:rPr lang="ru-RU" sz="2000" b="1" dirty="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 областные (приравненные к областным) суды, суд г. </a:t>
            </a:r>
            <a:r>
              <a:rPr lang="ru-RU" sz="2000" b="1" dirty="0" err="1">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Нур</a:t>
            </a:r>
            <a:r>
              <a:rPr lang="ru-RU" sz="2000" b="1" dirty="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-Султан (по инвестиционным спорам)</a:t>
            </a:r>
          </a:p>
          <a:p>
            <a:pPr algn="just"/>
            <a:endParaRPr lang="ru-RU" sz="2000" b="1" dirty="0">
              <a:latin typeface="Times New Roman" panose="02020603050405020304" pitchFamily="18" charset="0"/>
              <a:ea typeface="Helvetica Neue" panose="02000503000000020004" pitchFamily="2" charset="0"/>
              <a:cs typeface="Times New Roman" panose="02020603050405020304" pitchFamily="18" charset="0"/>
            </a:endParaRPr>
          </a:p>
          <a:p>
            <a:pPr algn="just"/>
            <a:r>
              <a:rPr lang="ru-RU" sz="2000" b="1" dirty="0">
                <a:latin typeface="Times New Roman" panose="02020603050405020304" pitchFamily="18" charset="0"/>
                <a:ea typeface="Helvetica Neue" panose="02000503000000020004" pitchFamily="2" charset="0"/>
                <a:cs typeface="Times New Roman" panose="02020603050405020304" pitchFamily="18" charset="0"/>
              </a:rPr>
              <a:t>Суд 3 (кассационной) инстанции: </a:t>
            </a:r>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п. 2 статьи 105 АППК</a:t>
            </a:r>
            <a:r>
              <a:rPr lang="ru-RU" sz="2000" b="1" dirty="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 Верховный суд </a:t>
            </a:r>
            <a:r>
              <a:rPr lang="ru-RU" sz="2000" b="1" dirty="0" smtClean="0">
                <a:solidFill>
                  <a:srgbClr val="C00000"/>
                </a:solidFill>
                <a:latin typeface="Times New Roman" panose="02020603050405020304" pitchFamily="18" charset="0"/>
                <a:ea typeface="Helvetica Neue" panose="02000503000000020004" pitchFamily="2" charset="0"/>
                <a:cs typeface="Times New Roman" panose="02020603050405020304" pitchFamily="18" charset="0"/>
              </a:rPr>
              <a:t>РК</a:t>
            </a:r>
            <a:endParaRPr lang="ru-RU" sz="2000" b="1" dirty="0">
              <a:solidFill>
                <a:srgbClr val="C00000"/>
              </a:solidFill>
              <a:latin typeface="Times New Roman" panose="02020603050405020304" pitchFamily="18" charset="0"/>
              <a:ea typeface="Helvetica Neue" panose="02000503000000020004" pitchFamily="2" charset="0"/>
              <a:cs typeface="Times New Roman" panose="02020603050405020304" pitchFamily="18" charset="0"/>
            </a:endParaRPr>
          </a:p>
        </p:txBody>
      </p:sp>
    </p:spTree>
    <p:extLst>
      <p:ext uri="{BB962C8B-B14F-4D97-AF65-F5344CB8AC3E}">
        <p14:creationId xmlns:p14="http://schemas.microsoft.com/office/powerpoint/2010/main" val="26816316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37" y="-1319"/>
            <a:ext cx="9791025" cy="5511262"/>
          </a:xfrm>
          <a:prstGeom prst="rect">
            <a:avLst/>
          </a:prstGeom>
        </p:spPr>
      </p:pic>
      <p:sp>
        <p:nvSpPr>
          <p:cNvPr id="2" name="Прямоугольник 1"/>
          <p:cNvSpPr/>
          <p:nvPr/>
        </p:nvSpPr>
        <p:spPr>
          <a:xfrm>
            <a:off x="1267956" y="795454"/>
            <a:ext cx="7434206" cy="523220"/>
          </a:xfrm>
          <a:prstGeom prst="rect">
            <a:avLst/>
          </a:prstGeom>
        </p:spPr>
        <p:txBody>
          <a:bodyPr wrap="square">
            <a:spAutoFit/>
          </a:bodyPr>
          <a:lstStyle/>
          <a:p>
            <a:pPr algn="ctr"/>
            <a:r>
              <a:rPr lang="ru-RU" sz="1400" b="1" dirty="0" smtClean="0">
                <a:latin typeface="HelveticaNeueCyr" pitchFamily="50" charset="-52"/>
                <a:ea typeface="Helvetica Neue" panose="02000503000000020004" pitchFamily="2" charset="0"/>
                <a:cs typeface="Helvetica Neue" panose="02000503000000020004" pitchFamily="2" charset="0"/>
              </a:rPr>
              <a:t>Категории дел, рассматриваемые в порядке административного судопроизводства  </a:t>
            </a:r>
            <a:r>
              <a:rPr lang="ru-RU" sz="1400" b="1" dirty="0">
                <a:latin typeface="HelveticaNeueCyr" pitchFamily="50" charset="-52"/>
                <a:ea typeface="Helvetica Neue" panose="02000503000000020004" pitchFamily="2" charset="0"/>
                <a:cs typeface="Helvetica Neue" panose="02000503000000020004" pitchFamily="2" charset="0"/>
              </a:rPr>
              <a:t>в соответствии с </a:t>
            </a:r>
            <a:r>
              <a:rPr lang="ru-RU" sz="1400" b="1" dirty="0" smtClean="0">
                <a:latin typeface="HelveticaNeueCyr" pitchFamily="50" charset="-52"/>
                <a:ea typeface="Helvetica Neue" panose="02000503000000020004" pitchFamily="2" charset="0"/>
                <a:cs typeface="Helvetica Neue" panose="02000503000000020004" pitchFamily="2" charset="0"/>
              </a:rPr>
              <a:t>АППК РК с </a:t>
            </a:r>
            <a:r>
              <a:rPr lang="ru-RU" sz="1400" b="1" dirty="0">
                <a:latin typeface="HelveticaNeueCyr" pitchFamily="50" charset="-52"/>
                <a:ea typeface="Helvetica Neue" panose="02000503000000020004" pitchFamily="2" charset="0"/>
                <a:cs typeface="Helvetica Neue" panose="02000503000000020004" pitchFamily="2" charset="0"/>
              </a:rPr>
              <a:t>1 июля 2021 года</a:t>
            </a:r>
            <a:endParaRPr lang="ru-RU" sz="1400" b="1" i="1" dirty="0">
              <a:latin typeface="HelveticaNeueCyr" pitchFamily="50" charset="-52"/>
              <a:ea typeface="Helvetica Neue" panose="02000503000000020004" pitchFamily="2" charset="0"/>
              <a:cs typeface="Helvetica Neue" panose="02000503000000020004" pitchFamily="2" charset="0"/>
            </a:endParaRPr>
          </a:p>
        </p:txBody>
      </p:sp>
      <p:sp>
        <p:nvSpPr>
          <p:cNvPr id="3" name="Прямоугольник 2"/>
          <p:cNvSpPr/>
          <p:nvPr/>
        </p:nvSpPr>
        <p:spPr>
          <a:xfrm>
            <a:off x="293783" y="1764723"/>
            <a:ext cx="9043505" cy="2893100"/>
          </a:xfrm>
          <a:prstGeom prst="rect">
            <a:avLst/>
          </a:prstGeom>
        </p:spPr>
        <p:txBody>
          <a:bodyPr wrap="square">
            <a:spAutoFit/>
          </a:bodyPr>
          <a:lstStyle/>
          <a:p>
            <a:pPr algn="just"/>
            <a:r>
              <a:rPr lang="ru-RU" sz="1400" b="1" dirty="0" smtClean="0">
                <a:solidFill>
                  <a:srgbClr val="C00000"/>
                </a:solidFill>
                <a:latin typeface="Times New Roman" panose="02020603050405020304" pitchFamily="18" charset="0"/>
                <a:cs typeface="Times New Roman" panose="02020603050405020304" pitchFamily="18" charset="0"/>
              </a:rPr>
              <a:t>Требование</a:t>
            </a:r>
            <a:r>
              <a:rPr lang="ru-RU" sz="1400" b="1" dirty="0">
                <a:solidFill>
                  <a:srgbClr val="C00000"/>
                </a:solidFill>
                <a:latin typeface="Times New Roman" panose="02020603050405020304" pitchFamily="18" charset="0"/>
                <a:cs typeface="Times New Roman" panose="02020603050405020304" pitchFamily="18" charset="0"/>
              </a:rPr>
              <a:t>, поданное в суд с целью защиты и восстановления нарушенных или оспариваемых прав, свобод или законных интересов, вытекающих из публично-правовых </a:t>
            </a:r>
            <a:r>
              <a:rPr lang="ru-RU" sz="1400" b="1" dirty="0" smtClean="0">
                <a:solidFill>
                  <a:srgbClr val="C00000"/>
                </a:solidFill>
                <a:latin typeface="Times New Roman" panose="02020603050405020304" pitchFamily="18" charset="0"/>
                <a:cs typeface="Times New Roman" panose="02020603050405020304" pitchFamily="18" charset="0"/>
              </a:rPr>
              <a:t>отношений (оспаривание действий (бездействий) административного органа или должностного лица)</a:t>
            </a:r>
          </a:p>
          <a:p>
            <a:pPr algn="just"/>
            <a:endParaRPr lang="ru-RU" sz="1400" b="1" dirty="0">
              <a:solidFill>
                <a:srgbClr val="FF0000"/>
              </a:solidFill>
              <a:latin typeface="Times New Roman" panose="02020603050405020304" pitchFamily="18" charset="0"/>
              <a:ea typeface="Helvetica Neue" panose="02000503000000020004" pitchFamily="2" charset="0"/>
              <a:cs typeface="Times New Roman" panose="02020603050405020304" pitchFamily="18" charset="0"/>
            </a:endParaRPr>
          </a:p>
          <a:p>
            <a:pPr algn="just"/>
            <a:r>
              <a:rPr lang="ru-RU" sz="1400" b="1" dirty="0">
                <a:latin typeface="Times New Roman" panose="02020603050405020304" pitchFamily="18" charset="0"/>
                <a:cs typeface="Times New Roman" panose="02020603050405020304" pitchFamily="18" charset="0"/>
              </a:rPr>
              <a:t>Административные дела об оспаривании решений, заключений, предписаний уполномоченного органа по итогам проверки проведения государственных закупок и действий (бездействия) судебного </a:t>
            </a:r>
            <a:r>
              <a:rPr lang="ru-RU" sz="1400" b="1" dirty="0" smtClean="0">
                <a:latin typeface="Times New Roman" panose="02020603050405020304" pitchFamily="18" charset="0"/>
                <a:cs typeface="Times New Roman" panose="02020603050405020304" pitchFamily="18" charset="0"/>
              </a:rPr>
              <a:t>исполнителя</a:t>
            </a:r>
          </a:p>
          <a:p>
            <a:pPr algn="just"/>
            <a:endParaRPr lang="ru-RU" sz="1400" b="1" dirty="0">
              <a:latin typeface="Times New Roman" panose="02020603050405020304" pitchFamily="18" charset="0"/>
              <a:cs typeface="Times New Roman" panose="02020603050405020304" pitchFamily="18" charset="0"/>
            </a:endParaRPr>
          </a:p>
          <a:p>
            <a:pPr algn="just"/>
            <a:r>
              <a:rPr lang="ru-RU" sz="1400" b="1" dirty="0" smtClean="0">
                <a:solidFill>
                  <a:srgbClr val="C00000"/>
                </a:solidFill>
                <a:latin typeface="Times New Roman" panose="02020603050405020304" pitchFamily="18" charset="0"/>
                <a:cs typeface="Times New Roman" panose="02020603050405020304" pitchFamily="18" charset="0"/>
              </a:rPr>
              <a:t>Производство по административным делам о защите избирательных прав граждан и общественных объединений, участвующих в выборах, республиканском референдуме</a:t>
            </a:r>
          </a:p>
          <a:p>
            <a:pPr algn="just"/>
            <a:endParaRPr lang="ru-RU" sz="1400" b="1" dirty="0">
              <a:latin typeface="Times New Roman" panose="02020603050405020304" pitchFamily="18" charset="0"/>
              <a:ea typeface="Helvetica Neue" panose="02000503000000020004" pitchFamily="2" charset="0"/>
              <a:cs typeface="Times New Roman" panose="02020603050405020304" pitchFamily="18" charset="0"/>
            </a:endParaRPr>
          </a:p>
          <a:p>
            <a:pPr algn="just"/>
            <a:r>
              <a:rPr lang="ru-RU" sz="1400" b="1" dirty="0" smtClean="0">
                <a:latin typeface="Times New Roman" panose="02020603050405020304" pitchFamily="18" charset="0"/>
                <a:ea typeface="Helvetica Neue" panose="02000503000000020004" pitchFamily="2" charset="0"/>
                <a:cs typeface="Times New Roman" panose="02020603050405020304" pitchFamily="18" charset="0"/>
              </a:rPr>
              <a:t>Производство по административным делам об оспаривании решений, действий (бездействия) местных исполнительных органов, нарушающих права граждан на участие в уголовном судопроизводстве в качестве присяжного заседателя</a:t>
            </a:r>
            <a:endParaRPr lang="ru-RU" sz="1400" b="1" dirty="0">
              <a:latin typeface="Times New Roman" panose="02020603050405020304" pitchFamily="18" charset="0"/>
              <a:ea typeface="Helvetica Neue" panose="02000503000000020004" pitchFamily="2" charset="0"/>
              <a:cs typeface="Times New Roman" panose="02020603050405020304" pitchFamily="18" charset="0"/>
            </a:endParaRPr>
          </a:p>
        </p:txBody>
      </p:sp>
    </p:spTree>
    <p:extLst>
      <p:ext uri="{BB962C8B-B14F-4D97-AF65-F5344CB8AC3E}">
        <p14:creationId xmlns:p14="http://schemas.microsoft.com/office/powerpoint/2010/main" val="19909871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7" y="-1319"/>
            <a:ext cx="9791363" cy="5511262"/>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318526" y="922284"/>
            <a:ext cx="9488167" cy="553998"/>
          </a:xfrm>
          <a:prstGeom prst="rect">
            <a:avLst/>
          </a:prstGeom>
          <a:noFill/>
        </p:spPr>
        <p:txBody>
          <a:bodyPr wrap="square" rtlCol="0">
            <a:spAutoFit/>
          </a:bodyPr>
          <a:lstStyle/>
          <a:p>
            <a:pPr algn="ctr"/>
            <a:r>
              <a:rPr lang="ru-RU" sz="1000" b="1" dirty="0">
                <a:latin typeface="HelveticaNeueCyr"/>
                <a:ea typeface="Helvetica Neue" panose="02000503000000020004" pitchFamily="2" charset="0"/>
                <a:cs typeface="Aharoni" panose="02010803020104030203" pitchFamily="2" charset="-79"/>
              </a:rPr>
              <a:t>Сроки рассмотрения и разрешения </a:t>
            </a:r>
            <a:r>
              <a:rPr lang="ru-RU" sz="1000" b="1" dirty="0" smtClean="0">
                <a:latin typeface="HelveticaNeueCyr"/>
                <a:ea typeface="Helvetica Neue" panose="02000503000000020004" pitchFamily="2" charset="0"/>
                <a:cs typeface="Aharoni" panose="02010803020104030203" pitchFamily="2" charset="-79"/>
              </a:rPr>
              <a:t>дела с административным органом или должностным лицом, </a:t>
            </a:r>
            <a:r>
              <a:rPr lang="ru-RU" sz="1000" b="1" dirty="0">
                <a:latin typeface="HelveticaNeueCyr"/>
                <a:ea typeface="Helvetica Neue" panose="02000503000000020004" pitchFamily="2" charset="0"/>
                <a:cs typeface="Aharoni" panose="02010803020104030203" pitchFamily="2" charset="-79"/>
              </a:rPr>
              <a:t>п</a:t>
            </a:r>
            <a:r>
              <a:rPr lang="ru-RU" sz="1000" b="1" dirty="0">
                <a:latin typeface="HelveticaNeueCyr"/>
                <a:cs typeface="Aharoni" panose="02010803020104030203" pitchFamily="2" charset="-79"/>
              </a:rPr>
              <a:t>о административным делам об оспаривании решений, заключений, предписаний уполномоченного органа по итогам проверки проведения государственных закупок, а также действий (бездействия) судебных исполнителей</a:t>
            </a:r>
            <a:r>
              <a:rPr lang="ru-RU" sz="1000" b="1" dirty="0" smtClean="0">
                <a:latin typeface="HelveticaNeueCyr"/>
                <a:ea typeface="Helvetica Neue" panose="02000503000000020004" pitchFamily="2" charset="0"/>
                <a:cs typeface="Aharoni" panose="02010803020104030203" pitchFamily="2" charset="-79"/>
              </a:rPr>
              <a:t>  </a:t>
            </a:r>
            <a:r>
              <a:rPr lang="ru-RU" sz="1000" b="1" dirty="0">
                <a:latin typeface="HelveticaNeueCyr"/>
                <a:ea typeface="Helvetica Neue" panose="02000503000000020004" pitchFamily="2" charset="0"/>
                <a:cs typeface="Aharoni" panose="02010803020104030203" pitchFamily="2" charset="-79"/>
              </a:rPr>
              <a:t>в соответствии с АППК РК с 1 июля 2021 года</a:t>
            </a:r>
            <a:endParaRPr lang="ru-RU" sz="1000" b="1" i="1" dirty="0">
              <a:latin typeface="HelveticaNeueCyr"/>
              <a:ea typeface="Helvetica Neue" panose="02000503000000020004" pitchFamily="2" charset="0"/>
              <a:cs typeface="Aharoni" panose="02010803020104030203" pitchFamily="2" charset="-79"/>
            </a:endParaRPr>
          </a:p>
        </p:txBody>
      </p:sp>
      <p:sp>
        <p:nvSpPr>
          <p:cNvPr id="6" name="TextBox 5">
            <a:extLst>
              <a:ext uri="{FF2B5EF4-FFF2-40B4-BE49-F238E27FC236}">
                <a16:creationId xmlns:a16="http://schemas.microsoft.com/office/drawing/2014/main" id="{03372AFD-F309-0A43-8CB2-94ECA45AC093}"/>
              </a:ext>
            </a:extLst>
          </p:cNvPr>
          <p:cNvSpPr txBox="1"/>
          <p:nvPr/>
        </p:nvSpPr>
        <p:spPr>
          <a:xfrm>
            <a:off x="194214" y="1845887"/>
            <a:ext cx="9582743" cy="3416320"/>
          </a:xfrm>
          <a:prstGeom prst="rect">
            <a:avLst/>
          </a:prstGeom>
          <a:noFill/>
        </p:spPr>
        <p:txBody>
          <a:bodyPr wrap="square" rtlCol="0">
            <a:spAutoFit/>
          </a:bodyPr>
          <a:lstStyle/>
          <a:p>
            <a:r>
              <a:rPr lang="ru-RU" sz="1200" b="1" dirty="0" smtClean="0">
                <a:latin typeface="Helvetica Neue" panose="02000503000000020004" pitchFamily="2" charset="0"/>
                <a:ea typeface="Helvetica Neue" panose="02000503000000020004" pitchFamily="2" charset="0"/>
                <a:cs typeface="Helvetica Neue" panose="02000503000000020004" pitchFamily="2" charset="0"/>
              </a:rPr>
              <a:t>Сроки на подачу административного иска</a:t>
            </a:r>
            <a:r>
              <a:rPr lang="ru-RU" sz="12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ru-RU" sz="12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в соответствии со ст. 136 АППК от 1 мес. До 5 лет</a:t>
            </a:r>
          </a:p>
          <a:p>
            <a:r>
              <a:rPr lang="ru-RU" sz="1200" b="1" dirty="0" smtClean="0">
                <a:latin typeface="Helvetica Neue" panose="02000503000000020004" pitchFamily="2" charset="0"/>
                <a:ea typeface="Helvetica Neue" panose="02000503000000020004" pitchFamily="2" charset="0"/>
                <a:cs typeface="Helvetica Neue" panose="02000503000000020004" pitchFamily="2" charset="0"/>
              </a:rPr>
              <a:t>Рассмотрение в суде 1 инстанции: </a:t>
            </a:r>
            <a:r>
              <a:rPr lang="ru-RU" sz="12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п. 1 ст. 146 АППК + п. 2 ст. 151 АППК = от 3 мес. до 6 мес. + от 10 </a:t>
            </a:r>
            <a:r>
              <a:rPr lang="ru-RU" sz="1200" b="1" dirty="0" err="1"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р.д</a:t>
            </a:r>
            <a:r>
              <a:rPr lang="ru-RU" sz="12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 до 1 мес. = от 3,5 мес. </a:t>
            </a:r>
            <a:r>
              <a:rPr lang="ru-RU" sz="12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д</a:t>
            </a:r>
            <a:r>
              <a:rPr lang="ru-RU" sz="12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о 7 мес.</a:t>
            </a:r>
          </a:p>
          <a:p>
            <a:pPr algn="just"/>
            <a:r>
              <a:rPr lang="ru-RU" sz="1200" b="1" dirty="0">
                <a:latin typeface="Helvetica Neue" panose="02000503000000020004" pitchFamily="2" charset="0"/>
                <a:ea typeface="Helvetica Neue" panose="02000503000000020004" pitchFamily="2" charset="0"/>
                <a:cs typeface="Helvetica Neue" panose="02000503000000020004" pitchFamily="2" charset="0"/>
              </a:rPr>
              <a:t>Рассмотрение в суде 1 инстанции </a:t>
            </a:r>
            <a:r>
              <a:rPr lang="ru-RU" sz="1200" b="1" dirty="0" smtClean="0">
                <a:latin typeface="Helvetica Neue" panose="02000503000000020004" pitchFamily="2" charset="0"/>
                <a:ea typeface="Helvetica Neue" panose="02000503000000020004" pitchFamily="2" charset="0"/>
                <a:cs typeface="Helvetica Neue" panose="02000503000000020004" pitchFamily="2" charset="0"/>
              </a:rPr>
              <a:t>п</a:t>
            </a:r>
            <a:r>
              <a:rPr lang="ru-RU" sz="1200" b="1" dirty="0" smtClean="0"/>
              <a:t>о </a:t>
            </a:r>
            <a:r>
              <a:rPr lang="ru-RU" sz="1200" b="1" dirty="0"/>
              <a:t>административным делам об оспаривании решений, заключений, предписаний уполномоченного органа по итогам проверки проведения государственных закупок, а также действий (бездействия) судебных </a:t>
            </a:r>
            <a:r>
              <a:rPr lang="ru-RU" sz="1200" b="1" dirty="0" smtClean="0"/>
              <a:t>исполнителей: п. 1 ст. 143 АППК +п. 2 ст. 146 АППК = 20 </a:t>
            </a:r>
            <a:r>
              <a:rPr lang="ru-RU" sz="1200" b="1" dirty="0" err="1" smtClean="0"/>
              <a:t>р.д</a:t>
            </a:r>
            <a:r>
              <a:rPr lang="ru-RU" sz="1200" b="1" dirty="0" smtClean="0"/>
              <a:t>. + 10 </a:t>
            </a:r>
            <a:r>
              <a:rPr lang="ru-RU" sz="1200" b="1" dirty="0" err="1" smtClean="0"/>
              <a:t>р.д</a:t>
            </a:r>
            <a:r>
              <a:rPr lang="ru-RU" sz="1200" b="1" dirty="0" smtClean="0"/>
              <a:t>. = 30 </a:t>
            </a:r>
            <a:r>
              <a:rPr lang="ru-RU" sz="1200" b="1" dirty="0" err="1" smtClean="0"/>
              <a:t>р.д</a:t>
            </a:r>
            <a:r>
              <a:rPr lang="ru-RU" sz="1200" b="1" dirty="0" smtClean="0"/>
              <a:t>.</a:t>
            </a:r>
            <a:endParaRPr lang="ru-RU" sz="1200" b="1" dirty="0" smtClean="0">
              <a:latin typeface="Helvetica Neue" panose="02000503000000020004" pitchFamily="2" charset="0"/>
              <a:ea typeface="Helvetica Neue" panose="02000503000000020004" pitchFamily="2" charset="0"/>
              <a:cs typeface="Helvetica Neue" panose="02000503000000020004" pitchFamily="2" charset="0"/>
            </a:endParaRPr>
          </a:p>
          <a:p>
            <a:r>
              <a:rPr lang="ru-RU" sz="1200" b="1" dirty="0" smtClean="0">
                <a:latin typeface="Helvetica Neue" panose="02000503000000020004" pitchFamily="2" charset="0"/>
                <a:ea typeface="Helvetica Neue" panose="02000503000000020004" pitchFamily="2" charset="0"/>
                <a:cs typeface="Helvetica Neue" panose="02000503000000020004" pitchFamily="2" charset="0"/>
              </a:rPr>
              <a:t>Обжалование актов суда 1 инстанции: </a:t>
            </a:r>
            <a:r>
              <a:rPr lang="ru-RU" sz="12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апелляционная жалоба на решение в соответствии с п. 2 ст. 168 АППК РК = 2 мес., частная жалоба на определение в соответствии с п. 3 ст. 168 АППК РК = 10 </a:t>
            </a:r>
            <a:r>
              <a:rPr lang="ru-RU" sz="1200" b="1" dirty="0" err="1"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р.д</a:t>
            </a:r>
            <a:r>
              <a:rPr lang="ru-RU" sz="12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r>
              <a:rPr lang="ru-RU" sz="1200" b="1" dirty="0"/>
              <a:t>Апелляционные жалоба, ходатайство прокурора по административным делам об оспаривании решений, заключений, предписаний уполномоченного органа по итогам проверки проведения государственных закупок и действий (бездействия) судебных </a:t>
            </a:r>
            <a:r>
              <a:rPr lang="ru-RU" sz="1200" b="1" dirty="0" smtClean="0"/>
              <a:t>исполнителей в соответствии  с п. 4 ст. 168 АППК = 10 </a:t>
            </a:r>
            <a:r>
              <a:rPr lang="ru-RU" sz="1200" b="1" dirty="0" err="1" smtClean="0"/>
              <a:t>р.д</a:t>
            </a:r>
            <a:r>
              <a:rPr lang="ru-RU" sz="1200" b="1" dirty="0" smtClean="0"/>
              <a:t>.</a:t>
            </a:r>
          </a:p>
          <a:p>
            <a:pPr algn="just"/>
            <a:endPar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r>
              <a:rPr lang="ru-RU" sz="12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Рассмотрение в суде </a:t>
            </a:r>
            <a:r>
              <a:rPr lang="ru-RU" sz="12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2 (апелляционной) инстанции:  п. 8 ст. 168 АППК = от 3 мес. до 6 мес. </a:t>
            </a:r>
          </a:p>
          <a:p>
            <a:pPr algn="just"/>
            <a:r>
              <a:rPr lang="ru-RU" sz="1200" b="1" dirty="0" smtClean="0"/>
              <a:t>Рассмотрение административного дела </a:t>
            </a:r>
            <a:r>
              <a:rPr lang="ru-RU" sz="1200" b="1" dirty="0"/>
              <a:t>об оспаривании решений, заключений, предписаний уполномоченного органа по итогам проверки проведения государственных закупок и действий (бездействия) судебных исполнителей </a:t>
            </a:r>
            <a:r>
              <a:rPr lang="ru-RU" sz="1200" b="1" dirty="0" smtClean="0"/>
              <a:t>в суде 2 инстанции: п. 8 ст. 168 АППК= 10 </a:t>
            </a:r>
            <a:r>
              <a:rPr lang="ru-RU" sz="1200" b="1" dirty="0" err="1" smtClean="0"/>
              <a:t>р.д</a:t>
            </a:r>
            <a:r>
              <a:rPr lang="ru-RU" sz="1200" b="1" dirty="0" smtClean="0"/>
              <a:t>.</a:t>
            </a:r>
            <a:endParaRPr lang="ru-RU" sz="12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r>
              <a:rPr lang="ru-RU" sz="12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Обжалование актов суда </a:t>
            </a:r>
            <a:r>
              <a:rPr lang="ru-RU" sz="12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2 </a:t>
            </a:r>
            <a:r>
              <a:rPr lang="ru-RU" sz="12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инстанции</a:t>
            </a:r>
            <a:r>
              <a:rPr lang="ru-RU" sz="12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 подача кассационного ходатайства в соответствии с п. 2 ст. 169 АППК = 1 мес. либо в соответствии с п. 3 ст. 169 АППК = 3 мес.</a:t>
            </a:r>
          </a:p>
          <a:p>
            <a:endParaRPr lang="ru-RU" sz="12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endParaRPr>
          </a:p>
          <a:p>
            <a:r>
              <a:rPr lang="ru-RU" sz="12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Рассмотрение в суде </a:t>
            </a:r>
            <a:r>
              <a:rPr lang="ru-RU" sz="12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3 (кассационной) инстанции:  п. 5 ст. 169 АППК: 6 мес.</a:t>
            </a:r>
            <a:endParaRPr lang="ru-RU" sz="12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Прямоугольник 2"/>
          <p:cNvSpPr/>
          <p:nvPr/>
        </p:nvSpPr>
        <p:spPr>
          <a:xfrm>
            <a:off x="121185" y="3810541"/>
            <a:ext cx="9549329" cy="307777"/>
          </a:xfrm>
          <a:prstGeom prst="rect">
            <a:avLst/>
          </a:prstGeom>
        </p:spPr>
        <p:txBody>
          <a:bodyPr wrap="square">
            <a:spAutoFit/>
          </a:bodyPr>
          <a:lstStyle/>
          <a:p>
            <a:endPar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0540413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7" y="-1319"/>
            <a:ext cx="9791025" cy="5511262"/>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136054" y="886664"/>
            <a:ext cx="9082287" cy="738664"/>
          </a:xfrm>
          <a:prstGeom prst="rect">
            <a:avLst/>
          </a:prstGeom>
          <a:noFill/>
        </p:spPr>
        <p:txBody>
          <a:bodyPr wrap="square" rtlCol="0">
            <a:spAutoFit/>
          </a:bodyPr>
          <a:lstStyle/>
          <a:p>
            <a:pPr algn="ctr"/>
            <a:r>
              <a:rPr lang="ru-RU" sz="1400" b="1" dirty="0" smtClean="0">
                <a:latin typeface="Times New Roman" panose="02020603050405020304" pitchFamily="18" charset="0"/>
                <a:cs typeface="Times New Roman" panose="02020603050405020304" pitchFamily="18" charset="0"/>
              </a:rPr>
              <a:t>Особенности производства </a:t>
            </a:r>
            <a:r>
              <a:rPr lang="ru-RU" sz="1400" b="1" dirty="0">
                <a:latin typeface="Times New Roman" panose="02020603050405020304" pitchFamily="18" charset="0"/>
                <a:cs typeface="Times New Roman" panose="02020603050405020304" pitchFamily="18" charset="0"/>
              </a:rPr>
              <a:t>по административным делам о защите избирательных прав граждан и общественных объединений, участвующих в выборах, республиканском </a:t>
            </a:r>
            <a:r>
              <a:rPr lang="ru-RU" sz="1400" b="1" dirty="0" smtClean="0">
                <a:latin typeface="Times New Roman" panose="02020603050405020304" pitchFamily="18" charset="0"/>
                <a:cs typeface="Times New Roman" panose="02020603050405020304" pitchFamily="18" charset="0"/>
              </a:rPr>
              <a:t>референдуме</a:t>
            </a:r>
          </a:p>
          <a:p>
            <a:pPr algn="just"/>
            <a:endParaRPr lang="ru-RU" sz="14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3372AFD-F309-0A43-8CB2-94ECA45AC093}"/>
              </a:ext>
            </a:extLst>
          </p:cNvPr>
          <p:cNvSpPr txBox="1"/>
          <p:nvPr/>
        </p:nvSpPr>
        <p:spPr>
          <a:xfrm>
            <a:off x="238820" y="1943431"/>
            <a:ext cx="9277814" cy="3231654"/>
          </a:xfrm>
          <a:prstGeom prst="rect">
            <a:avLst/>
          </a:prstGeom>
          <a:noFill/>
        </p:spPr>
        <p:txBody>
          <a:bodyPr wrap="square" rtlCol="0">
            <a:spAutoFit/>
          </a:bodyPr>
          <a:lstStyle/>
          <a:p>
            <a:r>
              <a:rPr lang="ru-RU" sz="1200" b="1" dirty="0" smtClean="0">
                <a:latin typeface="Helvetica Neue" panose="02000503000000020004" pitchFamily="2" charset="0"/>
                <a:ea typeface="Helvetica Neue" panose="02000503000000020004" pitchFamily="2" charset="0"/>
                <a:cs typeface="Helvetica Neue" panose="02000503000000020004" pitchFamily="2" charset="0"/>
              </a:rPr>
              <a:t>Срок рассмотрения по делу в порядке </a:t>
            </a:r>
            <a:r>
              <a:rPr lang="ru-RU" sz="1200" b="1" dirty="0" smtClean="0">
                <a:solidFill>
                  <a:srgbClr val="C00000"/>
                </a:solidFill>
                <a:latin typeface="Times New Roman" panose="02020603050405020304" pitchFamily="18" charset="0"/>
                <a:cs typeface="Times New Roman" panose="02020603050405020304" pitchFamily="18" charset="0"/>
              </a:rPr>
              <a:t>производства </a:t>
            </a:r>
            <a:r>
              <a:rPr lang="ru-RU" sz="1200" b="1" dirty="0">
                <a:solidFill>
                  <a:srgbClr val="C00000"/>
                </a:solidFill>
                <a:latin typeface="Times New Roman" panose="02020603050405020304" pitchFamily="18" charset="0"/>
                <a:cs typeface="Times New Roman" panose="02020603050405020304" pitchFamily="18" charset="0"/>
              </a:rPr>
              <a:t>по административным делам о защите избирательных прав граждан и общественных объединений, участвующих в выборах, республиканском </a:t>
            </a:r>
            <a:r>
              <a:rPr lang="ru-RU" sz="1200" b="1" dirty="0" smtClean="0">
                <a:solidFill>
                  <a:srgbClr val="C00000"/>
                </a:solidFill>
                <a:latin typeface="Times New Roman" panose="02020603050405020304" pitchFamily="18" charset="0"/>
                <a:cs typeface="Times New Roman" panose="02020603050405020304" pitchFamily="18" charset="0"/>
              </a:rPr>
              <a:t>референдуме </a:t>
            </a:r>
            <a:r>
              <a:rPr lang="ru-RU" sz="1200" b="1" dirty="0" smtClean="0">
                <a:latin typeface="Times New Roman" panose="02020603050405020304" pitchFamily="18" charset="0"/>
                <a:cs typeface="Times New Roman" panose="02020603050405020304" pitchFamily="18" charset="0"/>
              </a:rPr>
              <a:t>в суде 1 инстанции:  п. 1 ст. 163 АППК РК = 5 </a:t>
            </a:r>
            <a:r>
              <a:rPr lang="ru-RU" sz="1200" b="1" dirty="0" err="1" smtClean="0">
                <a:latin typeface="Times New Roman" panose="02020603050405020304" pitchFamily="18" charset="0"/>
                <a:cs typeface="Times New Roman" panose="02020603050405020304" pitchFamily="18" charset="0"/>
              </a:rPr>
              <a:t>календ.дн</a:t>
            </a:r>
            <a:r>
              <a:rPr lang="ru-RU" sz="1200" b="1" dirty="0" smtClean="0">
                <a:latin typeface="Times New Roman" panose="02020603050405020304" pitchFamily="18" charset="0"/>
                <a:cs typeface="Times New Roman" panose="02020603050405020304" pitchFamily="18" charset="0"/>
              </a:rPr>
              <a:t>. </a:t>
            </a:r>
            <a:r>
              <a:rPr lang="ru-RU" sz="1200" b="1" dirty="0">
                <a:latin typeface="Times New Roman" panose="02020603050405020304" pitchFamily="18" charset="0"/>
                <a:cs typeface="Times New Roman" panose="02020603050405020304" pitchFamily="18" charset="0"/>
              </a:rPr>
              <a:t>и</a:t>
            </a:r>
            <a:r>
              <a:rPr lang="ru-RU" sz="1200" b="1" dirty="0" smtClean="0">
                <a:latin typeface="Times New Roman" panose="02020603050405020304" pitchFamily="18" charset="0"/>
                <a:cs typeface="Times New Roman" panose="02020603050405020304" pitchFamily="18" charset="0"/>
              </a:rPr>
              <a:t>ли немедленно</a:t>
            </a:r>
          </a:p>
          <a:p>
            <a:endParaRPr lang="ru-RU" sz="1200" b="1" dirty="0">
              <a:latin typeface="Times New Roman" panose="02020603050405020304" pitchFamily="18" charset="0"/>
              <a:cs typeface="Times New Roman" panose="02020603050405020304" pitchFamily="18" charset="0"/>
            </a:endParaRPr>
          </a:p>
          <a:p>
            <a:pPr algn="just"/>
            <a:r>
              <a:rPr lang="ru-RU" sz="12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Срок обжалования акта суда 1 инстанции</a:t>
            </a:r>
            <a:r>
              <a:rPr lang="ru-RU" sz="1200" b="1" dirty="0">
                <a:latin typeface="Helvetica Neue" panose="02000503000000020004" pitchFamily="2" charset="0"/>
                <a:ea typeface="Helvetica Neue" panose="02000503000000020004" pitchFamily="2" charset="0"/>
                <a:cs typeface="Helvetica Neue" panose="02000503000000020004" pitchFamily="2" charset="0"/>
              </a:rPr>
              <a:t> в порядке </a:t>
            </a:r>
            <a:r>
              <a:rPr lang="ru-RU" sz="1200" b="1" dirty="0" smtClean="0">
                <a:solidFill>
                  <a:srgbClr val="C00000"/>
                </a:solidFill>
                <a:latin typeface="Times New Roman" panose="02020603050405020304" pitchFamily="18" charset="0"/>
                <a:cs typeface="Times New Roman" panose="02020603050405020304" pitchFamily="18" charset="0"/>
              </a:rPr>
              <a:t>производства </a:t>
            </a:r>
            <a:r>
              <a:rPr lang="ru-RU" sz="1200" b="1" dirty="0">
                <a:solidFill>
                  <a:srgbClr val="C00000"/>
                </a:solidFill>
                <a:latin typeface="Times New Roman" panose="02020603050405020304" pitchFamily="18" charset="0"/>
                <a:cs typeface="Times New Roman" panose="02020603050405020304" pitchFamily="18" charset="0"/>
              </a:rPr>
              <a:t>по административным делам о защите избирательных прав граждан и общественных объединений, участвующих в выборах, республиканском референдуме </a:t>
            </a:r>
            <a:r>
              <a:rPr lang="ru-RU" sz="1200" b="1" dirty="0" smtClean="0">
                <a:latin typeface="Times New Roman" panose="02020603050405020304" pitchFamily="18" charset="0"/>
                <a:cs typeface="Times New Roman" panose="02020603050405020304" pitchFamily="18" charset="0"/>
              </a:rPr>
              <a:t>(срок подачи апелляционной жалобы, апелляционного ходатайства): п. 2 ст. 164 АППК РК = 3 календ. </a:t>
            </a:r>
            <a:r>
              <a:rPr lang="ru-RU" sz="1200" b="1" dirty="0" err="1" smtClean="0">
                <a:latin typeface="Times New Roman" panose="02020603050405020304" pitchFamily="18" charset="0"/>
                <a:cs typeface="Times New Roman" panose="02020603050405020304" pitchFamily="18" charset="0"/>
              </a:rPr>
              <a:t>дн</a:t>
            </a:r>
            <a:r>
              <a:rPr lang="ru-RU" sz="1200" b="1" dirty="0" smtClean="0">
                <a:latin typeface="Times New Roman" panose="02020603050405020304" pitchFamily="18" charset="0"/>
                <a:cs typeface="Times New Roman" panose="02020603050405020304" pitchFamily="18" charset="0"/>
              </a:rPr>
              <a:t>.</a:t>
            </a:r>
          </a:p>
          <a:p>
            <a:pPr algn="just"/>
            <a:endParaRPr lang="ru-RU" sz="1200" b="1" dirty="0" smtClean="0">
              <a:latin typeface="Times New Roman" panose="02020603050405020304" pitchFamily="18" charset="0"/>
              <a:cs typeface="Times New Roman" panose="02020603050405020304" pitchFamily="18" charset="0"/>
            </a:endParaRPr>
          </a:p>
          <a:p>
            <a:pPr algn="just"/>
            <a:r>
              <a:rPr lang="ru-RU" sz="1200" b="1" dirty="0">
                <a:latin typeface="Helvetica Neue" panose="02000503000000020004" pitchFamily="2" charset="0"/>
                <a:ea typeface="Helvetica Neue" panose="02000503000000020004" pitchFamily="2" charset="0"/>
                <a:cs typeface="Helvetica Neue" panose="02000503000000020004" pitchFamily="2" charset="0"/>
              </a:rPr>
              <a:t>Срок рассмотрения по делу в порядке </a:t>
            </a:r>
            <a:r>
              <a:rPr lang="ru-RU" sz="1200" b="1" dirty="0" smtClean="0">
                <a:solidFill>
                  <a:srgbClr val="C00000"/>
                </a:solidFill>
                <a:latin typeface="Times New Roman" panose="02020603050405020304" pitchFamily="18" charset="0"/>
                <a:cs typeface="Times New Roman" panose="02020603050405020304" pitchFamily="18" charset="0"/>
              </a:rPr>
              <a:t>производства </a:t>
            </a:r>
            <a:r>
              <a:rPr lang="ru-RU" sz="1200" b="1" dirty="0">
                <a:solidFill>
                  <a:srgbClr val="C00000"/>
                </a:solidFill>
                <a:latin typeface="Times New Roman" panose="02020603050405020304" pitchFamily="18" charset="0"/>
                <a:cs typeface="Times New Roman" panose="02020603050405020304" pitchFamily="18" charset="0"/>
              </a:rPr>
              <a:t>по административным делам о защите избирательных прав граждан и общественных объединений, участвующих в выборах, республиканском референдуме </a:t>
            </a:r>
            <a:r>
              <a:rPr lang="ru-RU" sz="1200" b="1" dirty="0">
                <a:latin typeface="Times New Roman" panose="02020603050405020304" pitchFamily="18" charset="0"/>
                <a:cs typeface="Times New Roman" panose="02020603050405020304" pitchFamily="18" charset="0"/>
              </a:rPr>
              <a:t>в суде </a:t>
            </a:r>
            <a:r>
              <a:rPr lang="ru-RU" sz="1200" b="1" dirty="0" smtClean="0">
                <a:latin typeface="Times New Roman" panose="02020603050405020304" pitchFamily="18" charset="0"/>
                <a:cs typeface="Times New Roman" panose="02020603050405020304" pitchFamily="18" charset="0"/>
              </a:rPr>
              <a:t>2 </a:t>
            </a:r>
            <a:r>
              <a:rPr lang="ru-RU" sz="1200" b="1" dirty="0">
                <a:latin typeface="Times New Roman" panose="02020603050405020304" pitchFamily="18" charset="0"/>
                <a:cs typeface="Times New Roman" panose="02020603050405020304" pitchFamily="18" charset="0"/>
              </a:rPr>
              <a:t>инстанции:  п. </a:t>
            </a:r>
            <a:r>
              <a:rPr lang="ru-RU" sz="1200" b="1" dirty="0" smtClean="0">
                <a:latin typeface="Times New Roman" panose="02020603050405020304" pitchFamily="18" charset="0"/>
                <a:cs typeface="Times New Roman" panose="02020603050405020304" pitchFamily="18" charset="0"/>
              </a:rPr>
              <a:t>4 </a:t>
            </a:r>
            <a:r>
              <a:rPr lang="ru-RU" sz="1200" b="1" dirty="0">
                <a:latin typeface="Times New Roman" panose="02020603050405020304" pitchFamily="18" charset="0"/>
                <a:cs typeface="Times New Roman" panose="02020603050405020304" pitchFamily="18" charset="0"/>
              </a:rPr>
              <a:t>ст. </a:t>
            </a:r>
            <a:r>
              <a:rPr lang="ru-RU" sz="1200" b="1" dirty="0" smtClean="0">
                <a:latin typeface="Times New Roman" panose="02020603050405020304" pitchFamily="18" charset="0"/>
                <a:cs typeface="Times New Roman" panose="02020603050405020304" pitchFamily="18" charset="0"/>
              </a:rPr>
              <a:t>164 </a:t>
            </a:r>
            <a:r>
              <a:rPr lang="ru-RU" sz="1200" b="1" dirty="0">
                <a:latin typeface="Times New Roman" panose="02020603050405020304" pitchFamily="18" charset="0"/>
                <a:cs typeface="Times New Roman" panose="02020603050405020304" pitchFamily="18" charset="0"/>
              </a:rPr>
              <a:t>АППК РК = </a:t>
            </a:r>
            <a:r>
              <a:rPr lang="ru-RU" sz="1200" b="1" dirty="0" smtClean="0">
                <a:latin typeface="Times New Roman" panose="02020603050405020304" pitchFamily="18" charset="0"/>
                <a:cs typeface="Times New Roman" panose="02020603050405020304" pitchFamily="18" charset="0"/>
              </a:rPr>
              <a:t>3 </a:t>
            </a:r>
            <a:r>
              <a:rPr lang="ru-RU" sz="1200" b="1" dirty="0" err="1">
                <a:latin typeface="Times New Roman" panose="02020603050405020304" pitchFamily="18" charset="0"/>
                <a:cs typeface="Times New Roman" panose="02020603050405020304" pitchFamily="18" charset="0"/>
              </a:rPr>
              <a:t>календ.дн</a:t>
            </a:r>
            <a:r>
              <a:rPr lang="ru-RU" sz="1200" b="1" dirty="0">
                <a:latin typeface="Times New Roman" panose="02020603050405020304" pitchFamily="18" charset="0"/>
                <a:cs typeface="Times New Roman" panose="02020603050405020304" pitchFamily="18" charset="0"/>
              </a:rPr>
              <a:t>. или </a:t>
            </a:r>
            <a:r>
              <a:rPr lang="ru-RU" sz="1200" b="1" dirty="0" smtClean="0">
                <a:latin typeface="Times New Roman" panose="02020603050405020304" pitchFamily="18" charset="0"/>
                <a:cs typeface="Times New Roman" panose="02020603050405020304" pitchFamily="18" charset="0"/>
              </a:rPr>
              <a:t>немедленно. </a:t>
            </a:r>
          </a:p>
          <a:p>
            <a:pPr algn="just"/>
            <a:r>
              <a:rPr lang="ru-RU" sz="1200" b="1" dirty="0">
                <a:solidFill>
                  <a:srgbClr val="C00000"/>
                </a:solidFill>
                <a:latin typeface="Times New Roman" panose="02020603050405020304" pitchFamily="18" charset="0"/>
                <a:cs typeface="Times New Roman" panose="02020603050405020304" pitchFamily="18" charset="0"/>
              </a:rPr>
              <a:t>Постановление суда апелляционной инстанции обжалованию и опротестованию не подлежит.</a:t>
            </a:r>
          </a:p>
          <a:p>
            <a:pPr algn="just"/>
            <a:endParaRPr lang="ru-RU" sz="12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200" b="1" dirty="0">
                <a:solidFill>
                  <a:srgbClr val="C00000"/>
                </a:solidFill>
                <a:latin typeface="Times New Roman" panose="02020603050405020304" pitchFamily="18" charset="0"/>
                <a:cs typeface="Times New Roman" panose="02020603050405020304" pitchFamily="18" charset="0"/>
              </a:rPr>
              <a:t>Решение суда по административным делам об оспаривании решений и действий (бездействия) Центральной избирательной комиссии Республики Казахстан, а также решений и действий (бездействия) Центральной комиссии референдума, вынесенное по правилам подсудности, </a:t>
            </a:r>
            <a:r>
              <a:rPr lang="ru-RU" sz="1200" b="1" dirty="0" smtClean="0">
                <a:solidFill>
                  <a:srgbClr val="C00000"/>
                </a:solidFill>
                <a:latin typeface="Times New Roman" panose="02020603050405020304" pitchFamily="18" charset="0"/>
                <a:cs typeface="Times New Roman" panose="02020603050405020304" pitchFamily="18" charset="0"/>
              </a:rPr>
              <a:t>предусмотренной статьей 105 АППК РК, </a:t>
            </a:r>
            <a:r>
              <a:rPr lang="ru-RU" sz="1200" b="1" dirty="0">
                <a:solidFill>
                  <a:srgbClr val="C00000"/>
                </a:solidFill>
                <a:latin typeface="Times New Roman" panose="02020603050405020304" pitchFamily="18" charset="0"/>
                <a:cs typeface="Times New Roman" panose="02020603050405020304" pitchFamily="18" charset="0"/>
              </a:rPr>
              <a:t>вступает в законную силу со дня его оглашения и может быть обжаловано, опротестовано в кассационном порядке в течение трех дней со дня вручения копии </a:t>
            </a:r>
            <a:r>
              <a:rPr lang="ru-RU" sz="1200" b="1" dirty="0" smtClean="0">
                <a:solidFill>
                  <a:srgbClr val="C00000"/>
                </a:solidFill>
                <a:latin typeface="Times New Roman" panose="02020603050405020304" pitchFamily="18" charset="0"/>
                <a:cs typeface="Times New Roman" panose="02020603050405020304" pitchFamily="18" charset="0"/>
              </a:rPr>
              <a:t>решения</a:t>
            </a:r>
            <a:r>
              <a:rPr lang="ru-RU" sz="1200" b="1" dirty="0" smtClean="0">
                <a:solidFill>
                  <a:srgbClr val="C00000"/>
                </a:solidFill>
                <a:latin typeface="Times New Roman" panose="02020603050405020304" pitchFamily="18" charset="0"/>
                <a:cs typeface="Times New Roman" panose="02020603050405020304" pitchFamily="18" charset="0"/>
              </a:rPr>
              <a:t>.</a:t>
            </a:r>
            <a:endParaRPr lang="ru-RU" sz="14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Прямоугольник 2"/>
          <p:cNvSpPr/>
          <p:nvPr/>
        </p:nvSpPr>
        <p:spPr>
          <a:xfrm>
            <a:off x="121185" y="3810541"/>
            <a:ext cx="9549329" cy="307777"/>
          </a:xfrm>
          <a:prstGeom prst="rect">
            <a:avLst/>
          </a:prstGeom>
        </p:spPr>
        <p:txBody>
          <a:bodyPr wrap="square">
            <a:spAutoFit/>
          </a:bodyPr>
          <a:lstStyle/>
          <a:p>
            <a:endPar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8902977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253" y="0"/>
            <a:ext cx="9791025" cy="5511262"/>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631902" y="754076"/>
            <a:ext cx="8445191" cy="1846659"/>
          </a:xfrm>
          <a:prstGeom prst="rect">
            <a:avLst/>
          </a:prstGeom>
          <a:noFill/>
        </p:spPr>
        <p:txBody>
          <a:bodyPr wrap="square" rtlCol="0">
            <a:spAutoFit/>
          </a:bodyPr>
          <a:lstStyle/>
          <a:p>
            <a:pPr algn="ctr"/>
            <a:r>
              <a:rPr lang="ru-RU" sz="2000" b="1" dirty="0" smtClean="0">
                <a:solidFill>
                  <a:srgbClr val="C00000"/>
                </a:solidFill>
                <a:latin typeface="Arial" panose="020B0604020202020204" pitchFamily="34" charset="0"/>
                <a:cs typeface="Arial" panose="020B0604020202020204" pitchFamily="34" charset="0"/>
              </a:rPr>
              <a:t>Особенности производства </a:t>
            </a:r>
            <a:r>
              <a:rPr lang="ru-RU" sz="2000" b="1" dirty="0">
                <a:solidFill>
                  <a:srgbClr val="C00000"/>
                </a:solidFill>
                <a:latin typeface="Arial" panose="020B0604020202020204" pitchFamily="34" charset="0"/>
                <a:cs typeface="Arial" panose="020B0604020202020204" pitchFamily="34" charset="0"/>
              </a:rPr>
              <a:t>по административным делам </a:t>
            </a:r>
            <a:r>
              <a:rPr lang="ru-RU" sz="2000" b="1" dirty="0">
                <a:latin typeface="Arial" panose="020B0604020202020204" pitchFamily="34" charset="0"/>
                <a:ea typeface="Helvetica Neue" panose="02000503000000020004" pitchFamily="2" charset="0"/>
                <a:cs typeface="Arial" panose="020B0604020202020204" pitchFamily="34" charset="0"/>
              </a:rPr>
              <a:t>об оспаривании решений, действий (бездействия) местных исполнительных органов, нарушающих права граждан на участие в уголовном судопроизводстве в качестве присяжного заседателя</a:t>
            </a:r>
          </a:p>
          <a:p>
            <a:pPr algn="just"/>
            <a:endParaRPr lang="ru-RU" sz="14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3372AFD-F309-0A43-8CB2-94ECA45AC093}"/>
              </a:ext>
            </a:extLst>
          </p:cNvPr>
          <p:cNvSpPr txBox="1"/>
          <p:nvPr/>
        </p:nvSpPr>
        <p:spPr>
          <a:xfrm>
            <a:off x="364275" y="2656379"/>
            <a:ext cx="9240643" cy="2677656"/>
          </a:xfrm>
          <a:prstGeom prst="rect">
            <a:avLst/>
          </a:prstGeom>
          <a:noFill/>
        </p:spPr>
        <p:txBody>
          <a:bodyPr wrap="square" rtlCol="0">
            <a:spAutoFit/>
          </a:bodyPr>
          <a:lstStyle/>
          <a:p>
            <a:pPr algn="just"/>
            <a:r>
              <a:rPr lang="ru-RU" sz="2400" b="1" dirty="0" smtClean="0">
                <a:latin typeface="Arial" panose="020B0604020202020204" pitchFamily="34" charset="0"/>
                <a:ea typeface="Helvetica Neue" panose="02000503000000020004" pitchFamily="2" charset="0"/>
                <a:cs typeface="Arial" panose="020B0604020202020204" pitchFamily="34" charset="0"/>
              </a:rPr>
              <a:t>Срок рассмотрения по делу в порядке </a:t>
            </a:r>
            <a:r>
              <a:rPr lang="ru-RU" sz="2400" b="1" dirty="0" smtClean="0">
                <a:solidFill>
                  <a:srgbClr val="C00000"/>
                </a:solidFill>
                <a:latin typeface="Arial" panose="020B0604020202020204" pitchFamily="34" charset="0"/>
                <a:cs typeface="Arial" panose="020B0604020202020204" pitchFamily="34" charset="0"/>
              </a:rPr>
              <a:t>производства </a:t>
            </a:r>
            <a:r>
              <a:rPr lang="ru-RU" sz="2400" b="1" dirty="0">
                <a:solidFill>
                  <a:srgbClr val="C00000"/>
                </a:solidFill>
                <a:latin typeface="Arial" panose="020B0604020202020204" pitchFamily="34" charset="0"/>
                <a:cs typeface="Arial" panose="020B0604020202020204" pitchFamily="34" charset="0"/>
              </a:rPr>
              <a:t>по административным делам</a:t>
            </a:r>
            <a:r>
              <a:rPr lang="ru-RU" sz="2400" b="1" dirty="0">
                <a:solidFill>
                  <a:srgbClr val="FF0000"/>
                </a:solidFill>
                <a:latin typeface="Arial" panose="020B0604020202020204" pitchFamily="34" charset="0"/>
                <a:cs typeface="Arial" panose="020B0604020202020204" pitchFamily="34" charset="0"/>
              </a:rPr>
              <a:t> </a:t>
            </a:r>
            <a:r>
              <a:rPr lang="ru-RU" sz="2400" b="1" dirty="0">
                <a:latin typeface="Arial" panose="020B0604020202020204" pitchFamily="34" charset="0"/>
                <a:ea typeface="Helvetica Neue" panose="02000503000000020004" pitchFamily="2" charset="0"/>
                <a:cs typeface="Arial" panose="020B0604020202020204" pitchFamily="34" charset="0"/>
              </a:rPr>
              <a:t>об оспаривании решений, действий (бездействия) местных исполнительных органов, нарушающих права граждан на участие в уголовном судопроизводстве в качестве присяжного </a:t>
            </a:r>
            <a:r>
              <a:rPr lang="ru-RU" sz="2400" b="1" dirty="0" smtClean="0">
                <a:latin typeface="Arial" panose="020B0604020202020204" pitchFamily="34" charset="0"/>
                <a:ea typeface="Helvetica Neue" panose="02000503000000020004" pitchFamily="2" charset="0"/>
                <a:cs typeface="Arial" panose="020B0604020202020204" pitchFamily="34" charset="0"/>
              </a:rPr>
              <a:t>заседателя </a:t>
            </a:r>
            <a:r>
              <a:rPr lang="ru-RU" sz="2400" b="1" dirty="0" smtClean="0">
                <a:solidFill>
                  <a:srgbClr val="C00000"/>
                </a:solidFill>
                <a:latin typeface="Arial" panose="020B0604020202020204" pitchFamily="34" charset="0"/>
                <a:cs typeface="Arial" panose="020B0604020202020204" pitchFamily="34" charset="0"/>
              </a:rPr>
              <a:t>в суде 1 инстанции:  п. 1 ст. 166 АППК РК = 2 </a:t>
            </a:r>
            <a:r>
              <a:rPr lang="ru-RU" sz="2400" b="1" dirty="0" err="1" smtClean="0">
                <a:solidFill>
                  <a:srgbClr val="C00000"/>
                </a:solidFill>
                <a:latin typeface="Arial" panose="020B0604020202020204" pitchFamily="34" charset="0"/>
                <a:cs typeface="Arial" panose="020B0604020202020204" pitchFamily="34" charset="0"/>
              </a:rPr>
              <a:t>р.д</a:t>
            </a:r>
            <a:r>
              <a:rPr lang="ru-RU" sz="2400" b="1" dirty="0" smtClean="0">
                <a:solidFill>
                  <a:srgbClr val="C00000"/>
                </a:solidFill>
                <a:latin typeface="Arial" panose="020B0604020202020204" pitchFamily="34" charset="0"/>
                <a:cs typeface="Arial" panose="020B0604020202020204" pitchFamily="34" charset="0"/>
              </a:rPr>
              <a:t>. </a:t>
            </a:r>
            <a:r>
              <a:rPr lang="ru-RU" sz="2400" b="1" dirty="0">
                <a:solidFill>
                  <a:srgbClr val="C00000"/>
                </a:solidFill>
                <a:latin typeface="Arial" panose="020B0604020202020204" pitchFamily="34" charset="0"/>
                <a:cs typeface="Arial" panose="020B0604020202020204" pitchFamily="34" charset="0"/>
              </a:rPr>
              <a:t>и</a:t>
            </a:r>
            <a:r>
              <a:rPr lang="ru-RU" sz="2400" b="1" dirty="0" smtClean="0">
                <a:solidFill>
                  <a:srgbClr val="C00000"/>
                </a:solidFill>
                <a:latin typeface="Arial" panose="020B0604020202020204" pitchFamily="34" charset="0"/>
                <a:cs typeface="Arial" panose="020B0604020202020204" pitchFamily="34" charset="0"/>
              </a:rPr>
              <a:t>ли </a:t>
            </a:r>
            <a:r>
              <a:rPr lang="ru-RU" sz="2400" b="1" dirty="0" smtClean="0">
                <a:solidFill>
                  <a:srgbClr val="C00000"/>
                </a:solidFill>
                <a:latin typeface="Arial" panose="020B0604020202020204" pitchFamily="34" charset="0"/>
                <a:cs typeface="Arial" panose="020B0604020202020204" pitchFamily="34" charset="0"/>
              </a:rPr>
              <a:t>немедленно</a:t>
            </a:r>
            <a:endParaRPr lang="ru-RU" sz="1400" b="1" dirty="0">
              <a:solidFill>
                <a:srgbClr val="C00000"/>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Прямоугольник 2"/>
          <p:cNvSpPr/>
          <p:nvPr/>
        </p:nvSpPr>
        <p:spPr>
          <a:xfrm>
            <a:off x="121185" y="3810541"/>
            <a:ext cx="9549329" cy="307777"/>
          </a:xfrm>
          <a:prstGeom prst="rect">
            <a:avLst/>
          </a:prstGeom>
        </p:spPr>
        <p:txBody>
          <a:bodyPr wrap="square">
            <a:spAutoFit/>
          </a:bodyPr>
          <a:lstStyle/>
          <a:p>
            <a:endPar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8919818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253" y="0"/>
            <a:ext cx="9791025" cy="5511262"/>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804992" y="1687610"/>
            <a:ext cx="8445191" cy="738664"/>
          </a:xfrm>
          <a:prstGeom prst="rect">
            <a:avLst/>
          </a:prstGeom>
          <a:noFill/>
        </p:spPr>
        <p:txBody>
          <a:bodyPr wrap="square" rtlCol="0">
            <a:spAutoFit/>
          </a:bodyPr>
          <a:lstStyle/>
          <a:p>
            <a:pPr algn="ctr"/>
            <a:r>
              <a:rPr lang="ru-RU" sz="2800" b="1" dirty="0" smtClean="0">
                <a:solidFill>
                  <a:srgbClr val="C00000"/>
                </a:solidFill>
                <a:latin typeface="Arial" panose="020B0604020202020204" pitchFamily="34" charset="0"/>
                <a:cs typeface="Arial" panose="020B0604020202020204" pitchFamily="34" charset="0"/>
              </a:rPr>
              <a:t>Благодарю за внимание!</a:t>
            </a:r>
            <a:endParaRPr lang="ru-RU" sz="2800" b="1" dirty="0">
              <a:latin typeface="Arial" panose="020B0604020202020204" pitchFamily="34" charset="0"/>
              <a:ea typeface="Helvetica Neue" panose="02000503000000020004" pitchFamily="2" charset="0"/>
              <a:cs typeface="Arial" panose="020B0604020202020204" pitchFamily="34" charset="0"/>
            </a:endParaRPr>
          </a:p>
          <a:p>
            <a:pPr algn="just"/>
            <a:endParaRPr lang="ru-RU" sz="14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21185" y="3810541"/>
            <a:ext cx="9549329" cy="307777"/>
          </a:xfrm>
          <a:prstGeom prst="rect">
            <a:avLst/>
          </a:prstGeom>
        </p:spPr>
        <p:txBody>
          <a:bodyPr wrap="square">
            <a:spAutoFit/>
          </a:bodyPr>
          <a:lstStyle/>
          <a:p>
            <a:endPar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8821981E-77FB-1F43-9C63-841AF10478CE}"/>
              </a:ext>
            </a:extLst>
          </p:cNvPr>
          <p:cNvSpPr txBox="1"/>
          <p:nvPr/>
        </p:nvSpPr>
        <p:spPr>
          <a:xfrm>
            <a:off x="2971505" y="3021684"/>
            <a:ext cx="3967693" cy="307777"/>
          </a:xfrm>
          <a:prstGeom prst="rect">
            <a:avLst/>
          </a:prstGeom>
          <a:noFill/>
        </p:spPr>
        <p:txBody>
          <a:bodyPr wrap="square" rtlCol="0">
            <a:spAutoFit/>
          </a:bodyPr>
          <a:lstStyle/>
          <a:p>
            <a:pPr algn="ctr"/>
            <a:r>
              <a:rPr lang="ru-RU" sz="1400" b="1" dirty="0" err="1" smtClean="0">
                <a:latin typeface="HelveticaNeueCyr" pitchFamily="50" charset="-52"/>
                <a:ea typeface="Helvetica Neue" panose="02000503000000020004" pitchFamily="2" charset="0"/>
                <a:cs typeface="Helvetica Neue" panose="02000503000000020004" pitchFamily="2" charset="0"/>
              </a:rPr>
              <a:t>Айжан</a:t>
            </a:r>
            <a:r>
              <a:rPr lang="ru-RU" sz="1400" b="1" dirty="0" smtClean="0">
                <a:latin typeface="HelveticaNeueCyr" pitchFamily="50" charset="-52"/>
                <a:ea typeface="Helvetica Neue" panose="02000503000000020004" pitchFamily="2" charset="0"/>
                <a:cs typeface="Helvetica Neue" panose="02000503000000020004" pitchFamily="2" charset="0"/>
              </a:rPr>
              <a:t> Амангельды</a:t>
            </a:r>
            <a:endParaRPr lang="ru-RU" sz="1400" b="1" dirty="0">
              <a:latin typeface="HelveticaNeueCyr" pitchFamily="50" charset="-52"/>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0B9DF08C-7544-A74A-B585-21D137F36246}"/>
              </a:ext>
            </a:extLst>
          </p:cNvPr>
          <p:cNvSpPr txBox="1"/>
          <p:nvPr/>
        </p:nvSpPr>
        <p:spPr>
          <a:xfrm>
            <a:off x="2223796" y="3592413"/>
            <a:ext cx="5607585" cy="954107"/>
          </a:xfrm>
          <a:prstGeom prst="rect">
            <a:avLst/>
          </a:prstGeom>
          <a:noFill/>
        </p:spPr>
        <p:txBody>
          <a:bodyPr wrap="square" rtlCol="0">
            <a:spAutoFit/>
          </a:bodyPr>
          <a:lstStyle/>
          <a:p>
            <a:pPr algn="just"/>
            <a:r>
              <a:rPr lang="ru-RU" sz="1400" i="1" dirty="0" err="1">
                <a:latin typeface="Helvetica Neue" panose="02000503000000020004" pitchFamily="2" charset="0"/>
                <a:ea typeface="Helvetica Neue" panose="02000503000000020004" pitchFamily="2" charset="0"/>
                <a:cs typeface="Helvetica Neue" panose="02000503000000020004" pitchFamily="2" charset="0"/>
              </a:rPr>
              <a:t>д.ю.н</a:t>
            </a:r>
            <a:r>
              <a:rPr lang="ru-RU" sz="1400" i="1" dirty="0">
                <a:latin typeface="Helvetica Neue" panose="02000503000000020004" pitchFamily="2" charset="0"/>
                <a:ea typeface="Helvetica Neue" panose="02000503000000020004" pitchFamily="2" charset="0"/>
                <a:cs typeface="Helvetica Neue" panose="02000503000000020004" pitchFamily="2" charset="0"/>
              </a:rPr>
              <a:t>., профессор Евразийской юридической академии им. Д.А. </a:t>
            </a:r>
            <a:r>
              <a:rPr lang="ru-RU" sz="1400" i="1" dirty="0" err="1" smtClean="0">
                <a:latin typeface="Helvetica Neue" panose="02000503000000020004" pitchFamily="2" charset="0"/>
                <a:ea typeface="Helvetica Neue" panose="02000503000000020004" pitchFamily="2" charset="0"/>
                <a:cs typeface="Helvetica Neue" panose="02000503000000020004" pitchFamily="2" charset="0"/>
              </a:rPr>
              <a:t>Кунаева</a:t>
            </a:r>
            <a:r>
              <a:rPr lang="ru-RU" sz="1400" i="1" dirty="0" smtClean="0">
                <a:latin typeface="Helvetica Neue" panose="02000503000000020004" pitchFamily="2" charset="0"/>
                <a:ea typeface="Helvetica Neue" panose="02000503000000020004" pitchFamily="2" charset="0"/>
                <a:cs typeface="Helvetica Neue" panose="02000503000000020004" pitchFamily="2" charset="0"/>
              </a:rPr>
              <a:t>, </a:t>
            </a:r>
          </a:p>
          <a:p>
            <a:pPr algn="just"/>
            <a:r>
              <a:rPr lang="ru-RU" sz="1400" i="1" dirty="0" smtClean="0">
                <a:latin typeface="Helvetica Neue" panose="02000503000000020004" pitchFamily="2" charset="0"/>
                <a:ea typeface="Helvetica Neue" panose="02000503000000020004" pitchFamily="2" charset="0"/>
                <a:cs typeface="Helvetica Neue" panose="02000503000000020004" pitchFamily="2" charset="0"/>
              </a:rPr>
              <a:t>научный сотрудник Научно-исследовательского центра Академии МВД РК</a:t>
            </a:r>
            <a:endParaRPr lang="ru-RU" sz="1400" i="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703443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673524" y="789158"/>
            <a:ext cx="8737600" cy="1015663"/>
          </a:xfrm>
          <a:prstGeom prst="rect">
            <a:avLst/>
          </a:prstGeom>
          <a:noFill/>
        </p:spPr>
        <p:txBody>
          <a:bodyPr wrap="square" rtlCol="0">
            <a:spAutoFit/>
          </a:bodyPr>
          <a:lstStyle/>
          <a:p>
            <a:pPr algn="just"/>
            <a:r>
              <a:rPr lang="ru-RU" sz="2000" b="1" dirty="0">
                <a:latin typeface="HelveticaNeueCyr" pitchFamily="50" charset="-52"/>
                <a:ea typeface="Helvetica Neue" panose="02000503000000020004" pitchFamily="2" charset="0"/>
                <a:cs typeface="Helvetica Neue" panose="02000503000000020004" pitchFamily="2" charset="0"/>
              </a:rPr>
              <a:t>Закон РК от </a:t>
            </a:r>
            <a:r>
              <a:rPr lang="ru-RU" sz="2000" b="1" dirty="0"/>
              <a:t>2 января 2021 года № 399-VI ЗРК </a:t>
            </a:r>
            <a:r>
              <a:rPr lang="ru-RU" sz="2000" b="1" dirty="0">
                <a:latin typeface="HelveticaNeueCyr" pitchFamily="50" charset="-52"/>
                <a:ea typeface="Helvetica Neue" panose="02000503000000020004" pitchFamily="2" charset="0"/>
                <a:cs typeface="Helvetica Neue" panose="02000503000000020004" pitchFamily="2" charset="0"/>
              </a:rPr>
              <a:t>«</a:t>
            </a:r>
            <a:r>
              <a:rPr lang="ru-RU" sz="2000" b="1" dirty="0"/>
              <a:t>О внесении изменений и дополнений в некоторые законодательные акты Республики Казахстан по вопросам восстановления экономического роста</a:t>
            </a:r>
            <a:r>
              <a:rPr lang="ru-RU" sz="2000" b="1" dirty="0">
                <a:latin typeface="HelveticaNeueCyr" pitchFamily="50" charset="-52"/>
                <a:ea typeface="Helvetica Neue" panose="02000503000000020004" pitchFamily="2" charset="0"/>
                <a:cs typeface="Helvetica Neue" panose="02000503000000020004" pitchFamily="2" charset="0"/>
              </a:rPr>
              <a:t>» </a:t>
            </a:r>
          </a:p>
        </p:txBody>
      </p:sp>
      <p:sp>
        <p:nvSpPr>
          <p:cNvPr id="3" name="Прямоугольник 2"/>
          <p:cNvSpPr/>
          <p:nvPr/>
        </p:nvSpPr>
        <p:spPr>
          <a:xfrm>
            <a:off x="312950" y="2132295"/>
            <a:ext cx="9518458" cy="2800767"/>
          </a:xfrm>
          <a:prstGeom prst="rect">
            <a:avLst/>
          </a:prstGeom>
        </p:spPr>
        <p:txBody>
          <a:bodyPr wrap="square">
            <a:spAutoFit/>
          </a:bodyPr>
          <a:lstStyle/>
          <a:p>
            <a:pPr algn="just"/>
            <a:r>
              <a:rPr lang="ru-RU" sz="2000" b="1" dirty="0" smtClean="0"/>
              <a:t>В статье 728 заголовок </a:t>
            </a:r>
            <a:r>
              <a:rPr lang="ru-RU" sz="2000" b="1" dirty="0"/>
              <a:t>изложить в следующей редакции:</a:t>
            </a:r>
          </a:p>
          <a:p>
            <a:pPr algn="just"/>
            <a:r>
              <a:rPr lang="ru-RU" sz="2000" b="1" dirty="0"/>
              <a:t>«Статья 728. Особенности договора банковского займа, договора о предоставлении </a:t>
            </a:r>
            <a:r>
              <a:rPr lang="ru-RU" sz="2000" b="1" dirty="0" err="1"/>
              <a:t>микрокредита</a:t>
            </a:r>
            <a:r>
              <a:rPr lang="ru-RU" sz="2000" b="1" dirty="0"/>
              <a:t> </a:t>
            </a:r>
            <a:r>
              <a:rPr lang="ru-RU" sz="2000" b="1" dirty="0">
                <a:solidFill>
                  <a:srgbClr val="C00000"/>
                </a:solidFill>
              </a:rPr>
              <a:t>и договора синдицированного займа</a:t>
            </a:r>
            <a:r>
              <a:rPr lang="ru-RU" sz="2000" b="1" dirty="0" smtClean="0"/>
              <a:t>»;</a:t>
            </a:r>
          </a:p>
          <a:p>
            <a:pPr algn="just"/>
            <a:endParaRPr lang="ru-RU" sz="2000" b="1" dirty="0"/>
          </a:p>
          <a:p>
            <a:pPr algn="just"/>
            <a:r>
              <a:rPr lang="ru-RU" sz="2000" b="1" dirty="0" smtClean="0"/>
              <a:t>Статью 728 дополнить </a:t>
            </a:r>
            <a:r>
              <a:rPr lang="ru-RU" sz="2000" b="1" dirty="0"/>
              <a:t>частью четвертой следующего содержания:</a:t>
            </a:r>
          </a:p>
          <a:p>
            <a:pPr algn="just"/>
            <a:r>
              <a:rPr lang="ru-RU" sz="2000" b="1" dirty="0">
                <a:solidFill>
                  <a:srgbClr val="C00000"/>
                </a:solidFill>
              </a:rPr>
              <a:t>«Особенности договора синдицированного займа определяются законодательством Республики Казахстан о проектном финансировании и </a:t>
            </a:r>
            <a:r>
              <a:rPr lang="ru-RU" sz="2000" b="1" dirty="0" err="1">
                <a:solidFill>
                  <a:srgbClr val="C00000"/>
                </a:solidFill>
              </a:rPr>
              <a:t>секьюритизации</a:t>
            </a:r>
            <a:r>
              <a:rPr lang="ru-RU" sz="2000" b="1" dirty="0">
                <a:solidFill>
                  <a:srgbClr val="C00000"/>
                </a:solidFill>
              </a:rPr>
              <a:t>.»;</a:t>
            </a:r>
          </a:p>
          <a:p>
            <a:pPr indent="270510" algn="just">
              <a:spcAft>
                <a:spcPts val="0"/>
              </a:spcAft>
            </a:pPr>
            <a:endParaRPr lang="ru-RU" sz="16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8855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673524" y="789158"/>
            <a:ext cx="8737600" cy="1015663"/>
          </a:xfrm>
          <a:prstGeom prst="rect">
            <a:avLst/>
          </a:prstGeom>
          <a:noFill/>
        </p:spPr>
        <p:txBody>
          <a:bodyPr wrap="square" rtlCol="0">
            <a:spAutoFit/>
          </a:bodyPr>
          <a:lstStyle/>
          <a:p>
            <a:pPr algn="just"/>
            <a:r>
              <a:rPr lang="ru-RU" sz="2000" b="1" dirty="0">
                <a:latin typeface="HelveticaNeueCyr" pitchFamily="50" charset="-52"/>
                <a:ea typeface="Helvetica Neue" panose="02000503000000020004" pitchFamily="2" charset="0"/>
                <a:cs typeface="Helvetica Neue" panose="02000503000000020004" pitchFamily="2" charset="0"/>
              </a:rPr>
              <a:t>Закон РК от </a:t>
            </a:r>
            <a:r>
              <a:rPr lang="ru-RU" sz="2000" b="1" dirty="0"/>
              <a:t>2 января 2021 года № 399-VI ЗРК </a:t>
            </a:r>
            <a:r>
              <a:rPr lang="ru-RU" sz="2000" b="1" dirty="0">
                <a:latin typeface="HelveticaNeueCyr" pitchFamily="50" charset="-52"/>
                <a:ea typeface="Helvetica Neue" panose="02000503000000020004" pitchFamily="2" charset="0"/>
                <a:cs typeface="Helvetica Neue" panose="02000503000000020004" pitchFamily="2" charset="0"/>
              </a:rPr>
              <a:t>«</a:t>
            </a:r>
            <a:r>
              <a:rPr lang="ru-RU" sz="2000" b="1" dirty="0"/>
              <a:t>О внесении изменений и дополнений в некоторые законодательные акты Республики Казахстан по вопросам восстановления экономического роста</a:t>
            </a:r>
            <a:r>
              <a:rPr lang="ru-RU" sz="2000" b="1" dirty="0">
                <a:latin typeface="HelveticaNeueCyr" pitchFamily="50" charset="-52"/>
                <a:ea typeface="Helvetica Neue" panose="02000503000000020004" pitchFamily="2" charset="0"/>
                <a:cs typeface="Helvetica Neue" panose="02000503000000020004" pitchFamily="2" charset="0"/>
              </a:rPr>
              <a:t>» </a:t>
            </a:r>
          </a:p>
        </p:txBody>
      </p:sp>
      <p:sp>
        <p:nvSpPr>
          <p:cNvPr id="3" name="Прямоугольник 2"/>
          <p:cNvSpPr/>
          <p:nvPr/>
        </p:nvSpPr>
        <p:spPr>
          <a:xfrm>
            <a:off x="295394" y="1804821"/>
            <a:ext cx="9518458" cy="3662541"/>
          </a:xfrm>
          <a:prstGeom prst="rect">
            <a:avLst/>
          </a:prstGeom>
        </p:spPr>
        <p:txBody>
          <a:bodyPr wrap="square">
            <a:spAutoFit/>
          </a:bodyPr>
          <a:lstStyle/>
          <a:p>
            <a:pPr algn="just"/>
            <a:r>
              <a:rPr lang="ru-RU" sz="1800" b="1" dirty="0">
                <a:solidFill>
                  <a:srgbClr val="C00000"/>
                </a:solidFill>
              </a:rPr>
              <a:t>подпункты 2) и 6) части третьей пункта </a:t>
            </a:r>
            <a:r>
              <a:rPr lang="ru-RU" sz="1800" b="1" dirty="0" smtClean="0">
                <a:solidFill>
                  <a:srgbClr val="C00000"/>
                </a:solidFill>
              </a:rPr>
              <a:t>1 статьи 740 </a:t>
            </a:r>
            <a:r>
              <a:rPr lang="ru-RU" sz="1800" b="1" dirty="0">
                <a:solidFill>
                  <a:srgbClr val="C00000"/>
                </a:solidFill>
              </a:rPr>
              <a:t>изложить в следующей редакции:</a:t>
            </a:r>
          </a:p>
          <a:p>
            <a:pPr algn="just"/>
            <a:r>
              <a:rPr lang="ru-RU" sz="1800" b="1" dirty="0" smtClean="0">
                <a:solidFill>
                  <a:srgbClr val="C00000"/>
                </a:solidFill>
              </a:rPr>
              <a:t>введен в действие с </a:t>
            </a:r>
            <a:r>
              <a:rPr lang="ru-RU" sz="1800" b="1" dirty="0">
                <a:solidFill>
                  <a:srgbClr val="C00000"/>
                </a:solidFill>
              </a:rPr>
              <a:t>1 января 2021 года</a:t>
            </a:r>
          </a:p>
          <a:p>
            <a:pPr algn="just"/>
            <a:r>
              <a:rPr lang="ru-RU" sz="1800" b="1" dirty="0"/>
              <a:t>«2) на деньги, находящиеся на банковских счетах, предназначенных для зачисления жилищных выплат, </a:t>
            </a:r>
            <a:r>
              <a:rPr lang="ru-RU" sz="1800" b="1" dirty="0">
                <a:solidFill>
                  <a:srgbClr val="C00000"/>
                </a:solidFill>
              </a:rPr>
              <a:t>единовременных пенсионных выплат из единого накопительного пенсионного фонда в целях улучшения жилищных условий и (или) оплаты лечения</a:t>
            </a:r>
            <a:r>
              <a:rPr lang="ru-RU" sz="1800" b="1" dirty="0" smtClean="0">
                <a:solidFill>
                  <a:srgbClr val="C00000"/>
                </a:solidFill>
              </a:rPr>
              <a:t>;»;</a:t>
            </a:r>
          </a:p>
          <a:p>
            <a:pPr algn="just"/>
            <a:endParaRPr lang="ru-RU" sz="1800" b="1" dirty="0">
              <a:solidFill>
                <a:srgbClr val="C00000"/>
              </a:solidFill>
            </a:endParaRPr>
          </a:p>
          <a:p>
            <a:pPr algn="just"/>
            <a:r>
              <a:rPr lang="ru-RU" sz="1800" b="1" dirty="0" smtClean="0">
                <a:solidFill>
                  <a:srgbClr val="C00000"/>
                </a:solidFill>
              </a:rPr>
              <a:t>введен в действие с </a:t>
            </a:r>
            <a:r>
              <a:rPr lang="ru-RU" sz="1800" b="1" dirty="0">
                <a:solidFill>
                  <a:srgbClr val="C00000"/>
                </a:solidFill>
              </a:rPr>
              <a:t>16 декабря 2020 года</a:t>
            </a:r>
          </a:p>
          <a:p>
            <a:pPr algn="just"/>
            <a:r>
              <a:rPr lang="ru-RU" sz="1800" b="1" dirty="0"/>
              <a:t>«6) на деньги банков, страховых (перестраховочных) организаций, добровольных накопительных пенсионных фондов, </a:t>
            </a:r>
            <a:r>
              <a:rPr lang="ru-RU" sz="1800" b="1" dirty="0">
                <a:solidFill>
                  <a:srgbClr val="C00000"/>
                </a:solidFill>
              </a:rPr>
              <a:t>филиалов банков-нерезидентов Республики Казахстан, филиалов страховых (перестраховочных) организаций-нерезидентов Республики Казахстан</a:t>
            </a:r>
            <a:r>
              <a:rPr lang="ru-RU" sz="1800" b="1" dirty="0">
                <a:solidFill>
                  <a:srgbClr val="FF0000"/>
                </a:solidFill>
              </a:rPr>
              <a:t>, </a:t>
            </a:r>
            <a:r>
              <a:rPr lang="ru-RU" sz="1800" b="1" dirty="0"/>
              <a:t>лишенных уполномоченным государственным органом лицензии и (или) находящихся в процессе принудительной ликвидации (принудительного прекращения деятельности);»;</a:t>
            </a:r>
          </a:p>
          <a:p>
            <a:pPr indent="270510" algn="just">
              <a:spcAft>
                <a:spcPts val="0"/>
              </a:spcAft>
            </a:pPr>
            <a:endParaRPr lang="ru-RU" sz="16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9942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673524" y="789158"/>
            <a:ext cx="8737600" cy="1015663"/>
          </a:xfrm>
          <a:prstGeom prst="rect">
            <a:avLst/>
          </a:prstGeom>
          <a:noFill/>
        </p:spPr>
        <p:txBody>
          <a:bodyPr wrap="square" rtlCol="0">
            <a:spAutoFit/>
          </a:bodyPr>
          <a:lstStyle/>
          <a:p>
            <a:pPr algn="just"/>
            <a:r>
              <a:rPr lang="ru-RU" sz="2000" b="1" dirty="0">
                <a:latin typeface="HelveticaNeueCyr" pitchFamily="50" charset="-52"/>
                <a:ea typeface="Helvetica Neue" panose="02000503000000020004" pitchFamily="2" charset="0"/>
                <a:cs typeface="Helvetica Neue" panose="02000503000000020004" pitchFamily="2" charset="0"/>
              </a:rPr>
              <a:t>Закон РК от </a:t>
            </a:r>
            <a:r>
              <a:rPr lang="ru-RU" sz="2000" b="1" dirty="0"/>
              <a:t>2 января 2021 года № 399-VI ЗРК </a:t>
            </a:r>
            <a:r>
              <a:rPr lang="ru-RU" sz="2000" b="1" dirty="0">
                <a:latin typeface="HelveticaNeueCyr" pitchFamily="50" charset="-52"/>
                <a:ea typeface="Helvetica Neue" panose="02000503000000020004" pitchFamily="2" charset="0"/>
                <a:cs typeface="Helvetica Neue" panose="02000503000000020004" pitchFamily="2" charset="0"/>
              </a:rPr>
              <a:t>«</a:t>
            </a:r>
            <a:r>
              <a:rPr lang="ru-RU" sz="2000" b="1" dirty="0"/>
              <a:t>О внесении изменений и дополнений в некоторые законодательные акты Республики Казахстан по вопросам восстановления экономического роста</a:t>
            </a:r>
            <a:r>
              <a:rPr lang="ru-RU" sz="2000" b="1" dirty="0">
                <a:latin typeface="HelveticaNeueCyr" pitchFamily="50" charset="-52"/>
                <a:ea typeface="Helvetica Neue" panose="02000503000000020004" pitchFamily="2" charset="0"/>
                <a:cs typeface="Helvetica Neue" panose="02000503000000020004" pitchFamily="2" charset="0"/>
              </a:rPr>
              <a:t>» </a:t>
            </a:r>
          </a:p>
        </p:txBody>
      </p:sp>
      <p:sp>
        <p:nvSpPr>
          <p:cNvPr id="3" name="Прямоугольник 2"/>
          <p:cNvSpPr/>
          <p:nvPr/>
        </p:nvSpPr>
        <p:spPr>
          <a:xfrm>
            <a:off x="295394" y="1804821"/>
            <a:ext cx="9518458" cy="3662541"/>
          </a:xfrm>
          <a:prstGeom prst="rect">
            <a:avLst/>
          </a:prstGeom>
        </p:spPr>
        <p:txBody>
          <a:bodyPr wrap="square">
            <a:spAutoFit/>
          </a:bodyPr>
          <a:lstStyle/>
          <a:p>
            <a:pPr algn="just"/>
            <a:r>
              <a:rPr lang="ru-RU" sz="1800" b="1" i="1" dirty="0" smtClean="0">
                <a:solidFill>
                  <a:srgbClr val="C00000"/>
                </a:solidFill>
              </a:rPr>
              <a:t>введен в действие с </a:t>
            </a:r>
            <a:r>
              <a:rPr lang="ru-RU" sz="1800" b="1" i="1" dirty="0">
                <a:solidFill>
                  <a:srgbClr val="C00000"/>
                </a:solidFill>
              </a:rPr>
              <a:t>1 января 2021 </a:t>
            </a:r>
            <a:r>
              <a:rPr lang="ru-RU" sz="1800" b="1" i="1" dirty="0" smtClean="0">
                <a:solidFill>
                  <a:srgbClr val="C00000"/>
                </a:solidFill>
              </a:rPr>
              <a:t>года</a:t>
            </a:r>
            <a:r>
              <a:rPr lang="ru-RU" sz="1800" b="1" dirty="0">
                <a:solidFill>
                  <a:srgbClr val="C00000"/>
                </a:solidFill>
              </a:rPr>
              <a:t> </a:t>
            </a:r>
            <a:r>
              <a:rPr lang="ru-RU" sz="1800" b="1" dirty="0" smtClean="0">
                <a:solidFill>
                  <a:srgbClr val="C00000"/>
                </a:solidFill>
              </a:rPr>
              <a:t>подпункт </a:t>
            </a:r>
            <a:r>
              <a:rPr lang="ru-RU" sz="1800" b="1" dirty="0">
                <a:solidFill>
                  <a:srgbClr val="C00000"/>
                </a:solidFill>
              </a:rPr>
              <a:t>2) части </a:t>
            </a:r>
            <a:r>
              <a:rPr lang="ru-RU" sz="1800" b="1" dirty="0" smtClean="0">
                <a:solidFill>
                  <a:srgbClr val="C00000"/>
                </a:solidFill>
              </a:rPr>
              <a:t>второй статьи 741 </a:t>
            </a:r>
            <a:r>
              <a:rPr lang="ru-RU" sz="1800" b="1" dirty="0">
                <a:solidFill>
                  <a:srgbClr val="C00000"/>
                </a:solidFill>
              </a:rPr>
              <a:t>изложить в следующей редакции:</a:t>
            </a:r>
          </a:p>
          <a:p>
            <a:pPr algn="just"/>
            <a:r>
              <a:rPr lang="ru-RU" sz="1800" b="1" dirty="0"/>
              <a:t>«2) на деньги, находящиеся на банковских счетах, предназначенных для зачисления жилищных выплат, </a:t>
            </a:r>
            <a:r>
              <a:rPr lang="ru-RU" sz="1800" b="1" dirty="0">
                <a:solidFill>
                  <a:srgbClr val="C00000"/>
                </a:solidFill>
              </a:rPr>
              <a:t>единовременных пенсионных выплат из единого накопительного пенсионного фонда в целях улучшения жилищных условий и (или) оплаты лечения;»;</a:t>
            </a:r>
          </a:p>
          <a:p>
            <a:pPr algn="just"/>
            <a:r>
              <a:rPr lang="ru-RU" sz="1800" b="1" i="1" dirty="0" smtClean="0">
                <a:solidFill>
                  <a:srgbClr val="C00000"/>
                </a:solidFill>
              </a:rPr>
              <a:t>введен в действие с </a:t>
            </a:r>
            <a:r>
              <a:rPr lang="ru-RU" sz="1800" b="1" i="1" dirty="0">
                <a:solidFill>
                  <a:srgbClr val="C00000"/>
                </a:solidFill>
              </a:rPr>
              <a:t>16 декабря 2020 </a:t>
            </a:r>
            <a:r>
              <a:rPr lang="ru-RU" sz="1800" b="1" i="1" dirty="0" smtClean="0">
                <a:solidFill>
                  <a:srgbClr val="C00000"/>
                </a:solidFill>
              </a:rPr>
              <a:t>года </a:t>
            </a:r>
            <a:r>
              <a:rPr lang="ru-RU" sz="1800" b="1" dirty="0" smtClean="0">
                <a:solidFill>
                  <a:srgbClr val="C00000"/>
                </a:solidFill>
              </a:rPr>
              <a:t>подпункт 6) части первой пункта 1 статьи 841 изложить в следующей редакции:</a:t>
            </a:r>
          </a:p>
          <a:p>
            <a:pPr algn="just"/>
            <a:r>
              <a:rPr lang="ru-RU" sz="1800" b="1" dirty="0" smtClean="0"/>
              <a:t>«</a:t>
            </a:r>
            <a:r>
              <a:rPr lang="ru-RU" sz="1800" b="1" dirty="0"/>
              <a:t>6) вступления в законную силу решения суда о принудительной ликвидации (о принудительном прекращении деятельности) страховщика, принятия решения уполномоченным государственным органом о лишении лицензии </a:t>
            </a:r>
            <a:r>
              <a:rPr lang="ru-RU" sz="1800" b="1" dirty="0">
                <a:solidFill>
                  <a:srgbClr val="C00000"/>
                </a:solidFill>
              </a:rPr>
              <a:t>филиала страховой (перестраховочной) организации-нерезидента Республики Казахстан, </a:t>
            </a:r>
            <a:r>
              <a:rPr lang="ru-RU" sz="1800" b="1" dirty="0"/>
              <a:t>за исключением случаев, предусмотренных Законом Республики Казахстан «О страховой деятельности</a:t>
            </a:r>
            <a:r>
              <a:rPr lang="ru-RU" sz="1800" b="1" dirty="0" smtClean="0"/>
              <a:t>»;»;</a:t>
            </a:r>
          </a:p>
          <a:p>
            <a:pPr indent="270510" algn="just">
              <a:spcAft>
                <a:spcPts val="0"/>
              </a:spcAft>
            </a:pPr>
            <a:endParaRPr lang="ru-RU" sz="16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907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2481</TotalTime>
  <Words>9869</Words>
  <Application>Microsoft Office PowerPoint</Application>
  <PresentationFormat>Произвольный</PresentationFormat>
  <Paragraphs>494</Paragraphs>
  <Slides>68</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68</vt:i4>
      </vt:variant>
    </vt:vector>
  </HeadingPairs>
  <TitlesOfParts>
    <vt:vector size="76" baseType="lpstr">
      <vt:lpstr>Aharoni</vt:lpstr>
      <vt:lpstr>Arial</vt:lpstr>
      <vt:lpstr>Calibri</vt:lpstr>
      <vt:lpstr>Calibri Light</vt:lpstr>
      <vt:lpstr>Helvetica Neue</vt:lpstr>
      <vt:lpstr>HelveticaNeueCyr</vt:lpstr>
      <vt:lpstr>Times New Roman</vt:lpstr>
      <vt:lpstr>Тема Office</vt:lpstr>
      <vt:lpstr>Актуальные изменения в ГК РК и ГПК РК 2021-2022г. Соотношение гражданского и административного судопроизводства в соответствии с ГПК РК и АППК РК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Соотношение гражданского и административного судопроизводства в соответствии с ГПК РК и АППК РК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Microsoft Office</dc:creator>
  <cp:lastModifiedBy>Элина Черногрицкая</cp:lastModifiedBy>
  <cp:revision>183</cp:revision>
  <dcterms:created xsi:type="dcterms:W3CDTF">2020-09-30T04:12:22Z</dcterms:created>
  <dcterms:modified xsi:type="dcterms:W3CDTF">2022-01-12T10:46:02Z</dcterms:modified>
</cp:coreProperties>
</file>